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haansoftxlsx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4.xml" ContentType="application/vnd.openxmlformats-officedocument.drawingml.char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Masters/slideMaster6.xml" ContentType="application/vnd.openxmlformats-officedocument.presentationml.slideMaster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charts/chart2.xml" ContentType="application/vnd.openxmlformats-officedocument.drawingml.char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slides/slide32.xml" ContentType="application/vnd.openxmlformats-officedocument.presentationml.slide+xml"/>
  <Default Extension="fntdata" ContentType="application/x-fontdata"/>
  <Override PartName="/ppt/slideLayouts/slideLayout42.xml" ContentType="application/vnd.openxmlformats-officedocument.presentationml.slideLayout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700" r:id="rId2"/>
    <p:sldMasterId id="2147483702" r:id="rId3"/>
    <p:sldMasterId id="2147483704" r:id="rId4"/>
    <p:sldMasterId id="2147483706" r:id="rId5"/>
    <p:sldMasterId id="2147483723" r:id="rId6"/>
  </p:sldMasterIdLst>
  <p:notesMasterIdLst>
    <p:notesMasterId r:id="rId80"/>
  </p:notesMasterIdLst>
  <p:sldIdLst>
    <p:sldId id="485" r:id="rId7"/>
    <p:sldId id="361" r:id="rId8"/>
    <p:sldId id="362" r:id="rId9"/>
    <p:sldId id="363" r:id="rId10"/>
    <p:sldId id="364" r:id="rId11"/>
    <p:sldId id="365" r:id="rId12"/>
    <p:sldId id="366" r:id="rId13"/>
    <p:sldId id="367" r:id="rId14"/>
    <p:sldId id="343" r:id="rId15"/>
    <p:sldId id="427" r:id="rId16"/>
    <p:sldId id="369" r:id="rId17"/>
    <p:sldId id="370" r:id="rId18"/>
    <p:sldId id="371" r:id="rId19"/>
    <p:sldId id="372" r:id="rId20"/>
    <p:sldId id="428" r:id="rId21"/>
    <p:sldId id="429" r:id="rId22"/>
    <p:sldId id="473" r:id="rId23"/>
    <p:sldId id="474" r:id="rId24"/>
    <p:sldId id="475" r:id="rId25"/>
    <p:sldId id="476" r:id="rId26"/>
    <p:sldId id="477" r:id="rId27"/>
    <p:sldId id="478" r:id="rId28"/>
    <p:sldId id="479" r:id="rId29"/>
    <p:sldId id="480" r:id="rId30"/>
    <p:sldId id="481" r:id="rId31"/>
    <p:sldId id="482" r:id="rId32"/>
    <p:sldId id="483" r:id="rId33"/>
    <p:sldId id="484" r:id="rId34"/>
    <p:sldId id="289" r:id="rId35"/>
    <p:sldId id="386" r:id="rId36"/>
    <p:sldId id="387" r:id="rId37"/>
    <p:sldId id="426" r:id="rId38"/>
    <p:sldId id="389" r:id="rId39"/>
    <p:sldId id="390" r:id="rId40"/>
    <p:sldId id="391" r:id="rId41"/>
    <p:sldId id="392" r:id="rId42"/>
    <p:sldId id="393" r:id="rId43"/>
    <p:sldId id="394" r:id="rId44"/>
    <p:sldId id="395" r:id="rId45"/>
    <p:sldId id="300" r:id="rId46"/>
    <p:sldId id="433" r:id="rId47"/>
    <p:sldId id="434" r:id="rId48"/>
    <p:sldId id="435" r:id="rId49"/>
    <p:sldId id="436" r:id="rId50"/>
    <p:sldId id="437" r:id="rId51"/>
    <p:sldId id="438" r:id="rId52"/>
    <p:sldId id="439" r:id="rId53"/>
    <p:sldId id="440" r:id="rId54"/>
    <p:sldId id="441" r:id="rId55"/>
    <p:sldId id="309" r:id="rId56"/>
    <p:sldId id="453" r:id="rId57"/>
    <p:sldId id="454" r:id="rId58"/>
    <p:sldId id="455" r:id="rId59"/>
    <p:sldId id="456" r:id="rId60"/>
    <p:sldId id="457" r:id="rId61"/>
    <p:sldId id="458" r:id="rId62"/>
    <p:sldId id="459" r:id="rId63"/>
    <p:sldId id="442" r:id="rId64"/>
    <p:sldId id="443" r:id="rId65"/>
    <p:sldId id="444" r:id="rId66"/>
    <p:sldId id="445" r:id="rId67"/>
    <p:sldId id="446" r:id="rId68"/>
    <p:sldId id="447" r:id="rId69"/>
    <p:sldId id="448" r:id="rId70"/>
    <p:sldId id="449" r:id="rId71"/>
    <p:sldId id="450" r:id="rId72"/>
    <p:sldId id="451" r:id="rId73"/>
    <p:sldId id="452" r:id="rId74"/>
    <p:sldId id="328" r:id="rId75"/>
    <p:sldId id="430" r:id="rId76"/>
    <p:sldId id="414" r:id="rId77"/>
    <p:sldId id="431" r:id="rId78"/>
    <p:sldId id="472" r:id="rId79"/>
  </p:sldIdLst>
  <p:sldSz cx="9144000" cy="6858000" type="screen4x3"/>
  <p:notesSz cx="6735763" cy="9866313"/>
  <p:embeddedFontLst>
    <p:embeddedFont>
      <p:font typeface="-윤고딕330" pitchFamily="18" charset="-127"/>
      <p:regular r:id="rId81"/>
    </p:embeddedFont>
    <p:embeddedFont>
      <p:font typeface="-유려B" pitchFamily="18" charset="-127"/>
      <p:regular r:id="rId82"/>
    </p:embeddedFont>
    <p:embeddedFont>
      <p:font typeface="-윤고딕320" pitchFamily="18" charset="-127"/>
      <p:regular r:id="rId83"/>
    </p:embeddedFont>
    <p:embeddedFont>
      <p:font typeface="맑은 고딕" pitchFamily="50" charset="-127"/>
      <p:regular r:id="rId84"/>
      <p:bold r:id="rId85"/>
    </p:embeddedFont>
    <p:embeddedFont>
      <p:font typeface="-윤고딕340" pitchFamily="18" charset="-127"/>
      <p:regular r:id="rId86"/>
    </p:embeddedFont>
    <p:embeddedFont>
      <p:font typeface="HY헤드라인M" pitchFamily="18" charset="-127"/>
      <p:regular r:id="rId87"/>
    </p:embeddedFont>
    <p:embeddedFont>
      <p:font typeface="-윤고딕350" pitchFamily="18" charset="-127"/>
      <p:regular r:id="rId88"/>
    </p:embeddedFont>
    <p:embeddedFont>
      <p:font typeface="HY신명조" pitchFamily="18" charset="-127"/>
      <p:regular r:id="rId89"/>
    </p:embeddedFont>
    <p:embeddedFont>
      <p:font typeface="Agency FB" pitchFamily="34" charset="0"/>
      <p:regular r:id="rId90"/>
      <p:bold r:id="rId91"/>
    </p:embeddedFont>
    <p:embeddedFont>
      <p:font typeface="RixHead B" charset="-127"/>
      <p:regular r:id="rId92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8A6A3"/>
    <a:srgbClr val="B74949"/>
    <a:srgbClr val="A96B5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010" autoAdjust="0"/>
    <p:restoredTop sz="96036" autoAdjust="0"/>
  </p:normalViewPr>
  <p:slideViewPr>
    <p:cSldViewPr>
      <p:cViewPr>
        <p:scale>
          <a:sx n="87" d="100"/>
          <a:sy n="87" d="100"/>
        </p:scale>
        <p:origin x="-2052" y="-5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76" Type="http://schemas.openxmlformats.org/officeDocument/2006/relationships/slide" Target="slides/slide70.xml"/><Relationship Id="rId84" Type="http://schemas.openxmlformats.org/officeDocument/2006/relationships/font" Target="fonts/font4.fntdata"/><Relationship Id="rId89" Type="http://schemas.openxmlformats.org/officeDocument/2006/relationships/font" Target="fonts/font9.fntdata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87" Type="http://schemas.openxmlformats.org/officeDocument/2006/relationships/font" Target="fonts/font7.fntdata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5.xml"/><Relationship Id="rId82" Type="http://schemas.openxmlformats.org/officeDocument/2006/relationships/font" Target="fonts/font2.fntdata"/><Relationship Id="rId90" Type="http://schemas.openxmlformats.org/officeDocument/2006/relationships/font" Target="fonts/font10.fntdata"/><Relationship Id="rId95" Type="http://schemas.openxmlformats.org/officeDocument/2006/relationships/theme" Target="theme/theme1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slide" Target="slides/slide7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notesMaster" Target="notesMasters/notesMaster1.xml"/><Relationship Id="rId85" Type="http://schemas.openxmlformats.org/officeDocument/2006/relationships/font" Target="fonts/font5.fntdata"/><Relationship Id="rId9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font" Target="fonts/font3.fntdata"/><Relationship Id="rId88" Type="http://schemas.openxmlformats.org/officeDocument/2006/relationships/font" Target="fonts/font8.fntdata"/><Relationship Id="rId91" Type="http://schemas.openxmlformats.org/officeDocument/2006/relationships/font" Target="fonts/font11.fntdata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font" Target="fonts/font1.fntdata"/><Relationship Id="rId86" Type="http://schemas.openxmlformats.org/officeDocument/2006/relationships/font" Target="fonts/font6.fntdata"/><Relationship Id="rId9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111111111111111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55511677711111111111111111111111111111111111111111111111111111111111111111112222222222222222222221122222222222222222222222211211222222222222222222222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33333333333333333333333113113333333333333333333333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44444444444444444444444114114444444444444444444444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55555555555555555555555115115555555555555555555555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66666666666666666666666116116666666666666666666666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autoTitleDeleted val="1"/>
    <c:view3D>
      <c:rotX val="35"/>
      <c:perspective val="64"/>
    </c:view3D>
    <c:plotArea>
      <c:layout>
        <c:manualLayout>
          <c:layoutTarget val="inner"/>
          <c:xMode val="edge"/>
          <c:yMode val="edge"/>
          <c:x val="5.4189317598312324E-2"/>
          <c:y val="3.2030670462050992E-2"/>
          <c:w val="0.94581051679390005"/>
          <c:h val="0.8171709354962585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dPt>
            <c:idx val="0"/>
            <c:explosion val="7"/>
            <c:spPr>
              <a:solidFill>
                <a:schemeClr val="accent2"/>
              </a:solidFill>
            </c:spPr>
          </c:dPt>
          <c:dPt>
            <c:idx val="1"/>
            <c:spPr>
              <a:solidFill>
                <a:schemeClr val="accent1"/>
              </a:solidFill>
            </c:spPr>
          </c:dPt>
          <c:cat>
            <c:strRef>
              <c:f>Sheet1!$A$2:$A$4</c:f>
              <c:strCache>
                <c:ptCount val="3"/>
                <c:pt idx="0">
                  <c:v>네</c:v>
                </c:pt>
                <c:pt idx="1">
                  <c:v>아니오</c:v>
                </c:pt>
                <c:pt idx="2">
                  <c:v>TEXT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62</c:v>
                </c:pt>
                <c:pt idx="1">
                  <c:v>32</c:v>
                </c:pt>
                <c:pt idx="2">
                  <c:v>6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ko-K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autoTitleDeleted val="1"/>
    <c:view3D>
      <c:rotX val="35"/>
      <c:perspective val="64"/>
    </c:view3D>
    <c:plotArea>
      <c:layout>
        <c:manualLayout>
          <c:layoutTarget val="inner"/>
          <c:xMode val="edge"/>
          <c:yMode val="edge"/>
          <c:x val="5.4189483206109126E-2"/>
          <c:y val="4.0642128169620456E-2"/>
          <c:w val="0.94581051679390005"/>
          <c:h val="0.8171709354962585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etal"/>
          </c:spPr>
          <c:dPt>
            <c:idx val="0"/>
            <c:explosion val="7"/>
            <c:spPr>
              <a:gradFill>
                <a:gsLst>
                  <a:gs pos="34000">
                    <a:schemeClr val="accent2">
                      <a:lumMod val="75000"/>
                    </a:schemeClr>
                  </a:gs>
                  <a:gs pos="0">
                    <a:schemeClr val="accent2">
                      <a:lumMod val="50000"/>
                    </a:schemeClr>
                  </a:gs>
                </a:gsLst>
                <a:lin ang="18000000" scaled="0"/>
              </a:gradFill>
              <a:scene3d>
                <a:camera prst="orthographicFront"/>
                <a:lightRig rig="threePt" dir="t"/>
              </a:scene3d>
              <a:sp3d prstMaterial="metal"/>
            </c:spPr>
          </c:dPt>
          <c:dPt>
            <c:idx val="1"/>
            <c:spPr>
              <a:gradFill>
                <a:gsLst>
                  <a:gs pos="0">
                    <a:srgbClr val="6E9A00"/>
                  </a:gs>
                  <a:gs pos="82000">
                    <a:srgbClr val="ABDA00"/>
                  </a:gs>
                  <a:gs pos="100000">
                    <a:srgbClr val="AAEE00"/>
                  </a:gs>
                </a:gsLst>
                <a:lin ang="21594000" scaled="0"/>
              </a:gradFill>
              <a:scene3d>
                <a:camera prst="orthographicFront"/>
                <a:lightRig rig="threePt" dir="t"/>
              </a:scene3d>
              <a:sp3d prstMaterial="metal"/>
            </c:spPr>
          </c:dPt>
          <c:cat>
            <c:strRef>
              <c:f>Sheet1!$A$2:$A$3</c:f>
              <c:strCache>
                <c:ptCount val="2"/>
                <c:pt idx="0">
                  <c:v>네</c:v>
                </c:pt>
                <c:pt idx="1">
                  <c:v>아니오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95</c:v>
                </c:pt>
                <c:pt idx="1">
                  <c:v>5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ko-K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autoTitleDeleted val="1"/>
    <c:view3D>
      <c:rotX val="35"/>
      <c:rotY val="300"/>
      <c:perspective val="64"/>
    </c:view3D>
    <c:plotArea>
      <c:layout>
        <c:manualLayout>
          <c:layoutTarget val="inner"/>
          <c:xMode val="edge"/>
          <c:yMode val="edge"/>
          <c:x val="5.4189483206109092E-2"/>
          <c:y val="4.0642128169620456E-2"/>
          <c:w val="0.94581051679390005"/>
          <c:h val="0.8171709354962585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etal"/>
          </c:spPr>
          <c:dPt>
            <c:idx val="0"/>
            <c:spPr>
              <a:gradFill>
                <a:gsLst>
                  <a:gs pos="34000">
                    <a:schemeClr val="accent2">
                      <a:lumMod val="75000"/>
                    </a:schemeClr>
                  </a:gs>
                  <a:gs pos="0">
                    <a:schemeClr val="accent2">
                      <a:lumMod val="50000"/>
                    </a:schemeClr>
                  </a:gs>
                </a:gsLst>
                <a:lin ang="18000000" scaled="0"/>
              </a:gradFill>
              <a:scene3d>
                <a:camera prst="orthographicFront"/>
                <a:lightRig rig="threePt" dir="t"/>
              </a:scene3d>
              <a:sp3d prstMaterial="metal"/>
            </c:spPr>
          </c:dPt>
          <c:dPt>
            <c:idx val="1"/>
            <c:spPr>
              <a:gradFill>
                <a:gsLst>
                  <a:gs pos="0">
                    <a:srgbClr val="6E9A00"/>
                  </a:gs>
                  <a:gs pos="82000">
                    <a:srgbClr val="ABDA00"/>
                  </a:gs>
                  <a:gs pos="100000">
                    <a:srgbClr val="AAEE00"/>
                  </a:gs>
                </a:gsLst>
                <a:lin ang="21594000" scaled="0"/>
              </a:gradFill>
              <a:scene3d>
                <a:camera prst="orthographicFront"/>
                <a:lightRig rig="threePt" dir="t"/>
              </a:scene3d>
              <a:sp3d prstMaterial="metal"/>
            </c:spPr>
          </c:dPt>
          <c:dPt>
            <c:idx val="2"/>
            <c:spPr>
              <a:gradFill>
                <a:gsLst>
                  <a:gs pos="72000">
                    <a:srgbClr val="A58A45"/>
                  </a:gs>
                  <a:gs pos="0">
                    <a:srgbClr val="645226"/>
                  </a:gs>
                </a:gsLst>
                <a:lin ang="18600000" scaled="0"/>
              </a:gradFill>
              <a:scene3d>
                <a:camera prst="orthographicFront"/>
                <a:lightRig rig="threePt" dir="t"/>
              </a:scene3d>
              <a:sp3d prstMaterial="metal"/>
            </c:spPr>
          </c:dPt>
          <c:cat>
            <c:strRef>
              <c:f>Sheet1!$A$2:$A$4</c:f>
              <c:strCache>
                <c:ptCount val="3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92.3</c:v>
                </c:pt>
                <c:pt idx="1">
                  <c:v>6.7</c:v>
                </c:pt>
                <c:pt idx="2">
                  <c:v>1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ko-K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autoTitleDeleted val="1"/>
    <c:view3D>
      <c:rotX val="35"/>
      <c:perspective val="64"/>
    </c:view3D>
    <c:plotArea>
      <c:layout>
        <c:manualLayout>
          <c:layoutTarget val="inner"/>
          <c:xMode val="edge"/>
          <c:yMode val="edge"/>
          <c:x val="5.4189483206109126E-2"/>
          <c:y val="4.0642128169620456E-2"/>
          <c:w val="0.94581051679390005"/>
          <c:h val="0.8171709354962585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etal"/>
          </c:spPr>
          <c:dPt>
            <c:idx val="0"/>
            <c:explosion val="7"/>
            <c:spPr>
              <a:gradFill>
                <a:gsLst>
                  <a:gs pos="34000">
                    <a:schemeClr val="accent2">
                      <a:lumMod val="75000"/>
                    </a:schemeClr>
                  </a:gs>
                  <a:gs pos="0">
                    <a:schemeClr val="accent2">
                      <a:lumMod val="50000"/>
                    </a:schemeClr>
                  </a:gs>
                </a:gsLst>
                <a:lin ang="18000000" scaled="0"/>
              </a:gradFill>
              <a:scene3d>
                <a:camera prst="orthographicFront"/>
                <a:lightRig rig="threePt" dir="t"/>
              </a:scene3d>
              <a:sp3d prstMaterial="metal"/>
            </c:spPr>
          </c:dPt>
          <c:dPt>
            <c:idx val="1"/>
            <c:spPr>
              <a:solidFill>
                <a:schemeClr val="tx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 prstMaterial="metal"/>
            </c:spPr>
          </c:dPt>
          <c:cat>
            <c:strRef>
              <c:f>Sheet1!$A$2:$A$3</c:f>
              <c:strCache>
                <c:ptCount val="2"/>
                <c:pt idx="0">
                  <c:v>네</c:v>
                </c:pt>
                <c:pt idx="1">
                  <c:v>아니오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57</c:v>
                </c:pt>
                <c:pt idx="1">
                  <c:v>43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ko-K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autoTitleDeleted val="1"/>
    <c:view3D>
      <c:rotX val="35"/>
      <c:perspective val="64"/>
    </c:view3D>
    <c:plotArea>
      <c:layout>
        <c:manualLayout>
          <c:layoutTarget val="inner"/>
          <c:xMode val="edge"/>
          <c:yMode val="edge"/>
          <c:x val="0"/>
          <c:y val="0.11195847999333185"/>
          <c:w val="0.90776107066882739"/>
          <c:h val="0.8880415200066675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신성장</c:v>
                </c:pt>
                <c:pt idx="1">
                  <c:v>비신성장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100</c:v>
                </c:pt>
                <c:pt idx="1">
                  <c:v>80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ko-K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autoTitleDeleted val="1"/>
    <c:view3D>
      <c:rotX val="35"/>
      <c:rotY val="300"/>
      <c:perspective val="64"/>
    </c:view3D>
    <c:plotArea>
      <c:layout>
        <c:manualLayout>
          <c:layoutTarget val="inner"/>
          <c:xMode val="edge"/>
          <c:yMode val="edge"/>
          <c:x val="5.4189483206109092E-2"/>
          <c:y val="4.0642128169620456E-2"/>
          <c:w val="0.94581051679390005"/>
          <c:h val="0.8171709354962585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dPt>
            <c:idx val="0"/>
            <c:spPr>
              <a:solidFill>
                <a:schemeClr val="accent2"/>
              </a:solidFill>
            </c:spPr>
          </c:dPt>
          <c:dPt>
            <c:idx val="1"/>
            <c:spPr>
              <a:solidFill>
                <a:schemeClr val="accent3"/>
              </a:solidFill>
            </c:spPr>
          </c:dPt>
          <c:cat>
            <c:strRef>
              <c:f>Sheet1!$A$2:$A$3</c:f>
              <c:strCache>
                <c:ptCount val="2"/>
                <c:pt idx="0">
                  <c:v>TEXT</c:v>
                </c:pt>
                <c:pt idx="1">
                  <c:v>TEXT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65</c:v>
                </c:pt>
                <c:pt idx="1">
                  <c:v>1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ko-KR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18831" cy="493316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5373" y="2"/>
            <a:ext cx="2918831" cy="493316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>
              <a:defRPr sz="1200"/>
            </a:lvl1pPr>
          </a:lstStyle>
          <a:p>
            <a:fld id="{A662CA75-8E00-4799-9FA3-184133863A5D}" type="datetimeFigureOut">
              <a:rPr lang="ko-KR" altLang="en-US" smtClean="0"/>
              <a:pPr/>
              <a:t>2015-01-14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6" tIns="45718" rIns="91436" bIns="45718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577" y="4686501"/>
            <a:ext cx="5388610" cy="443984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1287"/>
            <a:ext cx="2918831" cy="493316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5373" y="9371287"/>
            <a:ext cx="2918831" cy="493316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>
              <a:defRPr sz="1200"/>
            </a:lvl1pPr>
          </a:lstStyle>
          <a:p>
            <a:fld id="{319C5C42-1261-4F9B-8894-8EFF6BD1D42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013193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4838678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3686949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9963429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6080191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.</a:t>
            </a:r>
            <a:endParaRPr lang="ko-KR" alt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2299128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27937803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42138523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2475017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1312908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1312908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1EC0F-C838-4644-B5B4-19E035ED5402}" type="slidenum">
              <a:rPr lang="ko-KR" altLang="en-US" smtClean="0">
                <a:solidFill>
                  <a:prstClr val="black"/>
                </a:solidFill>
              </a:rPr>
              <a:pPr/>
              <a:t>20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3684761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1312908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1312908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1312908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1312908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1312908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1312908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1312908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1312908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2475017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1EC0F-C838-4644-B5B4-19E035ED5402}" type="slidenum">
              <a:rPr lang="ko-KR" altLang="en-US" smtClean="0">
                <a:solidFill>
                  <a:prstClr val="black"/>
                </a:solidFill>
              </a:rPr>
              <a:pPr/>
              <a:t>30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6196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2475017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1EC0F-C838-4644-B5B4-19E035ED5402}" type="slidenum">
              <a:rPr lang="ko-KR" altLang="en-US" smtClean="0">
                <a:solidFill>
                  <a:prstClr val="black"/>
                </a:solidFill>
              </a:rPr>
              <a:pPr/>
              <a:t>31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39472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9354788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42364020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9602432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1EC0F-C838-4644-B5B4-19E035ED5402}" type="slidenum">
              <a:rPr lang="ko-KR" altLang="en-US" smtClean="0">
                <a:solidFill>
                  <a:prstClr val="black"/>
                </a:solidFill>
              </a:rPr>
              <a:pPr/>
              <a:t>36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55043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9354788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2475017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33851118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58058700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2209923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80481594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80653113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275885248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279099532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40650432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80012953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24750178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13129087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13129087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13129087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131290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30911851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13129087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13129087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13129087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24750178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13129087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13129087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13129087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13129087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13129087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131290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83005169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13129087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13129087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13129087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13129087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24750178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89822882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89822882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89822882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899645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504272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899645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247501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375899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621021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193060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12788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193708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0011786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4414847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937341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F489-9F83-45C1-918B-B6467613024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2015-01-14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62BC-D283-40F1-ACC7-E6F392A74B6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5983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F489-9F83-45C1-918B-B6467613024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2015-01-14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62BC-D283-40F1-ACC7-E6F392A74B6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5359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F489-9F83-45C1-918B-B6467613024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2015-01-14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62BC-D283-40F1-ACC7-E6F392A74B6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4914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3851733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F489-9F83-45C1-918B-B6467613024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2015-01-14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62BC-D283-40F1-ACC7-E6F392A74B6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70837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F489-9F83-45C1-918B-B6467613024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2015-01-14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62BC-D283-40F1-ACC7-E6F392A74B6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771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F489-9F83-45C1-918B-B6467613024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2015-01-14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62BC-D283-40F1-ACC7-E6F392A74B6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13133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F489-9F83-45C1-918B-B6467613024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2015-01-14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62BC-D283-40F1-ACC7-E6F392A74B6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02825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F489-9F83-45C1-918B-B6467613024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2015-01-14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62BC-D283-40F1-ACC7-E6F392A74B6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0089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F489-9F83-45C1-918B-B6467613024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2015-01-14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62BC-D283-40F1-ACC7-E6F392A74B6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56949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F489-9F83-45C1-918B-B6467613024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2015-01-14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62BC-D283-40F1-ACC7-E6F392A74B6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53436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F489-9F83-45C1-918B-B6467613024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2015-01-14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62BC-D283-40F1-ACC7-E6F392A74B6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53324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5019884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370074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4791982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2136364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6878310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278383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6539625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2363396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0145984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0331574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3868330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0651549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708249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631669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4970412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872050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8149629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2721439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7429635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142895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412151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325353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433784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599099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235074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 userDrawn="1"/>
        </p:nvSpPr>
        <p:spPr bwMode="auto">
          <a:xfrm>
            <a:off x="8728024" y="6555181"/>
            <a:ext cx="416628" cy="334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7237" tIns="43619" rIns="87237" bIns="43619">
            <a:spAutoFit/>
          </a:bodyPr>
          <a:lstStyle/>
          <a:p>
            <a:pPr algn="r" latinLnBrk="0">
              <a:spcBef>
                <a:spcPct val="50000"/>
              </a:spcBef>
              <a:defRPr/>
            </a:pPr>
            <a:fld id="{0A035614-DC4D-431D-9664-8B6560530D26}" type="slidenum">
              <a:rPr lang="en-US" altLang="ko-KR" sz="1600">
                <a:gradFill>
                  <a:gsLst>
                    <a:gs pos="10000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white">
                        <a:lumMod val="95000"/>
                      </a:prstClr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pPr algn="r" latinLnBrk="0">
                <a:spcBef>
                  <a:spcPct val="50000"/>
                </a:spcBef>
                <a:defRPr/>
              </a:pPr>
              <a:t>‹#›</a:t>
            </a:fld>
            <a:endParaRPr lang="en-US" altLang="ko-KR" sz="1600" dirty="0">
              <a:gradFill>
                <a:gsLst>
                  <a:gs pos="100000">
                    <a:prstClr val="black">
                      <a:lumMod val="65000"/>
                      <a:lumOff val="35000"/>
                    </a:prstClr>
                  </a:gs>
                  <a:gs pos="100000">
                    <a:prstClr val="white">
                      <a:lumMod val="95000"/>
                    </a:prstClr>
                  </a:gs>
                </a:gsLst>
                <a:lin ang="5400000" scaled="0"/>
              </a:gra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</p:txBody>
      </p:sp>
      <p:grpSp>
        <p:nvGrpSpPr>
          <p:cNvPr id="8" name="그룹 11"/>
          <p:cNvGrpSpPr/>
          <p:nvPr userDrawn="1"/>
        </p:nvGrpSpPr>
        <p:grpSpPr>
          <a:xfrm>
            <a:off x="460858" y="194492"/>
            <a:ext cx="8267166" cy="668344"/>
            <a:chOff x="460858" y="194492"/>
            <a:chExt cx="8206930" cy="668344"/>
          </a:xfrm>
        </p:grpSpPr>
        <p:sp>
          <p:nvSpPr>
            <p:cNvPr id="9" name="직사각형 8"/>
            <p:cNvSpPr/>
            <p:nvPr userDrawn="1"/>
          </p:nvSpPr>
          <p:spPr>
            <a:xfrm rot="16200000">
              <a:off x="4518539" y="-3246358"/>
              <a:ext cx="55581" cy="8162808"/>
            </a:xfrm>
            <a:prstGeom prst="rect">
              <a:avLst/>
            </a:prstGeom>
            <a:gradFill>
              <a:gsLst>
                <a:gs pos="60000">
                  <a:srgbClr val="00B0F0"/>
                </a:gs>
                <a:gs pos="50000">
                  <a:srgbClr val="0070C0"/>
                </a:gs>
                <a:gs pos="47000">
                  <a:schemeClr val="tx2">
                    <a:lumMod val="75000"/>
                  </a:schemeClr>
                </a:gs>
                <a:gs pos="83000">
                  <a:srgbClr val="0070C0"/>
                </a:gs>
              </a:gsLst>
              <a:lin ang="5400000" scaled="0"/>
            </a:gra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 userDrawn="1"/>
          </p:nvSpPr>
          <p:spPr>
            <a:xfrm>
              <a:off x="477006" y="215362"/>
              <a:ext cx="8166226" cy="599624"/>
            </a:xfrm>
            <a:prstGeom prst="rect">
              <a:avLst/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9600000" scaled="0"/>
            </a:gra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자유형 10"/>
            <p:cNvSpPr/>
            <p:nvPr userDrawn="1"/>
          </p:nvSpPr>
          <p:spPr>
            <a:xfrm>
              <a:off x="460858" y="204825"/>
              <a:ext cx="8166876" cy="45719"/>
            </a:xfrm>
            <a:custGeom>
              <a:avLst/>
              <a:gdLst>
                <a:gd name="connsiteX0" fmla="*/ 0 w 8134502"/>
                <a:gd name="connsiteY0" fmla="*/ 0 h 0"/>
                <a:gd name="connsiteX1" fmla="*/ 8134502 w 813450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134502">
                  <a:moveTo>
                    <a:pt x="0" y="0"/>
                  </a:moveTo>
                  <a:lnTo>
                    <a:pt x="8134502" y="0"/>
                  </a:lnTo>
                </a:path>
              </a:pathLst>
            </a:custGeom>
            <a:noFill/>
            <a:ln w="3175" cap="rnd">
              <a:gradFill>
                <a:gsLst>
                  <a:gs pos="10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3000000" scaled="0"/>
              </a:gra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자유형 11"/>
            <p:cNvSpPr/>
            <p:nvPr userDrawn="1"/>
          </p:nvSpPr>
          <p:spPr>
            <a:xfrm>
              <a:off x="467829" y="204824"/>
              <a:ext cx="45719" cy="607553"/>
            </a:xfrm>
            <a:custGeom>
              <a:avLst/>
              <a:gdLst>
                <a:gd name="connsiteX0" fmla="*/ 0 w 0"/>
                <a:gd name="connsiteY0" fmla="*/ 0 h 637046"/>
                <a:gd name="connsiteX1" fmla="*/ 0 w 0"/>
                <a:gd name="connsiteY1" fmla="*/ 637046 h 637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637046">
                  <a:moveTo>
                    <a:pt x="0" y="0"/>
                  </a:moveTo>
                  <a:lnTo>
                    <a:pt x="0" y="637046"/>
                  </a:lnTo>
                </a:path>
              </a:pathLst>
            </a:custGeom>
            <a:noFill/>
            <a:ln w="6350" cap="rnd">
              <a:solidFill>
                <a:schemeClr val="bg1">
                  <a:lumMod val="85000"/>
                </a:schemeClr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자유형 12"/>
            <p:cNvSpPr/>
            <p:nvPr userDrawn="1"/>
          </p:nvSpPr>
          <p:spPr>
            <a:xfrm>
              <a:off x="8622069" y="194492"/>
              <a:ext cx="45719" cy="607553"/>
            </a:xfrm>
            <a:custGeom>
              <a:avLst/>
              <a:gdLst>
                <a:gd name="connsiteX0" fmla="*/ 0 w 0"/>
                <a:gd name="connsiteY0" fmla="*/ 0 h 637046"/>
                <a:gd name="connsiteX1" fmla="*/ 0 w 0"/>
                <a:gd name="connsiteY1" fmla="*/ 637046 h 637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637046">
                  <a:moveTo>
                    <a:pt x="0" y="0"/>
                  </a:moveTo>
                  <a:lnTo>
                    <a:pt x="0" y="637046"/>
                  </a:lnTo>
                </a:path>
              </a:pathLst>
            </a:custGeom>
            <a:noFill/>
            <a:ln w="6350" cap="rnd">
              <a:solidFill>
                <a:schemeClr val="bg1">
                  <a:lumMod val="85000"/>
                </a:schemeClr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94" r:id="rId2"/>
    <p:sldLayoutId id="2147483695" r:id="rId3"/>
    <p:sldLayoutId id="2147483696" r:id="rId4"/>
    <p:sldLayoutId id="2147483678" r:id="rId5"/>
    <p:sldLayoutId id="2147483680" r:id="rId6"/>
    <p:sldLayoutId id="2147483698" r:id="rId7"/>
    <p:sldLayoutId id="2147483699" r:id="rId8"/>
    <p:sldLayoutId id="2147483685" r:id="rId9"/>
    <p:sldLayoutId id="2147483686" r:id="rId10"/>
    <p:sldLayoutId id="2147483687" r:id="rId11"/>
    <p:sldLayoutId id="2147483688" r:id="rId12"/>
    <p:sldLayoutId id="2147483691" r:id="rId1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 userDrawn="1"/>
        </p:nvSpPr>
        <p:spPr bwMode="auto">
          <a:xfrm>
            <a:off x="8728024" y="6555181"/>
            <a:ext cx="416628" cy="334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7237" tIns="43619" rIns="87237" bIns="43619">
            <a:spAutoFit/>
          </a:bodyPr>
          <a:lstStyle/>
          <a:p>
            <a:pPr algn="r" latinLnBrk="0">
              <a:spcBef>
                <a:spcPct val="50000"/>
              </a:spcBef>
              <a:defRPr/>
            </a:pPr>
            <a:fld id="{0A035614-DC4D-431D-9664-8B6560530D26}" type="slidenum">
              <a:rPr lang="en-US" altLang="ko-KR" sz="1600">
                <a:gradFill>
                  <a:gsLst>
                    <a:gs pos="10000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white">
                        <a:lumMod val="95000"/>
                      </a:prstClr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pPr algn="r" latinLnBrk="0">
                <a:spcBef>
                  <a:spcPct val="50000"/>
                </a:spcBef>
                <a:defRPr/>
              </a:pPr>
              <a:t>‹#›</a:t>
            </a:fld>
            <a:endParaRPr lang="en-US" altLang="ko-KR" sz="1600" dirty="0">
              <a:gradFill>
                <a:gsLst>
                  <a:gs pos="100000">
                    <a:prstClr val="black">
                      <a:lumMod val="65000"/>
                      <a:lumOff val="35000"/>
                    </a:prstClr>
                  </a:gs>
                  <a:gs pos="100000">
                    <a:prstClr val="white">
                      <a:lumMod val="95000"/>
                    </a:prstClr>
                  </a:gs>
                </a:gsLst>
                <a:lin ang="5400000" scaled="0"/>
              </a:gra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</p:txBody>
      </p:sp>
      <p:grpSp>
        <p:nvGrpSpPr>
          <p:cNvPr id="4" name="그룹 11"/>
          <p:cNvGrpSpPr/>
          <p:nvPr userDrawn="1"/>
        </p:nvGrpSpPr>
        <p:grpSpPr>
          <a:xfrm>
            <a:off x="460858" y="194492"/>
            <a:ext cx="8267166" cy="668344"/>
            <a:chOff x="460858" y="194492"/>
            <a:chExt cx="8206930" cy="668344"/>
          </a:xfrm>
        </p:grpSpPr>
        <p:sp>
          <p:nvSpPr>
            <p:cNvPr id="5" name="직사각형 4"/>
            <p:cNvSpPr/>
            <p:nvPr userDrawn="1"/>
          </p:nvSpPr>
          <p:spPr>
            <a:xfrm rot="16200000">
              <a:off x="4518539" y="-3246358"/>
              <a:ext cx="55581" cy="8162808"/>
            </a:xfrm>
            <a:prstGeom prst="rect">
              <a:avLst/>
            </a:prstGeom>
            <a:gradFill>
              <a:gsLst>
                <a:gs pos="60000">
                  <a:srgbClr val="00B0F0"/>
                </a:gs>
                <a:gs pos="50000">
                  <a:srgbClr val="0070C0"/>
                </a:gs>
                <a:gs pos="47000">
                  <a:schemeClr val="tx2">
                    <a:lumMod val="75000"/>
                  </a:schemeClr>
                </a:gs>
                <a:gs pos="83000">
                  <a:srgbClr val="0070C0"/>
                </a:gs>
              </a:gsLst>
              <a:lin ang="5400000" scaled="0"/>
            </a:gra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직사각형 5"/>
            <p:cNvSpPr/>
            <p:nvPr userDrawn="1"/>
          </p:nvSpPr>
          <p:spPr>
            <a:xfrm>
              <a:off x="477006" y="215362"/>
              <a:ext cx="8166226" cy="599624"/>
            </a:xfrm>
            <a:prstGeom prst="rect">
              <a:avLst/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9600000" scaled="0"/>
            </a:gra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자유형 7"/>
            <p:cNvSpPr/>
            <p:nvPr userDrawn="1"/>
          </p:nvSpPr>
          <p:spPr>
            <a:xfrm>
              <a:off x="460858" y="204825"/>
              <a:ext cx="8166876" cy="45719"/>
            </a:xfrm>
            <a:custGeom>
              <a:avLst/>
              <a:gdLst>
                <a:gd name="connsiteX0" fmla="*/ 0 w 8134502"/>
                <a:gd name="connsiteY0" fmla="*/ 0 h 0"/>
                <a:gd name="connsiteX1" fmla="*/ 8134502 w 813450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134502">
                  <a:moveTo>
                    <a:pt x="0" y="0"/>
                  </a:moveTo>
                  <a:lnTo>
                    <a:pt x="8134502" y="0"/>
                  </a:lnTo>
                </a:path>
              </a:pathLst>
            </a:custGeom>
            <a:noFill/>
            <a:ln w="3175" cap="rnd">
              <a:gradFill>
                <a:gsLst>
                  <a:gs pos="10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3000000" scaled="0"/>
              </a:gra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" name="자유형 1"/>
            <p:cNvSpPr/>
            <p:nvPr userDrawn="1"/>
          </p:nvSpPr>
          <p:spPr>
            <a:xfrm>
              <a:off x="467829" y="204824"/>
              <a:ext cx="45719" cy="607553"/>
            </a:xfrm>
            <a:custGeom>
              <a:avLst/>
              <a:gdLst>
                <a:gd name="connsiteX0" fmla="*/ 0 w 0"/>
                <a:gd name="connsiteY0" fmla="*/ 0 h 637046"/>
                <a:gd name="connsiteX1" fmla="*/ 0 w 0"/>
                <a:gd name="connsiteY1" fmla="*/ 637046 h 637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637046">
                  <a:moveTo>
                    <a:pt x="0" y="0"/>
                  </a:moveTo>
                  <a:lnTo>
                    <a:pt x="0" y="637046"/>
                  </a:lnTo>
                </a:path>
              </a:pathLst>
            </a:custGeom>
            <a:noFill/>
            <a:ln w="6350" cap="rnd">
              <a:solidFill>
                <a:schemeClr val="bg1">
                  <a:lumMod val="85000"/>
                </a:schemeClr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자유형 8"/>
            <p:cNvSpPr/>
            <p:nvPr userDrawn="1"/>
          </p:nvSpPr>
          <p:spPr>
            <a:xfrm>
              <a:off x="8622069" y="194492"/>
              <a:ext cx="45719" cy="607553"/>
            </a:xfrm>
            <a:custGeom>
              <a:avLst/>
              <a:gdLst>
                <a:gd name="connsiteX0" fmla="*/ 0 w 0"/>
                <a:gd name="connsiteY0" fmla="*/ 0 h 637046"/>
                <a:gd name="connsiteX1" fmla="*/ 0 w 0"/>
                <a:gd name="connsiteY1" fmla="*/ 637046 h 637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637046">
                  <a:moveTo>
                    <a:pt x="0" y="0"/>
                  </a:moveTo>
                  <a:lnTo>
                    <a:pt x="0" y="637046"/>
                  </a:lnTo>
                </a:path>
              </a:pathLst>
            </a:custGeom>
            <a:noFill/>
            <a:ln w="6350" cap="rnd">
              <a:solidFill>
                <a:schemeClr val="bg1">
                  <a:lumMod val="85000"/>
                </a:schemeClr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77048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8728024" y="6555181"/>
            <a:ext cx="416628" cy="334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7237" tIns="43619" rIns="87237" bIns="43619">
            <a:spAutoFit/>
          </a:bodyPr>
          <a:lstStyle/>
          <a:p>
            <a:pPr algn="r" latinLnBrk="0">
              <a:spcBef>
                <a:spcPct val="50000"/>
              </a:spcBef>
              <a:defRPr/>
            </a:pPr>
            <a:fld id="{0A035614-DC4D-431D-9664-8B6560530D26}" type="slidenum">
              <a:rPr lang="en-US" altLang="ko-KR" sz="1600">
                <a:gradFill>
                  <a:gsLst>
                    <a:gs pos="10000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white">
                        <a:lumMod val="95000"/>
                      </a:prstClr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pPr algn="r" latinLnBrk="0">
                <a:spcBef>
                  <a:spcPct val="50000"/>
                </a:spcBef>
                <a:defRPr/>
              </a:pPr>
              <a:t>‹#›</a:t>
            </a:fld>
            <a:endParaRPr lang="en-US" altLang="ko-KR" sz="1600" dirty="0">
              <a:gradFill>
                <a:gsLst>
                  <a:gs pos="100000">
                    <a:prstClr val="black">
                      <a:lumMod val="65000"/>
                      <a:lumOff val="35000"/>
                    </a:prstClr>
                  </a:gs>
                  <a:gs pos="100000">
                    <a:prstClr val="white">
                      <a:lumMod val="95000"/>
                    </a:prstClr>
                  </a:gs>
                </a:gsLst>
                <a:lin ang="5400000" scaled="0"/>
              </a:gra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</p:txBody>
      </p:sp>
      <p:grpSp>
        <p:nvGrpSpPr>
          <p:cNvPr id="4" name="그룹 11"/>
          <p:cNvGrpSpPr/>
          <p:nvPr/>
        </p:nvGrpSpPr>
        <p:grpSpPr>
          <a:xfrm>
            <a:off x="460858" y="194492"/>
            <a:ext cx="8267166" cy="668344"/>
            <a:chOff x="460858" y="194492"/>
            <a:chExt cx="8206930" cy="668344"/>
          </a:xfrm>
        </p:grpSpPr>
        <p:sp>
          <p:nvSpPr>
            <p:cNvPr id="5" name="직사각형 4"/>
            <p:cNvSpPr/>
            <p:nvPr userDrawn="1"/>
          </p:nvSpPr>
          <p:spPr>
            <a:xfrm rot="16200000">
              <a:off x="4518539" y="-3246358"/>
              <a:ext cx="55581" cy="8162808"/>
            </a:xfrm>
            <a:prstGeom prst="rect">
              <a:avLst/>
            </a:prstGeom>
            <a:gradFill>
              <a:gsLst>
                <a:gs pos="60000">
                  <a:srgbClr val="00B0F0"/>
                </a:gs>
                <a:gs pos="50000">
                  <a:srgbClr val="0070C0"/>
                </a:gs>
                <a:gs pos="47000">
                  <a:schemeClr val="tx2">
                    <a:lumMod val="75000"/>
                  </a:schemeClr>
                </a:gs>
                <a:gs pos="83000">
                  <a:srgbClr val="0070C0"/>
                </a:gs>
              </a:gsLst>
              <a:lin ang="5400000" scaled="0"/>
            </a:gra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직사각형 5"/>
            <p:cNvSpPr/>
            <p:nvPr userDrawn="1"/>
          </p:nvSpPr>
          <p:spPr>
            <a:xfrm>
              <a:off x="477006" y="215362"/>
              <a:ext cx="8166226" cy="599624"/>
            </a:xfrm>
            <a:prstGeom prst="rect">
              <a:avLst/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9600000" scaled="0"/>
            </a:gra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자유형 7"/>
            <p:cNvSpPr/>
            <p:nvPr userDrawn="1"/>
          </p:nvSpPr>
          <p:spPr>
            <a:xfrm>
              <a:off x="460858" y="204825"/>
              <a:ext cx="8166876" cy="45719"/>
            </a:xfrm>
            <a:custGeom>
              <a:avLst/>
              <a:gdLst>
                <a:gd name="connsiteX0" fmla="*/ 0 w 8134502"/>
                <a:gd name="connsiteY0" fmla="*/ 0 h 0"/>
                <a:gd name="connsiteX1" fmla="*/ 8134502 w 813450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134502">
                  <a:moveTo>
                    <a:pt x="0" y="0"/>
                  </a:moveTo>
                  <a:lnTo>
                    <a:pt x="8134502" y="0"/>
                  </a:lnTo>
                </a:path>
              </a:pathLst>
            </a:custGeom>
            <a:noFill/>
            <a:ln w="3175" cap="rnd">
              <a:gradFill>
                <a:gsLst>
                  <a:gs pos="10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3000000" scaled="0"/>
              </a:gra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" name="자유형 1"/>
            <p:cNvSpPr/>
            <p:nvPr userDrawn="1"/>
          </p:nvSpPr>
          <p:spPr>
            <a:xfrm>
              <a:off x="467829" y="204824"/>
              <a:ext cx="45719" cy="607553"/>
            </a:xfrm>
            <a:custGeom>
              <a:avLst/>
              <a:gdLst>
                <a:gd name="connsiteX0" fmla="*/ 0 w 0"/>
                <a:gd name="connsiteY0" fmla="*/ 0 h 637046"/>
                <a:gd name="connsiteX1" fmla="*/ 0 w 0"/>
                <a:gd name="connsiteY1" fmla="*/ 637046 h 637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637046">
                  <a:moveTo>
                    <a:pt x="0" y="0"/>
                  </a:moveTo>
                  <a:lnTo>
                    <a:pt x="0" y="637046"/>
                  </a:lnTo>
                </a:path>
              </a:pathLst>
            </a:custGeom>
            <a:noFill/>
            <a:ln w="6350" cap="rnd">
              <a:solidFill>
                <a:schemeClr val="bg1">
                  <a:lumMod val="85000"/>
                </a:schemeClr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자유형 8"/>
            <p:cNvSpPr/>
            <p:nvPr userDrawn="1"/>
          </p:nvSpPr>
          <p:spPr>
            <a:xfrm>
              <a:off x="8622069" y="194492"/>
              <a:ext cx="45719" cy="607553"/>
            </a:xfrm>
            <a:custGeom>
              <a:avLst/>
              <a:gdLst>
                <a:gd name="connsiteX0" fmla="*/ 0 w 0"/>
                <a:gd name="connsiteY0" fmla="*/ 0 h 637046"/>
                <a:gd name="connsiteX1" fmla="*/ 0 w 0"/>
                <a:gd name="connsiteY1" fmla="*/ 637046 h 637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637046">
                  <a:moveTo>
                    <a:pt x="0" y="0"/>
                  </a:moveTo>
                  <a:lnTo>
                    <a:pt x="0" y="637046"/>
                  </a:lnTo>
                </a:path>
              </a:pathLst>
            </a:custGeom>
            <a:noFill/>
            <a:ln w="6350" cap="rnd">
              <a:solidFill>
                <a:schemeClr val="bg1">
                  <a:lumMod val="85000"/>
                </a:schemeClr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69247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 userDrawn="1"/>
        </p:nvSpPr>
        <p:spPr bwMode="auto">
          <a:xfrm>
            <a:off x="8728024" y="6555181"/>
            <a:ext cx="416628" cy="334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7237" tIns="43619" rIns="87237" bIns="43619">
            <a:spAutoFit/>
          </a:bodyPr>
          <a:lstStyle/>
          <a:p>
            <a:pPr algn="r" latinLnBrk="0">
              <a:spcBef>
                <a:spcPct val="50000"/>
              </a:spcBef>
              <a:defRPr/>
            </a:pPr>
            <a:fld id="{0A035614-DC4D-431D-9664-8B6560530D26}" type="slidenum">
              <a:rPr lang="en-US" altLang="ko-KR" sz="1600">
                <a:gradFill>
                  <a:gsLst>
                    <a:gs pos="10000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white">
                        <a:lumMod val="95000"/>
                      </a:prstClr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pPr algn="r" latinLnBrk="0">
                <a:spcBef>
                  <a:spcPct val="50000"/>
                </a:spcBef>
                <a:defRPr/>
              </a:pPr>
              <a:t>‹#›</a:t>
            </a:fld>
            <a:endParaRPr lang="en-US" altLang="ko-KR" sz="1600" dirty="0">
              <a:gradFill>
                <a:gsLst>
                  <a:gs pos="100000">
                    <a:prstClr val="black">
                      <a:lumMod val="65000"/>
                      <a:lumOff val="35000"/>
                    </a:prstClr>
                  </a:gs>
                  <a:gs pos="100000">
                    <a:prstClr val="white">
                      <a:lumMod val="95000"/>
                    </a:prstClr>
                  </a:gs>
                </a:gsLst>
                <a:lin ang="5400000" scaled="0"/>
              </a:gra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</p:txBody>
      </p:sp>
      <p:grpSp>
        <p:nvGrpSpPr>
          <p:cNvPr id="4" name="그룹 11"/>
          <p:cNvGrpSpPr/>
          <p:nvPr userDrawn="1"/>
        </p:nvGrpSpPr>
        <p:grpSpPr>
          <a:xfrm>
            <a:off x="460858" y="194492"/>
            <a:ext cx="8267166" cy="668344"/>
            <a:chOff x="460858" y="194492"/>
            <a:chExt cx="8206930" cy="668344"/>
          </a:xfrm>
        </p:grpSpPr>
        <p:sp>
          <p:nvSpPr>
            <p:cNvPr id="5" name="직사각형 4"/>
            <p:cNvSpPr/>
            <p:nvPr userDrawn="1"/>
          </p:nvSpPr>
          <p:spPr>
            <a:xfrm rot="16200000">
              <a:off x="4518539" y="-3246358"/>
              <a:ext cx="55581" cy="8162808"/>
            </a:xfrm>
            <a:prstGeom prst="rect">
              <a:avLst/>
            </a:prstGeom>
            <a:gradFill>
              <a:gsLst>
                <a:gs pos="60000">
                  <a:srgbClr val="00B0F0"/>
                </a:gs>
                <a:gs pos="50000">
                  <a:srgbClr val="0070C0"/>
                </a:gs>
                <a:gs pos="47000">
                  <a:schemeClr val="tx2">
                    <a:lumMod val="75000"/>
                  </a:schemeClr>
                </a:gs>
                <a:gs pos="83000">
                  <a:srgbClr val="0070C0"/>
                </a:gs>
              </a:gsLst>
              <a:lin ang="5400000" scaled="0"/>
            </a:gra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직사각형 5"/>
            <p:cNvSpPr/>
            <p:nvPr userDrawn="1"/>
          </p:nvSpPr>
          <p:spPr>
            <a:xfrm>
              <a:off x="477006" y="215362"/>
              <a:ext cx="8166226" cy="599624"/>
            </a:xfrm>
            <a:prstGeom prst="rect">
              <a:avLst/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9600000" scaled="0"/>
            </a:gra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자유형 7"/>
            <p:cNvSpPr/>
            <p:nvPr userDrawn="1"/>
          </p:nvSpPr>
          <p:spPr>
            <a:xfrm>
              <a:off x="460858" y="204825"/>
              <a:ext cx="8166876" cy="45719"/>
            </a:xfrm>
            <a:custGeom>
              <a:avLst/>
              <a:gdLst>
                <a:gd name="connsiteX0" fmla="*/ 0 w 8134502"/>
                <a:gd name="connsiteY0" fmla="*/ 0 h 0"/>
                <a:gd name="connsiteX1" fmla="*/ 8134502 w 813450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134502">
                  <a:moveTo>
                    <a:pt x="0" y="0"/>
                  </a:moveTo>
                  <a:lnTo>
                    <a:pt x="8134502" y="0"/>
                  </a:lnTo>
                </a:path>
              </a:pathLst>
            </a:custGeom>
            <a:noFill/>
            <a:ln w="3175" cap="rnd">
              <a:gradFill>
                <a:gsLst>
                  <a:gs pos="10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3000000" scaled="0"/>
              </a:gra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" name="자유형 1"/>
            <p:cNvSpPr/>
            <p:nvPr userDrawn="1"/>
          </p:nvSpPr>
          <p:spPr>
            <a:xfrm>
              <a:off x="467829" y="204824"/>
              <a:ext cx="45719" cy="607553"/>
            </a:xfrm>
            <a:custGeom>
              <a:avLst/>
              <a:gdLst>
                <a:gd name="connsiteX0" fmla="*/ 0 w 0"/>
                <a:gd name="connsiteY0" fmla="*/ 0 h 637046"/>
                <a:gd name="connsiteX1" fmla="*/ 0 w 0"/>
                <a:gd name="connsiteY1" fmla="*/ 637046 h 637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637046">
                  <a:moveTo>
                    <a:pt x="0" y="0"/>
                  </a:moveTo>
                  <a:lnTo>
                    <a:pt x="0" y="637046"/>
                  </a:lnTo>
                </a:path>
              </a:pathLst>
            </a:custGeom>
            <a:noFill/>
            <a:ln w="6350" cap="rnd">
              <a:solidFill>
                <a:schemeClr val="bg1">
                  <a:lumMod val="85000"/>
                </a:schemeClr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자유형 8"/>
            <p:cNvSpPr/>
            <p:nvPr userDrawn="1"/>
          </p:nvSpPr>
          <p:spPr>
            <a:xfrm>
              <a:off x="8622069" y="194492"/>
              <a:ext cx="45719" cy="607553"/>
            </a:xfrm>
            <a:custGeom>
              <a:avLst/>
              <a:gdLst>
                <a:gd name="connsiteX0" fmla="*/ 0 w 0"/>
                <a:gd name="connsiteY0" fmla="*/ 0 h 637046"/>
                <a:gd name="connsiteX1" fmla="*/ 0 w 0"/>
                <a:gd name="connsiteY1" fmla="*/ 637046 h 637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637046">
                  <a:moveTo>
                    <a:pt x="0" y="0"/>
                  </a:moveTo>
                  <a:lnTo>
                    <a:pt x="0" y="637046"/>
                  </a:lnTo>
                </a:path>
              </a:pathLst>
            </a:custGeom>
            <a:noFill/>
            <a:ln w="6350" cap="rnd">
              <a:solidFill>
                <a:schemeClr val="bg1">
                  <a:lumMod val="85000"/>
                </a:schemeClr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650416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2F489-9F83-45C1-918B-B6467613024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2015-01-14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C62BC-D283-40F1-ACC7-E6F392A74B6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080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 userDrawn="1"/>
        </p:nvSpPr>
        <p:spPr bwMode="auto">
          <a:xfrm>
            <a:off x="8728024" y="6555181"/>
            <a:ext cx="416628" cy="334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7237" tIns="43619" rIns="87237" bIns="43619">
            <a:spAutoFit/>
          </a:bodyPr>
          <a:lstStyle/>
          <a:p>
            <a:pPr algn="r" latinLnBrk="0">
              <a:spcBef>
                <a:spcPct val="50000"/>
              </a:spcBef>
              <a:defRPr/>
            </a:pPr>
            <a:fld id="{0A035614-DC4D-431D-9664-8B6560530D26}" type="slidenum">
              <a:rPr lang="en-US" altLang="ko-KR" sz="1600">
                <a:gradFill>
                  <a:gsLst>
                    <a:gs pos="10000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white">
                        <a:lumMod val="95000"/>
                      </a:prstClr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pPr algn="r" latinLnBrk="0">
                <a:spcBef>
                  <a:spcPct val="50000"/>
                </a:spcBef>
                <a:defRPr/>
              </a:pPr>
              <a:t>‹#›</a:t>
            </a:fld>
            <a:endParaRPr lang="en-US" altLang="ko-KR" sz="1600" dirty="0">
              <a:gradFill>
                <a:gsLst>
                  <a:gs pos="100000">
                    <a:prstClr val="black">
                      <a:lumMod val="65000"/>
                      <a:lumOff val="35000"/>
                    </a:prstClr>
                  </a:gs>
                  <a:gs pos="100000">
                    <a:prstClr val="white">
                      <a:lumMod val="95000"/>
                    </a:prstClr>
                  </a:gs>
                </a:gsLst>
                <a:lin ang="5400000" scaled="0"/>
              </a:gra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</p:txBody>
      </p:sp>
      <p:grpSp>
        <p:nvGrpSpPr>
          <p:cNvPr id="2" name="그룹 11"/>
          <p:cNvGrpSpPr/>
          <p:nvPr userDrawn="1"/>
        </p:nvGrpSpPr>
        <p:grpSpPr>
          <a:xfrm>
            <a:off x="460858" y="194492"/>
            <a:ext cx="8267166" cy="668344"/>
            <a:chOff x="460858" y="194492"/>
            <a:chExt cx="8206930" cy="668344"/>
          </a:xfrm>
        </p:grpSpPr>
        <p:sp>
          <p:nvSpPr>
            <p:cNvPr id="9" name="직사각형 8"/>
            <p:cNvSpPr/>
            <p:nvPr userDrawn="1"/>
          </p:nvSpPr>
          <p:spPr>
            <a:xfrm rot="16200000">
              <a:off x="4518539" y="-3246358"/>
              <a:ext cx="55581" cy="8162808"/>
            </a:xfrm>
            <a:prstGeom prst="rect">
              <a:avLst/>
            </a:prstGeom>
            <a:gradFill>
              <a:gsLst>
                <a:gs pos="60000">
                  <a:srgbClr val="00B0F0"/>
                </a:gs>
                <a:gs pos="50000">
                  <a:srgbClr val="0070C0"/>
                </a:gs>
                <a:gs pos="47000">
                  <a:schemeClr val="tx2">
                    <a:lumMod val="75000"/>
                  </a:schemeClr>
                </a:gs>
                <a:gs pos="83000">
                  <a:srgbClr val="0070C0"/>
                </a:gs>
              </a:gsLst>
              <a:lin ang="5400000" scaled="0"/>
            </a:gra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직사각형 9"/>
            <p:cNvSpPr/>
            <p:nvPr userDrawn="1"/>
          </p:nvSpPr>
          <p:spPr>
            <a:xfrm>
              <a:off x="477006" y="215362"/>
              <a:ext cx="8166226" cy="599624"/>
            </a:xfrm>
            <a:prstGeom prst="rect">
              <a:avLst/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9600000" scaled="0"/>
            </a:gra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자유형 10"/>
            <p:cNvSpPr/>
            <p:nvPr userDrawn="1"/>
          </p:nvSpPr>
          <p:spPr>
            <a:xfrm>
              <a:off x="460858" y="204825"/>
              <a:ext cx="8166876" cy="45719"/>
            </a:xfrm>
            <a:custGeom>
              <a:avLst/>
              <a:gdLst>
                <a:gd name="connsiteX0" fmla="*/ 0 w 8134502"/>
                <a:gd name="connsiteY0" fmla="*/ 0 h 0"/>
                <a:gd name="connsiteX1" fmla="*/ 8134502 w 813450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134502">
                  <a:moveTo>
                    <a:pt x="0" y="0"/>
                  </a:moveTo>
                  <a:lnTo>
                    <a:pt x="8134502" y="0"/>
                  </a:lnTo>
                </a:path>
              </a:pathLst>
            </a:custGeom>
            <a:noFill/>
            <a:ln w="3175" cap="rnd">
              <a:gradFill>
                <a:gsLst>
                  <a:gs pos="10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3000000" scaled="0"/>
              </a:gra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자유형 11"/>
            <p:cNvSpPr/>
            <p:nvPr userDrawn="1"/>
          </p:nvSpPr>
          <p:spPr>
            <a:xfrm>
              <a:off x="467829" y="204824"/>
              <a:ext cx="45719" cy="607553"/>
            </a:xfrm>
            <a:custGeom>
              <a:avLst/>
              <a:gdLst>
                <a:gd name="connsiteX0" fmla="*/ 0 w 0"/>
                <a:gd name="connsiteY0" fmla="*/ 0 h 637046"/>
                <a:gd name="connsiteX1" fmla="*/ 0 w 0"/>
                <a:gd name="connsiteY1" fmla="*/ 637046 h 637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637046">
                  <a:moveTo>
                    <a:pt x="0" y="0"/>
                  </a:moveTo>
                  <a:lnTo>
                    <a:pt x="0" y="637046"/>
                  </a:lnTo>
                </a:path>
              </a:pathLst>
            </a:custGeom>
            <a:noFill/>
            <a:ln w="6350" cap="rnd">
              <a:solidFill>
                <a:schemeClr val="bg1">
                  <a:lumMod val="85000"/>
                </a:schemeClr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자유형 12"/>
            <p:cNvSpPr/>
            <p:nvPr userDrawn="1"/>
          </p:nvSpPr>
          <p:spPr>
            <a:xfrm>
              <a:off x="8622069" y="194492"/>
              <a:ext cx="45719" cy="607553"/>
            </a:xfrm>
            <a:custGeom>
              <a:avLst/>
              <a:gdLst>
                <a:gd name="connsiteX0" fmla="*/ 0 w 0"/>
                <a:gd name="connsiteY0" fmla="*/ 0 h 637046"/>
                <a:gd name="connsiteX1" fmla="*/ 0 w 0"/>
                <a:gd name="connsiteY1" fmla="*/ 637046 h 637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637046">
                  <a:moveTo>
                    <a:pt x="0" y="0"/>
                  </a:moveTo>
                  <a:lnTo>
                    <a:pt x="0" y="637046"/>
                  </a:lnTo>
                </a:path>
              </a:pathLst>
            </a:custGeom>
            <a:noFill/>
            <a:ln w="6350" cap="rnd">
              <a:solidFill>
                <a:schemeClr val="bg1">
                  <a:lumMod val="85000"/>
                </a:schemeClr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988683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gif"/><Relationship Id="rId18" Type="http://schemas.openxmlformats.org/officeDocument/2006/relationships/image" Target="../media/image35.jpeg"/><Relationship Id="rId3" Type="http://schemas.openxmlformats.org/officeDocument/2006/relationships/image" Target="../media/image20.png"/><Relationship Id="rId21" Type="http://schemas.openxmlformats.org/officeDocument/2006/relationships/image" Target="../media/image38.png"/><Relationship Id="rId7" Type="http://schemas.openxmlformats.org/officeDocument/2006/relationships/image" Target="../media/image24.png"/><Relationship Id="rId12" Type="http://schemas.openxmlformats.org/officeDocument/2006/relationships/image" Target="../media/image29.gif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3.png"/><Relationship Id="rId20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24" Type="http://schemas.openxmlformats.org/officeDocument/2006/relationships/image" Target="../media/image18.png"/><Relationship Id="rId5" Type="http://schemas.openxmlformats.org/officeDocument/2006/relationships/image" Target="../media/image22.png"/><Relationship Id="rId15" Type="http://schemas.openxmlformats.org/officeDocument/2006/relationships/image" Target="../media/image32.jpeg"/><Relationship Id="rId23" Type="http://schemas.openxmlformats.org/officeDocument/2006/relationships/image" Target="../media/image40.jpeg"/><Relationship Id="rId10" Type="http://schemas.openxmlformats.org/officeDocument/2006/relationships/image" Target="../media/image27.jpeg"/><Relationship Id="rId19" Type="http://schemas.openxmlformats.org/officeDocument/2006/relationships/image" Target="../media/image36.jpeg"/><Relationship Id="rId4" Type="http://schemas.openxmlformats.org/officeDocument/2006/relationships/image" Target="../media/image21.png"/><Relationship Id="rId9" Type="http://schemas.openxmlformats.org/officeDocument/2006/relationships/image" Target="../media/image26.jpeg"/><Relationship Id="rId14" Type="http://schemas.openxmlformats.org/officeDocument/2006/relationships/image" Target="../media/image31.jpeg"/><Relationship Id="rId22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23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2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10" Type="http://schemas.openxmlformats.org/officeDocument/2006/relationships/image" Target="../media/image49.png"/><Relationship Id="rId4" Type="http://schemas.openxmlformats.org/officeDocument/2006/relationships/image" Target="../media/image60.png"/><Relationship Id="rId9" Type="http://schemas.openxmlformats.org/officeDocument/2006/relationships/image" Target="../media/image6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18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5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12" Type="http://schemas.openxmlformats.org/officeDocument/2006/relationships/image" Target="../media/image8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9.png"/><Relationship Id="rId11" Type="http://schemas.openxmlformats.org/officeDocument/2006/relationships/image" Target="../media/image63.png"/><Relationship Id="rId5" Type="http://schemas.openxmlformats.org/officeDocument/2006/relationships/image" Target="../media/image78.pn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5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1.png"/><Relationship Id="rId11" Type="http://schemas.openxmlformats.org/officeDocument/2006/relationships/image" Target="../media/image63.png"/><Relationship Id="rId5" Type="http://schemas.openxmlformats.org/officeDocument/2006/relationships/image" Target="../media/image97.png"/><Relationship Id="rId10" Type="http://schemas.openxmlformats.org/officeDocument/2006/relationships/image" Target="../media/image101.png"/><Relationship Id="rId4" Type="http://schemas.openxmlformats.org/officeDocument/2006/relationships/image" Target="../media/image96.png"/><Relationship Id="rId9" Type="http://schemas.openxmlformats.org/officeDocument/2006/relationships/image" Target="../media/image10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2.png"/><Relationship Id="rId7" Type="http://schemas.openxmlformats.org/officeDocument/2006/relationships/image" Target="../media/image10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1.png"/><Relationship Id="rId5" Type="http://schemas.openxmlformats.org/officeDocument/2006/relationships/image" Target="../media/image103.png"/><Relationship Id="rId4" Type="http://schemas.openxmlformats.org/officeDocument/2006/relationships/image" Target="../media/image82.png"/><Relationship Id="rId9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106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4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13" Type="http://schemas.openxmlformats.org/officeDocument/2006/relationships/image" Target="../media/image118.png"/><Relationship Id="rId3" Type="http://schemas.openxmlformats.org/officeDocument/2006/relationships/image" Target="../media/image106.png"/><Relationship Id="rId7" Type="http://schemas.openxmlformats.org/officeDocument/2006/relationships/image" Target="../media/image82.png"/><Relationship Id="rId12" Type="http://schemas.openxmlformats.org/officeDocument/2006/relationships/image" Target="../media/image1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4.png"/><Relationship Id="rId11" Type="http://schemas.openxmlformats.org/officeDocument/2006/relationships/image" Target="../media/image91.png"/><Relationship Id="rId5" Type="http://schemas.openxmlformats.org/officeDocument/2006/relationships/image" Target="../media/image113.png"/><Relationship Id="rId10" Type="http://schemas.openxmlformats.org/officeDocument/2006/relationships/image" Target="../media/image101.png"/><Relationship Id="rId4" Type="http://schemas.openxmlformats.org/officeDocument/2006/relationships/image" Target="../media/image102.png"/><Relationship Id="rId9" Type="http://schemas.openxmlformats.org/officeDocument/2006/relationships/image" Target="../media/image116.png"/><Relationship Id="rId14" Type="http://schemas.openxmlformats.org/officeDocument/2006/relationships/image" Target="../media/image6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2.xml"/><Relationship Id="rId4" Type="http://schemas.openxmlformats.org/officeDocument/2006/relationships/image" Target="../media/image1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5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4" Type="http://schemas.openxmlformats.org/officeDocument/2006/relationships/chart" Target="../charts/chart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26.png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4.xml"/><Relationship Id="rId5" Type="http://schemas.openxmlformats.org/officeDocument/2006/relationships/image" Target="../media/image127.png"/><Relationship Id="rId10" Type="http://schemas.openxmlformats.org/officeDocument/2006/relationships/image" Target="../media/image52.png"/><Relationship Id="rId4" Type="http://schemas.openxmlformats.org/officeDocument/2006/relationships/image" Target="../media/image119.png"/><Relationship Id="rId9" Type="http://schemas.openxmlformats.org/officeDocument/2006/relationships/image" Target="../media/image12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13" Type="http://schemas.openxmlformats.org/officeDocument/2006/relationships/image" Target="../media/image138.png"/><Relationship Id="rId3" Type="http://schemas.openxmlformats.org/officeDocument/2006/relationships/image" Target="../media/image15.png"/><Relationship Id="rId7" Type="http://schemas.openxmlformats.org/officeDocument/2006/relationships/image" Target="../media/image133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2.png"/><Relationship Id="rId11" Type="http://schemas.openxmlformats.org/officeDocument/2006/relationships/image" Target="../media/image137.png"/><Relationship Id="rId5" Type="http://schemas.openxmlformats.org/officeDocument/2006/relationships/image" Target="../media/image131.png"/><Relationship Id="rId10" Type="http://schemas.openxmlformats.org/officeDocument/2006/relationships/image" Target="../media/image136.png"/><Relationship Id="rId4" Type="http://schemas.openxmlformats.org/officeDocument/2006/relationships/image" Target="../media/image130.png"/><Relationship Id="rId9" Type="http://schemas.openxmlformats.org/officeDocument/2006/relationships/image" Target="../media/image135.png"/><Relationship Id="rId14" Type="http://schemas.openxmlformats.org/officeDocument/2006/relationships/image" Target="../media/image13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18.png"/><Relationship Id="rId7" Type="http://schemas.openxmlformats.org/officeDocument/2006/relationships/image" Target="../media/image13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7.png"/><Relationship Id="rId5" Type="http://schemas.openxmlformats.org/officeDocument/2006/relationships/chart" Target="../charts/chart6.xml"/><Relationship Id="rId10" Type="http://schemas.openxmlformats.org/officeDocument/2006/relationships/image" Target="../media/image135.png"/><Relationship Id="rId4" Type="http://schemas.openxmlformats.org/officeDocument/2006/relationships/image" Target="../media/image119.png"/><Relationship Id="rId9" Type="http://schemas.openxmlformats.org/officeDocument/2006/relationships/image" Target="../media/image8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3.png"/><Relationship Id="rId4" Type="http://schemas.openxmlformats.org/officeDocument/2006/relationships/image" Target="../media/image14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13" Type="http://schemas.openxmlformats.org/officeDocument/2006/relationships/image" Target="../media/image52.png"/><Relationship Id="rId18" Type="http://schemas.openxmlformats.org/officeDocument/2006/relationships/image" Target="../media/image137.png"/><Relationship Id="rId3" Type="http://schemas.openxmlformats.org/officeDocument/2006/relationships/image" Target="../media/image121.png"/><Relationship Id="rId7" Type="http://schemas.openxmlformats.org/officeDocument/2006/relationships/image" Target="../media/image146.png"/><Relationship Id="rId12" Type="http://schemas.openxmlformats.org/officeDocument/2006/relationships/image" Target="../media/image151.png"/><Relationship Id="rId17" Type="http://schemas.openxmlformats.org/officeDocument/2006/relationships/image" Target="../media/image154.png"/><Relationship Id="rId2" Type="http://schemas.openxmlformats.org/officeDocument/2006/relationships/notesSlide" Target="../notesSlides/notesSlide35.xml"/><Relationship Id="rId16" Type="http://schemas.openxmlformats.org/officeDocument/2006/relationships/image" Target="../media/image15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5.png"/><Relationship Id="rId11" Type="http://schemas.openxmlformats.org/officeDocument/2006/relationships/image" Target="../media/image150.png"/><Relationship Id="rId5" Type="http://schemas.openxmlformats.org/officeDocument/2006/relationships/image" Target="../media/image144.png"/><Relationship Id="rId15" Type="http://schemas.openxmlformats.org/officeDocument/2006/relationships/image" Target="../media/image152.png"/><Relationship Id="rId10" Type="http://schemas.openxmlformats.org/officeDocument/2006/relationships/image" Target="../media/image149.png"/><Relationship Id="rId19" Type="http://schemas.openxmlformats.org/officeDocument/2006/relationships/image" Target="../media/image155.png"/><Relationship Id="rId4" Type="http://schemas.openxmlformats.org/officeDocument/2006/relationships/image" Target="../media/image122.png"/><Relationship Id="rId9" Type="http://schemas.openxmlformats.org/officeDocument/2006/relationships/image" Target="../media/image148.png"/><Relationship Id="rId14" Type="http://schemas.openxmlformats.org/officeDocument/2006/relationships/image" Target="../media/image13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5.png"/><Relationship Id="rId4" Type="http://schemas.openxmlformats.org/officeDocument/2006/relationships/image" Target="../media/image1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0.png"/><Relationship Id="rId4" Type="http://schemas.openxmlformats.org/officeDocument/2006/relationships/image" Target="../media/image159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png"/><Relationship Id="rId13" Type="http://schemas.openxmlformats.org/officeDocument/2006/relationships/image" Target="../media/image158.png"/><Relationship Id="rId3" Type="http://schemas.openxmlformats.org/officeDocument/2006/relationships/image" Target="../media/image161.png"/><Relationship Id="rId7" Type="http://schemas.openxmlformats.org/officeDocument/2006/relationships/image" Target="../media/image165.png"/><Relationship Id="rId12" Type="http://schemas.openxmlformats.org/officeDocument/2006/relationships/image" Target="../media/image168.png"/><Relationship Id="rId2" Type="http://schemas.openxmlformats.org/officeDocument/2006/relationships/notesSlide" Target="../notesSlides/notesSlide39.xml"/><Relationship Id="rId16" Type="http://schemas.openxmlformats.org/officeDocument/2006/relationships/image" Target="../media/image1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4.png"/><Relationship Id="rId11" Type="http://schemas.openxmlformats.org/officeDocument/2006/relationships/image" Target="../media/image7.png"/><Relationship Id="rId5" Type="http://schemas.openxmlformats.org/officeDocument/2006/relationships/image" Target="../media/image163.png"/><Relationship Id="rId15" Type="http://schemas.openxmlformats.org/officeDocument/2006/relationships/image" Target="../media/image160.png"/><Relationship Id="rId10" Type="http://schemas.openxmlformats.org/officeDocument/2006/relationships/image" Target="../media/image18.png"/><Relationship Id="rId4" Type="http://schemas.openxmlformats.org/officeDocument/2006/relationships/image" Target="../media/image162.png"/><Relationship Id="rId9" Type="http://schemas.openxmlformats.org/officeDocument/2006/relationships/image" Target="../media/image167.png"/><Relationship Id="rId14" Type="http://schemas.openxmlformats.org/officeDocument/2006/relationships/image" Target="../media/image159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png"/><Relationship Id="rId3" Type="http://schemas.openxmlformats.org/officeDocument/2006/relationships/image" Target="../media/image170.png"/><Relationship Id="rId7" Type="http://schemas.openxmlformats.org/officeDocument/2006/relationships/image" Target="../media/image17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2.png"/><Relationship Id="rId11" Type="http://schemas.openxmlformats.org/officeDocument/2006/relationships/image" Target="../media/image176.png"/><Relationship Id="rId5" Type="http://schemas.openxmlformats.org/officeDocument/2006/relationships/image" Target="../media/image161.png"/><Relationship Id="rId10" Type="http://schemas.openxmlformats.org/officeDocument/2006/relationships/image" Target="../media/image175.png"/><Relationship Id="rId4" Type="http://schemas.openxmlformats.org/officeDocument/2006/relationships/image" Target="../media/image171.png"/><Relationship Id="rId9" Type="http://schemas.openxmlformats.org/officeDocument/2006/relationships/image" Target="../media/image174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png"/><Relationship Id="rId13" Type="http://schemas.openxmlformats.org/officeDocument/2006/relationships/image" Target="../media/image181.png"/><Relationship Id="rId3" Type="http://schemas.openxmlformats.org/officeDocument/2006/relationships/image" Target="../media/image18.png"/><Relationship Id="rId7" Type="http://schemas.openxmlformats.org/officeDocument/2006/relationships/image" Target="../media/image162.png"/><Relationship Id="rId12" Type="http://schemas.openxmlformats.org/officeDocument/2006/relationships/image" Target="../media/image18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.png"/><Relationship Id="rId11" Type="http://schemas.openxmlformats.org/officeDocument/2006/relationships/image" Target="../media/image179.png"/><Relationship Id="rId5" Type="http://schemas.openxmlformats.org/officeDocument/2006/relationships/image" Target="../media/image177.png"/><Relationship Id="rId15" Type="http://schemas.openxmlformats.org/officeDocument/2006/relationships/image" Target="../media/image183.png"/><Relationship Id="rId10" Type="http://schemas.openxmlformats.org/officeDocument/2006/relationships/image" Target="../media/image178.png"/><Relationship Id="rId4" Type="http://schemas.openxmlformats.org/officeDocument/2006/relationships/image" Target="../media/image82.png"/><Relationship Id="rId9" Type="http://schemas.openxmlformats.org/officeDocument/2006/relationships/image" Target="../media/image173.png"/><Relationship Id="rId14" Type="http://schemas.openxmlformats.org/officeDocument/2006/relationships/image" Target="../media/image182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gif"/><Relationship Id="rId3" Type="http://schemas.openxmlformats.org/officeDocument/2006/relationships/image" Target="../media/image18.png"/><Relationship Id="rId7" Type="http://schemas.openxmlformats.org/officeDocument/2006/relationships/image" Target="../media/image18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6.png"/><Relationship Id="rId5" Type="http://schemas.openxmlformats.org/officeDocument/2006/relationships/image" Target="../media/image185.png"/><Relationship Id="rId4" Type="http://schemas.openxmlformats.org/officeDocument/2006/relationships/image" Target="../media/image184.png"/><Relationship Id="rId9" Type="http://schemas.openxmlformats.org/officeDocument/2006/relationships/image" Target="../media/image189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png"/><Relationship Id="rId13" Type="http://schemas.openxmlformats.org/officeDocument/2006/relationships/image" Target="../media/image195.png"/><Relationship Id="rId3" Type="http://schemas.openxmlformats.org/officeDocument/2006/relationships/image" Target="../media/image190.png"/><Relationship Id="rId7" Type="http://schemas.openxmlformats.org/officeDocument/2006/relationships/image" Target="../media/image192.png"/><Relationship Id="rId12" Type="http://schemas.microsoft.com/office/2007/relationships/hdphoto" Target="../media/hdphoto1.wdp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1.png"/><Relationship Id="rId11" Type="http://schemas.openxmlformats.org/officeDocument/2006/relationships/image" Target="../media/image194.png"/><Relationship Id="rId5" Type="http://schemas.openxmlformats.org/officeDocument/2006/relationships/image" Target="../media/image186.png"/><Relationship Id="rId15" Type="http://schemas.openxmlformats.org/officeDocument/2006/relationships/image" Target="../media/image197.png"/><Relationship Id="rId10" Type="http://schemas.openxmlformats.org/officeDocument/2006/relationships/image" Target="../media/image15.png"/><Relationship Id="rId4" Type="http://schemas.openxmlformats.org/officeDocument/2006/relationships/image" Target="../media/image185.png"/><Relationship Id="rId9" Type="http://schemas.openxmlformats.org/officeDocument/2006/relationships/image" Target="../media/image14.png"/><Relationship Id="rId14" Type="http://schemas.openxmlformats.org/officeDocument/2006/relationships/image" Target="../media/image19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1.png"/><Relationship Id="rId5" Type="http://schemas.openxmlformats.org/officeDocument/2006/relationships/image" Target="../media/image198.png"/><Relationship Id="rId4" Type="http://schemas.openxmlformats.org/officeDocument/2006/relationships/image" Target="../media/image186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png"/><Relationship Id="rId3" Type="http://schemas.openxmlformats.org/officeDocument/2006/relationships/image" Target="../media/image199.png"/><Relationship Id="rId7" Type="http://schemas.openxmlformats.org/officeDocument/2006/relationships/image" Target="../media/image18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5.png"/><Relationship Id="rId5" Type="http://schemas.openxmlformats.org/officeDocument/2006/relationships/image" Target="../media/image201.png"/><Relationship Id="rId4" Type="http://schemas.openxmlformats.org/officeDocument/2006/relationships/image" Target="../media/image20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jpeg"/><Relationship Id="rId7" Type="http://schemas.openxmlformats.org/officeDocument/2006/relationships/image" Target="../media/image207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6.jpeg"/><Relationship Id="rId5" Type="http://schemas.openxmlformats.org/officeDocument/2006/relationships/image" Target="../media/image205.jpeg"/><Relationship Id="rId4" Type="http://schemas.openxmlformats.org/officeDocument/2006/relationships/image" Target="../media/image204.jpe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png"/><Relationship Id="rId13" Type="http://schemas.openxmlformats.org/officeDocument/2006/relationships/image" Target="../media/image217.jpeg"/><Relationship Id="rId3" Type="http://schemas.openxmlformats.org/officeDocument/2006/relationships/image" Target="../media/image208.jpeg"/><Relationship Id="rId7" Type="http://schemas.openxmlformats.org/officeDocument/2006/relationships/image" Target="../media/image212.png"/><Relationship Id="rId12" Type="http://schemas.microsoft.com/office/2007/relationships/hdphoto" Target="../media/hdphoto1.wdp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1.png"/><Relationship Id="rId11" Type="http://schemas.openxmlformats.org/officeDocument/2006/relationships/image" Target="../media/image216.png"/><Relationship Id="rId5" Type="http://schemas.openxmlformats.org/officeDocument/2006/relationships/image" Target="../media/image210.png"/><Relationship Id="rId10" Type="http://schemas.openxmlformats.org/officeDocument/2006/relationships/image" Target="../media/image215.jpeg"/><Relationship Id="rId4" Type="http://schemas.openxmlformats.org/officeDocument/2006/relationships/image" Target="../media/image209.jpeg"/><Relationship Id="rId9" Type="http://schemas.openxmlformats.org/officeDocument/2006/relationships/image" Target="../media/image214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3.jpeg"/><Relationship Id="rId13" Type="http://schemas.openxmlformats.org/officeDocument/2006/relationships/image" Target="../media/image228.png"/><Relationship Id="rId3" Type="http://schemas.openxmlformats.org/officeDocument/2006/relationships/image" Target="../media/image218.jpeg"/><Relationship Id="rId7" Type="http://schemas.openxmlformats.org/officeDocument/2006/relationships/image" Target="../media/image222.png"/><Relationship Id="rId12" Type="http://schemas.openxmlformats.org/officeDocument/2006/relationships/image" Target="../media/image22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1.jpeg"/><Relationship Id="rId11" Type="http://schemas.openxmlformats.org/officeDocument/2006/relationships/image" Target="../media/image226.jpeg"/><Relationship Id="rId5" Type="http://schemas.openxmlformats.org/officeDocument/2006/relationships/image" Target="../media/image220.png"/><Relationship Id="rId10" Type="http://schemas.openxmlformats.org/officeDocument/2006/relationships/image" Target="../media/image225.jpeg"/><Relationship Id="rId4" Type="http://schemas.openxmlformats.org/officeDocument/2006/relationships/image" Target="../media/image219.png"/><Relationship Id="rId9" Type="http://schemas.openxmlformats.org/officeDocument/2006/relationships/image" Target="../media/image224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4.png"/><Relationship Id="rId13" Type="http://schemas.openxmlformats.org/officeDocument/2006/relationships/image" Target="../media/image239.png"/><Relationship Id="rId3" Type="http://schemas.openxmlformats.org/officeDocument/2006/relationships/image" Target="../media/image229.png"/><Relationship Id="rId7" Type="http://schemas.openxmlformats.org/officeDocument/2006/relationships/image" Target="../media/image233.png"/><Relationship Id="rId12" Type="http://schemas.openxmlformats.org/officeDocument/2006/relationships/image" Target="../media/image238.png"/><Relationship Id="rId2" Type="http://schemas.openxmlformats.org/officeDocument/2006/relationships/notesSlide" Target="../notesSlides/notesSlide49.xml"/><Relationship Id="rId16" Type="http://schemas.openxmlformats.org/officeDocument/2006/relationships/image" Target="../media/image22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32.png"/><Relationship Id="rId11" Type="http://schemas.openxmlformats.org/officeDocument/2006/relationships/image" Target="../media/image237.png"/><Relationship Id="rId5" Type="http://schemas.openxmlformats.org/officeDocument/2006/relationships/image" Target="../media/image231.png"/><Relationship Id="rId15" Type="http://schemas.openxmlformats.org/officeDocument/2006/relationships/image" Target="../media/image227.png"/><Relationship Id="rId10" Type="http://schemas.openxmlformats.org/officeDocument/2006/relationships/image" Target="../media/image236.png"/><Relationship Id="rId4" Type="http://schemas.openxmlformats.org/officeDocument/2006/relationships/image" Target="../media/image230.png"/><Relationship Id="rId9" Type="http://schemas.openxmlformats.org/officeDocument/2006/relationships/image" Target="../media/image235.png"/><Relationship Id="rId14" Type="http://schemas.microsoft.com/office/2007/relationships/hdphoto" Target="../media/hdphoto2.wdp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7.png"/><Relationship Id="rId3" Type="http://schemas.openxmlformats.org/officeDocument/2006/relationships/image" Target="../media/image240.png"/><Relationship Id="rId7" Type="http://schemas.openxmlformats.org/officeDocument/2006/relationships/image" Target="../media/image244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43.jpeg"/><Relationship Id="rId5" Type="http://schemas.openxmlformats.org/officeDocument/2006/relationships/image" Target="../media/image242.jpeg"/><Relationship Id="rId4" Type="http://schemas.openxmlformats.org/officeDocument/2006/relationships/image" Target="../media/image241.jpeg"/><Relationship Id="rId9" Type="http://schemas.openxmlformats.org/officeDocument/2006/relationships/image" Target="../media/image228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9.png"/><Relationship Id="rId3" Type="http://schemas.openxmlformats.org/officeDocument/2006/relationships/image" Target="../media/image237.png"/><Relationship Id="rId7" Type="http://schemas.openxmlformats.org/officeDocument/2006/relationships/image" Target="../media/image24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47.png"/><Relationship Id="rId5" Type="http://schemas.openxmlformats.org/officeDocument/2006/relationships/image" Target="../media/image246.jpeg"/><Relationship Id="rId4" Type="http://schemas.openxmlformats.org/officeDocument/2006/relationships/image" Target="../media/image245.jpeg"/><Relationship Id="rId9" Type="http://schemas.openxmlformats.org/officeDocument/2006/relationships/image" Target="../media/image8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50.png"/><Relationship Id="rId5" Type="http://schemas.openxmlformats.org/officeDocument/2006/relationships/image" Target="../media/image228.png"/><Relationship Id="rId4" Type="http://schemas.openxmlformats.org/officeDocument/2006/relationships/image" Target="../media/image227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4.png"/><Relationship Id="rId3" Type="http://schemas.openxmlformats.org/officeDocument/2006/relationships/image" Target="../media/image18.png"/><Relationship Id="rId7" Type="http://schemas.openxmlformats.org/officeDocument/2006/relationships/image" Target="../media/image25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52.png"/><Relationship Id="rId5" Type="http://schemas.openxmlformats.org/officeDocument/2006/relationships/image" Target="../media/image251.png"/><Relationship Id="rId4" Type="http://schemas.openxmlformats.org/officeDocument/2006/relationships/image" Target="../media/image177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8.png"/><Relationship Id="rId3" Type="http://schemas.openxmlformats.org/officeDocument/2006/relationships/image" Target="../media/image255.png"/><Relationship Id="rId7" Type="http://schemas.openxmlformats.org/officeDocument/2006/relationships/image" Target="../media/image16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2.png"/><Relationship Id="rId5" Type="http://schemas.openxmlformats.org/officeDocument/2006/relationships/image" Target="../media/image257.png"/><Relationship Id="rId4" Type="http://schemas.openxmlformats.org/officeDocument/2006/relationships/image" Target="../media/image256.png"/><Relationship Id="rId9" Type="http://schemas.openxmlformats.org/officeDocument/2006/relationships/image" Target="../media/image52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2.png"/><Relationship Id="rId3" Type="http://schemas.openxmlformats.org/officeDocument/2006/relationships/image" Target="../media/image157.png"/><Relationship Id="rId7" Type="http://schemas.openxmlformats.org/officeDocument/2006/relationships/image" Target="../media/image26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60.png"/><Relationship Id="rId5" Type="http://schemas.openxmlformats.org/officeDocument/2006/relationships/image" Target="../media/image259.png"/><Relationship Id="rId4" Type="http://schemas.openxmlformats.org/officeDocument/2006/relationships/image" Target="../media/image18.png"/><Relationship Id="rId9" Type="http://schemas.openxmlformats.org/officeDocument/2006/relationships/image" Target="../media/image12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63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264.png"/><Relationship Id="rId7" Type="http://schemas.openxmlformats.org/officeDocument/2006/relationships/image" Target="../media/image25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3.png"/><Relationship Id="rId5" Type="http://schemas.openxmlformats.org/officeDocument/2006/relationships/image" Target="../media/image162.png"/><Relationship Id="rId4" Type="http://schemas.openxmlformats.org/officeDocument/2006/relationships/image" Target="../media/image265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1.png"/><Relationship Id="rId3" Type="http://schemas.openxmlformats.org/officeDocument/2006/relationships/image" Target="../media/image266.jpeg"/><Relationship Id="rId7" Type="http://schemas.openxmlformats.org/officeDocument/2006/relationships/image" Target="../media/image27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69.png"/><Relationship Id="rId5" Type="http://schemas.openxmlformats.org/officeDocument/2006/relationships/image" Target="../media/image268.png"/><Relationship Id="rId4" Type="http://schemas.openxmlformats.org/officeDocument/2006/relationships/image" Target="../media/image267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5.png"/><Relationship Id="rId3" Type="http://schemas.openxmlformats.org/officeDocument/2006/relationships/image" Target="../media/image272.png"/><Relationship Id="rId7" Type="http://schemas.openxmlformats.org/officeDocument/2006/relationships/image" Target="../media/image164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74.png"/><Relationship Id="rId5" Type="http://schemas.openxmlformats.org/officeDocument/2006/relationships/image" Target="../media/image273.png"/><Relationship Id="rId4" Type="http://schemas.openxmlformats.org/officeDocument/2006/relationships/image" Target="../media/image82.png"/><Relationship Id="rId9" Type="http://schemas.openxmlformats.org/officeDocument/2006/relationships/image" Target="../media/image2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5.png"/><Relationship Id="rId7" Type="http://schemas.openxmlformats.org/officeDocument/2006/relationships/image" Target="../media/image278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77.png"/><Relationship Id="rId5" Type="http://schemas.openxmlformats.org/officeDocument/2006/relationships/image" Target="../media/image52.png"/><Relationship Id="rId4" Type="http://schemas.openxmlformats.org/officeDocument/2006/relationships/image" Target="../media/image276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4.png"/><Relationship Id="rId3" Type="http://schemas.openxmlformats.org/officeDocument/2006/relationships/image" Target="../media/image279.png"/><Relationship Id="rId7" Type="http://schemas.openxmlformats.org/officeDocument/2006/relationships/image" Target="../media/image28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82.png"/><Relationship Id="rId5" Type="http://schemas.openxmlformats.org/officeDocument/2006/relationships/image" Target="../media/image281.png"/><Relationship Id="rId4" Type="http://schemas.openxmlformats.org/officeDocument/2006/relationships/image" Target="../media/image280.png"/><Relationship Id="rId9" Type="http://schemas.microsoft.com/office/2007/relationships/hdphoto" Target="../media/hdphoto1.wdp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3853967" y="4293096"/>
            <a:ext cx="1342034" cy="5147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330325" eaLnBrk="0" latinLnBrk="0" hangingPunct="0">
              <a:lnSpc>
                <a:spcPct val="150000"/>
              </a:lnSpc>
              <a:spcAft>
                <a:spcPts val="600"/>
              </a:spcAft>
              <a:buSzPct val="100000"/>
              <a:defRPr/>
            </a:pPr>
            <a:r>
              <a:rPr lang="en-US" altLang="ko-KR" sz="2000" kern="0" dirty="0">
                <a:gradFill>
                  <a:gsLst>
                    <a:gs pos="100000">
                      <a:prstClr val="black">
                        <a:lumMod val="65000"/>
                        <a:lumOff val="3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2015.1.15</a:t>
            </a:r>
          </a:p>
        </p:txBody>
      </p:sp>
      <p:grpSp>
        <p:nvGrpSpPr>
          <p:cNvPr id="2" name="그룹 5"/>
          <p:cNvGrpSpPr/>
          <p:nvPr/>
        </p:nvGrpSpPr>
        <p:grpSpPr>
          <a:xfrm>
            <a:off x="2493858" y="5671187"/>
            <a:ext cx="4188604" cy="725898"/>
            <a:chOff x="2454508" y="5192604"/>
            <a:chExt cx="4188604" cy="725898"/>
          </a:xfrm>
        </p:grpSpPr>
        <p:sp>
          <p:nvSpPr>
            <p:cNvPr id="7" name="직사각형 6"/>
            <p:cNvSpPr/>
            <p:nvPr/>
          </p:nvSpPr>
          <p:spPr>
            <a:xfrm>
              <a:off x="2714631" y="5192604"/>
              <a:ext cx="221781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kern="0" spc="-4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미래창조과학부</a:t>
              </a: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4267888" y="5192604"/>
              <a:ext cx="221781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kern="0" spc="-4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산업통상자원부</a:t>
              </a:r>
              <a:endParaRPr lang="ko-KR" altLang="en-US" kern="0" spc="-4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2454508" y="5549170"/>
              <a:ext cx="183867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kern="0" spc="-4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방송통신위원회</a:t>
              </a: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4037669" y="5549170"/>
              <a:ext cx="144642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kern="0" spc="-4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금융위원회</a:t>
              </a: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5222913" y="5549170"/>
              <a:ext cx="142019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kern="0" spc="-4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중소기업청</a:t>
              </a:r>
            </a:p>
          </p:txBody>
        </p:sp>
      </p:grpSp>
      <p:grpSp>
        <p:nvGrpSpPr>
          <p:cNvPr id="3" name="그룹 10"/>
          <p:cNvGrpSpPr/>
          <p:nvPr/>
        </p:nvGrpSpPr>
        <p:grpSpPr>
          <a:xfrm>
            <a:off x="690893" y="1402076"/>
            <a:ext cx="8015380" cy="1908637"/>
            <a:chOff x="589068" y="2015698"/>
            <a:chExt cx="8015380" cy="1908637"/>
          </a:xfrm>
        </p:grpSpPr>
        <p:grpSp>
          <p:nvGrpSpPr>
            <p:cNvPr id="4" name="그룹 7"/>
            <p:cNvGrpSpPr/>
            <p:nvPr/>
          </p:nvGrpSpPr>
          <p:grpSpPr>
            <a:xfrm>
              <a:off x="589068" y="2015698"/>
              <a:ext cx="8015380" cy="1774943"/>
              <a:chOff x="-28876" y="3162612"/>
              <a:chExt cx="8015380" cy="1774943"/>
            </a:xfrm>
          </p:grpSpPr>
          <p:grpSp>
            <p:nvGrpSpPr>
              <p:cNvPr id="5" name="그룹 2"/>
              <p:cNvGrpSpPr/>
              <p:nvPr/>
            </p:nvGrpSpPr>
            <p:grpSpPr>
              <a:xfrm>
                <a:off x="1164153" y="3162612"/>
                <a:ext cx="4803513" cy="1107996"/>
                <a:chOff x="190389" y="3162612"/>
                <a:chExt cx="4803513" cy="1107996"/>
              </a:xfrm>
            </p:grpSpPr>
            <p:sp>
              <p:nvSpPr>
                <p:cNvPr id="20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190389" y="3162612"/>
                  <a:ext cx="4199868" cy="1107996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  <a:spAutoFit/>
                  <a:scene3d>
                    <a:camera prst="orthographicFront"/>
                    <a:lightRig rig="soft" dir="tl">
                      <a:rot lat="0" lon="0" rev="0"/>
                    </a:lightRig>
                  </a:scene3d>
                  <a:sp3d contourW="25400" prstMaterial="matte">
                    <a:bevelT w="25400" h="55880" prst="artDeco"/>
                    <a:contourClr>
                      <a:schemeClr val="accent2">
                        <a:tint val="20000"/>
                      </a:schemeClr>
                    </a:contourClr>
                  </a:sp3d>
                </a:bodyPr>
                <a:lstStyle/>
                <a:p>
                  <a:pPr algn="r" latinLnBrk="0"/>
                  <a:r>
                    <a:rPr lang="ko-KR" altLang="en-US" sz="6600" kern="0" spc="-380" dirty="0">
                      <a:ln w="11430"/>
                      <a:gradFill>
                        <a:gsLst>
                          <a:gs pos="44000">
                            <a:srgbClr val="004785">
                              <a:lumMod val="60000"/>
                              <a:lumOff val="40000"/>
                            </a:srgbClr>
                          </a:gs>
                          <a:gs pos="59000">
                            <a:srgbClr val="004785">
                              <a:lumMod val="75000"/>
                            </a:srgbClr>
                          </a:gs>
                          <a:gs pos="100000">
                            <a:srgbClr val="0070C0"/>
                          </a:gs>
                          <a:gs pos="0">
                            <a:srgbClr val="0F243D"/>
                          </a:gs>
                          <a:gs pos="100000">
                            <a:srgbClr val="004785">
                              <a:lumMod val="50000"/>
                            </a:srgbClr>
                          </a:gs>
                        </a:gsLst>
                        <a:lin ang="5400000" scaled="0"/>
                      </a:gradFill>
                      <a:effectLst>
                        <a:outerShdw blurRad="38100" dist="12700" dir="5400000" algn="tl" rotWithShape="0">
                          <a:srgbClr val="000000">
                            <a:alpha val="30000"/>
                          </a:srgbClr>
                        </a:outerShdw>
                      </a:effectLst>
                      <a:latin typeface="-유려B" panose="02030504000101010101" pitchFamily="18" charset="-127"/>
                      <a:ea typeface="-유려B" panose="02030504000101010101" pitchFamily="18" charset="-127"/>
                    </a:rPr>
                    <a:t>역동적 혁신경제</a:t>
                  </a:r>
                </a:p>
              </p:txBody>
            </p:sp>
            <p:sp>
              <p:nvSpPr>
                <p:cNvPr id="21" name="직사각형 20"/>
                <p:cNvSpPr/>
                <p:nvPr/>
              </p:nvSpPr>
              <p:spPr>
                <a:xfrm>
                  <a:off x="4371849" y="3411188"/>
                  <a:ext cx="622053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defTabSz="1330325" eaLnBrk="0" latinLnBrk="0" hangingPunct="0">
                    <a:buSzPct val="100000"/>
                    <a:defRPr/>
                  </a:pPr>
                  <a:r>
                    <a:rPr lang="ko-KR" altLang="en-US" sz="3600" kern="0" spc="-150" dirty="0">
                      <a:gradFill>
                        <a:gsLst>
                          <a:gs pos="0">
                            <a:srgbClr val="1F497D">
                              <a:lumMod val="50000"/>
                            </a:srgbClr>
                          </a:gs>
                          <a:gs pos="100000">
                            <a:srgbClr val="004D86"/>
                          </a:gs>
                        </a:gsLst>
                        <a:lin ang="5400000" scaled="0"/>
                      </a:gradFill>
                      <a:latin typeface="-윤고딕330" panose="02030504000101010101" pitchFamily="18" charset="-127"/>
                      <a:ea typeface="-윤고딕330" panose="02030504000101010101" pitchFamily="18" charset="-127"/>
                    </a:rPr>
                    <a:t>로</a:t>
                  </a:r>
                </a:p>
              </p:txBody>
            </p:sp>
          </p:grpSp>
          <p:sp>
            <p:nvSpPr>
              <p:cNvPr id="19" name="직사각형 18"/>
              <p:cNvSpPr/>
              <p:nvPr/>
            </p:nvSpPr>
            <p:spPr>
              <a:xfrm>
                <a:off x="-28876" y="4168114"/>
                <a:ext cx="801538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330325" eaLnBrk="0" latinLnBrk="0" hangingPunct="0">
                  <a:buSzPct val="100000"/>
                  <a:defRPr/>
                </a:pPr>
                <a:r>
                  <a:rPr lang="ko-KR" altLang="en-US" sz="4400" b="1" kern="0" spc="-150" dirty="0">
                    <a:gradFill>
                      <a:gsLst>
                        <a:gs pos="0">
                          <a:srgbClr val="1F497D">
                            <a:lumMod val="50000"/>
                          </a:srgbClr>
                        </a:gs>
                        <a:gs pos="100000">
                          <a:srgbClr val="004D86"/>
                        </a:gs>
                      </a:gsLst>
                      <a:lin ang="5400000" scaled="0"/>
                    </a:gradFill>
                    <a:latin typeface="-윤고딕330" panose="02030504000101010101" pitchFamily="18" charset="-127"/>
                    <a:ea typeface="-윤고딕330" panose="02030504000101010101" pitchFamily="18" charset="-127"/>
                  </a:rPr>
                  <a:t>경제 대도약 </a:t>
                </a:r>
                <a:r>
                  <a:rPr lang="ko-KR" altLang="en-US" sz="4000" kern="0" spc="-150" dirty="0">
                    <a:gradFill>
                      <a:gsLst>
                        <a:gs pos="0">
                          <a:srgbClr val="1F497D">
                            <a:lumMod val="50000"/>
                          </a:srgbClr>
                        </a:gs>
                        <a:gs pos="100000">
                          <a:srgbClr val="004D86"/>
                        </a:gs>
                      </a:gsLst>
                      <a:lin ang="5400000" scaled="0"/>
                    </a:gradFill>
                    <a:latin typeface="-윤고딕330" panose="02030504000101010101" pitchFamily="18" charset="-127"/>
                    <a:ea typeface="-윤고딕330" panose="02030504000101010101" pitchFamily="18" charset="-127"/>
                  </a:rPr>
                  <a:t>반드시 이루겠습니다</a:t>
                </a:r>
              </a:p>
            </p:txBody>
          </p:sp>
        </p:grpSp>
        <p:sp>
          <p:nvSpPr>
            <p:cNvPr id="17" name="직사각형 16"/>
            <p:cNvSpPr/>
            <p:nvPr/>
          </p:nvSpPr>
          <p:spPr>
            <a:xfrm>
              <a:off x="899592" y="3278004"/>
              <a:ext cx="59855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330325" eaLnBrk="0" latinLnBrk="0" hangingPunct="0">
                <a:buSzPct val="100000"/>
                <a:defRPr/>
              </a:pPr>
              <a:endParaRPr lang="ko-KR" altLang="en-US" sz="3600" kern="0" spc="-150" dirty="0">
                <a:gradFill>
                  <a:gsLst>
                    <a:gs pos="0">
                      <a:srgbClr val="1F497D">
                        <a:lumMod val="50000"/>
                      </a:srgbClr>
                    </a:gs>
                    <a:gs pos="100000">
                      <a:srgbClr val="004D86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</p:grpSp>
      <p:grpSp>
        <p:nvGrpSpPr>
          <p:cNvPr id="6" name="그룹 1"/>
          <p:cNvGrpSpPr/>
          <p:nvPr/>
        </p:nvGrpSpPr>
        <p:grpSpPr>
          <a:xfrm>
            <a:off x="212902" y="94319"/>
            <a:ext cx="1649040" cy="829724"/>
            <a:chOff x="212902" y="116634"/>
            <a:chExt cx="1649040" cy="829724"/>
          </a:xfrm>
        </p:grpSpPr>
        <p:pic>
          <p:nvPicPr>
            <p:cNvPr id="2050" name="Picture 2" descr="Q:\2015미래부-업무보고\진짜최종\Untitled-1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7507"/>
            <a:stretch/>
          </p:blipFill>
          <p:spPr bwMode="auto">
            <a:xfrm>
              <a:off x="1115616" y="327990"/>
              <a:ext cx="746326" cy="61836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Q:\2015미래부-업무보고\진짜최종\Untitled-1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50930"/>
            <a:stretch/>
          </p:blipFill>
          <p:spPr bwMode="auto">
            <a:xfrm>
              <a:off x="212902" y="116634"/>
              <a:ext cx="936104" cy="82972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" name="Picture 3" descr="Q:\2015미래부-업무보고\진짜최종\희망의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993" y="168762"/>
            <a:ext cx="1496508" cy="3977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직사각형 23"/>
          <p:cNvSpPr/>
          <p:nvPr/>
        </p:nvSpPr>
        <p:spPr>
          <a:xfrm>
            <a:off x="2577444" y="3274284"/>
            <a:ext cx="3866764" cy="5147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330325" eaLnBrk="0" latinLnBrk="0" hangingPunct="0">
              <a:lnSpc>
                <a:spcPct val="150000"/>
              </a:lnSpc>
              <a:spcAft>
                <a:spcPts val="600"/>
              </a:spcAft>
              <a:buSzPct val="100000"/>
              <a:defRPr/>
            </a:pPr>
            <a:r>
              <a:rPr lang="en-US" altLang="ko-KR" sz="2000" kern="0" spc="-150" dirty="0">
                <a:gradFill>
                  <a:gsLst>
                    <a:gs pos="100000">
                      <a:prstClr val="black">
                        <a:lumMod val="65000"/>
                        <a:lumOff val="3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2015 </a:t>
            </a:r>
            <a:r>
              <a:rPr lang="ko-KR" altLang="en-US" sz="2000" kern="0" spc="-150" dirty="0">
                <a:gradFill>
                  <a:gsLst>
                    <a:gs pos="100000">
                      <a:prstClr val="black">
                        <a:lumMod val="65000"/>
                        <a:lumOff val="3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업무보고  </a:t>
            </a:r>
            <a:r>
              <a:rPr lang="ko-KR" altLang="en-US" sz="2000" b="1" kern="0" spc="-150" dirty="0">
                <a:gradFill>
                  <a:gsLst>
                    <a:gs pos="100000">
                      <a:prstClr val="black">
                        <a:lumMod val="65000"/>
                        <a:lumOff val="3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경제혁신 </a:t>
            </a:r>
            <a:r>
              <a:rPr lang="en-US" altLang="ko-KR" sz="2000" b="1" kern="0" spc="-150" dirty="0">
                <a:gradFill>
                  <a:gsLst>
                    <a:gs pos="100000">
                      <a:prstClr val="black">
                        <a:lumMod val="65000"/>
                        <a:lumOff val="3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3</a:t>
            </a:r>
            <a:r>
              <a:rPr lang="ko-KR" altLang="en-US" sz="2000" b="1" kern="0" spc="-150" dirty="0">
                <a:gradFill>
                  <a:gsLst>
                    <a:gs pos="100000">
                      <a:prstClr val="black">
                        <a:lumMod val="65000"/>
                        <a:lumOff val="3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개년 계획 </a:t>
            </a:r>
            <a:r>
              <a:rPr lang="en-US" altLang="ko-KR" sz="2000" b="1" kern="0" spc="-150" dirty="0">
                <a:gradFill>
                  <a:gsLst>
                    <a:gs pos="100000">
                      <a:prstClr val="black">
                        <a:lumMod val="65000"/>
                        <a:lumOff val="3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II</a:t>
            </a:r>
          </a:p>
        </p:txBody>
      </p:sp>
      <p:sp>
        <p:nvSpPr>
          <p:cNvPr id="25" name="자유형 24"/>
          <p:cNvSpPr/>
          <p:nvPr/>
        </p:nvSpPr>
        <p:spPr>
          <a:xfrm>
            <a:off x="670120" y="3206783"/>
            <a:ext cx="7879404" cy="0"/>
          </a:xfrm>
          <a:custGeom>
            <a:avLst/>
            <a:gdLst>
              <a:gd name="connsiteX0" fmla="*/ 0 w 7879404"/>
              <a:gd name="connsiteY0" fmla="*/ 0 h 0"/>
              <a:gd name="connsiteX1" fmla="*/ 7879404 w 787940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879404">
                <a:moveTo>
                  <a:pt x="0" y="0"/>
                </a:moveTo>
                <a:lnTo>
                  <a:pt x="7879404" y="0"/>
                </a:lnTo>
              </a:path>
            </a:pathLst>
          </a:custGeom>
          <a:noFill/>
          <a:ln w="31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64223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직사각형 162"/>
          <p:cNvSpPr/>
          <p:nvPr/>
        </p:nvSpPr>
        <p:spPr>
          <a:xfrm>
            <a:off x="6876372" y="3395207"/>
            <a:ext cx="1799970" cy="797381"/>
          </a:xfrm>
          <a:prstGeom prst="rect">
            <a:avLst/>
          </a:prstGeom>
          <a:solidFill>
            <a:schemeClr val="bg1"/>
          </a:solidFill>
          <a:ln w="3175" cap="rnd">
            <a:solidFill>
              <a:schemeClr val="bg1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64" name="TextBox 163"/>
          <p:cNvSpPr txBox="1"/>
          <p:nvPr/>
        </p:nvSpPr>
        <p:spPr bwMode="auto">
          <a:xfrm>
            <a:off x="478159" y="242257"/>
            <a:ext cx="4334841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00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2014</a:t>
            </a:r>
            <a:r>
              <a:rPr lang="ko-KR" altLang="en-US" sz="300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년도 </a:t>
            </a:r>
            <a:r>
              <a:rPr lang="ko-KR" altLang="en-US" sz="300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주요 성과와 </a:t>
            </a:r>
            <a:r>
              <a:rPr lang="ko-KR" altLang="en-US" sz="300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평가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6449818" y="481896"/>
            <a:ext cx="2248452" cy="333943"/>
            <a:chOff x="6858154" y="481896"/>
            <a:chExt cx="2248452" cy="333943"/>
          </a:xfrm>
        </p:grpSpPr>
        <p:sp>
          <p:nvSpPr>
            <p:cNvPr id="139" name="모서리가 둥근 직사각형 138"/>
            <p:cNvSpPr/>
            <p:nvPr/>
          </p:nvSpPr>
          <p:spPr>
            <a:xfrm>
              <a:off x="6935657" y="510487"/>
              <a:ext cx="812855" cy="25059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 w="952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140" name="Text Box 5"/>
            <p:cNvSpPr txBox="1">
              <a:spLocks noChangeArrowheads="1"/>
            </p:cNvSpPr>
            <p:nvPr/>
          </p:nvSpPr>
          <p:spPr bwMode="auto">
            <a:xfrm>
              <a:off x="7707692" y="492674"/>
              <a:ext cx="139891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latinLnBrk="0" hangingPunct="1">
                <a:defRPr/>
              </a:pPr>
              <a:r>
                <a:rPr lang="ko-KR" altLang="en-US" sz="1500" kern="0" spc="-90" dirty="0" smtClean="0">
                  <a:gradFill>
                    <a:gsLst>
                      <a:gs pos="100000">
                        <a:srgbClr val="4F81BD">
                          <a:lumMod val="75000"/>
                        </a:srgbClr>
                      </a:gs>
                      <a:gs pos="100000">
                        <a:srgbClr val="00589A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창조경제 생태계</a:t>
              </a:r>
              <a:endParaRPr lang="ko-KR" altLang="en-US" sz="1500" kern="0" spc="-90" dirty="0">
                <a:gradFill>
                  <a:gsLst>
                    <a:gs pos="100000">
                      <a:srgbClr val="4F81BD">
                        <a:lumMod val="75000"/>
                      </a:srgbClr>
                    </a:gs>
                    <a:gs pos="100000">
                      <a:srgbClr val="00589A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6858154" y="481896"/>
              <a:ext cx="9678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base">
                <a:spcAft>
                  <a:spcPct val="0"/>
                </a:spcAft>
                <a:buClr>
                  <a:prstClr val="black">
                    <a:lumMod val="85000"/>
                    <a:lumOff val="15000"/>
                  </a:prstClr>
                </a:buClr>
              </a:pPr>
              <a:r>
                <a:rPr kumimoji="1" lang="ko-KR" altLang="en-US" sz="1400" b="1" spc="-40" dirty="0">
                  <a:gradFill>
                    <a:gsLst>
                      <a:gs pos="100000">
                        <a:prstClr val="white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창조경제</a:t>
              </a:r>
            </a:p>
          </p:txBody>
        </p:sp>
      </p:grpSp>
      <p:grpSp>
        <p:nvGrpSpPr>
          <p:cNvPr id="3" name="그룹 244"/>
          <p:cNvGrpSpPr/>
          <p:nvPr/>
        </p:nvGrpSpPr>
        <p:grpSpPr>
          <a:xfrm>
            <a:off x="467544" y="1009787"/>
            <a:ext cx="1953923" cy="402989"/>
            <a:chOff x="653751" y="1605435"/>
            <a:chExt cx="3129859" cy="402989"/>
          </a:xfrm>
        </p:grpSpPr>
        <p:sp>
          <p:nvSpPr>
            <p:cNvPr id="110" name="AutoShape 55"/>
            <p:cNvSpPr>
              <a:spLocks noChangeArrowheads="1"/>
            </p:cNvSpPr>
            <p:nvPr/>
          </p:nvSpPr>
          <p:spPr bwMode="auto">
            <a:xfrm>
              <a:off x="653751" y="1605435"/>
              <a:ext cx="3129859" cy="402989"/>
            </a:xfrm>
            <a:prstGeom prst="roundRect">
              <a:avLst>
                <a:gd name="adj" fmla="val 50000"/>
              </a:avLst>
            </a:prstGeom>
            <a:solidFill>
              <a:srgbClr val="3D7AB1"/>
            </a:solidFill>
            <a:ln w="31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2000" b="1">
                <a:solidFill>
                  <a:prstClr val="black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14" name="제목 114"/>
            <p:cNvSpPr txBox="1">
              <a:spLocks/>
            </p:cNvSpPr>
            <p:nvPr/>
          </p:nvSpPr>
          <p:spPr>
            <a:xfrm>
              <a:off x="878262" y="1644995"/>
              <a:ext cx="2654605" cy="314907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2200" b="1" kern="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주요 성과</a:t>
              </a:r>
            </a:p>
          </p:txBody>
        </p:sp>
      </p:grpSp>
      <p:grpSp>
        <p:nvGrpSpPr>
          <p:cNvPr id="4" name="그룹 279"/>
          <p:cNvGrpSpPr/>
          <p:nvPr/>
        </p:nvGrpSpPr>
        <p:grpSpPr>
          <a:xfrm>
            <a:off x="467544" y="4449412"/>
            <a:ext cx="1953923" cy="402989"/>
            <a:chOff x="653751" y="1605435"/>
            <a:chExt cx="3129859" cy="402989"/>
          </a:xfrm>
        </p:grpSpPr>
        <p:sp>
          <p:nvSpPr>
            <p:cNvPr id="121" name="AutoShape 55"/>
            <p:cNvSpPr>
              <a:spLocks noChangeArrowheads="1"/>
            </p:cNvSpPr>
            <p:nvPr/>
          </p:nvSpPr>
          <p:spPr bwMode="auto">
            <a:xfrm>
              <a:off x="653751" y="1605435"/>
              <a:ext cx="3129859" cy="402989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50000"/>
              </a:schemeClr>
            </a:solidFill>
            <a:ln w="31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2000" b="1">
                <a:solidFill>
                  <a:prstClr val="black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22" name="제목 114"/>
            <p:cNvSpPr txBox="1">
              <a:spLocks/>
            </p:cNvSpPr>
            <p:nvPr/>
          </p:nvSpPr>
          <p:spPr>
            <a:xfrm>
              <a:off x="878262" y="1644995"/>
              <a:ext cx="2654605" cy="314907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2200" b="1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보완 사항</a:t>
              </a:r>
              <a:endParaRPr lang="ko-KR" altLang="en-US" sz="2200" b="1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endParaRPr>
            </a:p>
          </p:txBody>
        </p:sp>
      </p:grpSp>
      <p:grpSp>
        <p:nvGrpSpPr>
          <p:cNvPr id="5" name="그룹 122"/>
          <p:cNvGrpSpPr/>
          <p:nvPr/>
        </p:nvGrpSpPr>
        <p:grpSpPr>
          <a:xfrm>
            <a:off x="294708" y="1447945"/>
            <a:ext cx="8741788" cy="479552"/>
            <a:chOff x="323528" y="5779577"/>
            <a:chExt cx="8741788" cy="568680"/>
          </a:xfrm>
        </p:grpSpPr>
        <p:grpSp>
          <p:nvGrpSpPr>
            <p:cNvPr id="6" name="그룹 123"/>
            <p:cNvGrpSpPr/>
            <p:nvPr/>
          </p:nvGrpSpPr>
          <p:grpSpPr>
            <a:xfrm>
              <a:off x="323528" y="5798539"/>
              <a:ext cx="8741788" cy="549718"/>
              <a:chOff x="9525" y="336687"/>
              <a:chExt cx="4102220" cy="558663"/>
            </a:xfrm>
          </p:grpSpPr>
          <p:sp>
            <p:nvSpPr>
              <p:cNvPr id="126" name="직사각형 125"/>
              <p:cNvSpPr/>
              <p:nvPr/>
            </p:nvSpPr>
            <p:spPr bwMode="auto">
              <a:xfrm>
                <a:off x="12828" y="336687"/>
                <a:ext cx="4098917" cy="558662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kern="0">
                  <a:solidFill>
                    <a:srgbClr val="FFFF00"/>
                  </a:solidFill>
                  <a:latin typeface="HY헤드라인M"/>
                  <a:ea typeface="HY헤드라인M"/>
                </a:endParaRPr>
              </a:p>
            </p:txBody>
          </p:sp>
          <p:grpSp>
            <p:nvGrpSpPr>
              <p:cNvPr id="7" name="그룹 126"/>
              <p:cNvGrpSpPr/>
              <p:nvPr/>
            </p:nvGrpSpPr>
            <p:grpSpPr>
              <a:xfrm>
                <a:off x="9525" y="336688"/>
                <a:ext cx="3935812" cy="558662"/>
                <a:chOff x="130761" y="336688"/>
                <a:chExt cx="3814576" cy="558662"/>
              </a:xfrm>
            </p:grpSpPr>
            <p:cxnSp>
              <p:nvCxnSpPr>
                <p:cNvPr id="131" name="직선 연결선 130"/>
                <p:cNvCxnSpPr/>
                <p:nvPr/>
              </p:nvCxnSpPr>
              <p:spPr bwMode="auto">
                <a:xfrm flipH="1">
                  <a:off x="130761" y="336688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4" name="직선 연결선 133"/>
                <p:cNvCxnSpPr/>
                <p:nvPr/>
              </p:nvCxnSpPr>
              <p:spPr bwMode="auto">
                <a:xfrm flipH="1">
                  <a:off x="130761" y="895350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125" name="직사각형 124"/>
            <p:cNvSpPr/>
            <p:nvPr/>
          </p:nvSpPr>
          <p:spPr>
            <a:xfrm>
              <a:off x="323528" y="5779577"/>
              <a:ext cx="8424935" cy="5657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25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아이디어 사업화의 초석 마련</a:t>
              </a:r>
              <a:endParaRPr lang="ko-KR" altLang="en-US" sz="2500" b="1" kern="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8" name="그룹 135"/>
          <p:cNvGrpSpPr/>
          <p:nvPr/>
        </p:nvGrpSpPr>
        <p:grpSpPr>
          <a:xfrm>
            <a:off x="3251664" y="2040351"/>
            <a:ext cx="2730707" cy="479762"/>
            <a:chOff x="3923503" y="6078228"/>
            <a:chExt cx="907179" cy="479762"/>
          </a:xfrm>
        </p:grpSpPr>
        <p:grpSp>
          <p:nvGrpSpPr>
            <p:cNvPr id="9" name="그룹 136"/>
            <p:cNvGrpSpPr/>
            <p:nvPr/>
          </p:nvGrpSpPr>
          <p:grpSpPr>
            <a:xfrm>
              <a:off x="3943100" y="6078228"/>
              <a:ext cx="863093" cy="479762"/>
              <a:chOff x="7237297" y="898753"/>
              <a:chExt cx="863093" cy="541975"/>
            </a:xfrm>
          </p:grpSpPr>
          <p:sp>
            <p:nvSpPr>
              <p:cNvPr id="144" name="육각형 143"/>
              <p:cNvSpPr/>
              <p:nvPr/>
            </p:nvSpPr>
            <p:spPr>
              <a:xfrm>
                <a:off x="7237297" y="898753"/>
                <a:ext cx="863093" cy="541975"/>
              </a:xfrm>
              <a:prstGeom prst="hexagon">
                <a:avLst/>
              </a:prstGeom>
              <a:solidFill>
                <a:srgbClr val="2363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endParaRPr>
              </a:p>
            </p:txBody>
          </p:sp>
          <p:sp>
            <p:nvSpPr>
              <p:cNvPr id="165" name="자유형 164"/>
              <p:cNvSpPr/>
              <p:nvPr/>
            </p:nvSpPr>
            <p:spPr>
              <a:xfrm>
                <a:off x="7242070" y="910400"/>
                <a:ext cx="712044" cy="507204"/>
              </a:xfrm>
              <a:custGeom>
                <a:avLst/>
                <a:gdLst>
                  <a:gd name="connsiteX0" fmla="*/ 0 w 1745673"/>
                  <a:gd name="connsiteY0" fmla="*/ 1282535 h 1282535"/>
                  <a:gd name="connsiteX1" fmla="*/ 1745673 w 1745673"/>
                  <a:gd name="connsiteY1" fmla="*/ 665018 h 1282535"/>
                  <a:gd name="connsiteX2" fmla="*/ 1389413 w 1745673"/>
                  <a:gd name="connsiteY2" fmla="*/ 0 h 1282535"/>
                  <a:gd name="connsiteX3" fmla="*/ 23750 w 1745673"/>
                  <a:gd name="connsiteY3" fmla="*/ 0 h 1282535"/>
                  <a:gd name="connsiteX4" fmla="*/ 0 w 1745673"/>
                  <a:gd name="connsiteY4" fmla="*/ 1282535 h 1282535"/>
                  <a:gd name="connsiteX0" fmla="*/ 0 w 1389413"/>
                  <a:gd name="connsiteY0" fmla="*/ 1282535 h 1282535"/>
                  <a:gd name="connsiteX1" fmla="*/ 1389413 w 1389413"/>
                  <a:gd name="connsiteY1" fmla="*/ 0 h 1282535"/>
                  <a:gd name="connsiteX2" fmla="*/ 23750 w 1389413"/>
                  <a:gd name="connsiteY2" fmla="*/ 0 h 1282535"/>
                  <a:gd name="connsiteX3" fmla="*/ 0 w 1389413"/>
                  <a:gd name="connsiteY3" fmla="*/ 1282535 h 1282535"/>
                  <a:gd name="connsiteX0" fmla="*/ 0 w 1389413"/>
                  <a:gd name="connsiteY0" fmla="*/ 1282535 h 1282535"/>
                  <a:gd name="connsiteX1" fmla="*/ 1389413 w 1389413"/>
                  <a:gd name="connsiteY1" fmla="*/ 0 h 1282535"/>
                  <a:gd name="connsiteX2" fmla="*/ 405061 w 1389413"/>
                  <a:gd name="connsiteY2" fmla="*/ 0 h 1282535"/>
                  <a:gd name="connsiteX3" fmla="*/ 0 w 1389413"/>
                  <a:gd name="connsiteY3" fmla="*/ 1282535 h 1282535"/>
                  <a:gd name="connsiteX0" fmla="*/ 0 w 1308530"/>
                  <a:gd name="connsiteY0" fmla="*/ 681681 h 681681"/>
                  <a:gd name="connsiteX1" fmla="*/ 1308530 w 1308530"/>
                  <a:gd name="connsiteY1" fmla="*/ 0 h 681681"/>
                  <a:gd name="connsiteX2" fmla="*/ 324178 w 1308530"/>
                  <a:gd name="connsiteY2" fmla="*/ 0 h 681681"/>
                  <a:gd name="connsiteX3" fmla="*/ 0 w 1308530"/>
                  <a:gd name="connsiteY3" fmla="*/ 681681 h 681681"/>
                  <a:gd name="connsiteX0" fmla="*/ 0 w 1308530"/>
                  <a:gd name="connsiteY0" fmla="*/ 681681 h 681681"/>
                  <a:gd name="connsiteX1" fmla="*/ 703634 w 1308530"/>
                  <a:gd name="connsiteY1" fmla="*/ 305392 h 681681"/>
                  <a:gd name="connsiteX2" fmla="*/ 1308530 w 1308530"/>
                  <a:gd name="connsiteY2" fmla="*/ 0 h 681681"/>
                  <a:gd name="connsiteX3" fmla="*/ 324178 w 1308530"/>
                  <a:gd name="connsiteY3" fmla="*/ 0 h 681681"/>
                  <a:gd name="connsiteX4" fmla="*/ 0 w 1308530"/>
                  <a:gd name="connsiteY4" fmla="*/ 681681 h 681681"/>
                  <a:gd name="connsiteX0" fmla="*/ 0 w 1308530"/>
                  <a:gd name="connsiteY0" fmla="*/ 681681 h 975576"/>
                  <a:gd name="connsiteX1" fmla="*/ 160555 w 1308530"/>
                  <a:gd name="connsiteY1" fmla="*/ 975576 h 975576"/>
                  <a:gd name="connsiteX2" fmla="*/ 1308530 w 1308530"/>
                  <a:gd name="connsiteY2" fmla="*/ 0 h 975576"/>
                  <a:gd name="connsiteX3" fmla="*/ 324178 w 1308530"/>
                  <a:gd name="connsiteY3" fmla="*/ 0 h 975576"/>
                  <a:gd name="connsiteX4" fmla="*/ 0 w 1308530"/>
                  <a:gd name="connsiteY4" fmla="*/ 681681 h 975576"/>
                  <a:gd name="connsiteX0" fmla="*/ 0 w 1316041"/>
                  <a:gd name="connsiteY0" fmla="*/ 681681 h 975576"/>
                  <a:gd name="connsiteX1" fmla="*/ 160555 w 1316041"/>
                  <a:gd name="connsiteY1" fmla="*/ 975576 h 975576"/>
                  <a:gd name="connsiteX2" fmla="*/ 1308530 w 1316041"/>
                  <a:gd name="connsiteY2" fmla="*/ 0 h 975576"/>
                  <a:gd name="connsiteX3" fmla="*/ 1316041 w 1316041"/>
                  <a:gd name="connsiteY3" fmla="*/ 4965 h 975576"/>
                  <a:gd name="connsiteX4" fmla="*/ 324178 w 1316041"/>
                  <a:gd name="connsiteY4" fmla="*/ 0 h 975576"/>
                  <a:gd name="connsiteX5" fmla="*/ 0 w 1316041"/>
                  <a:gd name="connsiteY5" fmla="*/ 681681 h 975576"/>
                  <a:gd name="connsiteX0" fmla="*/ 0 w 1316041"/>
                  <a:gd name="connsiteY0" fmla="*/ 681681 h 975576"/>
                  <a:gd name="connsiteX1" fmla="*/ 160555 w 1316041"/>
                  <a:gd name="connsiteY1" fmla="*/ 975576 h 975576"/>
                  <a:gd name="connsiteX2" fmla="*/ 1308530 w 1316041"/>
                  <a:gd name="connsiteY2" fmla="*/ 0 h 975576"/>
                  <a:gd name="connsiteX3" fmla="*/ 1316041 w 1316041"/>
                  <a:gd name="connsiteY3" fmla="*/ 4965 h 975576"/>
                  <a:gd name="connsiteX4" fmla="*/ 144819 w 1316041"/>
                  <a:gd name="connsiteY4" fmla="*/ 43152 h 975576"/>
                  <a:gd name="connsiteX5" fmla="*/ 0 w 1316041"/>
                  <a:gd name="connsiteY5" fmla="*/ 681681 h 975576"/>
                  <a:gd name="connsiteX0" fmla="*/ 0 w 1316041"/>
                  <a:gd name="connsiteY0" fmla="*/ 681681 h 1191337"/>
                  <a:gd name="connsiteX1" fmla="*/ 149345 w 1316041"/>
                  <a:gd name="connsiteY1" fmla="*/ 1191337 h 1191337"/>
                  <a:gd name="connsiteX2" fmla="*/ 1308530 w 1316041"/>
                  <a:gd name="connsiteY2" fmla="*/ 0 h 1191337"/>
                  <a:gd name="connsiteX3" fmla="*/ 1316041 w 1316041"/>
                  <a:gd name="connsiteY3" fmla="*/ 4965 h 1191337"/>
                  <a:gd name="connsiteX4" fmla="*/ 144819 w 1316041"/>
                  <a:gd name="connsiteY4" fmla="*/ 43152 h 1191337"/>
                  <a:gd name="connsiteX5" fmla="*/ 0 w 1316041"/>
                  <a:gd name="connsiteY5" fmla="*/ 681681 h 1191337"/>
                  <a:gd name="connsiteX0" fmla="*/ 0 w 1360881"/>
                  <a:gd name="connsiteY0" fmla="*/ 681681 h 1191337"/>
                  <a:gd name="connsiteX1" fmla="*/ 194185 w 1360881"/>
                  <a:gd name="connsiteY1" fmla="*/ 1191337 h 1191337"/>
                  <a:gd name="connsiteX2" fmla="*/ 1353370 w 1360881"/>
                  <a:gd name="connsiteY2" fmla="*/ 0 h 1191337"/>
                  <a:gd name="connsiteX3" fmla="*/ 1360881 w 1360881"/>
                  <a:gd name="connsiteY3" fmla="*/ 4965 h 1191337"/>
                  <a:gd name="connsiteX4" fmla="*/ 189659 w 1360881"/>
                  <a:gd name="connsiteY4" fmla="*/ 43152 h 1191337"/>
                  <a:gd name="connsiteX5" fmla="*/ 0 w 1360881"/>
                  <a:gd name="connsiteY5" fmla="*/ 681681 h 1191337"/>
                  <a:gd name="connsiteX0" fmla="*/ 0 w 1360881"/>
                  <a:gd name="connsiteY0" fmla="*/ 715927 h 1225583"/>
                  <a:gd name="connsiteX1" fmla="*/ 194185 w 1360881"/>
                  <a:gd name="connsiteY1" fmla="*/ 1225583 h 1225583"/>
                  <a:gd name="connsiteX2" fmla="*/ 1353370 w 1360881"/>
                  <a:gd name="connsiteY2" fmla="*/ 34246 h 1225583"/>
                  <a:gd name="connsiteX3" fmla="*/ 1360881 w 1360881"/>
                  <a:gd name="connsiteY3" fmla="*/ 39211 h 1225583"/>
                  <a:gd name="connsiteX4" fmla="*/ 250734 w 1360881"/>
                  <a:gd name="connsiteY4" fmla="*/ 0 h 1225583"/>
                  <a:gd name="connsiteX5" fmla="*/ 0 w 1360881"/>
                  <a:gd name="connsiteY5" fmla="*/ 715927 h 1225583"/>
                  <a:gd name="connsiteX0" fmla="*/ 0 w 1384374"/>
                  <a:gd name="connsiteY0" fmla="*/ 721865 h 1231521"/>
                  <a:gd name="connsiteX1" fmla="*/ 194185 w 1384374"/>
                  <a:gd name="connsiteY1" fmla="*/ 1231521 h 1231521"/>
                  <a:gd name="connsiteX2" fmla="*/ 1353370 w 1384374"/>
                  <a:gd name="connsiteY2" fmla="*/ 40184 h 1231521"/>
                  <a:gd name="connsiteX3" fmla="*/ 1384374 w 1384374"/>
                  <a:gd name="connsiteY3" fmla="*/ 0 h 1231521"/>
                  <a:gd name="connsiteX4" fmla="*/ 250734 w 1384374"/>
                  <a:gd name="connsiteY4" fmla="*/ 5938 h 1231521"/>
                  <a:gd name="connsiteX5" fmla="*/ 0 w 1384374"/>
                  <a:gd name="connsiteY5" fmla="*/ 721865 h 1231521"/>
                  <a:gd name="connsiteX0" fmla="*/ 0 w 1384374"/>
                  <a:gd name="connsiteY0" fmla="*/ 721865 h 1231521"/>
                  <a:gd name="connsiteX1" fmla="*/ 194185 w 1384374"/>
                  <a:gd name="connsiteY1" fmla="*/ 1231521 h 1231521"/>
                  <a:gd name="connsiteX2" fmla="*/ 1353370 w 1384374"/>
                  <a:gd name="connsiteY2" fmla="*/ 40184 h 1231521"/>
                  <a:gd name="connsiteX3" fmla="*/ 1384374 w 1384374"/>
                  <a:gd name="connsiteY3" fmla="*/ 0 h 1231521"/>
                  <a:gd name="connsiteX4" fmla="*/ 208451 w 1384374"/>
                  <a:gd name="connsiteY4" fmla="*/ 27795 h 1231521"/>
                  <a:gd name="connsiteX5" fmla="*/ 0 w 1384374"/>
                  <a:gd name="connsiteY5" fmla="*/ 721865 h 1231521"/>
                  <a:gd name="connsiteX0" fmla="*/ 0 w 1384374"/>
                  <a:gd name="connsiteY0" fmla="*/ 721865 h 1231521"/>
                  <a:gd name="connsiteX1" fmla="*/ 194185 w 1384374"/>
                  <a:gd name="connsiteY1" fmla="*/ 1231521 h 1231521"/>
                  <a:gd name="connsiteX2" fmla="*/ 1353370 w 1384374"/>
                  <a:gd name="connsiteY2" fmla="*/ 40184 h 1231521"/>
                  <a:gd name="connsiteX3" fmla="*/ 1384374 w 1384374"/>
                  <a:gd name="connsiteY3" fmla="*/ 0 h 1231521"/>
                  <a:gd name="connsiteX4" fmla="*/ 229592 w 1384374"/>
                  <a:gd name="connsiteY4" fmla="*/ 16868 h 1231521"/>
                  <a:gd name="connsiteX5" fmla="*/ 0 w 1384374"/>
                  <a:gd name="connsiteY5" fmla="*/ 721865 h 1231521"/>
                  <a:gd name="connsiteX0" fmla="*/ 0 w 1384374"/>
                  <a:gd name="connsiteY0" fmla="*/ 721865 h 1231521"/>
                  <a:gd name="connsiteX1" fmla="*/ 194185 w 1384374"/>
                  <a:gd name="connsiteY1" fmla="*/ 1231521 h 1231521"/>
                  <a:gd name="connsiteX2" fmla="*/ 1384374 w 1384374"/>
                  <a:gd name="connsiteY2" fmla="*/ 0 h 1231521"/>
                  <a:gd name="connsiteX3" fmla="*/ 229592 w 1384374"/>
                  <a:gd name="connsiteY3" fmla="*/ 16868 h 1231521"/>
                  <a:gd name="connsiteX4" fmla="*/ 0 w 1384374"/>
                  <a:gd name="connsiteY4" fmla="*/ 721865 h 1231521"/>
                  <a:gd name="connsiteX0" fmla="*/ 0 w 1370280"/>
                  <a:gd name="connsiteY0" fmla="*/ 704997 h 1214653"/>
                  <a:gd name="connsiteX1" fmla="*/ 194185 w 1370280"/>
                  <a:gd name="connsiteY1" fmla="*/ 1214653 h 1214653"/>
                  <a:gd name="connsiteX2" fmla="*/ 1370280 w 1370280"/>
                  <a:gd name="connsiteY2" fmla="*/ 4991 h 1214653"/>
                  <a:gd name="connsiteX3" fmla="*/ 229592 w 1370280"/>
                  <a:gd name="connsiteY3" fmla="*/ 0 h 1214653"/>
                  <a:gd name="connsiteX4" fmla="*/ 0 w 1370280"/>
                  <a:gd name="connsiteY4" fmla="*/ 704997 h 1214653"/>
                  <a:gd name="connsiteX0" fmla="*/ 0 w 1370280"/>
                  <a:gd name="connsiteY0" fmla="*/ 704997 h 1214653"/>
                  <a:gd name="connsiteX1" fmla="*/ 194185 w 1370280"/>
                  <a:gd name="connsiteY1" fmla="*/ 1214653 h 1214653"/>
                  <a:gd name="connsiteX2" fmla="*/ 1370280 w 1370280"/>
                  <a:gd name="connsiteY2" fmla="*/ 4991 h 1214653"/>
                  <a:gd name="connsiteX3" fmla="*/ 61023 w 1370280"/>
                  <a:gd name="connsiteY3" fmla="*/ 0 h 1214653"/>
                  <a:gd name="connsiteX4" fmla="*/ 0 w 1370280"/>
                  <a:gd name="connsiteY4" fmla="*/ 704997 h 1214653"/>
                  <a:gd name="connsiteX0" fmla="*/ 0 w 1382923"/>
                  <a:gd name="connsiteY0" fmla="*/ 704996 h 1214653"/>
                  <a:gd name="connsiteX1" fmla="*/ 206828 w 1382923"/>
                  <a:gd name="connsiteY1" fmla="*/ 1214653 h 1214653"/>
                  <a:gd name="connsiteX2" fmla="*/ 1382923 w 1382923"/>
                  <a:gd name="connsiteY2" fmla="*/ 4991 h 1214653"/>
                  <a:gd name="connsiteX3" fmla="*/ 73666 w 1382923"/>
                  <a:gd name="connsiteY3" fmla="*/ 0 h 1214653"/>
                  <a:gd name="connsiteX4" fmla="*/ 0 w 1382923"/>
                  <a:gd name="connsiteY4" fmla="*/ 704996 h 1214653"/>
                  <a:gd name="connsiteX0" fmla="*/ 0 w 1382923"/>
                  <a:gd name="connsiteY0" fmla="*/ 704996 h 1352365"/>
                  <a:gd name="connsiteX1" fmla="*/ 78294 w 1382923"/>
                  <a:gd name="connsiteY1" fmla="*/ 1352365 h 1352365"/>
                  <a:gd name="connsiteX2" fmla="*/ 1382923 w 1382923"/>
                  <a:gd name="connsiteY2" fmla="*/ 4991 h 1352365"/>
                  <a:gd name="connsiteX3" fmla="*/ 73666 w 1382923"/>
                  <a:gd name="connsiteY3" fmla="*/ 0 h 1352365"/>
                  <a:gd name="connsiteX4" fmla="*/ 0 w 1382923"/>
                  <a:gd name="connsiteY4" fmla="*/ 704996 h 1352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2923" h="1352365">
                    <a:moveTo>
                      <a:pt x="0" y="704996"/>
                    </a:moveTo>
                    <a:lnTo>
                      <a:pt x="78294" y="1352365"/>
                    </a:lnTo>
                    <a:lnTo>
                      <a:pt x="1382923" y="4991"/>
                    </a:lnTo>
                    <a:lnTo>
                      <a:pt x="73666" y="0"/>
                    </a:lnTo>
                    <a:lnTo>
                      <a:pt x="0" y="704996"/>
                    </a:lnTo>
                    <a:close/>
                  </a:path>
                </a:pathLst>
              </a:custGeom>
              <a:gradFill>
                <a:gsLst>
                  <a:gs pos="0">
                    <a:prstClr val="white">
                      <a:alpha val="25000"/>
                    </a:prstClr>
                  </a:gs>
                  <a:gs pos="100000">
                    <a:schemeClr val="bg1">
                      <a:alpha val="5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endParaRPr>
              </a:p>
            </p:txBody>
          </p:sp>
        </p:grpSp>
        <p:sp>
          <p:nvSpPr>
            <p:cNvPr id="142" name="제목 114"/>
            <p:cNvSpPr txBox="1">
              <a:spLocks/>
            </p:cNvSpPr>
            <p:nvPr/>
          </p:nvSpPr>
          <p:spPr>
            <a:xfrm>
              <a:off x="3923503" y="6146526"/>
              <a:ext cx="907179" cy="314907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1700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창조경제혁신센터</a:t>
              </a:r>
              <a:r>
                <a:rPr lang="en-US" altLang="ko-KR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/>
              </a:r>
              <a:br>
                <a:rPr lang="en-US" altLang="ko-KR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</a:br>
              <a:r>
                <a:rPr lang="en-US" altLang="ko-KR" sz="1100" kern="0" spc="-9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(</a:t>
              </a:r>
              <a:r>
                <a:rPr lang="ko-KR" altLang="en-US" sz="1100" kern="0" spc="-9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대전</a:t>
              </a:r>
              <a:r>
                <a:rPr lang="en-US" altLang="ko-KR" sz="1100" kern="0" spc="-9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, </a:t>
              </a:r>
              <a:r>
                <a:rPr lang="ko-KR" altLang="en-US" sz="1100" kern="0" spc="-9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대구</a:t>
              </a:r>
              <a:r>
                <a:rPr lang="en-US" altLang="ko-KR" sz="1100" kern="0" spc="-9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, </a:t>
              </a:r>
              <a:r>
                <a:rPr lang="ko-KR" altLang="en-US" sz="1100" kern="0" spc="-9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전북</a:t>
              </a:r>
              <a:r>
                <a:rPr lang="en-US" altLang="ko-KR" sz="1100" kern="0" spc="-9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, </a:t>
              </a:r>
              <a:r>
                <a:rPr lang="ko-KR" altLang="en-US" sz="1100" kern="0" spc="-9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경북 </a:t>
              </a:r>
              <a:r>
                <a:rPr lang="en-US" altLang="ko-KR" sz="1100" kern="0" spc="-9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:</a:t>
              </a:r>
              <a:r>
                <a:rPr lang="en-US" altLang="ko-KR" sz="1100" kern="0" spc="-9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ea typeface="바탕체" panose="02030609000101010101" pitchFamily="17" charset="-127"/>
                </a:rPr>
                <a:t>~ '</a:t>
              </a:r>
              <a:r>
                <a:rPr lang="en-US" altLang="ko-KR" sz="1100" kern="0" spc="-9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14.12</a:t>
              </a:r>
              <a:r>
                <a:rPr lang="ko-KR" altLang="en-US" sz="1100" kern="0" spc="-9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월말</a:t>
              </a:r>
              <a:r>
                <a:rPr lang="en-US" altLang="ko-KR" sz="1100" kern="0" spc="-9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)</a:t>
              </a:r>
              <a:endParaRPr lang="ko-KR" altLang="en-US" sz="1100" kern="0" spc="-9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endParaRPr>
            </a:p>
          </p:txBody>
        </p:sp>
      </p:grpSp>
      <p:sp>
        <p:nvSpPr>
          <p:cNvPr id="178" name="직사각형 177"/>
          <p:cNvSpPr/>
          <p:nvPr/>
        </p:nvSpPr>
        <p:spPr>
          <a:xfrm>
            <a:off x="2606217" y="2823203"/>
            <a:ext cx="1922560" cy="1353425"/>
          </a:xfrm>
          <a:prstGeom prst="rect">
            <a:avLst/>
          </a:prstGeom>
          <a:solidFill>
            <a:schemeClr val="bg1"/>
          </a:solidFill>
          <a:ln w="3175" cap="rnd">
            <a:solidFill>
              <a:schemeClr val="bg1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0" name="직사각형 179"/>
          <p:cNvSpPr/>
          <p:nvPr/>
        </p:nvSpPr>
        <p:spPr>
          <a:xfrm>
            <a:off x="4603067" y="2823204"/>
            <a:ext cx="1852476" cy="1353424"/>
          </a:xfrm>
          <a:prstGeom prst="rect">
            <a:avLst/>
          </a:prstGeom>
          <a:solidFill>
            <a:schemeClr val="bg1"/>
          </a:solidFill>
          <a:ln w="3175" cap="rnd">
            <a:solidFill>
              <a:schemeClr val="bg1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9" name="AutoShape 55"/>
          <p:cNvSpPr>
            <a:spLocks noChangeArrowheads="1"/>
          </p:cNvSpPr>
          <p:nvPr/>
        </p:nvSpPr>
        <p:spPr bwMode="auto">
          <a:xfrm>
            <a:off x="2776767" y="2652477"/>
            <a:ext cx="1620145" cy="292482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>
                  <a:lumMod val="85000"/>
                </a:schemeClr>
              </a:gs>
              <a:gs pos="0">
                <a:schemeClr val="bg1"/>
              </a:gs>
            </a:gsLst>
            <a:lin ang="5400000" scaled="0"/>
          </a:gra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>
              <a:solidFill>
                <a:prstClr val="black"/>
              </a:solidFill>
              <a:latin typeface="굴림" pitchFamily="50" charset="-127"/>
            </a:endParaRPr>
          </a:p>
        </p:txBody>
      </p:sp>
      <p:sp>
        <p:nvSpPr>
          <p:cNvPr id="191" name="직사각형 190"/>
          <p:cNvSpPr/>
          <p:nvPr/>
        </p:nvSpPr>
        <p:spPr>
          <a:xfrm>
            <a:off x="2784297" y="2651983"/>
            <a:ext cx="16201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ko-KR" altLang="en-US" sz="1400" b="1" kern="0" spc="-50" dirty="0">
                <a:gradFill>
                  <a:gsLst>
                    <a:gs pos="100000">
                      <a:srgbClr val="1F497D">
                        <a:lumMod val="75000"/>
                      </a:srgb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창업 보육</a:t>
            </a:r>
          </a:p>
        </p:txBody>
      </p:sp>
      <p:sp>
        <p:nvSpPr>
          <p:cNvPr id="192" name="Text Box 5"/>
          <p:cNvSpPr txBox="1">
            <a:spLocks noChangeArrowheads="1"/>
          </p:cNvSpPr>
          <p:nvPr/>
        </p:nvSpPr>
        <p:spPr bwMode="auto">
          <a:xfrm>
            <a:off x="2619409" y="3040552"/>
            <a:ext cx="2016224" cy="29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88900" indent="-88900" eaLnBrk="1" hangingPunct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kumimoji="0" lang="ko-KR" altLang="en-US" sz="1200" spc="-8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기업 </a:t>
            </a:r>
            <a:r>
              <a:rPr kumimoji="0" lang="ko-KR" altLang="en-US" sz="1200" spc="-80" dirty="0" err="1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입주</a:t>
            </a:r>
            <a:r>
              <a:rPr kumimoji="0" lang="ko-KR" altLang="en-US" sz="1200" spc="-80" dirty="0" err="1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/>
                <a:ea typeface="-윤고딕330"/>
              </a:rPr>
              <a:t>ㆍ</a:t>
            </a:r>
            <a:r>
              <a:rPr kumimoji="0" lang="ko-KR" altLang="en-US" sz="1200" spc="-80" dirty="0" err="1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보육</a:t>
            </a:r>
            <a:r>
              <a:rPr kumimoji="0" lang="ko-KR" altLang="en-US" sz="1200" spc="-8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kumimoji="0" lang="en-US" altLang="ko-KR" sz="1200" spc="-8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: </a:t>
            </a:r>
            <a:r>
              <a:rPr lang="en-US" altLang="ko-KR" sz="1200" b="1" kern="0" dirty="0">
                <a:gradFill>
                  <a:gsLst>
                    <a:gs pos="100000">
                      <a:srgbClr val="C0504D">
                        <a:lumMod val="75000"/>
                      </a:srgbClr>
                    </a:gs>
                    <a:gs pos="100000">
                      <a:srgbClr val="F3F3F3"/>
                    </a:gs>
                  </a:gsLst>
                  <a:lin ang="18900000" scaled="1"/>
                </a:gradFill>
                <a:latin typeface="-윤고딕330" pitchFamily="18" charset="-127"/>
                <a:ea typeface="-윤고딕330" pitchFamily="18" charset="-127"/>
              </a:rPr>
              <a:t>45</a:t>
            </a:r>
            <a:r>
              <a:rPr kumimoji="0" lang="ko-KR" altLang="en-US" sz="1200" spc="-8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개</a:t>
            </a:r>
          </a:p>
        </p:txBody>
      </p:sp>
      <p:sp>
        <p:nvSpPr>
          <p:cNvPr id="193" name="Text Box 5"/>
          <p:cNvSpPr txBox="1">
            <a:spLocks noChangeArrowheads="1"/>
          </p:cNvSpPr>
          <p:nvPr/>
        </p:nvSpPr>
        <p:spPr bwMode="auto">
          <a:xfrm>
            <a:off x="2623849" y="3423828"/>
            <a:ext cx="2016224" cy="29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88900" indent="-88900" eaLnBrk="1" hangingPunct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kumimoji="0" lang="ko-KR" altLang="en-US" sz="1200" spc="-80" dirty="0" err="1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멘토링</a:t>
            </a:r>
            <a:r>
              <a:rPr kumimoji="0" lang="en-US" altLang="ko-KR" sz="1200" spc="-8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/</a:t>
            </a:r>
            <a:r>
              <a:rPr kumimoji="0" lang="ko-KR" altLang="en-US" sz="1200" spc="-8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컨설팅 </a:t>
            </a:r>
            <a:r>
              <a:rPr kumimoji="0" lang="ko-KR" altLang="en-US" sz="1200" spc="-8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지원 </a:t>
            </a:r>
            <a:r>
              <a:rPr kumimoji="0" lang="en-US" altLang="ko-KR" sz="1200" spc="-8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:</a:t>
            </a:r>
            <a:r>
              <a:rPr kumimoji="0" lang="en-US" altLang="ko-KR" sz="1200" b="1" spc="-80" dirty="0" smtClean="0">
                <a:solidFill>
                  <a:srgbClr val="A40000"/>
                </a:soli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en-US" altLang="ko-KR" sz="1200" b="1" kern="0" dirty="0">
                <a:gradFill>
                  <a:gsLst>
                    <a:gs pos="100000">
                      <a:srgbClr val="C0504D">
                        <a:lumMod val="75000"/>
                      </a:srgbClr>
                    </a:gs>
                    <a:gs pos="100000">
                      <a:srgbClr val="F3F3F3"/>
                    </a:gs>
                  </a:gsLst>
                  <a:lin ang="18900000" scaled="1"/>
                </a:gradFill>
                <a:latin typeface="-윤고딕330" pitchFamily="18" charset="-127"/>
                <a:ea typeface="-윤고딕330" pitchFamily="18" charset="-127"/>
              </a:rPr>
              <a:t>807</a:t>
            </a:r>
            <a:r>
              <a:rPr kumimoji="0" lang="ko-KR" altLang="en-US" sz="1200" spc="-8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건</a:t>
            </a:r>
          </a:p>
        </p:txBody>
      </p:sp>
      <p:sp>
        <p:nvSpPr>
          <p:cNvPr id="194" name="Text Box 5"/>
          <p:cNvSpPr txBox="1">
            <a:spLocks noChangeArrowheads="1"/>
          </p:cNvSpPr>
          <p:nvPr/>
        </p:nvSpPr>
        <p:spPr bwMode="auto">
          <a:xfrm>
            <a:off x="2619409" y="3807103"/>
            <a:ext cx="2016224" cy="29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88900" indent="-88900" eaLnBrk="1" hangingPunct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kumimoji="0" lang="ko-KR" altLang="en-US" sz="1200" spc="-8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시제품 </a:t>
            </a:r>
            <a:r>
              <a:rPr kumimoji="0" lang="ko-KR" altLang="en-US" sz="1200" spc="-8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지원</a:t>
            </a:r>
            <a:r>
              <a:rPr kumimoji="0" lang="en-US" altLang="ko-KR" sz="1200" spc="-8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: </a:t>
            </a:r>
            <a:r>
              <a:rPr lang="en-US" altLang="ko-KR" sz="1200" b="1" kern="0" dirty="0">
                <a:gradFill>
                  <a:gsLst>
                    <a:gs pos="100000">
                      <a:srgbClr val="C0504D">
                        <a:lumMod val="75000"/>
                      </a:srgbClr>
                    </a:gs>
                    <a:gs pos="100000">
                      <a:srgbClr val="F3F3F3"/>
                    </a:gs>
                  </a:gsLst>
                  <a:lin ang="18900000" scaled="1"/>
                </a:gradFill>
                <a:latin typeface="-윤고딕330" pitchFamily="18" charset="-127"/>
                <a:ea typeface="-윤고딕330" pitchFamily="18" charset="-127"/>
              </a:rPr>
              <a:t>122</a:t>
            </a:r>
            <a:r>
              <a:rPr kumimoji="0" lang="ko-KR" altLang="en-US" sz="1200" spc="-8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건</a:t>
            </a:r>
          </a:p>
        </p:txBody>
      </p:sp>
      <p:sp>
        <p:nvSpPr>
          <p:cNvPr id="195" name="Text Box 5"/>
          <p:cNvSpPr txBox="1">
            <a:spLocks noChangeArrowheads="1"/>
          </p:cNvSpPr>
          <p:nvPr/>
        </p:nvSpPr>
        <p:spPr bwMode="auto">
          <a:xfrm>
            <a:off x="4639989" y="3038632"/>
            <a:ext cx="1954082" cy="29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88900" indent="-88900" eaLnBrk="1" hangingPunct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kumimoji="0" lang="ko-KR" altLang="en-US" sz="1200" spc="-7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투 자</a:t>
            </a:r>
            <a:r>
              <a:rPr kumimoji="0" lang="en-US" altLang="ko-KR" sz="1200" spc="-7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: </a:t>
            </a:r>
            <a:r>
              <a:rPr lang="en-US" altLang="ko-KR" sz="1200" b="1" kern="0" dirty="0">
                <a:gradFill>
                  <a:gsLst>
                    <a:gs pos="100000">
                      <a:srgbClr val="C0504D">
                        <a:lumMod val="75000"/>
                      </a:srgbClr>
                    </a:gs>
                    <a:gs pos="100000">
                      <a:srgbClr val="F3F3F3"/>
                    </a:gs>
                  </a:gsLst>
                  <a:lin ang="18900000" scaled="1"/>
                </a:gradFill>
                <a:latin typeface="-윤고딕330" pitchFamily="18" charset="-127"/>
                <a:ea typeface="-윤고딕330" pitchFamily="18" charset="-127"/>
              </a:rPr>
              <a:t>22</a:t>
            </a:r>
            <a:r>
              <a:rPr kumimoji="0" lang="ko-KR" altLang="en-US" sz="1200" spc="-8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개사</a:t>
            </a:r>
            <a:r>
              <a:rPr kumimoji="0" lang="en-US" altLang="ko-KR" sz="1200" spc="-8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,</a:t>
            </a:r>
            <a:r>
              <a:rPr lang="ko-KR" altLang="en-US" sz="1200" b="1" kern="0" dirty="0">
                <a:gradFill>
                  <a:gsLst>
                    <a:gs pos="100000">
                      <a:srgbClr val="C0504D">
                        <a:lumMod val="75000"/>
                      </a:srgbClr>
                    </a:gs>
                    <a:gs pos="100000">
                      <a:srgbClr val="F3F3F3"/>
                    </a:gs>
                  </a:gsLst>
                  <a:lin ang="18900000" scaled="1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en-US" altLang="ko-KR" sz="1200" b="1" kern="0" dirty="0">
                <a:gradFill>
                  <a:gsLst>
                    <a:gs pos="100000">
                      <a:srgbClr val="C0504D">
                        <a:lumMod val="75000"/>
                      </a:srgbClr>
                    </a:gs>
                    <a:gs pos="100000">
                      <a:srgbClr val="F3F3F3"/>
                    </a:gs>
                  </a:gsLst>
                  <a:lin ang="18900000" scaled="1"/>
                </a:gradFill>
                <a:latin typeface="-윤고딕330" pitchFamily="18" charset="-127"/>
                <a:ea typeface="-윤고딕330" pitchFamily="18" charset="-127"/>
              </a:rPr>
              <a:t>116</a:t>
            </a:r>
            <a:r>
              <a:rPr kumimoji="0" lang="ko-KR" altLang="en-US" sz="1200" spc="-80" dirty="0" err="1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억원</a:t>
            </a:r>
            <a:endParaRPr kumimoji="0" lang="ko-KR" altLang="en-US" sz="1200" spc="-8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BBE0E3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99" name="직사각형 198"/>
          <p:cNvSpPr/>
          <p:nvPr/>
        </p:nvSpPr>
        <p:spPr>
          <a:xfrm>
            <a:off x="4639989" y="3284985"/>
            <a:ext cx="900099" cy="297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88900" indent="-8890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ko-KR" altLang="en-US" sz="1200" spc="-7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융 자</a:t>
            </a:r>
          </a:p>
        </p:txBody>
      </p:sp>
      <p:sp>
        <p:nvSpPr>
          <p:cNvPr id="200" name="직사각형 199"/>
          <p:cNvSpPr/>
          <p:nvPr/>
        </p:nvSpPr>
        <p:spPr>
          <a:xfrm>
            <a:off x="4814729" y="3516620"/>
            <a:ext cx="900100" cy="518418"/>
          </a:xfrm>
          <a:prstGeom prst="rect">
            <a:avLst/>
          </a:prstGeom>
          <a:solidFill>
            <a:schemeClr val="bg1"/>
          </a:solidFill>
          <a:ln w="317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" spc="-8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</a:p>
          <a:p>
            <a:pPr algn="ctr"/>
            <a:endParaRPr lang="en-US" altLang="ko-KR" sz="1100" spc="-80" dirty="0" smtClean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BBE0E3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201" name="직사각형 200"/>
          <p:cNvSpPr/>
          <p:nvPr/>
        </p:nvSpPr>
        <p:spPr>
          <a:xfrm>
            <a:off x="5436096" y="3284984"/>
            <a:ext cx="1073732" cy="29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88900" indent="-8890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ko-KR" altLang="en-US" sz="1200" spc="-15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혁신센터 펀드</a:t>
            </a:r>
            <a:endParaRPr lang="ko-KR" altLang="en-US" sz="1200" spc="-15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BBE0E3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grpSp>
        <p:nvGrpSpPr>
          <p:cNvPr id="10" name="그룹 202"/>
          <p:cNvGrpSpPr/>
          <p:nvPr/>
        </p:nvGrpSpPr>
        <p:grpSpPr>
          <a:xfrm>
            <a:off x="4612933" y="3538986"/>
            <a:ext cx="732405" cy="637062"/>
            <a:chOff x="6794064" y="3655454"/>
            <a:chExt cx="732405" cy="637062"/>
          </a:xfrm>
        </p:grpSpPr>
        <p:pic>
          <p:nvPicPr>
            <p:cNvPr id="204" name="Picture 3" descr="O:\2015미래부-업무보고\icon\a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6386" y="3655454"/>
              <a:ext cx="417456" cy="41745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" name="직사각형 204"/>
            <p:cNvSpPr/>
            <p:nvPr/>
          </p:nvSpPr>
          <p:spPr>
            <a:xfrm>
              <a:off x="6794064" y="4048281"/>
              <a:ext cx="732405" cy="244235"/>
            </a:xfrm>
            <a:prstGeom prst="rect">
              <a:avLst/>
            </a:prstGeom>
          </p:spPr>
          <p:txBody>
            <a:bodyPr wrap="square" lIns="0" tIns="0" rIns="0" bIns="0" anchor="ctr" anchorCtr="0">
              <a:noAutofit/>
            </a:bodyPr>
            <a:lstStyle/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en-US" altLang="ko-KR" sz="1200" b="1" kern="0" dirty="0">
                  <a:gradFill>
                    <a:gsLst>
                      <a:gs pos="100000">
                        <a:srgbClr val="C0504D">
                          <a:lumMod val="75000"/>
                        </a:srgbClr>
                      </a:gs>
                      <a:gs pos="100000">
                        <a:srgbClr val="F3F3F3"/>
                      </a:gs>
                    </a:gsLst>
                    <a:lin ang="18900000" scaled="1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200</a:t>
              </a:r>
              <a:r>
                <a:rPr lang="ko-KR" altLang="en-US" sz="1200" spc="-8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BBE0E3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억원</a:t>
              </a:r>
            </a:p>
          </p:txBody>
        </p:sp>
      </p:grpSp>
      <p:grpSp>
        <p:nvGrpSpPr>
          <p:cNvPr id="11" name="그룹 206"/>
          <p:cNvGrpSpPr/>
          <p:nvPr/>
        </p:nvGrpSpPr>
        <p:grpSpPr>
          <a:xfrm>
            <a:off x="5579172" y="3645617"/>
            <a:ext cx="732405" cy="526577"/>
            <a:chOff x="7765534" y="3762085"/>
            <a:chExt cx="732405" cy="526577"/>
          </a:xfrm>
        </p:grpSpPr>
        <p:pic>
          <p:nvPicPr>
            <p:cNvPr id="20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2000" y="3762085"/>
              <a:ext cx="351986" cy="310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9" name="Picture 6" descr="C:\Users\Administrator\Desktop\ivvvi\icon\don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2352" y="3803845"/>
              <a:ext cx="313198" cy="27239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0" name="직사각형 209"/>
            <p:cNvSpPr/>
            <p:nvPr/>
          </p:nvSpPr>
          <p:spPr>
            <a:xfrm>
              <a:off x="7765534" y="4044427"/>
              <a:ext cx="732405" cy="244235"/>
            </a:xfrm>
            <a:prstGeom prst="rect">
              <a:avLst/>
            </a:prstGeom>
          </p:spPr>
          <p:txBody>
            <a:bodyPr wrap="square" lIns="0" tIns="0" rIns="0" bIns="0" anchor="ctr" anchorCtr="0">
              <a:noAutofit/>
            </a:bodyPr>
            <a:lstStyle/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en-US" altLang="ko-KR" sz="1200" b="1" kern="0" dirty="0" smtClean="0">
                  <a:gradFill>
                    <a:gsLst>
                      <a:gs pos="100000">
                        <a:srgbClr val="C0504D">
                          <a:lumMod val="75000"/>
                        </a:srgbClr>
                      </a:gs>
                      <a:gs pos="100000">
                        <a:srgbClr val="F3F3F3"/>
                      </a:gs>
                    </a:gsLst>
                    <a:lin ang="18900000" scaled="1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1,600</a:t>
              </a:r>
              <a:r>
                <a:rPr lang="ko-KR" altLang="en-US" sz="1200" spc="-8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BBE0E3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억원</a:t>
              </a:r>
            </a:p>
          </p:txBody>
        </p:sp>
      </p:grpSp>
      <p:sp>
        <p:nvSpPr>
          <p:cNvPr id="211" name="직사각형 210"/>
          <p:cNvSpPr/>
          <p:nvPr/>
        </p:nvSpPr>
        <p:spPr>
          <a:xfrm>
            <a:off x="474583" y="5445223"/>
            <a:ext cx="8201105" cy="1149979"/>
          </a:xfrm>
          <a:prstGeom prst="rect">
            <a:avLst/>
          </a:prstGeom>
          <a:solidFill>
            <a:srgbClr val="F5F5F5"/>
          </a:solidFill>
          <a:ln w="6350" cap="rnd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16" name="TextBox 215"/>
          <p:cNvSpPr txBox="1"/>
          <p:nvPr/>
        </p:nvSpPr>
        <p:spPr>
          <a:xfrm>
            <a:off x="532278" y="5471007"/>
            <a:ext cx="7928154" cy="4062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177800" indent="-177800" fontAlgn="base">
              <a:lnSpc>
                <a:spcPct val="120000"/>
              </a:lnSpc>
              <a:spcAft>
                <a:spcPct val="0"/>
              </a:spcAft>
              <a:buClr>
                <a:prstClr val="black">
                  <a:lumMod val="85000"/>
                  <a:lumOff val="15000"/>
                </a:prstClr>
              </a:buClr>
              <a:buFont typeface="Wingdings" panose="05000000000000000000" pitchFamily="2" charset="2"/>
              <a:buChar char="§"/>
            </a:pPr>
            <a:r>
              <a:rPr kumimoji="1" lang="ko-KR" altLang="en-US" sz="1700" spc="-6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민간</a:t>
            </a:r>
            <a:r>
              <a:rPr kumimoji="1" lang="en-US" altLang="ko-KR" sz="1700" spc="-6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·</a:t>
            </a:r>
            <a:r>
              <a:rPr kumimoji="1" lang="ko-KR" altLang="en-US" sz="1700" spc="-6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지역</a:t>
            </a:r>
            <a:r>
              <a:rPr kumimoji="1" lang="en-US" altLang="ko-KR" sz="1700" spc="-6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·</a:t>
            </a:r>
            <a:r>
              <a:rPr kumimoji="1" lang="ko-KR" altLang="en-US" sz="1700" spc="-6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정부</a:t>
            </a:r>
            <a:r>
              <a:rPr kumimoji="1" lang="en-US" altLang="ko-KR" sz="1200" spc="-6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(</a:t>
            </a:r>
            <a:r>
              <a:rPr kumimoji="1" lang="ko-KR" altLang="en-US" sz="1200" spc="-6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중앙 </a:t>
            </a:r>
            <a:r>
              <a:rPr kumimoji="1" lang="en-US" altLang="ko-KR" sz="1200" spc="-6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· </a:t>
            </a:r>
            <a:r>
              <a:rPr kumimoji="1" lang="ko-KR" altLang="en-US" sz="1200" spc="-6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지방</a:t>
            </a:r>
            <a:r>
              <a:rPr kumimoji="1" lang="en-US" altLang="ko-KR" sz="1200" spc="-6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)</a:t>
            </a:r>
            <a:r>
              <a:rPr kumimoji="1" lang="ko-KR" altLang="en-US" sz="1200" spc="-6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 </a:t>
            </a:r>
            <a:r>
              <a:rPr kumimoji="1" lang="ko-KR" altLang="en-US" sz="1700" spc="-6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등 다양한 혁신 주체 간 </a:t>
            </a:r>
            <a:r>
              <a:rPr lang="ko-KR" altLang="en-US" sz="1700" b="1" kern="0" spc="-60" dirty="0" err="1" smtClean="0">
                <a:gradFill>
                  <a:gsLst>
                    <a:gs pos="100000">
                      <a:srgbClr val="0070C0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연계ㆍ협업</a:t>
            </a:r>
            <a:r>
              <a:rPr kumimoji="1" lang="ko-KR" altLang="en-US" sz="1700" spc="-6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 강화</a:t>
            </a:r>
            <a:endParaRPr kumimoji="1" lang="en-US" altLang="ko-KR" sz="1700" spc="-60" dirty="0" smtClean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FFFFFF">
                      <a:lumMod val="85000"/>
                      <a:alpha val="0"/>
                    </a:srgbClr>
                  </a:gs>
                </a:gsLst>
                <a:lin ang="108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18" name="TextBox 217"/>
          <p:cNvSpPr txBox="1"/>
          <p:nvPr/>
        </p:nvSpPr>
        <p:spPr>
          <a:xfrm>
            <a:off x="532278" y="5838216"/>
            <a:ext cx="7856146" cy="4062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177800" indent="-177800" fontAlgn="base">
              <a:lnSpc>
                <a:spcPct val="120000"/>
              </a:lnSpc>
              <a:spcAft>
                <a:spcPct val="0"/>
              </a:spcAft>
              <a:buClr>
                <a:prstClr val="black">
                  <a:lumMod val="85000"/>
                  <a:lumOff val="15000"/>
                </a:prstClr>
              </a:buClr>
              <a:buFont typeface="Wingdings" panose="05000000000000000000" pitchFamily="2" charset="2"/>
              <a:buChar char="§"/>
            </a:pPr>
            <a:r>
              <a:rPr kumimoji="1" lang="ko-KR" altLang="en-US" sz="1700" spc="-6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기존 </a:t>
            </a:r>
            <a:r>
              <a:rPr lang="ko-KR" altLang="en-US" sz="1700" b="1" kern="0" spc="-60" dirty="0">
                <a:gradFill>
                  <a:gsLst>
                    <a:gs pos="100000">
                      <a:srgbClr val="0070C0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규제</a:t>
            </a:r>
            <a:r>
              <a:rPr lang="en-US" altLang="ko-KR" sz="1700" b="1" kern="0" spc="-60" dirty="0">
                <a:gradFill>
                  <a:gsLst>
                    <a:gs pos="100000">
                      <a:srgbClr val="0070C0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·</a:t>
            </a:r>
            <a:r>
              <a:rPr lang="ko-KR" altLang="en-US" sz="1700" b="1" kern="0" spc="-60" dirty="0">
                <a:gradFill>
                  <a:gsLst>
                    <a:gs pos="100000">
                      <a:srgbClr val="0070C0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관습의 </a:t>
            </a:r>
            <a:r>
              <a:rPr lang="ko-KR" altLang="en-US" sz="1700" b="1" kern="0" spc="-60" dirty="0" smtClean="0">
                <a:gradFill>
                  <a:gsLst>
                    <a:gs pos="100000">
                      <a:srgbClr val="0070C0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혁파</a:t>
            </a:r>
            <a:r>
              <a:rPr kumimoji="1" lang="ko-KR" altLang="en-US" sz="1700" spc="-6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를 </a:t>
            </a:r>
            <a:r>
              <a:rPr kumimoji="1" lang="ko-KR" altLang="en-US" sz="1700" spc="-6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위한 </a:t>
            </a:r>
            <a:r>
              <a:rPr kumimoji="1" lang="ko-KR" altLang="en-US" sz="1700" spc="-6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실증을 통해 신시장과 일자리 창출 기반 마련</a:t>
            </a:r>
            <a:endParaRPr kumimoji="1" lang="ko-KR" altLang="en-US" sz="1700" spc="-6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FFFFFF">
                      <a:lumMod val="85000"/>
                      <a:alpha val="0"/>
                    </a:srgbClr>
                  </a:gs>
                </a:gsLst>
                <a:lin ang="108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grpSp>
        <p:nvGrpSpPr>
          <p:cNvPr id="12" name="그룹 96"/>
          <p:cNvGrpSpPr/>
          <p:nvPr/>
        </p:nvGrpSpPr>
        <p:grpSpPr>
          <a:xfrm>
            <a:off x="519407" y="4896162"/>
            <a:ext cx="8741788" cy="477054"/>
            <a:chOff x="323528" y="5789984"/>
            <a:chExt cx="8741788" cy="572303"/>
          </a:xfrm>
        </p:grpSpPr>
        <p:grpSp>
          <p:nvGrpSpPr>
            <p:cNvPr id="13" name="그룹 97"/>
            <p:cNvGrpSpPr/>
            <p:nvPr/>
          </p:nvGrpSpPr>
          <p:grpSpPr>
            <a:xfrm>
              <a:off x="323528" y="5798540"/>
              <a:ext cx="8741788" cy="549717"/>
              <a:chOff x="9525" y="336688"/>
              <a:chExt cx="4102220" cy="558662"/>
            </a:xfrm>
          </p:grpSpPr>
          <p:sp>
            <p:nvSpPr>
              <p:cNvPr id="226" name="직사각형 225"/>
              <p:cNvSpPr/>
              <p:nvPr/>
            </p:nvSpPr>
            <p:spPr bwMode="auto">
              <a:xfrm>
                <a:off x="12828" y="336688"/>
                <a:ext cx="4098917" cy="558662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kern="0">
                  <a:solidFill>
                    <a:srgbClr val="FFFF00"/>
                  </a:solidFill>
                  <a:latin typeface="HY헤드라인M"/>
                  <a:ea typeface="HY헤드라인M"/>
                </a:endParaRPr>
              </a:p>
            </p:txBody>
          </p:sp>
          <p:grpSp>
            <p:nvGrpSpPr>
              <p:cNvPr id="14" name="그룹 103"/>
              <p:cNvGrpSpPr/>
              <p:nvPr/>
            </p:nvGrpSpPr>
            <p:grpSpPr>
              <a:xfrm>
                <a:off x="9525" y="336688"/>
                <a:ext cx="3935812" cy="558662"/>
                <a:chOff x="130761" y="336688"/>
                <a:chExt cx="3814576" cy="558662"/>
              </a:xfrm>
            </p:grpSpPr>
            <p:cxnSp>
              <p:nvCxnSpPr>
                <p:cNvPr id="239" name="직선 연결선 238"/>
                <p:cNvCxnSpPr/>
                <p:nvPr/>
              </p:nvCxnSpPr>
              <p:spPr bwMode="auto">
                <a:xfrm flipH="1">
                  <a:off x="130761" y="336688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C00000"/>
                      </a:gs>
                      <a:gs pos="79000">
                        <a:srgbClr val="C0000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1" name="직선 연결선 240"/>
                <p:cNvCxnSpPr/>
                <p:nvPr/>
              </p:nvCxnSpPr>
              <p:spPr bwMode="auto">
                <a:xfrm flipH="1">
                  <a:off x="130761" y="895350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C00000"/>
                      </a:gs>
                      <a:gs pos="79000">
                        <a:srgbClr val="C0000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225" name="직사각형 224"/>
            <p:cNvSpPr/>
            <p:nvPr/>
          </p:nvSpPr>
          <p:spPr>
            <a:xfrm>
              <a:off x="323528" y="5789984"/>
              <a:ext cx="8424935" cy="5723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2500" b="1" kern="0" dirty="0" smtClean="0">
                  <a:gradFill>
                    <a:gsLst>
                      <a:gs pos="100000">
                        <a:srgbClr val="C00000"/>
                      </a:gs>
                      <a:gs pos="0">
                        <a:srgbClr val="C0504D">
                          <a:lumMod val="50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성과 조기 가시화를 위해 역량 총 결집 필요</a:t>
              </a:r>
              <a:endParaRPr lang="ko-KR" altLang="en-US" sz="2500" b="1" kern="0" dirty="0">
                <a:gradFill>
                  <a:gsLst>
                    <a:gs pos="100000">
                      <a:srgbClr val="C00000"/>
                    </a:gs>
                    <a:gs pos="0">
                      <a:srgbClr val="C0504D">
                        <a:lumMod val="50000"/>
                      </a:srgbClr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endParaRPr>
            </a:p>
          </p:txBody>
        </p:sp>
      </p:grpSp>
      <p:sp>
        <p:nvSpPr>
          <p:cNvPr id="242" name="TextBox 241"/>
          <p:cNvSpPr txBox="1"/>
          <p:nvPr/>
        </p:nvSpPr>
        <p:spPr>
          <a:xfrm>
            <a:off x="532278" y="6181802"/>
            <a:ext cx="7856146" cy="4062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177800" indent="-177800" fontAlgn="base">
              <a:lnSpc>
                <a:spcPct val="120000"/>
              </a:lnSpc>
              <a:spcAft>
                <a:spcPct val="0"/>
              </a:spcAft>
              <a:buClr>
                <a:prstClr val="black">
                  <a:lumMod val="85000"/>
                  <a:lumOff val="15000"/>
                </a:prstClr>
              </a:buClr>
              <a:buFont typeface="Wingdings" panose="05000000000000000000" pitchFamily="2" charset="2"/>
              <a:buChar char="§"/>
            </a:pPr>
            <a:r>
              <a:rPr kumimoji="1" lang="ko-KR" altLang="en-US" sz="1700" spc="-6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국내 시장 한계 극복을 위한 해외 투자 유치와 진출 등 </a:t>
            </a:r>
            <a:r>
              <a:rPr lang="ko-KR" altLang="en-US" sz="1700" b="1" kern="0" spc="-60" dirty="0">
                <a:gradFill>
                  <a:gsLst>
                    <a:gs pos="100000">
                      <a:srgbClr val="0070C0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글로벌화 </a:t>
            </a:r>
            <a:r>
              <a:rPr kumimoji="1" lang="ko-KR" altLang="en-US" sz="1700" spc="-6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노력 집중</a:t>
            </a:r>
            <a:endParaRPr kumimoji="1" lang="ko-KR" altLang="en-US" sz="1700" spc="-6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FFFFFF">
                      <a:lumMod val="85000"/>
                      <a:alpha val="0"/>
                    </a:srgbClr>
                  </a:gs>
                </a:gsLst>
                <a:lin ang="108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44" name="AutoShape 55"/>
          <p:cNvSpPr>
            <a:spLocks noChangeArrowheads="1"/>
          </p:cNvSpPr>
          <p:nvPr/>
        </p:nvSpPr>
        <p:spPr bwMode="auto">
          <a:xfrm>
            <a:off x="4731196" y="2652477"/>
            <a:ext cx="1620145" cy="292482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>
                  <a:lumMod val="85000"/>
                </a:schemeClr>
              </a:gs>
              <a:gs pos="0">
                <a:schemeClr val="bg1"/>
              </a:gs>
            </a:gsLst>
            <a:lin ang="5400000" scaled="0"/>
          </a:gra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>
              <a:solidFill>
                <a:prstClr val="black"/>
              </a:solidFill>
              <a:latin typeface="굴림" pitchFamily="50" charset="-127"/>
            </a:endParaRPr>
          </a:p>
        </p:txBody>
      </p:sp>
      <p:sp>
        <p:nvSpPr>
          <p:cNvPr id="247" name="직사각형 246"/>
          <p:cNvSpPr/>
          <p:nvPr/>
        </p:nvSpPr>
        <p:spPr>
          <a:xfrm>
            <a:off x="4738726" y="2651983"/>
            <a:ext cx="16201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ko-KR" altLang="en-US" sz="1400" b="1" kern="0" spc="-50" dirty="0">
                <a:gradFill>
                  <a:gsLst>
                    <a:gs pos="100000">
                      <a:srgbClr val="1F497D">
                        <a:lumMod val="75000"/>
                      </a:srgb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투자 </a:t>
            </a:r>
            <a:r>
              <a:rPr lang="en-US" altLang="ko-KR" sz="1400" b="1" kern="0" spc="-50" dirty="0">
                <a:gradFill>
                  <a:gsLst>
                    <a:gs pos="100000">
                      <a:srgbClr val="1F497D">
                        <a:lumMod val="75000"/>
                      </a:srgb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· </a:t>
            </a:r>
            <a:r>
              <a:rPr lang="ko-KR" altLang="en-US" sz="1400" b="1" kern="0" spc="-50" dirty="0">
                <a:gradFill>
                  <a:gsLst>
                    <a:gs pos="100000">
                      <a:srgbClr val="1F497D">
                        <a:lumMod val="75000"/>
                      </a:srgb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융자</a:t>
            </a:r>
          </a:p>
        </p:txBody>
      </p:sp>
      <p:grpSp>
        <p:nvGrpSpPr>
          <p:cNvPr id="15" name="그룹 248"/>
          <p:cNvGrpSpPr/>
          <p:nvPr/>
        </p:nvGrpSpPr>
        <p:grpSpPr>
          <a:xfrm>
            <a:off x="459592" y="2200276"/>
            <a:ext cx="1767649" cy="1685894"/>
            <a:chOff x="9678396" y="2808036"/>
            <a:chExt cx="1590348" cy="1557068"/>
          </a:xfrm>
        </p:grpSpPr>
        <p:sp>
          <p:nvSpPr>
            <p:cNvPr id="252" name="직사각형 251"/>
            <p:cNvSpPr/>
            <p:nvPr/>
          </p:nvSpPr>
          <p:spPr>
            <a:xfrm>
              <a:off x="9678396" y="2808036"/>
              <a:ext cx="1577773" cy="1557068"/>
            </a:xfrm>
            <a:prstGeom prst="rect">
              <a:avLst/>
            </a:pr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6" name="그룹 252"/>
            <p:cNvGrpSpPr/>
            <p:nvPr/>
          </p:nvGrpSpPr>
          <p:grpSpPr>
            <a:xfrm>
              <a:off x="9771401" y="3203325"/>
              <a:ext cx="1497343" cy="1101064"/>
              <a:chOff x="276301" y="3051678"/>
              <a:chExt cx="1658618" cy="1370630"/>
            </a:xfrm>
          </p:grpSpPr>
          <p:pic>
            <p:nvPicPr>
              <p:cNvPr id="255" name="Picture 2" descr="C:\Users\Administrator\Desktop\미래부재난\img\5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9552" y="3090497"/>
                <a:ext cx="1308574" cy="1202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7" name="그룹 255"/>
              <p:cNvGrpSpPr/>
              <p:nvPr/>
            </p:nvGrpSpPr>
            <p:grpSpPr>
              <a:xfrm>
                <a:off x="415001" y="4280432"/>
                <a:ext cx="1519918" cy="141876"/>
                <a:chOff x="2645323" y="2823784"/>
                <a:chExt cx="1626294" cy="84836"/>
              </a:xfrm>
            </p:grpSpPr>
            <p:sp>
              <p:nvSpPr>
                <p:cNvPr id="273" name="모서리가 둥근 직사각형 272"/>
                <p:cNvSpPr/>
                <p:nvPr/>
              </p:nvSpPr>
              <p:spPr>
                <a:xfrm>
                  <a:off x="2645323" y="2823784"/>
                  <a:ext cx="306902" cy="84836"/>
                </a:xfrm>
                <a:prstGeom prst="roundRect">
                  <a:avLst>
                    <a:gd name="adj" fmla="val 10193"/>
                  </a:avLst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pPr algn="ctr">
                    <a:spcAft>
                      <a:spcPts val="300"/>
                    </a:spcAft>
                    <a:buClr>
                      <a:srgbClr val="4F81BD">
                        <a:lumMod val="75000"/>
                      </a:srgbClr>
                    </a:buClr>
                  </a:pPr>
                  <a:r>
                    <a:rPr lang="en-US" altLang="ko-KR" sz="700" spc="-50" dirty="0" smtClean="0">
                      <a:gradFill>
                        <a:gsLst>
                          <a:gs pos="100000">
                            <a:prstClr val="black">
                              <a:lumMod val="75000"/>
                              <a:lumOff val="25000"/>
                            </a:prstClr>
                          </a:gs>
                          <a:gs pos="100000">
                            <a:prstClr val="black">
                              <a:lumMod val="85000"/>
                              <a:lumOff val="15000"/>
                            </a:prstClr>
                          </a:gs>
                        </a:gsLst>
                        <a:lin ang="21594000" scaled="0"/>
                      </a:gradFill>
                      <a:latin typeface="-윤고딕330" pitchFamily="18" charset="-127"/>
                      <a:ea typeface="-윤고딕330" pitchFamily="18" charset="-127"/>
                    </a:rPr>
                    <a:t>'13.4Q</a:t>
                  </a:r>
                  <a:endParaRPr lang="ko-KR" altLang="en-US" sz="700" spc="-50" dirty="0">
                    <a:gradFill>
                      <a:gsLst>
                        <a:gs pos="100000">
                          <a:prstClr val="black">
                            <a:lumMod val="75000"/>
                            <a:lumOff val="25000"/>
                          </a:prstClr>
                        </a:gs>
                        <a:gs pos="100000">
                          <a:prstClr val="black">
                            <a:lumMod val="85000"/>
                            <a:lumOff val="15000"/>
                          </a:prstClr>
                        </a:gs>
                      </a:gsLst>
                      <a:lin ang="21594000" scaled="0"/>
                    </a:gradFill>
                    <a:latin typeface="-윤고딕330" pitchFamily="18" charset="-127"/>
                    <a:ea typeface="-윤고딕330" pitchFamily="18" charset="-127"/>
                  </a:endParaRPr>
                </a:p>
              </p:txBody>
            </p:sp>
            <p:sp>
              <p:nvSpPr>
                <p:cNvPr id="275" name="모서리가 둥근 직사각형 274"/>
                <p:cNvSpPr/>
                <p:nvPr/>
              </p:nvSpPr>
              <p:spPr>
                <a:xfrm>
                  <a:off x="2972080" y="2823784"/>
                  <a:ext cx="319266" cy="84836"/>
                </a:xfrm>
                <a:prstGeom prst="roundRect">
                  <a:avLst>
                    <a:gd name="adj" fmla="val 10193"/>
                  </a:avLst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pPr algn="ctr">
                    <a:spcAft>
                      <a:spcPts val="300"/>
                    </a:spcAft>
                    <a:buClr>
                      <a:srgbClr val="4F81BD">
                        <a:lumMod val="75000"/>
                      </a:srgbClr>
                    </a:buClr>
                  </a:pPr>
                  <a:r>
                    <a:rPr lang="en-US" altLang="ko-KR" sz="700" spc="-50" dirty="0" smtClean="0">
                      <a:gradFill>
                        <a:gsLst>
                          <a:gs pos="100000">
                            <a:prstClr val="black">
                              <a:lumMod val="75000"/>
                              <a:lumOff val="25000"/>
                            </a:prstClr>
                          </a:gs>
                          <a:gs pos="100000">
                            <a:prstClr val="black">
                              <a:lumMod val="85000"/>
                              <a:lumOff val="15000"/>
                            </a:prstClr>
                          </a:gs>
                        </a:gsLst>
                        <a:lin ang="21594000" scaled="0"/>
                      </a:gradFill>
                      <a:latin typeface="-윤고딕330" pitchFamily="18" charset="-127"/>
                      <a:ea typeface="-윤고딕330" pitchFamily="18" charset="-127"/>
                    </a:rPr>
                    <a:t>'14.1Q</a:t>
                  </a:r>
                  <a:endParaRPr lang="ko-KR" altLang="en-US" sz="700" spc="-50" dirty="0">
                    <a:gradFill>
                      <a:gsLst>
                        <a:gs pos="100000">
                          <a:prstClr val="black">
                            <a:lumMod val="75000"/>
                            <a:lumOff val="25000"/>
                          </a:prstClr>
                        </a:gs>
                        <a:gs pos="100000">
                          <a:prstClr val="black">
                            <a:lumMod val="85000"/>
                            <a:lumOff val="15000"/>
                          </a:prstClr>
                        </a:gs>
                      </a:gsLst>
                      <a:lin ang="21594000" scaled="0"/>
                    </a:gradFill>
                    <a:latin typeface="-윤고딕330" pitchFamily="18" charset="-127"/>
                    <a:ea typeface="-윤고딕330" pitchFamily="18" charset="-127"/>
                  </a:endParaRPr>
                </a:p>
              </p:txBody>
            </p:sp>
            <p:sp>
              <p:nvSpPr>
                <p:cNvPr id="277" name="모서리가 둥근 직사각형 276"/>
                <p:cNvSpPr/>
                <p:nvPr/>
              </p:nvSpPr>
              <p:spPr>
                <a:xfrm>
                  <a:off x="3298837" y="2823784"/>
                  <a:ext cx="366255" cy="84836"/>
                </a:xfrm>
                <a:prstGeom prst="roundRect">
                  <a:avLst>
                    <a:gd name="adj" fmla="val 10193"/>
                  </a:avLst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pPr algn="ctr">
                    <a:spcAft>
                      <a:spcPts val="300"/>
                    </a:spcAft>
                    <a:buClr>
                      <a:srgbClr val="4F81BD">
                        <a:lumMod val="75000"/>
                      </a:srgbClr>
                    </a:buClr>
                  </a:pPr>
                  <a:r>
                    <a:rPr lang="en-US" altLang="ko-KR" sz="700" spc="-50" dirty="0" smtClean="0">
                      <a:gradFill>
                        <a:gsLst>
                          <a:gs pos="100000">
                            <a:prstClr val="black">
                              <a:lumMod val="75000"/>
                              <a:lumOff val="25000"/>
                            </a:prstClr>
                          </a:gs>
                          <a:gs pos="100000">
                            <a:prstClr val="black">
                              <a:lumMod val="85000"/>
                              <a:lumOff val="15000"/>
                            </a:prstClr>
                          </a:gs>
                        </a:gsLst>
                        <a:lin ang="21594000" scaled="0"/>
                      </a:gradFill>
                      <a:latin typeface="-윤고딕330" pitchFamily="18" charset="-127"/>
                      <a:ea typeface="-윤고딕330" pitchFamily="18" charset="-127"/>
                    </a:rPr>
                    <a:t>'14.2Q</a:t>
                  </a:r>
                  <a:endParaRPr lang="ko-KR" altLang="en-US" sz="700" spc="-50" dirty="0">
                    <a:gradFill>
                      <a:gsLst>
                        <a:gs pos="100000">
                          <a:prstClr val="black">
                            <a:lumMod val="75000"/>
                            <a:lumOff val="25000"/>
                          </a:prstClr>
                        </a:gs>
                        <a:gs pos="100000">
                          <a:prstClr val="black">
                            <a:lumMod val="85000"/>
                            <a:lumOff val="15000"/>
                          </a:prstClr>
                        </a:gs>
                      </a:gsLst>
                      <a:lin ang="21594000" scaled="0"/>
                    </a:gradFill>
                    <a:latin typeface="-윤고딕330" pitchFamily="18" charset="-127"/>
                    <a:ea typeface="-윤고딕330" pitchFamily="18" charset="-127"/>
                  </a:endParaRPr>
                </a:p>
              </p:txBody>
            </p:sp>
            <p:sp>
              <p:nvSpPr>
                <p:cNvPr id="278" name="모서리가 둥근 직사각형 277"/>
                <p:cNvSpPr/>
                <p:nvPr/>
              </p:nvSpPr>
              <p:spPr>
                <a:xfrm>
                  <a:off x="3625595" y="2823784"/>
                  <a:ext cx="347948" cy="84836"/>
                </a:xfrm>
                <a:prstGeom prst="roundRect">
                  <a:avLst>
                    <a:gd name="adj" fmla="val 10193"/>
                  </a:avLst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pPr algn="ctr">
                    <a:spcAft>
                      <a:spcPts val="300"/>
                    </a:spcAft>
                    <a:buClr>
                      <a:srgbClr val="4F81BD">
                        <a:lumMod val="75000"/>
                      </a:srgbClr>
                    </a:buClr>
                  </a:pPr>
                  <a:r>
                    <a:rPr lang="en-US" altLang="ko-KR" sz="700" spc="-50" dirty="0" smtClean="0">
                      <a:gradFill>
                        <a:gsLst>
                          <a:gs pos="100000">
                            <a:prstClr val="black">
                              <a:lumMod val="75000"/>
                              <a:lumOff val="25000"/>
                            </a:prstClr>
                          </a:gs>
                          <a:gs pos="100000">
                            <a:prstClr val="black">
                              <a:lumMod val="85000"/>
                              <a:lumOff val="15000"/>
                            </a:prstClr>
                          </a:gs>
                        </a:gsLst>
                        <a:lin ang="21594000" scaled="0"/>
                      </a:gradFill>
                      <a:latin typeface="-윤고딕330" pitchFamily="18" charset="-127"/>
                      <a:ea typeface="-윤고딕330" pitchFamily="18" charset="-127"/>
                    </a:rPr>
                    <a:t>'14.3Q</a:t>
                  </a:r>
                  <a:endParaRPr lang="ko-KR" altLang="en-US" sz="700" spc="-50" dirty="0">
                    <a:gradFill>
                      <a:gsLst>
                        <a:gs pos="100000">
                          <a:prstClr val="black">
                            <a:lumMod val="75000"/>
                            <a:lumOff val="25000"/>
                          </a:prstClr>
                        </a:gs>
                        <a:gs pos="100000">
                          <a:prstClr val="black">
                            <a:lumMod val="85000"/>
                            <a:lumOff val="15000"/>
                          </a:prstClr>
                        </a:gs>
                      </a:gsLst>
                      <a:lin ang="21594000" scaled="0"/>
                    </a:gradFill>
                    <a:latin typeface="-윤고딕330" pitchFamily="18" charset="-127"/>
                    <a:ea typeface="-윤고딕330" pitchFamily="18" charset="-127"/>
                  </a:endParaRPr>
                </a:p>
              </p:txBody>
            </p:sp>
            <p:sp>
              <p:nvSpPr>
                <p:cNvPr id="282" name="모서리가 둥근 직사각형 281"/>
                <p:cNvSpPr/>
                <p:nvPr/>
              </p:nvSpPr>
              <p:spPr>
                <a:xfrm>
                  <a:off x="3952354" y="2823784"/>
                  <a:ext cx="319263" cy="84836"/>
                </a:xfrm>
                <a:prstGeom prst="roundRect">
                  <a:avLst>
                    <a:gd name="adj" fmla="val 10193"/>
                  </a:avLst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pPr algn="ctr">
                    <a:spcAft>
                      <a:spcPts val="300"/>
                    </a:spcAft>
                    <a:buClr>
                      <a:srgbClr val="4F81BD">
                        <a:lumMod val="75000"/>
                      </a:srgbClr>
                    </a:buClr>
                  </a:pPr>
                  <a:r>
                    <a:rPr lang="en-US" altLang="ko-KR" sz="700" spc="-50" dirty="0" smtClean="0">
                      <a:gradFill>
                        <a:gsLst>
                          <a:gs pos="100000">
                            <a:prstClr val="black">
                              <a:lumMod val="75000"/>
                              <a:lumOff val="25000"/>
                            </a:prstClr>
                          </a:gs>
                          <a:gs pos="100000">
                            <a:prstClr val="black">
                              <a:lumMod val="85000"/>
                              <a:lumOff val="15000"/>
                            </a:prstClr>
                          </a:gs>
                        </a:gsLst>
                        <a:lin ang="21594000" scaled="0"/>
                      </a:gradFill>
                      <a:latin typeface="-윤고딕330" pitchFamily="18" charset="-127"/>
                      <a:ea typeface="-윤고딕330" pitchFamily="18" charset="-127"/>
                    </a:rPr>
                    <a:t>'14.4Q</a:t>
                  </a:r>
                  <a:endParaRPr lang="ko-KR" altLang="en-US" sz="700" spc="-50" dirty="0">
                    <a:gradFill>
                      <a:gsLst>
                        <a:gs pos="100000">
                          <a:prstClr val="black">
                            <a:lumMod val="75000"/>
                            <a:lumOff val="25000"/>
                          </a:prstClr>
                        </a:gs>
                        <a:gs pos="100000">
                          <a:prstClr val="black">
                            <a:lumMod val="85000"/>
                            <a:lumOff val="15000"/>
                          </a:prstClr>
                        </a:gs>
                      </a:gsLst>
                      <a:lin ang="21594000" scaled="0"/>
                    </a:gradFill>
                    <a:latin typeface="-윤고딕330" pitchFamily="18" charset="-127"/>
                    <a:ea typeface="-윤고딕330" pitchFamily="18" charset="-127"/>
                  </a:endParaRPr>
                </a:p>
              </p:txBody>
            </p:sp>
          </p:grpSp>
          <p:grpSp>
            <p:nvGrpSpPr>
              <p:cNvPr id="18" name="그룹 256"/>
              <p:cNvGrpSpPr/>
              <p:nvPr/>
            </p:nvGrpSpPr>
            <p:grpSpPr>
              <a:xfrm>
                <a:off x="276301" y="3051678"/>
                <a:ext cx="263251" cy="1095747"/>
                <a:chOff x="2305049" y="1630314"/>
                <a:chExt cx="310981" cy="1114451"/>
              </a:xfrm>
            </p:grpSpPr>
            <p:sp>
              <p:nvSpPr>
                <p:cNvPr id="268" name="모서리가 둥근 직사각형 267"/>
                <p:cNvSpPr/>
                <p:nvPr/>
              </p:nvSpPr>
              <p:spPr>
                <a:xfrm>
                  <a:off x="2305049" y="2638387"/>
                  <a:ext cx="310981" cy="106378"/>
                </a:xfrm>
                <a:prstGeom prst="roundRect">
                  <a:avLst>
                    <a:gd name="adj" fmla="val 10193"/>
                  </a:avLst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pPr algn="r">
                    <a:buClr>
                      <a:srgbClr val="4F81BD">
                        <a:lumMod val="75000"/>
                      </a:srgbClr>
                    </a:buClr>
                  </a:pPr>
                  <a:r>
                    <a:rPr lang="en-US" altLang="ko-KR" sz="600" dirty="0" smtClean="0">
                      <a:gradFill>
                        <a:gsLst>
                          <a:gs pos="100000">
                            <a:prstClr val="black">
                              <a:lumMod val="75000"/>
                              <a:lumOff val="25000"/>
                            </a:prstClr>
                          </a:gs>
                          <a:gs pos="100000">
                            <a:prstClr val="black">
                              <a:lumMod val="85000"/>
                              <a:lumOff val="15000"/>
                            </a:prstClr>
                          </a:gs>
                        </a:gsLst>
                        <a:lin ang="21594000" scaled="0"/>
                      </a:gradFill>
                      <a:latin typeface="-윤고딕330" pitchFamily="18" charset="-127"/>
                      <a:ea typeface="-윤고딕330" pitchFamily="18" charset="-127"/>
                    </a:rPr>
                    <a:t>0</a:t>
                  </a:r>
                  <a:endParaRPr lang="ko-KR" altLang="en-US" sz="600" dirty="0">
                    <a:gradFill>
                      <a:gsLst>
                        <a:gs pos="100000">
                          <a:prstClr val="black">
                            <a:lumMod val="75000"/>
                            <a:lumOff val="25000"/>
                          </a:prstClr>
                        </a:gs>
                        <a:gs pos="100000">
                          <a:prstClr val="black">
                            <a:lumMod val="85000"/>
                            <a:lumOff val="15000"/>
                          </a:prstClr>
                        </a:gs>
                      </a:gsLst>
                      <a:lin ang="21594000" scaled="0"/>
                    </a:gradFill>
                    <a:latin typeface="-윤고딕330" pitchFamily="18" charset="-127"/>
                    <a:ea typeface="-윤고딕330" pitchFamily="18" charset="-127"/>
                  </a:endParaRPr>
                </a:p>
              </p:txBody>
            </p:sp>
            <p:sp>
              <p:nvSpPr>
                <p:cNvPr id="269" name="모서리가 둥근 직사각형 268"/>
                <p:cNvSpPr/>
                <p:nvPr/>
              </p:nvSpPr>
              <p:spPr>
                <a:xfrm>
                  <a:off x="2305049" y="1630314"/>
                  <a:ext cx="310981" cy="81409"/>
                </a:xfrm>
                <a:prstGeom prst="roundRect">
                  <a:avLst>
                    <a:gd name="adj" fmla="val 10193"/>
                  </a:avLst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pPr algn="r">
                    <a:buClr>
                      <a:srgbClr val="4F81BD">
                        <a:lumMod val="75000"/>
                      </a:srgbClr>
                    </a:buClr>
                  </a:pPr>
                  <a:r>
                    <a:rPr lang="en-US" altLang="ko-KR" sz="500" dirty="0" smtClean="0">
                      <a:gradFill>
                        <a:gsLst>
                          <a:gs pos="100000">
                            <a:prstClr val="black">
                              <a:lumMod val="75000"/>
                              <a:lumOff val="25000"/>
                            </a:prstClr>
                          </a:gs>
                          <a:gs pos="100000">
                            <a:prstClr val="black">
                              <a:lumMod val="85000"/>
                              <a:lumOff val="15000"/>
                            </a:prstClr>
                          </a:gs>
                        </a:gsLst>
                        <a:lin ang="21594000" scaled="0"/>
                      </a:gradFill>
                      <a:latin typeface="-윤고딕330" pitchFamily="18" charset="-127"/>
                      <a:ea typeface="-윤고딕330" pitchFamily="18" charset="-127"/>
                    </a:rPr>
                    <a:t>20,000</a:t>
                  </a:r>
                  <a:endParaRPr lang="ko-KR" altLang="en-US" sz="500" dirty="0">
                    <a:gradFill>
                      <a:gsLst>
                        <a:gs pos="100000">
                          <a:prstClr val="black">
                            <a:lumMod val="75000"/>
                            <a:lumOff val="25000"/>
                          </a:prstClr>
                        </a:gs>
                        <a:gs pos="100000">
                          <a:prstClr val="black">
                            <a:lumMod val="85000"/>
                            <a:lumOff val="15000"/>
                          </a:prstClr>
                        </a:gs>
                      </a:gsLst>
                      <a:lin ang="21594000" scaled="0"/>
                    </a:gradFill>
                    <a:latin typeface="-윤고딕330" pitchFamily="18" charset="-127"/>
                    <a:ea typeface="-윤고딕330" pitchFamily="18" charset="-127"/>
                  </a:endParaRPr>
                </a:p>
              </p:txBody>
            </p:sp>
            <p:sp>
              <p:nvSpPr>
                <p:cNvPr id="270" name="모서리가 둥근 직사각형 269"/>
                <p:cNvSpPr/>
                <p:nvPr/>
              </p:nvSpPr>
              <p:spPr>
                <a:xfrm>
                  <a:off x="2305049" y="2386368"/>
                  <a:ext cx="310981" cy="81409"/>
                </a:xfrm>
                <a:prstGeom prst="roundRect">
                  <a:avLst>
                    <a:gd name="adj" fmla="val 10193"/>
                  </a:avLst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pPr algn="r">
                    <a:buClr>
                      <a:srgbClr val="4F81BD">
                        <a:lumMod val="75000"/>
                      </a:srgbClr>
                    </a:buClr>
                  </a:pPr>
                  <a:r>
                    <a:rPr lang="en-US" altLang="ko-KR" sz="500" dirty="0">
                      <a:gradFill>
                        <a:gsLst>
                          <a:gs pos="100000">
                            <a:prstClr val="black">
                              <a:lumMod val="75000"/>
                              <a:lumOff val="25000"/>
                            </a:prstClr>
                          </a:gs>
                          <a:gs pos="100000">
                            <a:prstClr val="black">
                              <a:lumMod val="85000"/>
                              <a:lumOff val="15000"/>
                            </a:prstClr>
                          </a:gs>
                        </a:gsLst>
                        <a:lin ang="21594000" scaled="0"/>
                      </a:gradFill>
                      <a:latin typeface="-윤고딕330" pitchFamily="18" charset="-127"/>
                      <a:ea typeface="-윤고딕330" pitchFamily="18" charset="-127"/>
                    </a:rPr>
                    <a:t>5</a:t>
                  </a:r>
                  <a:r>
                    <a:rPr lang="en-US" altLang="ko-KR" sz="500" dirty="0" smtClean="0">
                      <a:gradFill>
                        <a:gsLst>
                          <a:gs pos="100000">
                            <a:prstClr val="black">
                              <a:lumMod val="75000"/>
                              <a:lumOff val="25000"/>
                            </a:prstClr>
                          </a:gs>
                          <a:gs pos="100000">
                            <a:prstClr val="black">
                              <a:lumMod val="85000"/>
                              <a:lumOff val="15000"/>
                            </a:prstClr>
                          </a:gs>
                        </a:gsLst>
                        <a:lin ang="21594000" scaled="0"/>
                      </a:gradFill>
                      <a:latin typeface="-윤고딕330" pitchFamily="18" charset="-127"/>
                      <a:ea typeface="-윤고딕330" pitchFamily="18" charset="-127"/>
                    </a:rPr>
                    <a:t>,000</a:t>
                  </a:r>
                  <a:endParaRPr lang="ko-KR" altLang="en-US" sz="500" dirty="0">
                    <a:gradFill>
                      <a:gsLst>
                        <a:gs pos="100000">
                          <a:prstClr val="black">
                            <a:lumMod val="75000"/>
                            <a:lumOff val="25000"/>
                          </a:prstClr>
                        </a:gs>
                        <a:gs pos="100000">
                          <a:prstClr val="black">
                            <a:lumMod val="85000"/>
                            <a:lumOff val="15000"/>
                          </a:prstClr>
                        </a:gs>
                      </a:gsLst>
                      <a:lin ang="21594000" scaled="0"/>
                    </a:gradFill>
                    <a:latin typeface="-윤고딕330" pitchFamily="18" charset="-127"/>
                    <a:ea typeface="-윤고딕330" pitchFamily="18" charset="-127"/>
                  </a:endParaRPr>
                </a:p>
              </p:txBody>
            </p:sp>
            <p:sp>
              <p:nvSpPr>
                <p:cNvPr id="271" name="모서리가 둥근 직사각형 270"/>
                <p:cNvSpPr/>
                <p:nvPr/>
              </p:nvSpPr>
              <p:spPr>
                <a:xfrm>
                  <a:off x="2305049" y="1882332"/>
                  <a:ext cx="310981" cy="81409"/>
                </a:xfrm>
                <a:prstGeom prst="roundRect">
                  <a:avLst>
                    <a:gd name="adj" fmla="val 10193"/>
                  </a:avLst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pPr algn="r">
                    <a:buClr>
                      <a:srgbClr val="4F81BD">
                        <a:lumMod val="75000"/>
                      </a:srgbClr>
                    </a:buClr>
                  </a:pPr>
                  <a:r>
                    <a:rPr lang="en-US" altLang="ko-KR" sz="500" dirty="0" smtClean="0">
                      <a:gradFill>
                        <a:gsLst>
                          <a:gs pos="100000">
                            <a:prstClr val="black">
                              <a:lumMod val="75000"/>
                              <a:lumOff val="25000"/>
                            </a:prstClr>
                          </a:gs>
                          <a:gs pos="100000">
                            <a:prstClr val="black">
                              <a:lumMod val="85000"/>
                              <a:lumOff val="15000"/>
                            </a:prstClr>
                          </a:gs>
                        </a:gsLst>
                        <a:lin ang="21594000" scaled="0"/>
                      </a:gradFill>
                      <a:latin typeface="-윤고딕330" pitchFamily="18" charset="-127"/>
                      <a:ea typeface="-윤고딕330" pitchFamily="18" charset="-127"/>
                    </a:rPr>
                    <a:t>15,000</a:t>
                  </a:r>
                  <a:endParaRPr lang="ko-KR" altLang="en-US" sz="500" dirty="0">
                    <a:gradFill>
                      <a:gsLst>
                        <a:gs pos="100000">
                          <a:prstClr val="black">
                            <a:lumMod val="75000"/>
                            <a:lumOff val="25000"/>
                          </a:prstClr>
                        </a:gs>
                        <a:gs pos="100000">
                          <a:prstClr val="black">
                            <a:lumMod val="85000"/>
                            <a:lumOff val="15000"/>
                          </a:prstClr>
                        </a:gs>
                      </a:gsLst>
                      <a:lin ang="21594000" scaled="0"/>
                    </a:gradFill>
                    <a:latin typeface="-윤고딕330" pitchFamily="18" charset="-127"/>
                    <a:ea typeface="-윤고딕330" pitchFamily="18" charset="-127"/>
                  </a:endParaRPr>
                </a:p>
              </p:txBody>
            </p:sp>
            <p:sp>
              <p:nvSpPr>
                <p:cNvPr id="272" name="모서리가 둥근 직사각형 271"/>
                <p:cNvSpPr/>
                <p:nvPr/>
              </p:nvSpPr>
              <p:spPr>
                <a:xfrm>
                  <a:off x="2305049" y="2134350"/>
                  <a:ext cx="310981" cy="81409"/>
                </a:xfrm>
                <a:prstGeom prst="roundRect">
                  <a:avLst>
                    <a:gd name="adj" fmla="val 10193"/>
                  </a:avLst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pPr algn="r">
                    <a:buClr>
                      <a:srgbClr val="4F81BD">
                        <a:lumMod val="75000"/>
                      </a:srgbClr>
                    </a:buClr>
                  </a:pPr>
                  <a:r>
                    <a:rPr lang="en-US" altLang="ko-KR" sz="500" dirty="0" smtClean="0">
                      <a:gradFill>
                        <a:gsLst>
                          <a:gs pos="100000">
                            <a:prstClr val="black">
                              <a:lumMod val="75000"/>
                              <a:lumOff val="25000"/>
                            </a:prstClr>
                          </a:gs>
                          <a:gs pos="100000">
                            <a:prstClr val="black">
                              <a:lumMod val="85000"/>
                              <a:lumOff val="15000"/>
                            </a:prstClr>
                          </a:gs>
                        </a:gsLst>
                        <a:lin ang="21594000" scaled="0"/>
                      </a:gradFill>
                      <a:latin typeface="-윤고딕330" pitchFamily="18" charset="-127"/>
                      <a:ea typeface="-윤고딕330" pitchFamily="18" charset="-127"/>
                    </a:rPr>
                    <a:t>10,000</a:t>
                  </a:r>
                  <a:endParaRPr lang="ko-KR" altLang="en-US" sz="500" dirty="0">
                    <a:gradFill>
                      <a:gsLst>
                        <a:gs pos="100000">
                          <a:prstClr val="black">
                            <a:lumMod val="75000"/>
                            <a:lumOff val="25000"/>
                          </a:prstClr>
                        </a:gs>
                        <a:gs pos="100000">
                          <a:prstClr val="black">
                            <a:lumMod val="85000"/>
                            <a:lumOff val="15000"/>
                          </a:prstClr>
                        </a:gs>
                      </a:gsLst>
                      <a:lin ang="21594000" scaled="0"/>
                    </a:gradFill>
                    <a:latin typeface="-윤고딕330" pitchFamily="18" charset="-127"/>
                    <a:ea typeface="-윤고딕330" pitchFamily="18" charset="-127"/>
                  </a:endParaRPr>
                </a:p>
              </p:txBody>
            </p:sp>
          </p:grpSp>
          <p:grpSp>
            <p:nvGrpSpPr>
              <p:cNvPr id="19" name="그룹 257"/>
              <p:cNvGrpSpPr/>
              <p:nvPr/>
            </p:nvGrpSpPr>
            <p:grpSpPr>
              <a:xfrm>
                <a:off x="693182" y="3149562"/>
                <a:ext cx="1142514" cy="752948"/>
                <a:chOff x="2776996" y="1747760"/>
                <a:chExt cx="1349664" cy="765801"/>
              </a:xfrm>
            </p:grpSpPr>
            <p:sp>
              <p:nvSpPr>
                <p:cNvPr id="261" name="자유형 260"/>
                <p:cNvSpPr/>
                <p:nvPr/>
              </p:nvSpPr>
              <p:spPr>
                <a:xfrm>
                  <a:off x="2792510" y="1774271"/>
                  <a:ext cx="1305029" cy="720066"/>
                </a:xfrm>
                <a:custGeom>
                  <a:avLst/>
                  <a:gdLst>
                    <a:gd name="connsiteX0" fmla="*/ 0 w 2014208"/>
                    <a:gd name="connsiteY0" fmla="*/ 855406 h 855406"/>
                    <a:gd name="connsiteX1" fmla="*/ 615218 w 2014208"/>
                    <a:gd name="connsiteY1" fmla="*/ 623646 h 855406"/>
                    <a:gd name="connsiteX2" fmla="*/ 1045029 w 2014208"/>
                    <a:gd name="connsiteY2" fmla="*/ 459307 h 855406"/>
                    <a:gd name="connsiteX3" fmla="*/ 1508549 w 2014208"/>
                    <a:gd name="connsiteY3" fmla="*/ 202263 h 855406"/>
                    <a:gd name="connsiteX4" fmla="*/ 2014208 w 2014208"/>
                    <a:gd name="connsiteY4" fmla="*/ 0 h 855406"/>
                    <a:gd name="connsiteX0" fmla="*/ 0 w 2085350"/>
                    <a:gd name="connsiteY0" fmla="*/ 887146 h 887146"/>
                    <a:gd name="connsiteX1" fmla="*/ 615218 w 2085350"/>
                    <a:gd name="connsiteY1" fmla="*/ 655386 h 887146"/>
                    <a:gd name="connsiteX2" fmla="*/ 1045029 w 2085350"/>
                    <a:gd name="connsiteY2" fmla="*/ 491047 h 887146"/>
                    <a:gd name="connsiteX3" fmla="*/ 1508549 w 2085350"/>
                    <a:gd name="connsiteY3" fmla="*/ 234003 h 887146"/>
                    <a:gd name="connsiteX4" fmla="*/ 2085350 w 2085350"/>
                    <a:gd name="connsiteY4" fmla="*/ 0 h 887146"/>
                    <a:gd name="connsiteX0" fmla="*/ 0 w 2056246"/>
                    <a:gd name="connsiteY0" fmla="*/ 864929 h 864929"/>
                    <a:gd name="connsiteX1" fmla="*/ 615218 w 2056246"/>
                    <a:gd name="connsiteY1" fmla="*/ 633169 h 864929"/>
                    <a:gd name="connsiteX2" fmla="*/ 1045029 w 2056246"/>
                    <a:gd name="connsiteY2" fmla="*/ 468830 h 864929"/>
                    <a:gd name="connsiteX3" fmla="*/ 1508549 w 2056246"/>
                    <a:gd name="connsiteY3" fmla="*/ 211786 h 864929"/>
                    <a:gd name="connsiteX4" fmla="*/ 2056246 w 2056246"/>
                    <a:gd name="connsiteY4" fmla="*/ 0 h 864929"/>
                    <a:gd name="connsiteX0" fmla="*/ 0 w 2040078"/>
                    <a:gd name="connsiteY0" fmla="*/ 868104 h 868104"/>
                    <a:gd name="connsiteX1" fmla="*/ 615218 w 2040078"/>
                    <a:gd name="connsiteY1" fmla="*/ 636344 h 868104"/>
                    <a:gd name="connsiteX2" fmla="*/ 1045029 w 2040078"/>
                    <a:gd name="connsiteY2" fmla="*/ 472005 h 868104"/>
                    <a:gd name="connsiteX3" fmla="*/ 1508549 w 2040078"/>
                    <a:gd name="connsiteY3" fmla="*/ 214961 h 868104"/>
                    <a:gd name="connsiteX4" fmla="*/ 2040078 w 2040078"/>
                    <a:gd name="connsiteY4" fmla="*/ 0 h 868104"/>
                    <a:gd name="connsiteX0" fmla="*/ 0 w 2049730"/>
                    <a:gd name="connsiteY0" fmla="*/ 679200 h 679200"/>
                    <a:gd name="connsiteX1" fmla="*/ 624870 w 2049730"/>
                    <a:gd name="connsiteY1" fmla="*/ 636344 h 679200"/>
                    <a:gd name="connsiteX2" fmla="*/ 1054681 w 2049730"/>
                    <a:gd name="connsiteY2" fmla="*/ 472005 h 679200"/>
                    <a:gd name="connsiteX3" fmla="*/ 1518201 w 2049730"/>
                    <a:gd name="connsiteY3" fmla="*/ 214961 h 679200"/>
                    <a:gd name="connsiteX4" fmla="*/ 2049730 w 2049730"/>
                    <a:gd name="connsiteY4" fmla="*/ 0 h 679200"/>
                    <a:gd name="connsiteX0" fmla="*/ 0 w 2049730"/>
                    <a:gd name="connsiteY0" fmla="*/ 679200 h 679200"/>
                    <a:gd name="connsiteX1" fmla="*/ 624870 w 2049730"/>
                    <a:gd name="connsiteY1" fmla="*/ 636344 h 679200"/>
                    <a:gd name="connsiteX2" fmla="*/ 1054681 w 2049730"/>
                    <a:gd name="connsiteY2" fmla="*/ 472005 h 679200"/>
                    <a:gd name="connsiteX3" fmla="*/ 1518201 w 2049730"/>
                    <a:gd name="connsiteY3" fmla="*/ 214961 h 679200"/>
                    <a:gd name="connsiteX4" fmla="*/ 2049730 w 2049730"/>
                    <a:gd name="connsiteY4" fmla="*/ 0 h 679200"/>
                    <a:gd name="connsiteX0" fmla="*/ 0 w 2049730"/>
                    <a:gd name="connsiteY0" fmla="*/ 679200 h 679200"/>
                    <a:gd name="connsiteX1" fmla="*/ 620045 w 2049730"/>
                    <a:gd name="connsiteY1" fmla="*/ 543549 h 679200"/>
                    <a:gd name="connsiteX2" fmla="*/ 1054681 w 2049730"/>
                    <a:gd name="connsiteY2" fmla="*/ 472005 h 679200"/>
                    <a:gd name="connsiteX3" fmla="*/ 1518201 w 2049730"/>
                    <a:gd name="connsiteY3" fmla="*/ 214961 h 679200"/>
                    <a:gd name="connsiteX4" fmla="*/ 2049730 w 2049730"/>
                    <a:gd name="connsiteY4" fmla="*/ 0 h 679200"/>
                    <a:gd name="connsiteX0" fmla="*/ 0 w 2049730"/>
                    <a:gd name="connsiteY0" fmla="*/ 679200 h 679200"/>
                    <a:gd name="connsiteX1" fmla="*/ 620045 w 2049730"/>
                    <a:gd name="connsiteY1" fmla="*/ 543549 h 679200"/>
                    <a:gd name="connsiteX2" fmla="*/ 1054681 w 2049730"/>
                    <a:gd name="connsiteY2" fmla="*/ 472005 h 679200"/>
                    <a:gd name="connsiteX3" fmla="*/ 1518201 w 2049730"/>
                    <a:gd name="connsiteY3" fmla="*/ 214961 h 679200"/>
                    <a:gd name="connsiteX4" fmla="*/ 2049730 w 2049730"/>
                    <a:gd name="connsiteY4" fmla="*/ 0 h 679200"/>
                    <a:gd name="connsiteX0" fmla="*/ 0 w 2049730"/>
                    <a:gd name="connsiteY0" fmla="*/ 679200 h 679200"/>
                    <a:gd name="connsiteX1" fmla="*/ 620045 w 2049730"/>
                    <a:gd name="connsiteY1" fmla="*/ 543549 h 679200"/>
                    <a:gd name="connsiteX2" fmla="*/ 1054681 w 2049730"/>
                    <a:gd name="connsiteY2" fmla="*/ 412352 h 679200"/>
                    <a:gd name="connsiteX3" fmla="*/ 1518201 w 2049730"/>
                    <a:gd name="connsiteY3" fmla="*/ 214961 h 679200"/>
                    <a:gd name="connsiteX4" fmla="*/ 2049730 w 2049730"/>
                    <a:gd name="connsiteY4" fmla="*/ 0 h 679200"/>
                    <a:gd name="connsiteX0" fmla="*/ 0 w 2049730"/>
                    <a:gd name="connsiteY0" fmla="*/ 679200 h 679200"/>
                    <a:gd name="connsiteX1" fmla="*/ 620045 w 2049730"/>
                    <a:gd name="connsiteY1" fmla="*/ 543549 h 679200"/>
                    <a:gd name="connsiteX2" fmla="*/ 1054681 w 2049730"/>
                    <a:gd name="connsiteY2" fmla="*/ 412352 h 679200"/>
                    <a:gd name="connsiteX3" fmla="*/ 1547156 w 2049730"/>
                    <a:gd name="connsiteY3" fmla="*/ 201705 h 679200"/>
                    <a:gd name="connsiteX4" fmla="*/ 2049730 w 2049730"/>
                    <a:gd name="connsiteY4" fmla="*/ 0 h 679200"/>
                    <a:gd name="connsiteX0" fmla="*/ 0 w 2020775"/>
                    <a:gd name="connsiteY0" fmla="*/ 616232 h 616232"/>
                    <a:gd name="connsiteX1" fmla="*/ 620045 w 2020775"/>
                    <a:gd name="connsiteY1" fmla="*/ 480581 h 616232"/>
                    <a:gd name="connsiteX2" fmla="*/ 1054681 w 2020775"/>
                    <a:gd name="connsiteY2" fmla="*/ 349384 h 616232"/>
                    <a:gd name="connsiteX3" fmla="*/ 1547156 w 2020775"/>
                    <a:gd name="connsiteY3" fmla="*/ 138737 h 616232"/>
                    <a:gd name="connsiteX4" fmla="*/ 2020775 w 2020775"/>
                    <a:gd name="connsiteY4" fmla="*/ 0 h 616232"/>
                    <a:gd name="connsiteX0" fmla="*/ 0 w 2035252"/>
                    <a:gd name="connsiteY0" fmla="*/ 636117 h 636117"/>
                    <a:gd name="connsiteX1" fmla="*/ 620045 w 2035252"/>
                    <a:gd name="connsiteY1" fmla="*/ 500466 h 636117"/>
                    <a:gd name="connsiteX2" fmla="*/ 1054681 w 2035252"/>
                    <a:gd name="connsiteY2" fmla="*/ 369269 h 636117"/>
                    <a:gd name="connsiteX3" fmla="*/ 1547156 w 2035252"/>
                    <a:gd name="connsiteY3" fmla="*/ 158622 h 636117"/>
                    <a:gd name="connsiteX4" fmla="*/ 2035252 w 2035252"/>
                    <a:gd name="connsiteY4" fmla="*/ 0 h 636117"/>
                    <a:gd name="connsiteX0" fmla="*/ 0 w 2035252"/>
                    <a:gd name="connsiteY0" fmla="*/ 636117 h 636117"/>
                    <a:gd name="connsiteX1" fmla="*/ 499399 w 2035252"/>
                    <a:gd name="connsiteY1" fmla="*/ 510408 h 636117"/>
                    <a:gd name="connsiteX2" fmla="*/ 1054681 w 2035252"/>
                    <a:gd name="connsiteY2" fmla="*/ 369269 h 636117"/>
                    <a:gd name="connsiteX3" fmla="*/ 1547156 w 2035252"/>
                    <a:gd name="connsiteY3" fmla="*/ 158622 h 636117"/>
                    <a:gd name="connsiteX4" fmla="*/ 2035252 w 2035252"/>
                    <a:gd name="connsiteY4" fmla="*/ 0 h 636117"/>
                    <a:gd name="connsiteX0" fmla="*/ 0 w 2035252"/>
                    <a:gd name="connsiteY0" fmla="*/ 672572 h 672572"/>
                    <a:gd name="connsiteX1" fmla="*/ 499399 w 2035252"/>
                    <a:gd name="connsiteY1" fmla="*/ 510408 h 672572"/>
                    <a:gd name="connsiteX2" fmla="*/ 1054681 w 2035252"/>
                    <a:gd name="connsiteY2" fmla="*/ 369269 h 672572"/>
                    <a:gd name="connsiteX3" fmla="*/ 1547156 w 2035252"/>
                    <a:gd name="connsiteY3" fmla="*/ 158622 h 672572"/>
                    <a:gd name="connsiteX4" fmla="*/ 2035252 w 2035252"/>
                    <a:gd name="connsiteY4" fmla="*/ 0 h 672572"/>
                    <a:gd name="connsiteX0" fmla="*/ 0 w 2035252"/>
                    <a:gd name="connsiteY0" fmla="*/ 672572 h 672572"/>
                    <a:gd name="connsiteX1" fmla="*/ 499399 w 2035252"/>
                    <a:gd name="connsiteY1" fmla="*/ 510408 h 672572"/>
                    <a:gd name="connsiteX2" fmla="*/ 1054681 w 2035252"/>
                    <a:gd name="connsiteY2" fmla="*/ 369269 h 672572"/>
                    <a:gd name="connsiteX3" fmla="*/ 1547156 w 2035252"/>
                    <a:gd name="connsiteY3" fmla="*/ 158622 h 672572"/>
                    <a:gd name="connsiteX4" fmla="*/ 2035252 w 2035252"/>
                    <a:gd name="connsiteY4" fmla="*/ 0 h 672572"/>
                    <a:gd name="connsiteX0" fmla="*/ 0 w 2035252"/>
                    <a:gd name="connsiteY0" fmla="*/ 672572 h 672572"/>
                    <a:gd name="connsiteX1" fmla="*/ 504224 w 2035252"/>
                    <a:gd name="connsiteY1" fmla="*/ 533606 h 672572"/>
                    <a:gd name="connsiteX2" fmla="*/ 1054681 w 2035252"/>
                    <a:gd name="connsiteY2" fmla="*/ 369269 h 672572"/>
                    <a:gd name="connsiteX3" fmla="*/ 1547156 w 2035252"/>
                    <a:gd name="connsiteY3" fmla="*/ 158622 h 672572"/>
                    <a:gd name="connsiteX4" fmla="*/ 2035252 w 2035252"/>
                    <a:gd name="connsiteY4" fmla="*/ 0 h 672572"/>
                    <a:gd name="connsiteX0" fmla="*/ 0 w 2035252"/>
                    <a:gd name="connsiteY0" fmla="*/ 672572 h 672572"/>
                    <a:gd name="connsiteX1" fmla="*/ 504224 w 2035252"/>
                    <a:gd name="connsiteY1" fmla="*/ 533606 h 672572"/>
                    <a:gd name="connsiteX2" fmla="*/ 1054681 w 2035252"/>
                    <a:gd name="connsiteY2" fmla="*/ 372583 h 672572"/>
                    <a:gd name="connsiteX3" fmla="*/ 1547156 w 2035252"/>
                    <a:gd name="connsiteY3" fmla="*/ 158622 h 672572"/>
                    <a:gd name="connsiteX4" fmla="*/ 2035252 w 2035252"/>
                    <a:gd name="connsiteY4" fmla="*/ 0 h 672572"/>
                    <a:gd name="connsiteX0" fmla="*/ 0 w 2035252"/>
                    <a:gd name="connsiteY0" fmla="*/ 672572 h 672572"/>
                    <a:gd name="connsiteX1" fmla="*/ 504224 w 2035252"/>
                    <a:gd name="connsiteY1" fmla="*/ 533606 h 672572"/>
                    <a:gd name="connsiteX2" fmla="*/ 1054681 w 2035252"/>
                    <a:gd name="connsiteY2" fmla="*/ 372583 h 672572"/>
                    <a:gd name="connsiteX3" fmla="*/ 1542330 w 2035252"/>
                    <a:gd name="connsiteY3" fmla="*/ 112224 h 672572"/>
                    <a:gd name="connsiteX4" fmla="*/ 2035252 w 2035252"/>
                    <a:gd name="connsiteY4" fmla="*/ 0 h 672572"/>
                    <a:gd name="connsiteX0" fmla="*/ 0 w 2011122"/>
                    <a:gd name="connsiteY0" fmla="*/ 801822 h 801822"/>
                    <a:gd name="connsiteX1" fmla="*/ 504224 w 2011122"/>
                    <a:gd name="connsiteY1" fmla="*/ 662856 h 801822"/>
                    <a:gd name="connsiteX2" fmla="*/ 1054681 w 2011122"/>
                    <a:gd name="connsiteY2" fmla="*/ 501833 h 801822"/>
                    <a:gd name="connsiteX3" fmla="*/ 1542330 w 2011122"/>
                    <a:gd name="connsiteY3" fmla="*/ 241474 h 801822"/>
                    <a:gd name="connsiteX4" fmla="*/ 2011122 w 2011122"/>
                    <a:gd name="connsiteY4" fmla="*/ 0 h 801822"/>
                    <a:gd name="connsiteX0" fmla="*/ 0 w 2011122"/>
                    <a:gd name="connsiteY0" fmla="*/ 762053 h 762053"/>
                    <a:gd name="connsiteX1" fmla="*/ 504224 w 2011122"/>
                    <a:gd name="connsiteY1" fmla="*/ 623087 h 762053"/>
                    <a:gd name="connsiteX2" fmla="*/ 1054681 w 2011122"/>
                    <a:gd name="connsiteY2" fmla="*/ 462064 h 762053"/>
                    <a:gd name="connsiteX3" fmla="*/ 1542330 w 2011122"/>
                    <a:gd name="connsiteY3" fmla="*/ 201705 h 762053"/>
                    <a:gd name="connsiteX4" fmla="*/ 2011122 w 2011122"/>
                    <a:gd name="connsiteY4" fmla="*/ 0 h 762053"/>
                    <a:gd name="connsiteX0" fmla="*/ 0 w 2011122"/>
                    <a:gd name="connsiteY0" fmla="*/ 762053 h 762053"/>
                    <a:gd name="connsiteX1" fmla="*/ 504224 w 2011122"/>
                    <a:gd name="connsiteY1" fmla="*/ 623087 h 762053"/>
                    <a:gd name="connsiteX2" fmla="*/ 1054681 w 2011122"/>
                    <a:gd name="connsiteY2" fmla="*/ 462064 h 762053"/>
                    <a:gd name="connsiteX3" fmla="*/ 1542330 w 2011122"/>
                    <a:gd name="connsiteY3" fmla="*/ 218276 h 762053"/>
                    <a:gd name="connsiteX4" fmla="*/ 2011122 w 2011122"/>
                    <a:gd name="connsiteY4" fmla="*/ 0 h 762053"/>
                    <a:gd name="connsiteX0" fmla="*/ 0 w 2011122"/>
                    <a:gd name="connsiteY0" fmla="*/ 762053 h 762053"/>
                    <a:gd name="connsiteX1" fmla="*/ 504224 w 2011122"/>
                    <a:gd name="connsiteY1" fmla="*/ 623087 h 762053"/>
                    <a:gd name="connsiteX2" fmla="*/ 1054681 w 2011122"/>
                    <a:gd name="connsiteY2" fmla="*/ 462064 h 762053"/>
                    <a:gd name="connsiteX3" fmla="*/ 1542330 w 2011122"/>
                    <a:gd name="connsiteY3" fmla="*/ 195078 h 762053"/>
                    <a:gd name="connsiteX4" fmla="*/ 2011122 w 2011122"/>
                    <a:gd name="connsiteY4" fmla="*/ 0 h 762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11122" h="762053">
                      <a:moveTo>
                        <a:pt x="0" y="762053"/>
                      </a:moveTo>
                      <a:lnTo>
                        <a:pt x="504224" y="623087"/>
                      </a:lnTo>
                      <a:lnTo>
                        <a:pt x="1054681" y="462064"/>
                      </a:lnTo>
                      <a:lnTo>
                        <a:pt x="1542330" y="195078"/>
                      </a:lnTo>
                      <a:lnTo>
                        <a:pt x="2011122" y="0"/>
                      </a:lnTo>
                    </a:path>
                  </a:pathLst>
                </a:custGeom>
                <a:noFill/>
                <a:ln w="76200" cap="rnd">
                  <a:solidFill>
                    <a:schemeClr val="accent2">
                      <a:lumMod val="75000"/>
                    </a:schemeClr>
                  </a:solidFill>
                  <a:tailEnd type="none" w="sm" len="sm"/>
                </a:ln>
                <a:effectLst/>
                <a:scene3d>
                  <a:camera prst="orthographicFront"/>
                  <a:lightRig rig="threePt" dir="t"/>
                </a:scene3d>
                <a:sp3d prstMaterial="plastic"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2" name="타원 261"/>
                <p:cNvSpPr/>
                <p:nvPr/>
              </p:nvSpPr>
              <p:spPr>
                <a:xfrm flipH="1">
                  <a:off x="2776996" y="2467842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 w="25400" cap="rnd">
                  <a:noFill/>
                </a:ln>
                <a:effectLst>
                  <a:innerShdw blurRad="254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3" name="타원 262"/>
                <p:cNvSpPr/>
                <p:nvPr/>
              </p:nvSpPr>
              <p:spPr>
                <a:xfrm flipH="1">
                  <a:off x="3102671" y="2333248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 w="25400" cap="rnd">
                  <a:noFill/>
                </a:ln>
                <a:effectLst>
                  <a:innerShdw blurRad="254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4" name="타원 263"/>
                <p:cNvSpPr/>
                <p:nvPr/>
              </p:nvSpPr>
              <p:spPr>
                <a:xfrm flipH="1">
                  <a:off x="3450205" y="2188339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 w="25400" cap="rnd">
                  <a:noFill/>
                </a:ln>
                <a:effectLst>
                  <a:innerShdw blurRad="254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5" name="타원 264"/>
                <p:cNvSpPr/>
                <p:nvPr/>
              </p:nvSpPr>
              <p:spPr>
                <a:xfrm flipH="1">
                  <a:off x="3769874" y="1933725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 w="25400" cap="rnd">
                  <a:noFill/>
                </a:ln>
                <a:effectLst>
                  <a:innerShdw blurRad="254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7" name="타원 266"/>
                <p:cNvSpPr/>
                <p:nvPr/>
              </p:nvSpPr>
              <p:spPr>
                <a:xfrm flipH="1">
                  <a:off x="4080941" y="174776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 w="25400" cap="rnd">
                  <a:noFill/>
                </a:ln>
                <a:effectLst>
                  <a:innerShdw blurRad="254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259" name="직사각형 258"/>
              <p:cNvSpPr/>
              <p:nvPr/>
            </p:nvSpPr>
            <p:spPr>
              <a:xfrm>
                <a:off x="559017" y="3140968"/>
                <a:ext cx="974194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330325" eaLnBrk="0" latinLnBrk="0" hangingPunct="0">
                  <a:spcAft>
                    <a:spcPts val="600"/>
                  </a:spcAft>
                  <a:buSzPct val="100000"/>
                  <a:defRPr/>
                </a:pPr>
                <a:r>
                  <a:rPr lang="en-US" altLang="ko-KR" sz="1200" b="1" kern="0" spc="-20" dirty="0" smtClean="0">
                    <a:gradFill>
                      <a:gsLst>
                        <a:gs pos="100000">
                          <a:srgbClr val="C0504D">
                            <a:lumMod val="50000"/>
                          </a:srgbClr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30" panose="02030504000101010101" pitchFamily="18" charset="-127"/>
                    <a:ea typeface="-윤고딕330" panose="02030504000101010101" pitchFamily="18" charset="-127"/>
                  </a:rPr>
                  <a:t>1</a:t>
                </a:r>
                <a:r>
                  <a:rPr lang="ko-KR" altLang="en-US" sz="1200" b="1" kern="0" spc="-20" dirty="0" smtClean="0">
                    <a:gradFill>
                      <a:gsLst>
                        <a:gs pos="100000">
                          <a:srgbClr val="C0504D">
                            <a:lumMod val="50000"/>
                          </a:srgbClr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30" panose="02030504000101010101" pitchFamily="18" charset="-127"/>
                    <a:ea typeface="-윤고딕330" panose="02030504000101010101" pitchFamily="18" charset="-127"/>
                  </a:rPr>
                  <a:t>만 </a:t>
                </a:r>
                <a:r>
                  <a:rPr lang="en-US" altLang="ko-KR" sz="1200" b="1" kern="0" spc="-20" dirty="0" smtClean="0">
                    <a:gradFill>
                      <a:gsLst>
                        <a:gs pos="100000">
                          <a:srgbClr val="C0504D">
                            <a:lumMod val="50000"/>
                          </a:srgbClr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30" panose="02030504000101010101" pitchFamily="18" charset="-127"/>
                    <a:ea typeface="-윤고딕330" panose="02030504000101010101" pitchFamily="18" charset="-127"/>
                  </a:rPr>
                  <a:t>8</a:t>
                </a:r>
                <a:r>
                  <a:rPr lang="ko-KR" altLang="en-US" sz="1200" b="1" kern="0" spc="-20" dirty="0" smtClean="0">
                    <a:gradFill>
                      <a:gsLst>
                        <a:gs pos="100000">
                          <a:srgbClr val="C0504D">
                            <a:lumMod val="50000"/>
                          </a:srgbClr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30" panose="02030504000101010101" pitchFamily="18" charset="-127"/>
                    <a:ea typeface="-윤고딕330" panose="02030504000101010101" pitchFamily="18" charset="-127"/>
                  </a:rPr>
                  <a:t>천 건</a:t>
                </a:r>
                <a:endParaRPr lang="ko-KR" altLang="en-US" sz="1200" b="1" kern="0" spc="-20" dirty="0">
                  <a:gradFill>
                    <a:gsLst>
                      <a:gs pos="100000">
                        <a:srgbClr val="C0504D">
                          <a:lumMod val="50000"/>
                        </a:srgb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endParaRPr>
              </a:p>
            </p:txBody>
          </p:sp>
        </p:grpSp>
      </p:grpSp>
      <p:sp>
        <p:nvSpPr>
          <p:cNvPr id="284" name="직사각형 283"/>
          <p:cNvSpPr/>
          <p:nvPr/>
        </p:nvSpPr>
        <p:spPr>
          <a:xfrm>
            <a:off x="793372" y="2492896"/>
            <a:ext cx="1322405" cy="270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ko-KR" altLang="en-US" sz="1200" b="1" kern="0" spc="-50" dirty="0">
                <a:gradFill>
                  <a:gsLst>
                    <a:gs pos="100000">
                      <a:srgbClr val="1F497D">
                        <a:lumMod val="75000"/>
                      </a:srgb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아이디어 등록 수</a:t>
            </a:r>
          </a:p>
        </p:txBody>
      </p:sp>
      <p:grpSp>
        <p:nvGrpSpPr>
          <p:cNvPr id="20" name="그룹 135"/>
          <p:cNvGrpSpPr/>
          <p:nvPr/>
        </p:nvGrpSpPr>
        <p:grpSpPr>
          <a:xfrm>
            <a:off x="633420" y="2043372"/>
            <a:ext cx="1392770" cy="327965"/>
            <a:chOff x="3943100" y="6078228"/>
            <a:chExt cx="863093" cy="479762"/>
          </a:xfrm>
        </p:grpSpPr>
        <p:grpSp>
          <p:nvGrpSpPr>
            <p:cNvPr id="21" name="그룹 136"/>
            <p:cNvGrpSpPr/>
            <p:nvPr/>
          </p:nvGrpSpPr>
          <p:grpSpPr>
            <a:xfrm>
              <a:off x="3943100" y="6078228"/>
              <a:ext cx="863093" cy="479762"/>
              <a:chOff x="7237297" y="898753"/>
              <a:chExt cx="863093" cy="541975"/>
            </a:xfrm>
          </p:grpSpPr>
          <p:sp>
            <p:nvSpPr>
              <p:cNvPr id="288" name="육각형 287"/>
              <p:cNvSpPr/>
              <p:nvPr/>
            </p:nvSpPr>
            <p:spPr>
              <a:xfrm>
                <a:off x="7237297" y="898753"/>
                <a:ext cx="863093" cy="541975"/>
              </a:xfrm>
              <a:prstGeom prst="hexagon">
                <a:avLst/>
              </a:prstGeom>
              <a:solidFill>
                <a:srgbClr val="2363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>
                  <a:solidFill>
                    <a:prstClr val="white"/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endParaRPr>
              </a:p>
            </p:txBody>
          </p:sp>
          <p:sp>
            <p:nvSpPr>
              <p:cNvPr id="289" name="자유형 288"/>
              <p:cNvSpPr/>
              <p:nvPr/>
            </p:nvSpPr>
            <p:spPr>
              <a:xfrm>
                <a:off x="7242070" y="910400"/>
                <a:ext cx="712044" cy="507204"/>
              </a:xfrm>
              <a:custGeom>
                <a:avLst/>
                <a:gdLst>
                  <a:gd name="connsiteX0" fmla="*/ 0 w 1745673"/>
                  <a:gd name="connsiteY0" fmla="*/ 1282535 h 1282535"/>
                  <a:gd name="connsiteX1" fmla="*/ 1745673 w 1745673"/>
                  <a:gd name="connsiteY1" fmla="*/ 665018 h 1282535"/>
                  <a:gd name="connsiteX2" fmla="*/ 1389413 w 1745673"/>
                  <a:gd name="connsiteY2" fmla="*/ 0 h 1282535"/>
                  <a:gd name="connsiteX3" fmla="*/ 23750 w 1745673"/>
                  <a:gd name="connsiteY3" fmla="*/ 0 h 1282535"/>
                  <a:gd name="connsiteX4" fmla="*/ 0 w 1745673"/>
                  <a:gd name="connsiteY4" fmla="*/ 1282535 h 1282535"/>
                  <a:gd name="connsiteX0" fmla="*/ 0 w 1389413"/>
                  <a:gd name="connsiteY0" fmla="*/ 1282535 h 1282535"/>
                  <a:gd name="connsiteX1" fmla="*/ 1389413 w 1389413"/>
                  <a:gd name="connsiteY1" fmla="*/ 0 h 1282535"/>
                  <a:gd name="connsiteX2" fmla="*/ 23750 w 1389413"/>
                  <a:gd name="connsiteY2" fmla="*/ 0 h 1282535"/>
                  <a:gd name="connsiteX3" fmla="*/ 0 w 1389413"/>
                  <a:gd name="connsiteY3" fmla="*/ 1282535 h 1282535"/>
                  <a:gd name="connsiteX0" fmla="*/ 0 w 1389413"/>
                  <a:gd name="connsiteY0" fmla="*/ 1282535 h 1282535"/>
                  <a:gd name="connsiteX1" fmla="*/ 1389413 w 1389413"/>
                  <a:gd name="connsiteY1" fmla="*/ 0 h 1282535"/>
                  <a:gd name="connsiteX2" fmla="*/ 405061 w 1389413"/>
                  <a:gd name="connsiteY2" fmla="*/ 0 h 1282535"/>
                  <a:gd name="connsiteX3" fmla="*/ 0 w 1389413"/>
                  <a:gd name="connsiteY3" fmla="*/ 1282535 h 1282535"/>
                  <a:gd name="connsiteX0" fmla="*/ 0 w 1308530"/>
                  <a:gd name="connsiteY0" fmla="*/ 681681 h 681681"/>
                  <a:gd name="connsiteX1" fmla="*/ 1308530 w 1308530"/>
                  <a:gd name="connsiteY1" fmla="*/ 0 h 681681"/>
                  <a:gd name="connsiteX2" fmla="*/ 324178 w 1308530"/>
                  <a:gd name="connsiteY2" fmla="*/ 0 h 681681"/>
                  <a:gd name="connsiteX3" fmla="*/ 0 w 1308530"/>
                  <a:gd name="connsiteY3" fmla="*/ 681681 h 681681"/>
                  <a:gd name="connsiteX0" fmla="*/ 0 w 1308530"/>
                  <a:gd name="connsiteY0" fmla="*/ 681681 h 681681"/>
                  <a:gd name="connsiteX1" fmla="*/ 703634 w 1308530"/>
                  <a:gd name="connsiteY1" fmla="*/ 305392 h 681681"/>
                  <a:gd name="connsiteX2" fmla="*/ 1308530 w 1308530"/>
                  <a:gd name="connsiteY2" fmla="*/ 0 h 681681"/>
                  <a:gd name="connsiteX3" fmla="*/ 324178 w 1308530"/>
                  <a:gd name="connsiteY3" fmla="*/ 0 h 681681"/>
                  <a:gd name="connsiteX4" fmla="*/ 0 w 1308530"/>
                  <a:gd name="connsiteY4" fmla="*/ 681681 h 681681"/>
                  <a:gd name="connsiteX0" fmla="*/ 0 w 1308530"/>
                  <a:gd name="connsiteY0" fmla="*/ 681681 h 975576"/>
                  <a:gd name="connsiteX1" fmla="*/ 160555 w 1308530"/>
                  <a:gd name="connsiteY1" fmla="*/ 975576 h 975576"/>
                  <a:gd name="connsiteX2" fmla="*/ 1308530 w 1308530"/>
                  <a:gd name="connsiteY2" fmla="*/ 0 h 975576"/>
                  <a:gd name="connsiteX3" fmla="*/ 324178 w 1308530"/>
                  <a:gd name="connsiteY3" fmla="*/ 0 h 975576"/>
                  <a:gd name="connsiteX4" fmla="*/ 0 w 1308530"/>
                  <a:gd name="connsiteY4" fmla="*/ 681681 h 975576"/>
                  <a:gd name="connsiteX0" fmla="*/ 0 w 1316041"/>
                  <a:gd name="connsiteY0" fmla="*/ 681681 h 975576"/>
                  <a:gd name="connsiteX1" fmla="*/ 160555 w 1316041"/>
                  <a:gd name="connsiteY1" fmla="*/ 975576 h 975576"/>
                  <a:gd name="connsiteX2" fmla="*/ 1308530 w 1316041"/>
                  <a:gd name="connsiteY2" fmla="*/ 0 h 975576"/>
                  <a:gd name="connsiteX3" fmla="*/ 1316041 w 1316041"/>
                  <a:gd name="connsiteY3" fmla="*/ 4965 h 975576"/>
                  <a:gd name="connsiteX4" fmla="*/ 324178 w 1316041"/>
                  <a:gd name="connsiteY4" fmla="*/ 0 h 975576"/>
                  <a:gd name="connsiteX5" fmla="*/ 0 w 1316041"/>
                  <a:gd name="connsiteY5" fmla="*/ 681681 h 975576"/>
                  <a:gd name="connsiteX0" fmla="*/ 0 w 1316041"/>
                  <a:gd name="connsiteY0" fmla="*/ 681681 h 975576"/>
                  <a:gd name="connsiteX1" fmla="*/ 160555 w 1316041"/>
                  <a:gd name="connsiteY1" fmla="*/ 975576 h 975576"/>
                  <a:gd name="connsiteX2" fmla="*/ 1308530 w 1316041"/>
                  <a:gd name="connsiteY2" fmla="*/ 0 h 975576"/>
                  <a:gd name="connsiteX3" fmla="*/ 1316041 w 1316041"/>
                  <a:gd name="connsiteY3" fmla="*/ 4965 h 975576"/>
                  <a:gd name="connsiteX4" fmla="*/ 144819 w 1316041"/>
                  <a:gd name="connsiteY4" fmla="*/ 43152 h 975576"/>
                  <a:gd name="connsiteX5" fmla="*/ 0 w 1316041"/>
                  <a:gd name="connsiteY5" fmla="*/ 681681 h 975576"/>
                  <a:gd name="connsiteX0" fmla="*/ 0 w 1316041"/>
                  <a:gd name="connsiteY0" fmla="*/ 681681 h 1191337"/>
                  <a:gd name="connsiteX1" fmla="*/ 149345 w 1316041"/>
                  <a:gd name="connsiteY1" fmla="*/ 1191337 h 1191337"/>
                  <a:gd name="connsiteX2" fmla="*/ 1308530 w 1316041"/>
                  <a:gd name="connsiteY2" fmla="*/ 0 h 1191337"/>
                  <a:gd name="connsiteX3" fmla="*/ 1316041 w 1316041"/>
                  <a:gd name="connsiteY3" fmla="*/ 4965 h 1191337"/>
                  <a:gd name="connsiteX4" fmla="*/ 144819 w 1316041"/>
                  <a:gd name="connsiteY4" fmla="*/ 43152 h 1191337"/>
                  <a:gd name="connsiteX5" fmla="*/ 0 w 1316041"/>
                  <a:gd name="connsiteY5" fmla="*/ 681681 h 1191337"/>
                  <a:gd name="connsiteX0" fmla="*/ 0 w 1360881"/>
                  <a:gd name="connsiteY0" fmla="*/ 681681 h 1191337"/>
                  <a:gd name="connsiteX1" fmla="*/ 194185 w 1360881"/>
                  <a:gd name="connsiteY1" fmla="*/ 1191337 h 1191337"/>
                  <a:gd name="connsiteX2" fmla="*/ 1353370 w 1360881"/>
                  <a:gd name="connsiteY2" fmla="*/ 0 h 1191337"/>
                  <a:gd name="connsiteX3" fmla="*/ 1360881 w 1360881"/>
                  <a:gd name="connsiteY3" fmla="*/ 4965 h 1191337"/>
                  <a:gd name="connsiteX4" fmla="*/ 189659 w 1360881"/>
                  <a:gd name="connsiteY4" fmla="*/ 43152 h 1191337"/>
                  <a:gd name="connsiteX5" fmla="*/ 0 w 1360881"/>
                  <a:gd name="connsiteY5" fmla="*/ 681681 h 1191337"/>
                  <a:gd name="connsiteX0" fmla="*/ 0 w 1360881"/>
                  <a:gd name="connsiteY0" fmla="*/ 715927 h 1225583"/>
                  <a:gd name="connsiteX1" fmla="*/ 194185 w 1360881"/>
                  <a:gd name="connsiteY1" fmla="*/ 1225583 h 1225583"/>
                  <a:gd name="connsiteX2" fmla="*/ 1353370 w 1360881"/>
                  <a:gd name="connsiteY2" fmla="*/ 34246 h 1225583"/>
                  <a:gd name="connsiteX3" fmla="*/ 1360881 w 1360881"/>
                  <a:gd name="connsiteY3" fmla="*/ 39211 h 1225583"/>
                  <a:gd name="connsiteX4" fmla="*/ 250734 w 1360881"/>
                  <a:gd name="connsiteY4" fmla="*/ 0 h 1225583"/>
                  <a:gd name="connsiteX5" fmla="*/ 0 w 1360881"/>
                  <a:gd name="connsiteY5" fmla="*/ 715927 h 1225583"/>
                  <a:gd name="connsiteX0" fmla="*/ 0 w 1384374"/>
                  <a:gd name="connsiteY0" fmla="*/ 721865 h 1231521"/>
                  <a:gd name="connsiteX1" fmla="*/ 194185 w 1384374"/>
                  <a:gd name="connsiteY1" fmla="*/ 1231521 h 1231521"/>
                  <a:gd name="connsiteX2" fmla="*/ 1353370 w 1384374"/>
                  <a:gd name="connsiteY2" fmla="*/ 40184 h 1231521"/>
                  <a:gd name="connsiteX3" fmla="*/ 1384374 w 1384374"/>
                  <a:gd name="connsiteY3" fmla="*/ 0 h 1231521"/>
                  <a:gd name="connsiteX4" fmla="*/ 250734 w 1384374"/>
                  <a:gd name="connsiteY4" fmla="*/ 5938 h 1231521"/>
                  <a:gd name="connsiteX5" fmla="*/ 0 w 1384374"/>
                  <a:gd name="connsiteY5" fmla="*/ 721865 h 1231521"/>
                  <a:gd name="connsiteX0" fmla="*/ 0 w 1384374"/>
                  <a:gd name="connsiteY0" fmla="*/ 721865 h 1231521"/>
                  <a:gd name="connsiteX1" fmla="*/ 194185 w 1384374"/>
                  <a:gd name="connsiteY1" fmla="*/ 1231521 h 1231521"/>
                  <a:gd name="connsiteX2" fmla="*/ 1353370 w 1384374"/>
                  <a:gd name="connsiteY2" fmla="*/ 40184 h 1231521"/>
                  <a:gd name="connsiteX3" fmla="*/ 1384374 w 1384374"/>
                  <a:gd name="connsiteY3" fmla="*/ 0 h 1231521"/>
                  <a:gd name="connsiteX4" fmla="*/ 208451 w 1384374"/>
                  <a:gd name="connsiteY4" fmla="*/ 27795 h 1231521"/>
                  <a:gd name="connsiteX5" fmla="*/ 0 w 1384374"/>
                  <a:gd name="connsiteY5" fmla="*/ 721865 h 1231521"/>
                  <a:gd name="connsiteX0" fmla="*/ 0 w 1384374"/>
                  <a:gd name="connsiteY0" fmla="*/ 721865 h 1231521"/>
                  <a:gd name="connsiteX1" fmla="*/ 194185 w 1384374"/>
                  <a:gd name="connsiteY1" fmla="*/ 1231521 h 1231521"/>
                  <a:gd name="connsiteX2" fmla="*/ 1353370 w 1384374"/>
                  <a:gd name="connsiteY2" fmla="*/ 40184 h 1231521"/>
                  <a:gd name="connsiteX3" fmla="*/ 1384374 w 1384374"/>
                  <a:gd name="connsiteY3" fmla="*/ 0 h 1231521"/>
                  <a:gd name="connsiteX4" fmla="*/ 229592 w 1384374"/>
                  <a:gd name="connsiteY4" fmla="*/ 16868 h 1231521"/>
                  <a:gd name="connsiteX5" fmla="*/ 0 w 1384374"/>
                  <a:gd name="connsiteY5" fmla="*/ 721865 h 1231521"/>
                  <a:gd name="connsiteX0" fmla="*/ 0 w 1384374"/>
                  <a:gd name="connsiteY0" fmla="*/ 721865 h 1231521"/>
                  <a:gd name="connsiteX1" fmla="*/ 194185 w 1384374"/>
                  <a:gd name="connsiteY1" fmla="*/ 1231521 h 1231521"/>
                  <a:gd name="connsiteX2" fmla="*/ 1384374 w 1384374"/>
                  <a:gd name="connsiteY2" fmla="*/ 0 h 1231521"/>
                  <a:gd name="connsiteX3" fmla="*/ 229592 w 1384374"/>
                  <a:gd name="connsiteY3" fmla="*/ 16868 h 1231521"/>
                  <a:gd name="connsiteX4" fmla="*/ 0 w 1384374"/>
                  <a:gd name="connsiteY4" fmla="*/ 721865 h 1231521"/>
                  <a:gd name="connsiteX0" fmla="*/ 0 w 1370280"/>
                  <a:gd name="connsiteY0" fmla="*/ 704997 h 1214653"/>
                  <a:gd name="connsiteX1" fmla="*/ 194185 w 1370280"/>
                  <a:gd name="connsiteY1" fmla="*/ 1214653 h 1214653"/>
                  <a:gd name="connsiteX2" fmla="*/ 1370280 w 1370280"/>
                  <a:gd name="connsiteY2" fmla="*/ 4991 h 1214653"/>
                  <a:gd name="connsiteX3" fmla="*/ 229592 w 1370280"/>
                  <a:gd name="connsiteY3" fmla="*/ 0 h 1214653"/>
                  <a:gd name="connsiteX4" fmla="*/ 0 w 1370280"/>
                  <a:gd name="connsiteY4" fmla="*/ 704997 h 1214653"/>
                  <a:gd name="connsiteX0" fmla="*/ 0 w 1370280"/>
                  <a:gd name="connsiteY0" fmla="*/ 704997 h 1214653"/>
                  <a:gd name="connsiteX1" fmla="*/ 194185 w 1370280"/>
                  <a:gd name="connsiteY1" fmla="*/ 1214653 h 1214653"/>
                  <a:gd name="connsiteX2" fmla="*/ 1370280 w 1370280"/>
                  <a:gd name="connsiteY2" fmla="*/ 4991 h 1214653"/>
                  <a:gd name="connsiteX3" fmla="*/ 61023 w 1370280"/>
                  <a:gd name="connsiteY3" fmla="*/ 0 h 1214653"/>
                  <a:gd name="connsiteX4" fmla="*/ 0 w 1370280"/>
                  <a:gd name="connsiteY4" fmla="*/ 704997 h 1214653"/>
                  <a:gd name="connsiteX0" fmla="*/ 0 w 1382923"/>
                  <a:gd name="connsiteY0" fmla="*/ 704996 h 1214653"/>
                  <a:gd name="connsiteX1" fmla="*/ 206828 w 1382923"/>
                  <a:gd name="connsiteY1" fmla="*/ 1214653 h 1214653"/>
                  <a:gd name="connsiteX2" fmla="*/ 1382923 w 1382923"/>
                  <a:gd name="connsiteY2" fmla="*/ 4991 h 1214653"/>
                  <a:gd name="connsiteX3" fmla="*/ 73666 w 1382923"/>
                  <a:gd name="connsiteY3" fmla="*/ 0 h 1214653"/>
                  <a:gd name="connsiteX4" fmla="*/ 0 w 1382923"/>
                  <a:gd name="connsiteY4" fmla="*/ 704996 h 1214653"/>
                  <a:gd name="connsiteX0" fmla="*/ 0 w 1382923"/>
                  <a:gd name="connsiteY0" fmla="*/ 704996 h 1352365"/>
                  <a:gd name="connsiteX1" fmla="*/ 78294 w 1382923"/>
                  <a:gd name="connsiteY1" fmla="*/ 1352365 h 1352365"/>
                  <a:gd name="connsiteX2" fmla="*/ 1382923 w 1382923"/>
                  <a:gd name="connsiteY2" fmla="*/ 4991 h 1352365"/>
                  <a:gd name="connsiteX3" fmla="*/ 73666 w 1382923"/>
                  <a:gd name="connsiteY3" fmla="*/ 0 h 1352365"/>
                  <a:gd name="connsiteX4" fmla="*/ 0 w 1382923"/>
                  <a:gd name="connsiteY4" fmla="*/ 704996 h 1352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2923" h="1352365">
                    <a:moveTo>
                      <a:pt x="0" y="704996"/>
                    </a:moveTo>
                    <a:lnTo>
                      <a:pt x="78294" y="1352365"/>
                    </a:lnTo>
                    <a:lnTo>
                      <a:pt x="1382923" y="4991"/>
                    </a:lnTo>
                    <a:lnTo>
                      <a:pt x="73666" y="0"/>
                    </a:lnTo>
                    <a:lnTo>
                      <a:pt x="0" y="704996"/>
                    </a:lnTo>
                    <a:close/>
                  </a:path>
                </a:pathLst>
              </a:custGeom>
              <a:gradFill>
                <a:gsLst>
                  <a:gs pos="0">
                    <a:prstClr val="white">
                      <a:alpha val="25000"/>
                    </a:prstClr>
                  </a:gs>
                  <a:gs pos="100000">
                    <a:schemeClr val="bg1">
                      <a:alpha val="5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>
                  <a:solidFill>
                    <a:prstClr val="white"/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endParaRPr>
              </a:p>
            </p:txBody>
          </p:sp>
        </p:grpSp>
        <p:sp>
          <p:nvSpPr>
            <p:cNvPr id="287" name="제목 114"/>
            <p:cNvSpPr txBox="1">
              <a:spLocks/>
            </p:cNvSpPr>
            <p:nvPr/>
          </p:nvSpPr>
          <p:spPr>
            <a:xfrm>
              <a:off x="3944869" y="6146526"/>
              <a:ext cx="861324" cy="314907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1600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창조경제타운</a:t>
              </a:r>
              <a:endParaRPr lang="ko-KR" altLang="en-US" sz="160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endParaRPr>
            </a:p>
          </p:txBody>
        </p:sp>
      </p:grpSp>
      <p:sp>
        <p:nvSpPr>
          <p:cNvPr id="290" name="직사각형 289"/>
          <p:cNvSpPr/>
          <p:nvPr/>
        </p:nvSpPr>
        <p:spPr>
          <a:xfrm>
            <a:off x="6876372" y="2204865"/>
            <a:ext cx="1799970" cy="975657"/>
          </a:xfrm>
          <a:prstGeom prst="rect">
            <a:avLst/>
          </a:prstGeom>
          <a:solidFill>
            <a:schemeClr val="bg1"/>
          </a:solidFill>
          <a:ln w="3175" cap="rnd">
            <a:solidFill>
              <a:schemeClr val="bg1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22" name="그룹 135"/>
          <p:cNvGrpSpPr/>
          <p:nvPr/>
        </p:nvGrpSpPr>
        <p:grpSpPr>
          <a:xfrm>
            <a:off x="6957423" y="3269076"/>
            <a:ext cx="1647025" cy="272455"/>
            <a:chOff x="3943100" y="6021751"/>
            <a:chExt cx="863093" cy="479763"/>
          </a:xfrm>
        </p:grpSpPr>
        <p:grpSp>
          <p:nvGrpSpPr>
            <p:cNvPr id="23" name="그룹 136"/>
            <p:cNvGrpSpPr/>
            <p:nvPr/>
          </p:nvGrpSpPr>
          <p:grpSpPr>
            <a:xfrm>
              <a:off x="3943100" y="6021751"/>
              <a:ext cx="863093" cy="479763"/>
              <a:chOff x="7237297" y="834949"/>
              <a:chExt cx="863093" cy="541975"/>
            </a:xfrm>
          </p:grpSpPr>
          <p:sp>
            <p:nvSpPr>
              <p:cNvPr id="295" name="육각형 294"/>
              <p:cNvSpPr/>
              <p:nvPr/>
            </p:nvSpPr>
            <p:spPr>
              <a:xfrm>
                <a:off x="7237297" y="834949"/>
                <a:ext cx="863093" cy="541975"/>
              </a:xfrm>
              <a:prstGeom prst="hexagon">
                <a:avLst/>
              </a:prstGeom>
              <a:solidFill>
                <a:srgbClr val="2363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>
                  <a:solidFill>
                    <a:prstClr val="white"/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endParaRPr>
              </a:p>
            </p:txBody>
          </p:sp>
          <p:sp>
            <p:nvSpPr>
              <p:cNvPr id="296" name="자유형 295"/>
              <p:cNvSpPr/>
              <p:nvPr/>
            </p:nvSpPr>
            <p:spPr>
              <a:xfrm>
                <a:off x="7242070" y="847135"/>
                <a:ext cx="712044" cy="507203"/>
              </a:xfrm>
              <a:custGeom>
                <a:avLst/>
                <a:gdLst>
                  <a:gd name="connsiteX0" fmla="*/ 0 w 1745673"/>
                  <a:gd name="connsiteY0" fmla="*/ 1282535 h 1282535"/>
                  <a:gd name="connsiteX1" fmla="*/ 1745673 w 1745673"/>
                  <a:gd name="connsiteY1" fmla="*/ 665018 h 1282535"/>
                  <a:gd name="connsiteX2" fmla="*/ 1389413 w 1745673"/>
                  <a:gd name="connsiteY2" fmla="*/ 0 h 1282535"/>
                  <a:gd name="connsiteX3" fmla="*/ 23750 w 1745673"/>
                  <a:gd name="connsiteY3" fmla="*/ 0 h 1282535"/>
                  <a:gd name="connsiteX4" fmla="*/ 0 w 1745673"/>
                  <a:gd name="connsiteY4" fmla="*/ 1282535 h 1282535"/>
                  <a:gd name="connsiteX0" fmla="*/ 0 w 1389413"/>
                  <a:gd name="connsiteY0" fmla="*/ 1282535 h 1282535"/>
                  <a:gd name="connsiteX1" fmla="*/ 1389413 w 1389413"/>
                  <a:gd name="connsiteY1" fmla="*/ 0 h 1282535"/>
                  <a:gd name="connsiteX2" fmla="*/ 23750 w 1389413"/>
                  <a:gd name="connsiteY2" fmla="*/ 0 h 1282535"/>
                  <a:gd name="connsiteX3" fmla="*/ 0 w 1389413"/>
                  <a:gd name="connsiteY3" fmla="*/ 1282535 h 1282535"/>
                  <a:gd name="connsiteX0" fmla="*/ 0 w 1389413"/>
                  <a:gd name="connsiteY0" fmla="*/ 1282535 h 1282535"/>
                  <a:gd name="connsiteX1" fmla="*/ 1389413 w 1389413"/>
                  <a:gd name="connsiteY1" fmla="*/ 0 h 1282535"/>
                  <a:gd name="connsiteX2" fmla="*/ 405061 w 1389413"/>
                  <a:gd name="connsiteY2" fmla="*/ 0 h 1282535"/>
                  <a:gd name="connsiteX3" fmla="*/ 0 w 1389413"/>
                  <a:gd name="connsiteY3" fmla="*/ 1282535 h 1282535"/>
                  <a:gd name="connsiteX0" fmla="*/ 0 w 1308530"/>
                  <a:gd name="connsiteY0" fmla="*/ 681681 h 681681"/>
                  <a:gd name="connsiteX1" fmla="*/ 1308530 w 1308530"/>
                  <a:gd name="connsiteY1" fmla="*/ 0 h 681681"/>
                  <a:gd name="connsiteX2" fmla="*/ 324178 w 1308530"/>
                  <a:gd name="connsiteY2" fmla="*/ 0 h 681681"/>
                  <a:gd name="connsiteX3" fmla="*/ 0 w 1308530"/>
                  <a:gd name="connsiteY3" fmla="*/ 681681 h 681681"/>
                  <a:gd name="connsiteX0" fmla="*/ 0 w 1308530"/>
                  <a:gd name="connsiteY0" fmla="*/ 681681 h 681681"/>
                  <a:gd name="connsiteX1" fmla="*/ 703634 w 1308530"/>
                  <a:gd name="connsiteY1" fmla="*/ 305392 h 681681"/>
                  <a:gd name="connsiteX2" fmla="*/ 1308530 w 1308530"/>
                  <a:gd name="connsiteY2" fmla="*/ 0 h 681681"/>
                  <a:gd name="connsiteX3" fmla="*/ 324178 w 1308530"/>
                  <a:gd name="connsiteY3" fmla="*/ 0 h 681681"/>
                  <a:gd name="connsiteX4" fmla="*/ 0 w 1308530"/>
                  <a:gd name="connsiteY4" fmla="*/ 681681 h 681681"/>
                  <a:gd name="connsiteX0" fmla="*/ 0 w 1308530"/>
                  <a:gd name="connsiteY0" fmla="*/ 681681 h 975576"/>
                  <a:gd name="connsiteX1" fmla="*/ 160555 w 1308530"/>
                  <a:gd name="connsiteY1" fmla="*/ 975576 h 975576"/>
                  <a:gd name="connsiteX2" fmla="*/ 1308530 w 1308530"/>
                  <a:gd name="connsiteY2" fmla="*/ 0 h 975576"/>
                  <a:gd name="connsiteX3" fmla="*/ 324178 w 1308530"/>
                  <a:gd name="connsiteY3" fmla="*/ 0 h 975576"/>
                  <a:gd name="connsiteX4" fmla="*/ 0 w 1308530"/>
                  <a:gd name="connsiteY4" fmla="*/ 681681 h 975576"/>
                  <a:gd name="connsiteX0" fmla="*/ 0 w 1316041"/>
                  <a:gd name="connsiteY0" fmla="*/ 681681 h 975576"/>
                  <a:gd name="connsiteX1" fmla="*/ 160555 w 1316041"/>
                  <a:gd name="connsiteY1" fmla="*/ 975576 h 975576"/>
                  <a:gd name="connsiteX2" fmla="*/ 1308530 w 1316041"/>
                  <a:gd name="connsiteY2" fmla="*/ 0 h 975576"/>
                  <a:gd name="connsiteX3" fmla="*/ 1316041 w 1316041"/>
                  <a:gd name="connsiteY3" fmla="*/ 4965 h 975576"/>
                  <a:gd name="connsiteX4" fmla="*/ 324178 w 1316041"/>
                  <a:gd name="connsiteY4" fmla="*/ 0 h 975576"/>
                  <a:gd name="connsiteX5" fmla="*/ 0 w 1316041"/>
                  <a:gd name="connsiteY5" fmla="*/ 681681 h 975576"/>
                  <a:gd name="connsiteX0" fmla="*/ 0 w 1316041"/>
                  <a:gd name="connsiteY0" fmla="*/ 681681 h 975576"/>
                  <a:gd name="connsiteX1" fmla="*/ 160555 w 1316041"/>
                  <a:gd name="connsiteY1" fmla="*/ 975576 h 975576"/>
                  <a:gd name="connsiteX2" fmla="*/ 1308530 w 1316041"/>
                  <a:gd name="connsiteY2" fmla="*/ 0 h 975576"/>
                  <a:gd name="connsiteX3" fmla="*/ 1316041 w 1316041"/>
                  <a:gd name="connsiteY3" fmla="*/ 4965 h 975576"/>
                  <a:gd name="connsiteX4" fmla="*/ 144819 w 1316041"/>
                  <a:gd name="connsiteY4" fmla="*/ 43152 h 975576"/>
                  <a:gd name="connsiteX5" fmla="*/ 0 w 1316041"/>
                  <a:gd name="connsiteY5" fmla="*/ 681681 h 975576"/>
                  <a:gd name="connsiteX0" fmla="*/ 0 w 1316041"/>
                  <a:gd name="connsiteY0" fmla="*/ 681681 h 1191337"/>
                  <a:gd name="connsiteX1" fmla="*/ 149345 w 1316041"/>
                  <a:gd name="connsiteY1" fmla="*/ 1191337 h 1191337"/>
                  <a:gd name="connsiteX2" fmla="*/ 1308530 w 1316041"/>
                  <a:gd name="connsiteY2" fmla="*/ 0 h 1191337"/>
                  <a:gd name="connsiteX3" fmla="*/ 1316041 w 1316041"/>
                  <a:gd name="connsiteY3" fmla="*/ 4965 h 1191337"/>
                  <a:gd name="connsiteX4" fmla="*/ 144819 w 1316041"/>
                  <a:gd name="connsiteY4" fmla="*/ 43152 h 1191337"/>
                  <a:gd name="connsiteX5" fmla="*/ 0 w 1316041"/>
                  <a:gd name="connsiteY5" fmla="*/ 681681 h 1191337"/>
                  <a:gd name="connsiteX0" fmla="*/ 0 w 1360881"/>
                  <a:gd name="connsiteY0" fmla="*/ 681681 h 1191337"/>
                  <a:gd name="connsiteX1" fmla="*/ 194185 w 1360881"/>
                  <a:gd name="connsiteY1" fmla="*/ 1191337 h 1191337"/>
                  <a:gd name="connsiteX2" fmla="*/ 1353370 w 1360881"/>
                  <a:gd name="connsiteY2" fmla="*/ 0 h 1191337"/>
                  <a:gd name="connsiteX3" fmla="*/ 1360881 w 1360881"/>
                  <a:gd name="connsiteY3" fmla="*/ 4965 h 1191337"/>
                  <a:gd name="connsiteX4" fmla="*/ 189659 w 1360881"/>
                  <a:gd name="connsiteY4" fmla="*/ 43152 h 1191337"/>
                  <a:gd name="connsiteX5" fmla="*/ 0 w 1360881"/>
                  <a:gd name="connsiteY5" fmla="*/ 681681 h 1191337"/>
                  <a:gd name="connsiteX0" fmla="*/ 0 w 1360881"/>
                  <a:gd name="connsiteY0" fmla="*/ 715927 h 1225583"/>
                  <a:gd name="connsiteX1" fmla="*/ 194185 w 1360881"/>
                  <a:gd name="connsiteY1" fmla="*/ 1225583 h 1225583"/>
                  <a:gd name="connsiteX2" fmla="*/ 1353370 w 1360881"/>
                  <a:gd name="connsiteY2" fmla="*/ 34246 h 1225583"/>
                  <a:gd name="connsiteX3" fmla="*/ 1360881 w 1360881"/>
                  <a:gd name="connsiteY3" fmla="*/ 39211 h 1225583"/>
                  <a:gd name="connsiteX4" fmla="*/ 250734 w 1360881"/>
                  <a:gd name="connsiteY4" fmla="*/ 0 h 1225583"/>
                  <a:gd name="connsiteX5" fmla="*/ 0 w 1360881"/>
                  <a:gd name="connsiteY5" fmla="*/ 715927 h 1225583"/>
                  <a:gd name="connsiteX0" fmla="*/ 0 w 1384374"/>
                  <a:gd name="connsiteY0" fmla="*/ 721865 h 1231521"/>
                  <a:gd name="connsiteX1" fmla="*/ 194185 w 1384374"/>
                  <a:gd name="connsiteY1" fmla="*/ 1231521 h 1231521"/>
                  <a:gd name="connsiteX2" fmla="*/ 1353370 w 1384374"/>
                  <a:gd name="connsiteY2" fmla="*/ 40184 h 1231521"/>
                  <a:gd name="connsiteX3" fmla="*/ 1384374 w 1384374"/>
                  <a:gd name="connsiteY3" fmla="*/ 0 h 1231521"/>
                  <a:gd name="connsiteX4" fmla="*/ 250734 w 1384374"/>
                  <a:gd name="connsiteY4" fmla="*/ 5938 h 1231521"/>
                  <a:gd name="connsiteX5" fmla="*/ 0 w 1384374"/>
                  <a:gd name="connsiteY5" fmla="*/ 721865 h 1231521"/>
                  <a:gd name="connsiteX0" fmla="*/ 0 w 1384374"/>
                  <a:gd name="connsiteY0" fmla="*/ 721865 h 1231521"/>
                  <a:gd name="connsiteX1" fmla="*/ 194185 w 1384374"/>
                  <a:gd name="connsiteY1" fmla="*/ 1231521 h 1231521"/>
                  <a:gd name="connsiteX2" fmla="*/ 1353370 w 1384374"/>
                  <a:gd name="connsiteY2" fmla="*/ 40184 h 1231521"/>
                  <a:gd name="connsiteX3" fmla="*/ 1384374 w 1384374"/>
                  <a:gd name="connsiteY3" fmla="*/ 0 h 1231521"/>
                  <a:gd name="connsiteX4" fmla="*/ 208451 w 1384374"/>
                  <a:gd name="connsiteY4" fmla="*/ 27795 h 1231521"/>
                  <a:gd name="connsiteX5" fmla="*/ 0 w 1384374"/>
                  <a:gd name="connsiteY5" fmla="*/ 721865 h 1231521"/>
                  <a:gd name="connsiteX0" fmla="*/ 0 w 1384374"/>
                  <a:gd name="connsiteY0" fmla="*/ 721865 h 1231521"/>
                  <a:gd name="connsiteX1" fmla="*/ 194185 w 1384374"/>
                  <a:gd name="connsiteY1" fmla="*/ 1231521 h 1231521"/>
                  <a:gd name="connsiteX2" fmla="*/ 1353370 w 1384374"/>
                  <a:gd name="connsiteY2" fmla="*/ 40184 h 1231521"/>
                  <a:gd name="connsiteX3" fmla="*/ 1384374 w 1384374"/>
                  <a:gd name="connsiteY3" fmla="*/ 0 h 1231521"/>
                  <a:gd name="connsiteX4" fmla="*/ 229592 w 1384374"/>
                  <a:gd name="connsiteY4" fmla="*/ 16868 h 1231521"/>
                  <a:gd name="connsiteX5" fmla="*/ 0 w 1384374"/>
                  <a:gd name="connsiteY5" fmla="*/ 721865 h 1231521"/>
                  <a:gd name="connsiteX0" fmla="*/ 0 w 1384374"/>
                  <a:gd name="connsiteY0" fmla="*/ 721865 h 1231521"/>
                  <a:gd name="connsiteX1" fmla="*/ 194185 w 1384374"/>
                  <a:gd name="connsiteY1" fmla="*/ 1231521 h 1231521"/>
                  <a:gd name="connsiteX2" fmla="*/ 1384374 w 1384374"/>
                  <a:gd name="connsiteY2" fmla="*/ 0 h 1231521"/>
                  <a:gd name="connsiteX3" fmla="*/ 229592 w 1384374"/>
                  <a:gd name="connsiteY3" fmla="*/ 16868 h 1231521"/>
                  <a:gd name="connsiteX4" fmla="*/ 0 w 1384374"/>
                  <a:gd name="connsiteY4" fmla="*/ 721865 h 1231521"/>
                  <a:gd name="connsiteX0" fmla="*/ 0 w 1370280"/>
                  <a:gd name="connsiteY0" fmla="*/ 704997 h 1214653"/>
                  <a:gd name="connsiteX1" fmla="*/ 194185 w 1370280"/>
                  <a:gd name="connsiteY1" fmla="*/ 1214653 h 1214653"/>
                  <a:gd name="connsiteX2" fmla="*/ 1370280 w 1370280"/>
                  <a:gd name="connsiteY2" fmla="*/ 4991 h 1214653"/>
                  <a:gd name="connsiteX3" fmla="*/ 229592 w 1370280"/>
                  <a:gd name="connsiteY3" fmla="*/ 0 h 1214653"/>
                  <a:gd name="connsiteX4" fmla="*/ 0 w 1370280"/>
                  <a:gd name="connsiteY4" fmla="*/ 704997 h 1214653"/>
                  <a:gd name="connsiteX0" fmla="*/ 0 w 1370280"/>
                  <a:gd name="connsiteY0" fmla="*/ 704997 h 1214653"/>
                  <a:gd name="connsiteX1" fmla="*/ 194185 w 1370280"/>
                  <a:gd name="connsiteY1" fmla="*/ 1214653 h 1214653"/>
                  <a:gd name="connsiteX2" fmla="*/ 1370280 w 1370280"/>
                  <a:gd name="connsiteY2" fmla="*/ 4991 h 1214653"/>
                  <a:gd name="connsiteX3" fmla="*/ 61023 w 1370280"/>
                  <a:gd name="connsiteY3" fmla="*/ 0 h 1214653"/>
                  <a:gd name="connsiteX4" fmla="*/ 0 w 1370280"/>
                  <a:gd name="connsiteY4" fmla="*/ 704997 h 1214653"/>
                  <a:gd name="connsiteX0" fmla="*/ 0 w 1382923"/>
                  <a:gd name="connsiteY0" fmla="*/ 704996 h 1214653"/>
                  <a:gd name="connsiteX1" fmla="*/ 206828 w 1382923"/>
                  <a:gd name="connsiteY1" fmla="*/ 1214653 h 1214653"/>
                  <a:gd name="connsiteX2" fmla="*/ 1382923 w 1382923"/>
                  <a:gd name="connsiteY2" fmla="*/ 4991 h 1214653"/>
                  <a:gd name="connsiteX3" fmla="*/ 73666 w 1382923"/>
                  <a:gd name="connsiteY3" fmla="*/ 0 h 1214653"/>
                  <a:gd name="connsiteX4" fmla="*/ 0 w 1382923"/>
                  <a:gd name="connsiteY4" fmla="*/ 704996 h 1214653"/>
                  <a:gd name="connsiteX0" fmla="*/ 0 w 1382923"/>
                  <a:gd name="connsiteY0" fmla="*/ 704996 h 1352365"/>
                  <a:gd name="connsiteX1" fmla="*/ 78294 w 1382923"/>
                  <a:gd name="connsiteY1" fmla="*/ 1352365 h 1352365"/>
                  <a:gd name="connsiteX2" fmla="*/ 1382923 w 1382923"/>
                  <a:gd name="connsiteY2" fmla="*/ 4991 h 1352365"/>
                  <a:gd name="connsiteX3" fmla="*/ 73666 w 1382923"/>
                  <a:gd name="connsiteY3" fmla="*/ 0 h 1352365"/>
                  <a:gd name="connsiteX4" fmla="*/ 0 w 1382923"/>
                  <a:gd name="connsiteY4" fmla="*/ 704996 h 1352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2923" h="1352365">
                    <a:moveTo>
                      <a:pt x="0" y="704996"/>
                    </a:moveTo>
                    <a:lnTo>
                      <a:pt x="78294" y="1352365"/>
                    </a:lnTo>
                    <a:lnTo>
                      <a:pt x="1382923" y="4991"/>
                    </a:lnTo>
                    <a:lnTo>
                      <a:pt x="73666" y="0"/>
                    </a:lnTo>
                    <a:lnTo>
                      <a:pt x="0" y="704996"/>
                    </a:lnTo>
                    <a:close/>
                  </a:path>
                </a:pathLst>
              </a:custGeom>
              <a:gradFill>
                <a:gsLst>
                  <a:gs pos="0">
                    <a:prstClr val="white">
                      <a:alpha val="25000"/>
                    </a:prstClr>
                  </a:gs>
                  <a:gs pos="100000">
                    <a:schemeClr val="bg1">
                      <a:alpha val="5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>
                  <a:solidFill>
                    <a:prstClr val="white"/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endParaRPr>
              </a:p>
            </p:txBody>
          </p:sp>
        </p:grpSp>
        <p:sp>
          <p:nvSpPr>
            <p:cNvPr id="294" name="제목 114"/>
            <p:cNvSpPr txBox="1">
              <a:spLocks/>
            </p:cNvSpPr>
            <p:nvPr/>
          </p:nvSpPr>
          <p:spPr>
            <a:xfrm>
              <a:off x="3944869" y="6087740"/>
              <a:ext cx="861324" cy="314909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1600" kern="0" dirty="0" err="1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드림엔터</a:t>
              </a:r>
              <a:endParaRPr lang="ko-KR" altLang="en-US" sz="160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endParaRPr>
            </a:p>
          </p:txBody>
        </p:sp>
      </p:grpSp>
      <p:grpSp>
        <p:nvGrpSpPr>
          <p:cNvPr id="24" name="그룹 135"/>
          <p:cNvGrpSpPr/>
          <p:nvPr/>
        </p:nvGrpSpPr>
        <p:grpSpPr>
          <a:xfrm>
            <a:off x="6882193" y="1988840"/>
            <a:ext cx="1770199" cy="370089"/>
            <a:chOff x="3908668" y="6088538"/>
            <a:chExt cx="922510" cy="564219"/>
          </a:xfrm>
        </p:grpSpPr>
        <p:grpSp>
          <p:nvGrpSpPr>
            <p:cNvPr id="25" name="그룹 136"/>
            <p:cNvGrpSpPr/>
            <p:nvPr/>
          </p:nvGrpSpPr>
          <p:grpSpPr>
            <a:xfrm>
              <a:off x="3943100" y="6088538"/>
              <a:ext cx="863093" cy="564219"/>
              <a:chOff x="7237297" y="910400"/>
              <a:chExt cx="863093" cy="637384"/>
            </a:xfrm>
          </p:grpSpPr>
          <p:sp>
            <p:nvSpPr>
              <p:cNvPr id="300" name="육각형 299"/>
              <p:cNvSpPr/>
              <p:nvPr/>
            </p:nvSpPr>
            <p:spPr>
              <a:xfrm>
                <a:off x="7237297" y="1005809"/>
                <a:ext cx="863093" cy="541975"/>
              </a:xfrm>
              <a:prstGeom prst="hexagon">
                <a:avLst/>
              </a:prstGeom>
              <a:solidFill>
                <a:srgbClr val="2363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>
                  <a:solidFill>
                    <a:prstClr val="white"/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endParaRPr>
              </a:p>
            </p:txBody>
          </p:sp>
          <p:sp>
            <p:nvSpPr>
              <p:cNvPr id="301" name="자유형 300"/>
              <p:cNvSpPr/>
              <p:nvPr/>
            </p:nvSpPr>
            <p:spPr>
              <a:xfrm>
                <a:off x="7242070" y="910400"/>
                <a:ext cx="712044" cy="507204"/>
              </a:xfrm>
              <a:custGeom>
                <a:avLst/>
                <a:gdLst>
                  <a:gd name="connsiteX0" fmla="*/ 0 w 1745673"/>
                  <a:gd name="connsiteY0" fmla="*/ 1282535 h 1282535"/>
                  <a:gd name="connsiteX1" fmla="*/ 1745673 w 1745673"/>
                  <a:gd name="connsiteY1" fmla="*/ 665018 h 1282535"/>
                  <a:gd name="connsiteX2" fmla="*/ 1389413 w 1745673"/>
                  <a:gd name="connsiteY2" fmla="*/ 0 h 1282535"/>
                  <a:gd name="connsiteX3" fmla="*/ 23750 w 1745673"/>
                  <a:gd name="connsiteY3" fmla="*/ 0 h 1282535"/>
                  <a:gd name="connsiteX4" fmla="*/ 0 w 1745673"/>
                  <a:gd name="connsiteY4" fmla="*/ 1282535 h 1282535"/>
                  <a:gd name="connsiteX0" fmla="*/ 0 w 1389413"/>
                  <a:gd name="connsiteY0" fmla="*/ 1282535 h 1282535"/>
                  <a:gd name="connsiteX1" fmla="*/ 1389413 w 1389413"/>
                  <a:gd name="connsiteY1" fmla="*/ 0 h 1282535"/>
                  <a:gd name="connsiteX2" fmla="*/ 23750 w 1389413"/>
                  <a:gd name="connsiteY2" fmla="*/ 0 h 1282535"/>
                  <a:gd name="connsiteX3" fmla="*/ 0 w 1389413"/>
                  <a:gd name="connsiteY3" fmla="*/ 1282535 h 1282535"/>
                  <a:gd name="connsiteX0" fmla="*/ 0 w 1389413"/>
                  <a:gd name="connsiteY0" fmla="*/ 1282535 h 1282535"/>
                  <a:gd name="connsiteX1" fmla="*/ 1389413 w 1389413"/>
                  <a:gd name="connsiteY1" fmla="*/ 0 h 1282535"/>
                  <a:gd name="connsiteX2" fmla="*/ 405061 w 1389413"/>
                  <a:gd name="connsiteY2" fmla="*/ 0 h 1282535"/>
                  <a:gd name="connsiteX3" fmla="*/ 0 w 1389413"/>
                  <a:gd name="connsiteY3" fmla="*/ 1282535 h 1282535"/>
                  <a:gd name="connsiteX0" fmla="*/ 0 w 1308530"/>
                  <a:gd name="connsiteY0" fmla="*/ 681681 h 681681"/>
                  <a:gd name="connsiteX1" fmla="*/ 1308530 w 1308530"/>
                  <a:gd name="connsiteY1" fmla="*/ 0 h 681681"/>
                  <a:gd name="connsiteX2" fmla="*/ 324178 w 1308530"/>
                  <a:gd name="connsiteY2" fmla="*/ 0 h 681681"/>
                  <a:gd name="connsiteX3" fmla="*/ 0 w 1308530"/>
                  <a:gd name="connsiteY3" fmla="*/ 681681 h 681681"/>
                  <a:gd name="connsiteX0" fmla="*/ 0 w 1308530"/>
                  <a:gd name="connsiteY0" fmla="*/ 681681 h 681681"/>
                  <a:gd name="connsiteX1" fmla="*/ 703634 w 1308530"/>
                  <a:gd name="connsiteY1" fmla="*/ 305392 h 681681"/>
                  <a:gd name="connsiteX2" fmla="*/ 1308530 w 1308530"/>
                  <a:gd name="connsiteY2" fmla="*/ 0 h 681681"/>
                  <a:gd name="connsiteX3" fmla="*/ 324178 w 1308530"/>
                  <a:gd name="connsiteY3" fmla="*/ 0 h 681681"/>
                  <a:gd name="connsiteX4" fmla="*/ 0 w 1308530"/>
                  <a:gd name="connsiteY4" fmla="*/ 681681 h 681681"/>
                  <a:gd name="connsiteX0" fmla="*/ 0 w 1308530"/>
                  <a:gd name="connsiteY0" fmla="*/ 681681 h 975576"/>
                  <a:gd name="connsiteX1" fmla="*/ 160555 w 1308530"/>
                  <a:gd name="connsiteY1" fmla="*/ 975576 h 975576"/>
                  <a:gd name="connsiteX2" fmla="*/ 1308530 w 1308530"/>
                  <a:gd name="connsiteY2" fmla="*/ 0 h 975576"/>
                  <a:gd name="connsiteX3" fmla="*/ 324178 w 1308530"/>
                  <a:gd name="connsiteY3" fmla="*/ 0 h 975576"/>
                  <a:gd name="connsiteX4" fmla="*/ 0 w 1308530"/>
                  <a:gd name="connsiteY4" fmla="*/ 681681 h 975576"/>
                  <a:gd name="connsiteX0" fmla="*/ 0 w 1316041"/>
                  <a:gd name="connsiteY0" fmla="*/ 681681 h 975576"/>
                  <a:gd name="connsiteX1" fmla="*/ 160555 w 1316041"/>
                  <a:gd name="connsiteY1" fmla="*/ 975576 h 975576"/>
                  <a:gd name="connsiteX2" fmla="*/ 1308530 w 1316041"/>
                  <a:gd name="connsiteY2" fmla="*/ 0 h 975576"/>
                  <a:gd name="connsiteX3" fmla="*/ 1316041 w 1316041"/>
                  <a:gd name="connsiteY3" fmla="*/ 4965 h 975576"/>
                  <a:gd name="connsiteX4" fmla="*/ 324178 w 1316041"/>
                  <a:gd name="connsiteY4" fmla="*/ 0 h 975576"/>
                  <a:gd name="connsiteX5" fmla="*/ 0 w 1316041"/>
                  <a:gd name="connsiteY5" fmla="*/ 681681 h 975576"/>
                  <a:gd name="connsiteX0" fmla="*/ 0 w 1316041"/>
                  <a:gd name="connsiteY0" fmla="*/ 681681 h 975576"/>
                  <a:gd name="connsiteX1" fmla="*/ 160555 w 1316041"/>
                  <a:gd name="connsiteY1" fmla="*/ 975576 h 975576"/>
                  <a:gd name="connsiteX2" fmla="*/ 1308530 w 1316041"/>
                  <a:gd name="connsiteY2" fmla="*/ 0 h 975576"/>
                  <a:gd name="connsiteX3" fmla="*/ 1316041 w 1316041"/>
                  <a:gd name="connsiteY3" fmla="*/ 4965 h 975576"/>
                  <a:gd name="connsiteX4" fmla="*/ 144819 w 1316041"/>
                  <a:gd name="connsiteY4" fmla="*/ 43152 h 975576"/>
                  <a:gd name="connsiteX5" fmla="*/ 0 w 1316041"/>
                  <a:gd name="connsiteY5" fmla="*/ 681681 h 975576"/>
                  <a:gd name="connsiteX0" fmla="*/ 0 w 1316041"/>
                  <a:gd name="connsiteY0" fmla="*/ 681681 h 1191337"/>
                  <a:gd name="connsiteX1" fmla="*/ 149345 w 1316041"/>
                  <a:gd name="connsiteY1" fmla="*/ 1191337 h 1191337"/>
                  <a:gd name="connsiteX2" fmla="*/ 1308530 w 1316041"/>
                  <a:gd name="connsiteY2" fmla="*/ 0 h 1191337"/>
                  <a:gd name="connsiteX3" fmla="*/ 1316041 w 1316041"/>
                  <a:gd name="connsiteY3" fmla="*/ 4965 h 1191337"/>
                  <a:gd name="connsiteX4" fmla="*/ 144819 w 1316041"/>
                  <a:gd name="connsiteY4" fmla="*/ 43152 h 1191337"/>
                  <a:gd name="connsiteX5" fmla="*/ 0 w 1316041"/>
                  <a:gd name="connsiteY5" fmla="*/ 681681 h 1191337"/>
                  <a:gd name="connsiteX0" fmla="*/ 0 w 1360881"/>
                  <a:gd name="connsiteY0" fmla="*/ 681681 h 1191337"/>
                  <a:gd name="connsiteX1" fmla="*/ 194185 w 1360881"/>
                  <a:gd name="connsiteY1" fmla="*/ 1191337 h 1191337"/>
                  <a:gd name="connsiteX2" fmla="*/ 1353370 w 1360881"/>
                  <a:gd name="connsiteY2" fmla="*/ 0 h 1191337"/>
                  <a:gd name="connsiteX3" fmla="*/ 1360881 w 1360881"/>
                  <a:gd name="connsiteY3" fmla="*/ 4965 h 1191337"/>
                  <a:gd name="connsiteX4" fmla="*/ 189659 w 1360881"/>
                  <a:gd name="connsiteY4" fmla="*/ 43152 h 1191337"/>
                  <a:gd name="connsiteX5" fmla="*/ 0 w 1360881"/>
                  <a:gd name="connsiteY5" fmla="*/ 681681 h 1191337"/>
                  <a:gd name="connsiteX0" fmla="*/ 0 w 1360881"/>
                  <a:gd name="connsiteY0" fmla="*/ 715927 h 1225583"/>
                  <a:gd name="connsiteX1" fmla="*/ 194185 w 1360881"/>
                  <a:gd name="connsiteY1" fmla="*/ 1225583 h 1225583"/>
                  <a:gd name="connsiteX2" fmla="*/ 1353370 w 1360881"/>
                  <a:gd name="connsiteY2" fmla="*/ 34246 h 1225583"/>
                  <a:gd name="connsiteX3" fmla="*/ 1360881 w 1360881"/>
                  <a:gd name="connsiteY3" fmla="*/ 39211 h 1225583"/>
                  <a:gd name="connsiteX4" fmla="*/ 250734 w 1360881"/>
                  <a:gd name="connsiteY4" fmla="*/ 0 h 1225583"/>
                  <a:gd name="connsiteX5" fmla="*/ 0 w 1360881"/>
                  <a:gd name="connsiteY5" fmla="*/ 715927 h 1225583"/>
                  <a:gd name="connsiteX0" fmla="*/ 0 w 1384374"/>
                  <a:gd name="connsiteY0" fmla="*/ 721865 h 1231521"/>
                  <a:gd name="connsiteX1" fmla="*/ 194185 w 1384374"/>
                  <a:gd name="connsiteY1" fmla="*/ 1231521 h 1231521"/>
                  <a:gd name="connsiteX2" fmla="*/ 1353370 w 1384374"/>
                  <a:gd name="connsiteY2" fmla="*/ 40184 h 1231521"/>
                  <a:gd name="connsiteX3" fmla="*/ 1384374 w 1384374"/>
                  <a:gd name="connsiteY3" fmla="*/ 0 h 1231521"/>
                  <a:gd name="connsiteX4" fmla="*/ 250734 w 1384374"/>
                  <a:gd name="connsiteY4" fmla="*/ 5938 h 1231521"/>
                  <a:gd name="connsiteX5" fmla="*/ 0 w 1384374"/>
                  <a:gd name="connsiteY5" fmla="*/ 721865 h 1231521"/>
                  <a:gd name="connsiteX0" fmla="*/ 0 w 1384374"/>
                  <a:gd name="connsiteY0" fmla="*/ 721865 h 1231521"/>
                  <a:gd name="connsiteX1" fmla="*/ 194185 w 1384374"/>
                  <a:gd name="connsiteY1" fmla="*/ 1231521 h 1231521"/>
                  <a:gd name="connsiteX2" fmla="*/ 1353370 w 1384374"/>
                  <a:gd name="connsiteY2" fmla="*/ 40184 h 1231521"/>
                  <a:gd name="connsiteX3" fmla="*/ 1384374 w 1384374"/>
                  <a:gd name="connsiteY3" fmla="*/ 0 h 1231521"/>
                  <a:gd name="connsiteX4" fmla="*/ 208451 w 1384374"/>
                  <a:gd name="connsiteY4" fmla="*/ 27795 h 1231521"/>
                  <a:gd name="connsiteX5" fmla="*/ 0 w 1384374"/>
                  <a:gd name="connsiteY5" fmla="*/ 721865 h 1231521"/>
                  <a:gd name="connsiteX0" fmla="*/ 0 w 1384374"/>
                  <a:gd name="connsiteY0" fmla="*/ 721865 h 1231521"/>
                  <a:gd name="connsiteX1" fmla="*/ 194185 w 1384374"/>
                  <a:gd name="connsiteY1" fmla="*/ 1231521 h 1231521"/>
                  <a:gd name="connsiteX2" fmla="*/ 1353370 w 1384374"/>
                  <a:gd name="connsiteY2" fmla="*/ 40184 h 1231521"/>
                  <a:gd name="connsiteX3" fmla="*/ 1384374 w 1384374"/>
                  <a:gd name="connsiteY3" fmla="*/ 0 h 1231521"/>
                  <a:gd name="connsiteX4" fmla="*/ 229592 w 1384374"/>
                  <a:gd name="connsiteY4" fmla="*/ 16868 h 1231521"/>
                  <a:gd name="connsiteX5" fmla="*/ 0 w 1384374"/>
                  <a:gd name="connsiteY5" fmla="*/ 721865 h 1231521"/>
                  <a:gd name="connsiteX0" fmla="*/ 0 w 1384374"/>
                  <a:gd name="connsiteY0" fmla="*/ 721865 h 1231521"/>
                  <a:gd name="connsiteX1" fmla="*/ 194185 w 1384374"/>
                  <a:gd name="connsiteY1" fmla="*/ 1231521 h 1231521"/>
                  <a:gd name="connsiteX2" fmla="*/ 1384374 w 1384374"/>
                  <a:gd name="connsiteY2" fmla="*/ 0 h 1231521"/>
                  <a:gd name="connsiteX3" fmla="*/ 229592 w 1384374"/>
                  <a:gd name="connsiteY3" fmla="*/ 16868 h 1231521"/>
                  <a:gd name="connsiteX4" fmla="*/ 0 w 1384374"/>
                  <a:gd name="connsiteY4" fmla="*/ 721865 h 1231521"/>
                  <a:gd name="connsiteX0" fmla="*/ 0 w 1370280"/>
                  <a:gd name="connsiteY0" fmla="*/ 704997 h 1214653"/>
                  <a:gd name="connsiteX1" fmla="*/ 194185 w 1370280"/>
                  <a:gd name="connsiteY1" fmla="*/ 1214653 h 1214653"/>
                  <a:gd name="connsiteX2" fmla="*/ 1370280 w 1370280"/>
                  <a:gd name="connsiteY2" fmla="*/ 4991 h 1214653"/>
                  <a:gd name="connsiteX3" fmla="*/ 229592 w 1370280"/>
                  <a:gd name="connsiteY3" fmla="*/ 0 h 1214653"/>
                  <a:gd name="connsiteX4" fmla="*/ 0 w 1370280"/>
                  <a:gd name="connsiteY4" fmla="*/ 704997 h 1214653"/>
                  <a:gd name="connsiteX0" fmla="*/ 0 w 1370280"/>
                  <a:gd name="connsiteY0" fmla="*/ 704997 h 1214653"/>
                  <a:gd name="connsiteX1" fmla="*/ 194185 w 1370280"/>
                  <a:gd name="connsiteY1" fmla="*/ 1214653 h 1214653"/>
                  <a:gd name="connsiteX2" fmla="*/ 1370280 w 1370280"/>
                  <a:gd name="connsiteY2" fmla="*/ 4991 h 1214653"/>
                  <a:gd name="connsiteX3" fmla="*/ 61023 w 1370280"/>
                  <a:gd name="connsiteY3" fmla="*/ 0 h 1214653"/>
                  <a:gd name="connsiteX4" fmla="*/ 0 w 1370280"/>
                  <a:gd name="connsiteY4" fmla="*/ 704997 h 1214653"/>
                  <a:gd name="connsiteX0" fmla="*/ 0 w 1382923"/>
                  <a:gd name="connsiteY0" fmla="*/ 704996 h 1214653"/>
                  <a:gd name="connsiteX1" fmla="*/ 206828 w 1382923"/>
                  <a:gd name="connsiteY1" fmla="*/ 1214653 h 1214653"/>
                  <a:gd name="connsiteX2" fmla="*/ 1382923 w 1382923"/>
                  <a:gd name="connsiteY2" fmla="*/ 4991 h 1214653"/>
                  <a:gd name="connsiteX3" fmla="*/ 73666 w 1382923"/>
                  <a:gd name="connsiteY3" fmla="*/ 0 h 1214653"/>
                  <a:gd name="connsiteX4" fmla="*/ 0 w 1382923"/>
                  <a:gd name="connsiteY4" fmla="*/ 704996 h 1214653"/>
                  <a:gd name="connsiteX0" fmla="*/ 0 w 1382923"/>
                  <a:gd name="connsiteY0" fmla="*/ 704996 h 1352365"/>
                  <a:gd name="connsiteX1" fmla="*/ 78294 w 1382923"/>
                  <a:gd name="connsiteY1" fmla="*/ 1352365 h 1352365"/>
                  <a:gd name="connsiteX2" fmla="*/ 1382923 w 1382923"/>
                  <a:gd name="connsiteY2" fmla="*/ 4991 h 1352365"/>
                  <a:gd name="connsiteX3" fmla="*/ 73666 w 1382923"/>
                  <a:gd name="connsiteY3" fmla="*/ 0 h 1352365"/>
                  <a:gd name="connsiteX4" fmla="*/ 0 w 1382923"/>
                  <a:gd name="connsiteY4" fmla="*/ 704996 h 1352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2923" h="1352365">
                    <a:moveTo>
                      <a:pt x="0" y="704996"/>
                    </a:moveTo>
                    <a:lnTo>
                      <a:pt x="78294" y="1352365"/>
                    </a:lnTo>
                    <a:lnTo>
                      <a:pt x="1382923" y="4991"/>
                    </a:lnTo>
                    <a:lnTo>
                      <a:pt x="73666" y="0"/>
                    </a:lnTo>
                    <a:lnTo>
                      <a:pt x="0" y="704996"/>
                    </a:lnTo>
                    <a:close/>
                  </a:path>
                </a:pathLst>
              </a:custGeom>
              <a:gradFill>
                <a:gsLst>
                  <a:gs pos="0">
                    <a:prstClr val="white">
                      <a:alpha val="25000"/>
                    </a:prstClr>
                  </a:gs>
                  <a:gs pos="100000">
                    <a:schemeClr val="bg1">
                      <a:alpha val="5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>
                  <a:solidFill>
                    <a:prstClr val="white"/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endParaRPr>
              </a:p>
            </p:txBody>
          </p:sp>
        </p:grpSp>
        <p:sp>
          <p:nvSpPr>
            <p:cNvPr id="299" name="제목 114"/>
            <p:cNvSpPr txBox="1">
              <a:spLocks/>
            </p:cNvSpPr>
            <p:nvPr/>
          </p:nvSpPr>
          <p:spPr>
            <a:xfrm>
              <a:off x="3908668" y="6232510"/>
              <a:ext cx="922510" cy="314906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1600" kern="0" spc="-20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글로벌창업지원센터</a:t>
              </a:r>
              <a:endParaRPr lang="ko-KR" altLang="en-US" sz="1600" kern="0" spc="-20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endParaRPr>
            </a:p>
          </p:txBody>
        </p:sp>
      </p:grpSp>
      <p:cxnSp>
        <p:nvCxnSpPr>
          <p:cNvPr id="302" name="직선 연결선 301"/>
          <p:cNvCxnSpPr/>
          <p:nvPr/>
        </p:nvCxnSpPr>
        <p:spPr>
          <a:xfrm>
            <a:off x="6648356" y="1988840"/>
            <a:ext cx="0" cy="2351648"/>
          </a:xfrm>
          <a:prstGeom prst="line">
            <a:avLst/>
          </a:prstGeom>
          <a:ln w="6350">
            <a:gradFill>
              <a:gsLst>
                <a:gs pos="0">
                  <a:srgbClr val="C00000">
                    <a:alpha val="0"/>
                  </a:srgbClr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rgbClr val="C00000">
                    <a:alpha val="0"/>
                  </a:srgb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3" name="Text Box 5"/>
          <p:cNvSpPr txBox="1">
            <a:spLocks noChangeArrowheads="1"/>
          </p:cNvSpPr>
          <p:nvPr/>
        </p:nvSpPr>
        <p:spPr bwMode="auto">
          <a:xfrm>
            <a:off x="363309" y="3923571"/>
            <a:ext cx="2074666" cy="29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88900" indent="-88900" eaLnBrk="1" hangingPunct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kumimoji="0" lang="ko-KR" altLang="en-US" sz="1200" spc="-80" dirty="0" err="1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이어톡</a:t>
            </a:r>
            <a:r>
              <a:rPr kumimoji="0" lang="en-US" altLang="ko-KR" sz="1200" spc="-8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, </a:t>
            </a:r>
            <a:r>
              <a:rPr kumimoji="0" lang="ko-KR" altLang="en-US" sz="1200" spc="-80" dirty="0" err="1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마이돌</a:t>
            </a:r>
            <a:r>
              <a:rPr kumimoji="0" lang="ko-KR" altLang="en-US" sz="1200" spc="-8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등 사업화 성공</a:t>
            </a:r>
            <a:endParaRPr lang="ko-KR" altLang="en-US" sz="1200" b="1" kern="0" dirty="0">
              <a:gradFill>
                <a:gsLst>
                  <a:gs pos="100000">
                    <a:srgbClr val="C0504D">
                      <a:lumMod val="75000"/>
                    </a:srgbClr>
                  </a:gs>
                  <a:gs pos="100000">
                    <a:srgbClr val="F3F3F3"/>
                  </a:gs>
                </a:gsLst>
                <a:lin ang="18900000" scaled="1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cxnSp>
        <p:nvCxnSpPr>
          <p:cNvPr id="308" name="직선 연결선 307"/>
          <p:cNvCxnSpPr/>
          <p:nvPr/>
        </p:nvCxnSpPr>
        <p:spPr>
          <a:xfrm>
            <a:off x="2429574" y="2075083"/>
            <a:ext cx="0" cy="2351648"/>
          </a:xfrm>
          <a:prstGeom prst="line">
            <a:avLst/>
          </a:prstGeom>
          <a:ln w="6350">
            <a:gradFill>
              <a:gsLst>
                <a:gs pos="0">
                  <a:srgbClr val="C00000">
                    <a:alpha val="0"/>
                  </a:srgbClr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rgbClr val="C00000">
                    <a:alpha val="0"/>
                  </a:srgb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ext Box 5"/>
          <p:cNvSpPr txBox="1">
            <a:spLocks noChangeArrowheads="1"/>
          </p:cNvSpPr>
          <p:nvPr/>
        </p:nvSpPr>
        <p:spPr bwMode="auto">
          <a:xfrm>
            <a:off x="6892158" y="2367203"/>
            <a:ext cx="2016224" cy="29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88900" indent="-88900" eaLnBrk="1" hangingPunct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kumimoji="0" lang="ko-KR" altLang="en-US" sz="1200" spc="-8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컨설팅 </a:t>
            </a:r>
            <a:r>
              <a:rPr kumimoji="0" lang="en-US" altLang="ko-KR" sz="1200" spc="-8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: </a:t>
            </a:r>
            <a:r>
              <a:rPr lang="en-US" altLang="ko-KR" sz="1200" b="1" kern="0" dirty="0">
                <a:gradFill>
                  <a:gsLst>
                    <a:gs pos="100000">
                      <a:srgbClr val="C0504D">
                        <a:lumMod val="75000"/>
                      </a:srgbClr>
                    </a:gs>
                    <a:gs pos="100000">
                      <a:srgbClr val="F3F3F3"/>
                    </a:gs>
                  </a:gsLst>
                  <a:lin ang="18900000" scaled="1"/>
                </a:gradFill>
                <a:latin typeface="-윤고딕330" pitchFamily="18" charset="-127"/>
                <a:ea typeface="-윤고딕330" pitchFamily="18" charset="-127"/>
              </a:rPr>
              <a:t>1,856</a:t>
            </a:r>
            <a:r>
              <a:rPr kumimoji="0" lang="ko-KR" altLang="en-US" sz="1200" spc="-8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건</a:t>
            </a:r>
            <a:endParaRPr lang="ko-KR" altLang="en-US" sz="1200" b="1" kern="0" dirty="0">
              <a:gradFill>
                <a:gsLst>
                  <a:gs pos="100000">
                    <a:srgbClr val="C0504D">
                      <a:lumMod val="75000"/>
                    </a:srgbClr>
                  </a:gs>
                  <a:gs pos="100000">
                    <a:srgbClr val="F3F3F3"/>
                  </a:gs>
                </a:gsLst>
                <a:lin ang="18900000" scaled="1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59" name="Text Box 5"/>
          <p:cNvSpPr txBox="1">
            <a:spLocks noChangeArrowheads="1"/>
          </p:cNvSpPr>
          <p:nvPr/>
        </p:nvSpPr>
        <p:spPr bwMode="auto">
          <a:xfrm>
            <a:off x="6892158" y="2605951"/>
            <a:ext cx="2016224" cy="29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88900" indent="-88900" eaLnBrk="1" hangingPunct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kumimoji="0" lang="ko-KR" altLang="en-US" sz="1200" spc="-8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투자 유치 </a:t>
            </a:r>
            <a:r>
              <a:rPr kumimoji="0" lang="en-US" altLang="ko-KR" sz="1200" spc="-8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kumimoji="0" lang="en-US" altLang="ko-KR" sz="1200" spc="-8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: </a:t>
            </a:r>
            <a:r>
              <a:rPr lang="en-US" altLang="ko-KR" sz="1200" b="1" kern="0" dirty="0" smtClean="0">
                <a:gradFill>
                  <a:gsLst>
                    <a:gs pos="100000">
                      <a:srgbClr val="C0504D">
                        <a:lumMod val="75000"/>
                      </a:srgbClr>
                    </a:gs>
                    <a:gs pos="100000">
                      <a:srgbClr val="F3F3F3"/>
                    </a:gs>
                  </a:gsLst>
                  <a:lin ang="18900000" scaled="1"/>
                </a:gradFill>
                <a:latin typeface="-윤고딕330" pitchFamily="18" charset="-127"/>
                <a:ea typeface="-윤고딕330" pitchFamily="18" charset="-127"/>
              </a:rPr>
              <a:t>255</a:t>
            </a:r>
            <a:r>
              <a:rPr kumimoji="0" lang="ko-KR" altLang="en-US" sz="1200" spc="-80" dirty="0" err="1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억원</a:t>
            </a:r>
            <a:endParaRPr lang="ko-KR" altLang="en-US" sz="1200" b="1" kern="0" dirty="0">
              <a:gradFill>
                <a:gsLst>
                  <a:gs pos="100000">
                    <a:srgbClr val="C0504D">
                      <a:lumMod val="75000"/>
                    </a:srgbClr>
                  </a:gs>
                  <a:gs pos="100000">
                    <a:srgbClr val="F3F3F3"/>
                  </a:gs>
                </a:gsLst>
                <a:lin ang="18900000" scaled="1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60" name="Text Box 5"/>
          <p:cNvSpPr txBox="1">
            <a:spLocks noChangeArrowheads="1"/>
          </p:cNvSpPr>
          <p:nvPr/>
        </p:nvSpPr>
        <p:spPr bwMode="auto">
          <a:xfrm>
            <a:off x="6892158" y="2844698"/>
            <a:ext cx="2016224" cy="29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88900" indent="-88900" eaLnBrk="1" hangingPunct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kumimoji="0" lang="ko-KR" altLang="en-US" sz="1200" spc="-8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해외 특허 출원 </a:t>
            </a:r>
            <a:r>
              <a:rPr kumimoji="0" lang="en-US" altLang="ko-KR" sz="1200" spc="-8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: </a:t>
            </a:r>
            <a:r>
              <a:rPr lang="en-US" altLang="ko-KR" sz="1200" b="1" kern="0" dirty="0">
                <a:gradFill>
                  <a:gsLst>
                    <a:gs pos="100000">
                      <a:srgbClr val="C0504D">
                        <a:lumMod val="75000"/>
                      </a:srgbClr>
                    </a:gs>
                    <a:gs pos="100000">
                      <a:srgbClr val="F3F3F3"/>
                    </a:gs>
                  </a:gsLst>
                  <a:lin ang="18900000" scaled="1"/>
                </a:gradFill>
                <a:latin typeface="-윤고딕330" pitchFamily="18" charset="-127"/>
                <a:ea typeface="-윤고딕330" pitchFamily="18" charset="-127"/>
              </a:rPr>
              <a:t>91</a:t>
            </a:r>
            <a:r>
              <a:rPr kumimoji="0" lang="ko-KR" altLang="en-US" sz="1200" spc="-8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건</a:t>
            </a:r>
            <a:endParaRPr lang="ko-KR" altLang="en-US" sz="1200" b="1" kern="0" dirty="0">
              <a:gradFill>
                <a:gsLst>
                  <a:gs pos="100000">
                    <a:srgbClr val="C0504D">
                      <a:lumMod val="75000"/>
                    </a:srgbClr>
                  </a:gs>
                  <a:gs pos="100000">
                    <a:srgbClr val="F3F3F3"/>
                  </a:gs>
                </a:gsLst>
                <a:lin ang="18900000" scaled="1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06" name="Text Box 5"/>
          <p:cNvSpPr txBox="1">
            <a:spLocks noChangeArrowheads="1"/>
          </p:cNvSpPr>
          <p:nvPr/>
        </p:nvSpPr>
        <p:spPr bwMode="auto">
          <a:xfrm>
            <a:off x="6892158" y="3836065"/>
            <a:ext cx="2016224" cy="29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88900" indent="-88900" eaLnBrk="1" hangingPunct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kumimoji="0" lang="ko-KR" altLang="en-US" sz="1200" spc="-8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교류인원 </a:t>
            </a:r>
            <a:r>
              <a:rPr kumimoji="0" lang="en-US" altLang="ko-KR" sz="1200" spc="-8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: </a:t>
            </a:r>
            <a:r>
              <a:rPr lang="en-US" altLang="ko-KR" sz="1200" b="1" kern="0" dirty="0">
                <a:gradFill>
                  <a:gsLst>
                    <a:gs pos="100000">
                      <a:srgbClr val="C0504D">
                        <a:lumMod val="75000"/>
                      </a:srgbClr>
                    </a:gs>
                    <a:gs pos="100000">
                      <a:srgbClr val="F3F3F3"/>
                    </a:gs>
                  </a:gsLst>
                  <a:lin ang="18900000" scaled="1"/>
                </a:gradFill>
                <a:latin typeface="-윤고딕330" pitchFamily="18" charset="-127"/>
                <a:ea typeface="-윤고딕330" pitchFamily="18" charset="-127"/>
              </a:rPr>
              <a:t>5,800</a:t>
            </a:r>
            <a:r>
              <a:rPr kumimoji="0" lang="ko-KR" altLang="en-US" sz="1200" spc="-8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명</a:t>
            </a:r>
            <a:r>
              <a:rPr kumimoji="0" lang="en-US" altLang="ko-KR" sz="1000" spc="-8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(</a:t>
            </a:r>
            <a:r>
              <a:rPr kumimoji="0" lang="ko-KR" altLang="en-US" sz="1000" spc="-8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월</a:t>
            </a:r>
            <a:r>
              <a:rPr kumimoji="0" lang="en-US" altLang="ko-KR" sz="1000" spc="-8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)</a:t>
            </a:r>
            <a:endParaRPr lang="ko-KR" altLang="en-US" sz="1000" b="1" kern="0" dirty="0">
              <a:gradFill>
                <a:gsLst>
                  <a:gs pos="100000">
                    <a:srgbClr val="C0504D">
                      <a:lumMod val="75000"/>
                    </a:srgbClr>
                  </a:gs>
                  <a:gs pos="100000">
                    <a:srgbClr val="F3F3F3"/>
                  </a:gs>
                </a:gsLst>
                <a:lin ang="18900000" scaled="1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07" name="Text Box 5"/>
          <p:cNvSpPr txBox="1">
            <a:spLocks noChangeArrowheads="1"/>
          </p:cNvSpPr>
          <p:nvPr/>
        </p:nvSpPr>
        <p:spPr bwMode="auto">
          <a:xfrm>
            <a:off x="6892158" y="3580265"/>
            <a:ext cx="2016224" cy="29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88900" indent="-88900" eaLnBrk="1" hangingPunct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kumimoji="0" lang="ko-KR" altLang="en-US" sz="1200" spc="-8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컨설팅 </a:t>
            </a:r>
            <a:r>
              <a:rPr kumimoji="0" lang="en-US" altLang="ko-KR" sz="1200" spc="-8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: </a:t>
            </a:r>
            <a:r>
              <a:rPr lang="en-US" altLang="ko-KR" sz="1200" b="1" kern="0" dirty="0">
                <a:gradFill>
                  <a:gsLst>
                    <a:gs pos="100000">
                      <a:srgbClr val="C0504D">
                        <a:lumMod val="75000"/>
                      </a:srgbClr>
                    </a:gs>
                    <a:gs pos="100000">
                      <a:srgbClr val="F3F3F3"/>
                    </a:gs>
                  </a:gsLst>
                  <a:lin ang="18900000" scaled="1"/>
                </a:gradFill>
                <a:latin typeface="-윤고딕330" pitchFamily="18" charset="-127"/>
                <a:ea typeface="-윤고딕330" pitchFamily="18" charset="-127"/>
              </a:rPr>
              <a:t>878</a:t>
            </a:r>
            <a:r>
              <a:rPr kumimoji="0" lang="ko-KR" altLang="en-US" sz="1200" spc="-8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건</a:t>
            </a:r>
            <a:endParaRPr lang="ko-KR" altLang="en-US" sz="1200" b="1" kern="0" dirty="0">
              <a:gradFill>
                <a:gsLst>
                  <a:gs pos="100000">
                    <a:srgbClr val="C0504D">
                      <a:lumMod val="75000"/>
                    </a:srgbClr>
                  </a:gs>
                  <a:gs pos="100000">
                    <a:srgbClr val="F3F3F3"/>
                  </a:gs>
                </a:gsLst>
                <a:lin ang="18900000" scaled="1"/>
              </a:gradFill>
              <a:latin typeface="-윤고딕330" pitchFamily="18" charset="-127"/>
              <a:ea typeface="-윤고딕330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93636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 bwMode="auto">
          <a:xfrm>
            <a:off x="478159" y="242257"/>
            <a:ext cx="3098925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00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2015</a:t>
            </a:r>
            <a:r>
              <a:rPr lang="ko-KR" altLang="en-US" sz="300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년도 정책방향</a:t>
            </a:r>
          </a:p>
        </p:txBody>
      </p:sp>
      <p:sp>
        <p:nvSpPr>
          <p:cNvPr id="62" name="AutoShape 55"/>
          <p:cNvSpPr>
            <a:spLocks noChangeArrowheads="1"/>
          </p:cNvSpPr>
          <p:nvPr/>
        </p:nvSpPr>
        <p:spPr bwMode="auto">
          <a:xfrm>
            <a:off x="480975" y="1667502"/>
            <a:ext cx="2218817" cy="621324"/>
          </a:xfrm>
          <a:prstGeom prst="roundRect">
            <a:avLst>
              <a:gd name="adj" fmla="val 8634"/>
            </a:avLst>
          </a:prstGeom>
          <a:solidFill>
            <a:schemeClr val="accent1">
              <a:lumMod val="75000"/>
            </a:schemeClr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sz="2400" b="1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64" name="자유형 63"/>
          <p:cNvSpPr/>
          <p:nvPr/>
        </p:nvSpPr>
        <p:spPr>
          <a:xfrm>
            <a:off x="521170" y="1667502"/>
            <a:ext cx="2079155" cy="294780"/>
          </a:xfrm>
          <a:custGeom>
            <a:avLst/>
            <a:gdLst>
              <a:gd name="connsiteX0" fmla="*/ 21265 w 1307804"/>
              <a:gd name="connsiteY0" fmla="*/ 616688 h 616688"/>
              <a:gd name="connsiteX1" fmla="*/ 0 w 1307804"/>
              <a:gd name="connsiteY1" fmla="*/ 223283 h 616688"/>
              <a:gd name="connsiteX2" fmla="*/ 191386 w 1307804"/>
              <a:gd name="connsiteY2" fmla="*/ 0 h 616688"/>
              <a:gd name="connsiteX3" fmla="*/ 1084521 w 1307804"/>
              <a:gd name="connsiteY3" fmla="*/ 0 h 616688"/>
              <a:gd name="connsiteX4" fmla="*/ 1297172 w 1307804"/>
              <a:gd name="connsiteY4" fmla="*/ 191386 h 616688"/>
              <a:gd name="connsiteX5" fmla="*/ 1307804 w 1307804"/>
              <a:gd name="connsiteY5" fmla="*/ 606055 h 616688"/>
              <a:gd name="connsiteX6" fmla="*/ 21265 w 1307804"/>
              <a:gd name="connsiteY6" fmla="*/ 616688 h 616688"/>
              <a:gd name="connsiteX0" fmla="*/ 21265 w 1307804"/>
              <a:gd name="connsiteY0" fmla="*/ 616688 h 895243"/>
              <a:gd name="connsiteX1" fmla="*/ 0 w 1307804"/>
              <a:gd name="connsiteY1" fmla="*/ 223283 h 895243"/>
              <a:gd name="connsiteX2" fmla="*/ 191386 w 1307804"/>
              <a:gd name="connsiteY2" fmla="*/ 0 h 895243"/>
              <a:gd name="connsiteX3" fmla="*/ 1084521 w 1307804"/>
              <a:gd name="connsiteY3" fmla="*/ 0 h 895243"/>
              <a:gd name="connsiteX4" fmla="*/ 1297172 w 1307804"/>
              <a:gd name="connsiteY4" fmla="*/ 191386 h 895243"/>
              <a:gd name="connsiteX5" fmla="*/ 1307804 w 1307804"/>
              <a:gd name="connsiteY5" fmla="*/ 606055 h 895243"/>
              <a:gd name="connsiteX6" fmla="*/ 21265 w 1307804"/>
              <a:gd name="connsiteY6" fmla="*/ 616688 h 895243"/>
              <a:gd name="connsiteX0" fmla="*/ 21265 w 1307804"/>
              <a:gd name="connsiteY0" fmla="*/ 616688 h 895243"/>
              <a:gd name="connsiteX1" fmla="*/ 0 w 1307804"/>
              <a:gd name="connsiteY1" fmla="*/ 223283 h 895243"/>
              <a:gd name="connsiteX2" fmla="*/ 191386 w 1307804"/>
              <a:gd name="connsiteY2" fmla="*/ 0 h 895243"/>
              <a:gd name="connsiteX3" fmla="*/ 1084521 w 1307804"/>
              <a:gd name="connsiteY3" fmla="*/ 0 h 895243"/>
              <a:gd name="connsiteX4" fmla="*/ 1297172 w 1307804"/>
              <a:gd name="connsiteY4" fmla="*/ 191386 h 895243"/>
              <a:gd name="connsiteX5" fmla="*/ 1307804 w 1307804"/>
              <a:gd name="connsiteY5" fmla="*/ 606055 h 895243"/>
              <a:gd name="connsiteX6" fmla="*/ 21265 w 1307804"/>
              <a:gd name="connsiteY6" fmla="*/ 616688 h 895243"/>
              <a:gd name="connsiteX0" fmla="*/ 21265 w 1307804"/>
              <a:gd name="connsiteY0" fmla="*/ 616688 h 895243"/>
              <a:gd name="connsiteX1" fmla="*/ 0 w 1307804"/>
              <a:gd name="connsiteY1" fmla="*/ 223283 h 895243"/>
              <a:gd name="connsiteX2" fmla="*/ 191386 w 1307804"/>
              <a:gd name="connsiteY2" fmla="*/ 0 h 895243"/>
              <a:gd name="connsiteX3" fmla="*/ 1084521 w 1307804"/>
              <a:gd name="connsiteY3" fmla="*/ 0 h 895243"/>
              <a:gd name="connsiteX4" fmla="*/ 1297172 w 1307804"/>
              <a:gd name="connsiteY4" fmla="*/ 191386 h 895243"/>
              <a:gd name="connsiteX5" fmla="*/ 1307804 w 1307804"/>
              <a:gd name="connsiteY5" fmla="*/ 606055 h 895243"/>
              <a:gd name="connsiteX6" fmla="*/ 21265 w 1307804"/>
              <a:gd name="connsiteY6" fmla="*/ 616688 h 895243"/>
              <a:gd name="connsiteX0" fmla="*/ 21265 w 1307804"/>
              <a:gd name="connsiteY0" fmla="*/ 616688 h 895243"/>
              <a:gd name="connsiteX1" fmla="*/ 0 w 1307804"/>
              <a:gd name="connsiteY1" fmla="*/ 223283 h 895243"/>
              <a:gd name="connsiteX2" fmla="*/ 191386 w 1307804"/>
              <a:gd name="connsiteY2" fmla="*/ 0 h 895243"/>
              <a:gd name="connsiteX3" fmla="*/ 1084521 w 1307804"/>
              <a:gd name="connsiteY3" fmla="*/ 0 h 895243"/>
              <a:gd name="connsiteX4" fmla="*/ 1297172 w 1307804"/>
              <a:gd name="connsiteY4" fmla="*/ 191386 h 895243"/>
              <a:gd name="connsiteX5" fmla="*/ 1307804 w 1307804"/>
              <a:gd name="connsiteY5" fmla="*/ 606055 h 895243"/>
              <a:gd name="connsiteX6" fmla="*/ 21265 w 1307804"/>
              <a:gd name="connsiteY6" fmla="*/ 616688 h 895243"/>
              <a:gd name="connsiteX0" fmla="*/ 21265 w 1307804"/>
              <a:gd name="connsiteY0" fmla="*/ 616688 h 891590"/>
              <a:gd name="connsiteX1" fmla="*/ 0 w 1307804"/>
              <a:gd name="connsiteY1" fmla="*/ 223283 h 891590"/>
              <a:gd name="connsiteX2" fmla="*/ 191386 w 1307804"/>
              <a:gd name="connsiteY2" fmla="*/ 0 h 891590"/>
              <a:gd name="connsiteX3" fmla="*/ 1084521 w 1307804"/>
              <a:gd name="connsiteY3" fmla="*/ 0 h 891590"/>
              <a:gd name="connsiteX4" fmla="*/ 1297172 w 1307804"/>
              <a:gd name="connsiteY4" fmla="*/ 191386 h 891590"/>
              <a:gd name="connsiteX5" fmla="*/ 1307804 w 1307804"/>
              <a:gd name="connsiteY5" fmla="*/ 606055 h 891590"/>
              <a:gd name="connsiteX6" fmla="*/ 21265 w 1307804"/>
              <a:gd name="connsiteY6" fmla="*/ 616688 h 891590"/>
              <a:gd name="connsiteX0" fmla="*/ 21265 w 1307804"/>
              <a:gd name="connsiteY0" fmla="*/ 616688 h 891590"/>
              <a:gd name="connsiteX1" fmla="*/ 0 w 1307804"/>
              <a:gd name="connsiteY1" fmla="*/ 223283 h 891590"/>
              <a:gd name="connsiteX2" fmla="*/ 191386 w 1307804"/>
              <a:gd name="connsiteY2" fmla="*/ 0 h 891590"/>
              <a:gd name="connsiteX3" fmla="*/ 1084521 w 1307804"/>
              <a:gd name="connsiteY3" fmla="*/ 0 h 891590"/>
              <a:gd name="connsiteX4" fmla="*/ 1297172 w 1307804"/>
              <a:gd name="connsiteY4" fmla="*/ 191386 h 891590"/>
              <a:gd name="connsiteX5" fmla="*/ 1307804 w 1307804"/>
              <a:gd name="connsiteY5" fmla="*/ 606055 h 891590"/>
              <a:gd name="connsiteX6" fmla="*/ 21265 w 1307804"/>
              <a:gd name="connsiteY6" fmla="*/ 616688 h 891590"/>
              <a:gd name="connsiteX0" fmla="*/ 21265 w 1307804"/>
              <a:gd name="connsiteY0" fmla="*/ 616688 h 891590"/>
              <a:gd name="connsiteX1" fmla="*/ 0 w 1307804"/>
              <a:gd name="connsiteY1" fmla="*/ 223283 h 891590"/>
              <a:gd name="connsiteX2" fmla="*/ 191386 w 1307804"/>
              <a:gd name="connsiteY2" fmla="*/ 0 h 891590"/>
              <a:gd name="connsiteX3" fmla="*/ 1084521 w 1307804"/>
              <a:gd name="connsiteY3" fmla="*/ 0 h 891590"/>
              <a:gd name="connsiteX4" fmla="*/ 1297172 w 1307804"/>
              <a:gd name="connsiteY4" fmla="*/ 191386 h 891590"/>
              <a:gd name="connsiteX5" fmla="*/ 1307804 w 1307804"/>
              <a:gd name="connsiteY5" fmla="*/ 606055 h 891590"/>
              <a:gd name="connsiteX6" fmla="*/ 21265 w 1307804"/>
              <a:gd name="connsiteY6" fmla="*/ 616688 h 891590"/>
              <a:gd name="connsiteX0" fmla="*/ 21265 w 1307804"/>
              <a:gd name="connsiteY0" fmla="*/ 616688 h 891590"/>
              <a:gd name="connsiteX1" fmla="*/ 0 w 1307804"/>
              <a:gd name="connsiteY1" fmla="*/ 223283 h 891590"/>
              <a:gd name="connsiteX2" fmla="*/ 191386 w 1307804"/>
              <a:gd name="connsiteY2" fmla="*/ 0 h 891590"/>
              <a:gd name="connsiteX3" fmla="*/ 1084521 w 1307804"/>
              <a:gd name="connsiteY3" fmla="*/ 0 h 891590"/>
              <a:gd name="connsiteX4" fmla="*/ 1297172 w 1307804"/>
              <a:gd name="connsiteY4" fmla="*/ 191386 h 891590"/>
              <a:gd name="connsiteX5" fmla="*/ 1307804 w 1307804"/>
              <a:gd name="connsiteY5" fmla="*/ 606055 h 891590"/>
              <a:gd name="connsiteX6" fmla="*/ 21265 w 1307804"/>
              <a:gd name="connsiteY6" fmla="*/ 616688 h 891590"/>
              <a:gd name="connsiteX0" fmla="*/ 21265 w 1307804"/>
              <a:gd name="connsiteY0" fmla="*/ 616688 h 891590"/>
              <a:gd name="connsiteX1" fmla="*/ 0 w 1307804"/>
              <a:gd name="connsiteY1" fmla="*/ 223283 h 891590"/>
              <a:gd name="connsiteX2" fmla="*/ 191386 w 1307804"/>
              <a:gd name="connsiteY2" fmla="*/ 0 h 891590"/>
              <a:gd name="connsiteX3" fmla="*/ 1084521 w 1307804"/>
              <a:gd name="connsiteY3" fmla="*/ 0 h 891590"/>
              <a:gd name="connsiteX4" fmla="*/ 1297172 w 1307804"/>
              <a:gd name="connsiteY4" fmla="*/ 191386 h 891590"/>
              <a:gd name="connsiteX5" fmla="*/ 1307804 w 1307804"/>
              <a:gd name="connsiteY5" fmla="*/ 606055 h 891590"/>
              <a:gd name="connsiteX6" fmla="*/ 21265 w 1307804"/>
              <a:gd name="connsiteY6" fmla="*/ 616688 h 891590"/>
              <a:gd name="connsiteX0" fmla="*/ 1786 w 1288325"/>
              <a:gd name="connsiteY0" fmla="*/ 616688 h 811730"/>
              <a:gd name="connsiteX1" fmla="*/ 4391 w 1288325"/>
              <a:gd name="connsiteY1" fmla="*/ 467058 h 811730"/>
              <a:gd name="connsiteX2" fmla="*/ 171907 w 1288325"/>
              <a:gd name="connsiteY2" fmla="*/ 0 h 811730"/>
              <a:gd name="connsiteX3" fmla="*/ 1065042 w 1288325"/>
              <a:gd name="connsiteY3" fmla="*/ 0 h 811730"/>
              <a:gd name="connsiteX4" fmla="*/ 1277693 w 1288325"/>
              <a:gd name="connsiteY4" fmla="*/ 191386 h 811730"/>
              <a:gd name="connsiteX5" fmla="*/ 1288325 w 1288325"/>
              <a:gd name="connsiteY5" fmla="*/ 606055 h 811730"/>
              <a:gd name="connsiteX6" fmla="*/ 1786 w 1288325"/>
              <a:gd name="connsiteY6" fmla="*/ 616688 h 811730"/>
              <a:gd name="connsiteX0" fmla="*/ 1786 w 1288325"/>
              <a:gd name="connsiteY0" fmla="*/ 616688 h 811730"/>
              <a:gd name="connsiteX1" fmla="*/ 4391 w 1288325"/>
              <a:gd name="connsiteY1" fmla="*/ 467058 h 811730"/>
              <a:gd name="connsiteX2" fmla="*/ 183842 w 1288325"/>
              <a:gd name="connsiteY2" fmla="*/ 461433 h 811730"/>
              <a:gd name="connsiteX3" fmla="*/ 1065042 w 1288325"/>
              <a:gd name="connsiteY3" fmla="*/ 0 h 811730"/>
              <a:gd name="connsiteX4" fmla="*/ 1277693 w 1288325"/>
              <a:gd name="connsiteY4" fmla="*/ 191386 h 811730"/>
              <a:gd name="connsiteX5" fmla="*/ 1288325 w 1288325"/>
              <a:gd name="connsiteY5" fmla="*/ 606055 h 811730"/>
              <a:gd name="connsiteX6" fmla="*/ 1786 w 1288325"/>
              <a:gd name="connsiteY6" fmla="*/ 616688 h 811730"/>
              <a:gd name="connsiteX0" fmla="*/ 1786 w 1288325"/>
              <a:gd name="connsiteY0" fmla="*/ 616688 h 811730"/>
              <a:gd name="connsiteX1" fmla="*/ 4391 w 1288325"/>
              <a:gd name="connsiteY1" fmla="*/ 467058 h 811730"/>
              <a:gd name="connsiteX2" fmla="*/ 183842 w 1288325"/>
              <a:gd name="connsiteY2" fmla="*/ 461433 h 811730"/>
              <a:gd name="connsiteX3" fmla="*/ 1065042 w 1288325"/>
              <a:gd name="connsiteY3" fmla="*/ 0 h 811730"/>
              <a:gd name="connsiteX4" fmla="*/ 1277693 w 1288325"/>
              <a:gd name="connsiteY4" fmla="*/ 191386 h 811730"/>
              <a:gd name="connsiteX5" fmla="*/ 1288325 w 1288325"/>
              <a:gd name="connsiteY5" fmla="*/ 606055 h 811730"/>
              <a:gd name="connsiteX6" fmla="*/ 1786 w 1288325"/>
              <a:gd name="connsiteY6" fmla="*/ 616688 h 811730"/>
              <a:gd name="connsiteX0" fmla="*/ 1786 w 1288325"/>
              <a:gd name="connsiteY0" fmla="*/ 616688 h 811730"/>
              <a:gd name="connsiteX1" fmla="*/ 4391 w 1288325"/>
              <a:gd name="connsiteY1" fmla="*/ 467058 h 811730"/>
              <a:gd name="connsiteX2" fmla="*/ 183842 w 1288325"/>
              <a:gd name="connsiteY2" fmla="*/ 461433 h 811730"/>
              <a:gd name="connsiteX3" fmla="*/ 1065042 w 1288325"/>
              <a:gd name="connsiteY3" fmla="*/ 0 h 811730"/>
              <a:gd name="connsiteX4" fmla="*/ 1277693 w 1288325"/>
              <a:gd name="connsiteY4" fmla="*/ 191386 h 811730"/>
              <a:gd name="connsiteX5" fmla="*/ 1288325 w 1288325"/>
              <a:gd name="connsiteY5" fmla="*/ 606055 h 811730"/>
              <a:gd name="connsiteX6" fmla="*/ 1786 w 1288325"/>
              <a:gd name="connsiteY6" fmla="*/ 616688 h 811730"/>
              <a:gd name="connsiteX0" fmla="*/ 1786 w 1288325"/>
              <a:gd name="connsiteY0" fmla="*/ 425302 h 620344"/>
              <a:gd name="connsiteX1" fmla="*/ 4391 w 1288325"/>
              <a:gd name="connsiteY1" fmla="*/ 275672 h 620344"/>
              <a:gd name="connsiteX2" fmla="*/ 183842 w 1288325"/>
              <a:gd name="connsiteY2" fmla="*/ 270047 h 620344"/>
              <a:gd name="connsiteX3" fmla="*/ 1062058 w 1288325"/>
              <a:gd name="connsiteY3" fmla="*/ 278754 h 620344"/>
              <a:gd name="connsiteX4" fmla="*/ 1277693 w 1288325"/>
              <a:gd name="connsiteY4" fmla="*/ 0 h 620344"/>
              <a:gd name="connsiteX5" fmla="*/ 1288325 w 1288325"/>
              <a:gd name="connsiteY5" fmla="*/ 414669 h 620344"/>
              <a:gd name="connsiteX6" fmla="*/ 1786 w 1288325"/>
              <a:gd name="connsiteY6" fmla="*/ 425302 h 620344"/>
              <a:gd name="connsiteX0" fmla="*/ 1786 w 1288325"/>
              <a:gd name="connsiteY0" fmla="*/ 164113 h 359155"/>
              <a:gd name="connsiteX1" fmla="*/ 4391 w 1288325"/>
              <a:gd name="connsiteY1" fmla="*/ 14483 h 359155"/>
              <a:gd name="connsiteX2" fmla="*/ 183842 w 1288325"/>
              <a:gd name="connsiteY2" fmla="*/ 8858 h 359155"/>
              <a:gd name="connsiteX3" fmla="*/ 1062058 w 1288325"/>
              <a:gd name="connsiteY3" fmla="*/ 17565 h 359155"/>
              <a:gd name="connsiteX4" fmla="*/ 1286644 w 1288325"/>
              <a:gd name="connsiteY4" fmla="*/ 0 h 359155"/>
              <a:gd name="connsiteX5" fmla="*/ 1288325 w 1288325"/>
              <a:gd name="connsiteY5" fmla="*/ 153480 h 359155"/>
              <a:gd name="connsiteX6" fmla="*/ 1786 w 1288325"/>
              <a:gd name="connsiteY6" fmla="*/ 164113 h 359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8325" h="359155">
                <a:moveTo>
                  <a:pt x="1786" y="164113"/>
                </a:moveTo>
                <a:cubicBezTo>
                  <a:pt x="-5302" y="32978"/>
                  <a:pt x="11479" y="145618"/>
                  <a:pt x="4391" y="14483"/>
                </a:cubicBezTo>
                <a:lnTo>
                  <a:pt x="183842" y="8858"/>
                </a:lnTo>
                <a:lnTo>
                  <a:pt x="1062058" y="17565"/>
                </a:lnTo>
                <a:lnTo>
                  <a:pt x="1286644" y="0"/>
                </a:lnTo>
                <a:cubicBezTo>
                  <a:pt x="1287204" y="51160"/>
                  <a:pt x="1287765" y="102320"/>
                  <a:pt x="1288325" y="153480"/>
                </a:cubicBezTo>
                <a:cubicBezTo>
                  <a:pt x="841220" y="412213"/>
                  <a:pt x="529331" y="439015"/>
                  <a:pt x="1786" y="164113"/>
                </a:cubicBezTo>
                <a:close/>
              </a:path>
            </a:pathLst>
          </a:custGeom>
          <a:gradFill flip="none" rotWithShape="1">
            <a:gsLst>
              <a:gs pos="37000">
                <a:schemeClr val="bg1">
                  <a:alpha val="0"/>
                </a:schemeClr>
              </a:gs>
              <a:gs pos="48000">
                <a:schemeClr val="bg1">
                  <a:alpha val="0"/>
                </a:schemeClr>
              </a:gs>
              <a:gs pos="100000">
                <a:schemeClr val="bg1">
                  <a:alpha val="16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>
              <a:solidFill>
                <a:prstClr val="white"/>
              </a:solidFill>
            </a:endParaRPr>
          </a:p>
        </p:txBody>
      </p:sp>
      <p:grpSp>
        <p:nvGrpSpPr>
          <p:cNvPr id="65" name="그룹 66"/>
          <p:cNvGrpSpPr/>
          <p:nvPr/>
        </p:nvGrpSpPr>
        <p:grpSpPr>
          <a:xfrm>
            <a:off x="-535826" y="971258"/>
            <a:ext cx="9601142" cy="576063"/>
            <a:chOff x="-535826" y="5798540"/>
            <a:chExt cx="9601142" cy="549717"/>
          </a:xfrm>
        </p:grpSpPr>
        <p:grpSp>
          <p:nvGrpSpPr>
            <p:cNvPr id="66" name="그룹 67"/>
            <p:cNvGrpSpPr/>
            <p:nvPr/>
          </p:nvGrpSpPr>
          <p:grpSpPr>
            <a:xfrm>
              <a:off x="323528" y="5798540"/>
              <a:ext cx="8741788" cy="549717"/>
              <a:chOff x="9525" y="336688"/>
              <a:chExt cx="4102220" cy="558662"/>
            </a:xfrm>
          </p:grpSpPr>
          <p:sp>
            <p:nvSpPr>
              <p:cNvPr id="68" name="직사각형 67"/>
              <p:cNvSpPr/>
              <p:nvPr/>
            </p:nvSpPr>
            <p:spPr bwMode="auto">
              <a:xfrm>
                <a:off x="12828" y="336688"/>
                <a:ext cx="4098917" cy="558662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kern="0">
                  <a:solidFill>
                    <a:srgbClr val="FFFF00"/>
                  </a:solidFill>
                  <a:latin typeface="HY헤드라인M"/>
                  <a:ea typeface="HY헤드라인M"/>
                </a:endParaRPr>
              </a:p>
            </p:txBody>
          </p:sp>
          <p:grpSp>
            <p:nvGrpSpPr>
              <p:cNvPr id="69" name="그룹 70"/>
              <p:cNvGrpSpPr/>
              <p:nvPr/>
            </p:nvGrpSpPr>
            <p:grpSpPr>
              <a:xfrm>
                <a:off x="9525" y="336688"/>
                <a:ext cx="3935812" cy="558662"/>
                <a:chOff x="130761" y="336688"/>
                <a:chExt cx="3814576" cy="558662"/>
              </a:xfrm>
            </p:grpSpPr>
            <p:cxnSp>
              <p:nvCxnSpPr>
                <p:cNvPr id="70" name="직선 연결선 69"/>
                <p:cNvCxnSpPr/>
                <p:nvPr/>
              </p:nvCxnSpPr>
              <p:spPr bwMode="auto">
                <a:xfrm flipH="1">
                  <a:off x="130761" y="336688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1" name="직선 연결선 70"/>
                <p:cNvCxnSpPr/>
                <p:nvPr/>
              </p:nvCxnSpPr>
              <p:spPr bwMode="auto">
                <a:xfrm flipH="1">
                  <a:off x="130761" y="895350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67" name="직사각형 66"/>
            <p:cNvSpPr/>
            <p:nvPr/>
          </p:nvSpPr>
          <p:spPr>
            <a:xfrm>
              <a:off x="-535826" y="5837825"/>
              <a:ext cx="8568952" cy="4699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2500" kern="0" spc="-120" dirty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창조경제혁신센터 중심의 </a:t>
              </a:r>
              <a:r>
                <a:rPr lang="ko-KR" altLang="en-US" sz="2500" kern="0" spc="-12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국가혁신 </a:t>
              </a:r>
              <a:r>
                <a:rPr lang="ko-KR" altLang="en-US" sz="2500" kern="0" spc="-12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경제생태계</a:t>
              </a:r>
              <a:r>
                <a:rPr lang="en-US" altLang="ko-KR" sz="2000" kern="0" spc="-12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 </a:t>
              </a:r>
              <a:r>
                <a:rPr lang="ko-KR" altLang="en-US" sz="2500" kern="0" spc="-12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구축</a:t>
              </a:r>
              <a:endParaRPr lang="en-US" altLang="ko-KR" sz="2500" kern="0" spc="-12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endParaRPr>
            </a:p>
          </p:txBody>
        </p:sp>
      </p:grpSp>
      <p:sp>
        <p:nvSpPr>
          <p:cNvPr id="73" name="자유형 72"/>
          <p:cNvSpPr/>
          <p:nvPr/>
        </p:nvSpPr>
        <p:spPr>
          <a:xfrm>
            <a:off x="521170" y="3501008"/>
            <a:ext cx="2079155" cy="387289"/>
          </a:xfrm>
          <a:custGeom>
            <a:avLst/>
            <a:gdLst>
              <a:gd name="connsiteX0" fmla="*/ 21265 w 1307804"/>
              <a:gd name="connsiteY0" fmla="*/ 616688 h 616688"/>
              <a:gd name="connsiteX1" fmla="*/ 0 w 1307804"/>
              <a:gd name="connsiteY1" fmla="*/ 223283 h 616688"/>
              <a:gd name="connsiteX2" fmla="*/ 191386 w 1307804"/>
              <a:gd name="connsiteY2" fmla="*/ 0 h 616688"/>
              <a:gd name="connsiteX3" fmla="*/ 1084521 w 1307804"/>
              <a:gd name="connsiteY3" fmla="*/ 0 h 616688"/>
              <a:gd name="connsiteX4" fmla="*/ 1297172 w 1307804"/>
              <a:gd name="connsiteY4" fmla="*/ 191386 h 616688"/>
              <a:gd name="connsiteX5" fmla="*/ 1307804 w 1307804"/>
              <a:gd name="connsiteY5" fmla="*/ 606055 h 616688"/>
              <a:gd name="connsiteX6" fmla="*/ 21265 w 1307804"/>
              <a:gd name="connsiteY6" fmla="*/ 616688 h 616688"/>
              <a:gd name="connsiteX0" fmla="*/ 21265 w 1307804"/>
              <a:gd name="connsiteY0" fmla="*/ 616688 h 895243"/>
              <a:gd name="connsiteX1" fmla="*/ 0 w 1307804"/>
              <a:gd name="connsiteY1" fmla="*/ 223283 h 895243"/>
              <a:gd name="connsiteX2" fmla="*/ 191386 w 1307804"/>
              <a:gd name="connsiteY2" fmla="*/ 0 h 895243"/>
              <a:gd name="connsiteX3" fmla="*/ 1084521 w 1307804"/>
              <a:gd name="connsiteY3" fmla="*/ 0 h 895243"/>
              <a:gd name="connsiteX4" fmla="*/ 1297172 w 1307804"/>
              <a:gd name="connsiteY4" fmla="*/ 191386 h 895243"/>
              <a:gd name="connsiteX5" fmla="*/ 1307804 w 1307804"/>
              <a:gd name="connsiteY5" fmla="*/ 606055 h 895243"/>
              <a:gd name="connsiteX6" fmla="*/ 21265 w 1307804"/>
              <a:gd name="connsiteY6" fmla="*/ 616688 h 895243"/>
              <a:gd name="connsiteX0" fmla="*/ 21265 w 1307804"/>
              <a:gd name="connsiteY0" fmla="*/ 616688 h 895243"/>
              <a:gd name="connsiteX1" fmla="*/ 0 w 1307804"/>
              <a:gd name="connsiteY1" fmla="*/ 223283 h 895243"/>
              <a:gd name="connsiteX2" fmla="*/ 191386 w 1307804"/>
              <a:gd name="connsiteY2" fmla="*/ 0 h 895243"/>
              <a:gd name="connsiteX3" fmla="*/ 1084521 w 1307804"/>
              <a:gd name="connsiteY3" fmla="*/ 0 h 895243"/>
              <a:gd name="connsiteX4" fmla="*/ 1297172 w 1307804"/>
              <a:gd name="connsiteY4" fmla="*/ 191386 h 895243"/>
              <a:gd name="connsiteX5" fmla="*/ 1307804 w 1307804"/>
              <a:gd name="connsiteY5" fmla="*/ 606055 h 895243"/>
              <a:gd name="connsiteX6" fmla="*/ 21265 w 1307804"/>
              <a:gd name="connsiteY6" fmla="*/ 616688 h 895243"/>
              <a:gd name="connsiteX0" fmla="*/ 21265 w 1307804"/>
              <a:gd name="connsiteY0" fmla="*/ 616688 h 895243"/>
              <a:gd name="connsiteX1" fmla="*/ 0 w 1307804"/>
              <a:gd name="connsiteY1" fmla="*/ 223283 h 895243"/>
              <a:gd name="connsiteX2" fmla="*/ 191386 w 1307804"/>
              <a:gd name="connsiteY2" fmla="*/ 0 h 895243"/>
              <a:gd name="connsiteX3" fmla="*/ 1084521 w 1307804"/>
              <a:gd name="connsiteY3" fmla="*/ 0 h 895243"/>
              <a:gd name="connsiteX4" fmla="*/ 1297172 w 1307804"/>
              <a:gd name="connsiteY4" fmla="*/ 191386 h 895243"/>
              <a:gd name="connsiteX5" fmla="*/ 1307804 w 1307804"/>
              <a:gd name="connsiteY5" fmla="*/ 606055 h 895243"/>
              <a:gd name="connsiteX6" fmla="*/ 21265 w 1307804"/>
              <a:gd name="connsiteY6" fmla="*/ 616688 h 895243"/>
              <a:gd name="connsiteX0" fmla="*/ 21265 w 1307804"/>
              <a:gd name="connsiteY0" fmla="*/ 616688 h 895243"/>
              <a:gd name="connsiteX1" fmla="*/ 0 w 1307804"/>
              <a:gd name="connsiteY1" fmla="*/ 223283 h 895243"/>
              <a:gd name="connsiteX2" fmla="*/ 191386 w 1307804"/>
              <a:gd name="connsiteY2" fmla="*/ 0 h 895243"/>
              <a:gd name="connsiteX3" fmla="*/ 1084521 w 1307804"/>
              <a:gd name="connsiteY3" fmla="*/ 0 h 895243"/>
              <a:gd name="connsiteX4" fmla="*/ 1297172 w 1307804"/>
              <a:gd name="connsiteY4" fmla="*/ 191386 h 895243"/>
              <a:gd name="connsiteX5" fmla="*/ 1307804 w 1307804"/>
              <a:gd name="connsiteY5" fmla="*/ 606055 h 895243"/>
              <a:gd name="connsiteX6" fmla="*/ 21265 w 1307804"/>
              <a:gd name="connsiteY6" fmla="*/ 616688 h 895243"/>
              <a:gd name="connsiteX0" fmla="*/ 21265 w 1307804"/>
              <a:gd name="connsiteY0" fmla="*/ 616688 h 891590"/>
              <a:gd name="connsiteX1" fmla="*/ 0 w 1307804"/>
              <a:gd name="connsiteY1" fmla="*/ 223283 h 891590"/>
              <a:gd name="connsiteX2" fmla="*/ 191386 w 1307804"/>
              <a:gd name="connsiteY2" fmla="*/ 0 h 891590"/>
              <a:gd name="connsiteX3" fmla="*/ 1084521 w 1307804"/>
              <a:gd name="connsiteY3" fmla="*/ 0 h 891590"/>
              <a:gd name="connsiteX4" fmla="*/ 1297172 w 1307804"/>
              <a:gd name="connsiteY4" fmla="*/ 191386 h 891590"/>
              <a:gd name="connsiteX5" fmla="*/ 1307804 w 1307804"/>
              <a:gd name="connsiteY5" fmla="*/ 606055 h 891590"/>
              <a:gd name="connsiteX6" fmla="*/ 21265 w 1307804"/>
              <a:gd name="connsiteY6" fmla="*/ 616688 h 891590"/>
              <a:gd name="connsiteX0" fmla="*/ 21265 w 1307804"/>
              <a:gd name="connsiteY0" fmla="*/ 616688 h 891590"/>
              <a:gd name="connsiteX1" fmla="*/ 0 w 1307804"/>
              <a:gd name="connsiteY1" fmla="*/ 223283 h 891590"/>
              <a:gd name="connsiteX2" fmla="*/ 191386 w 1307804"/>
              <a:gd name="connsiteY2" fmla="*/ 0 h 891590"/>
              <a:gd name="connsiteX3" fmla="*/ 1084521 w 1307804"/>
              <a:gd name="connsiteY3" fmla="*/ 0 h 891590"/>
              <a:gd name="connsiteX4" fmla="*/ 1297172 w 1307804"/>
              <a:gd name="connsiteY4" fmla="*/ 191386 h 891590"/>
              <a:gd name="connsiteX5" fmla="*/ 1307804 w 1307804"/>
              <a:gd name="connsiteY5" fmla="*/ 606055 h 891590"/>
              <a:gd name="connsiteX6" fmla="*/ 21265 w 1307804"/>
              <a:gd name="connsiteY6" fmla="*/ 616688 h 891590"/>
              <a:gd name="connsiteX0" fmla="*/ 21265 w 1307804"/>
              <a:gd name="connsiteY0" fmla="*/ 616688 h 891590"/>
              <a:gd name="connsiteX1" fmla="*/ 0 w 1307804"/>
              <a:gd name="connsiteY1" fmla="*/ 223283 h 891590"/>
              <a:gd name="connsiteX2" fmla="*/ 191386 w 1307804"/>
              <a:gd name="connsiteY2" fmla="*/ 0 h 891590"/>
              <a:gd name="connsiteX3" fmla="*/ 1084521 w 1307804"/>
              <a:gd name="connsiteY3" fmla="*/ 0 h 891590"/>
              <a:gd name="connsiteX4" fmla="*/ 1297172 w 1307804"/>
              <a:gd name="connsiteY4" fmla="*/ 191386 h 891590"/>
              <a:gd name="connsiteX5" fmla="*/ 1307804 w 1307804"/>
              <a:gd name="connsiteY5" fmla="*/ 606055 h 891590"/>
              <a:gd name="connsiteX6" fmla="*/ 21265 w 1307804"/>
              <a:gd name="connsiteY6" fmla="*/ 616688 h 891590"/>
              <a:gd name="connsiteX0" fmla="*/ 21265 w 1307804"/>
              <a:gd name="connsiteY0" fmla="*/ 616688 h 891590"/>
              <a:gd name="connsiteX1" fmla="*/ 0 w 1307804"/>
              <a:gd name="connsiteY1" fmla="*/ 223283 h 891590"/>
              <a:gd name="connsiteX2" fmla="*/ 191386 w 1307804"/>
              <a:gd name="connsiteY2" fmla="*/ 0 h 891590"/>
              <a:gd name="connsiteX3" fmla="*/ 1084521 w 1307804"/>
              <a:gd name="connsiteY3" fmla="*/ 0 h 891590"/>
              <a:gd name="connsiteX4" fmla="*/ 1297172 w 1307804"/>
              <a:gd name="connsiteY4" fmla="*/ 191386 h 891590"/>
              <a:gd name="connsiteX5" fmla="*/ 1307804 w 1307804"/>
              <a:gd name="connsiteY5" fmla="*/ 606055 h 891590"/>
              <a:gd name="connsiteX6" fmla="*/ 21265 w 1307804"/>
              <a:gd name="connsiteY6" fmla="*/ 616688 h 891590"/>
              <a:gd name="connsiteX0" fmla="*/ 21265 w 1307804"/>
              <a:gd name="connsiteY0" fmla="*/ 616688 h 891590"/>
              <a:gd name="connsiteX1" fmla="*/ 0 w 1307804"/>
              <a:gd name="connsiteY1" fmla="*/ 223283 h 891590"/>
              <a:gd name="connsiteX2" fmla="*/ 191386 w 1307804"/>
              <a:gd name="connsiteY2" fmla="*/ 0 h 891590"/>
              <a:gd name="connsiteX3" fmla="*/ 1084521 w 1307804"/>
              <a:gd name="connsiteY3" fmla="*/ 0 h 891590"/>
              <a:gd name="connsiteX4" fmla="*/ 1297172 w 1307804"/>
              <a:gd name="connsiteY4" fmla="*/ 191386 h 891590"/>
              <a:gd name="connsiteX5" fmla="*/ 1307804 w 1307804"/>
              <a:gd name="connsiteY5" fmla="*/ 606055 h 891590"/>
              <a:gd name="connsiteX6" fmla="*/ 21265 w 1307804"/>
              <a:gd name="connsiteY6" fmla="*/ 616688 h 891590"/>
              <a:gd name="connsiteX0" fmla="*/ 1786 w 1288325"/>
              <a:gd name="connsiteY0" fmla="*/ 616688 h 811730"/>
              <a:gd name="connsiteX1" fmla="*/ 4391 w 1288325"/>
              <a:gd name="connsiteY1" fmla="*/ 467058 h 811730"/>
              <a:gd name="connsiteX2" fmla="*/ 171907 w 1288325"/>
              <a:gd name="connsiteY2" fmla="*/ 0 h 811730"/>
              <a:gd name="connsiteX3" fmla="*/ 1065042 w 1288325"/>
              <a:gd name="connsiteY3" fmla="*/ 0 h 811730"/>
              <a:gd name="connsiteX4" fmla="*/ 1277693 w 1288325"/>
              <a:gd name="connsiteY4" fmla="*/ 191386 h 811730"/>
              <a:gd name="connsiteX5" fmla="*/ 1288325 w 1288325"/>
              <a:gd name="connsiteY5" fmla="*/ 606055 h 811730"/>
              <a:gd name="connsiteX6" fmla="*/ 1786 w 1288325"/>
              <a:gd name="connsiteY6" fmla="*/ 616688 h 811730"/>
              <a:gd name="connsiteX0" fmla="*/ 1786 w 1288325"/>
              <a:gd name="connsiteY0" fmla="*/ 616688 h 811730"/>
              <a:gd name="connsiteX1" fmla="*/ 4391 w 1288325"/>
              <a:gd name="connsiteY1" fmla="*/ 467058 h 811730"/>
              <a:gd name="connsiteX2" fmla="*/ 183842 w 1288325"/>
              <a:gd name="connsiteY2" fmla="*/ 461433 h 811730"/>
              <a:gd name="connsiteX3" fmla="*/ 1065042 w 1288325"/>
              <a:gd name="connsiteY3" fmla="*/ 0 h 811730"/>
              <a:gd name="connsiteX4" fmla="*/ 1277693 w 1288325"/>
              <a:gd name="connsiteY4" fmla="*/ 191386 h 811730"/>
              <a:gd name="connsiteX5" fmla="*/ 1288325 w 1288325"/>
              <a:gd name="connsiteY5" fmla="*/ 606055 h 811730"/>
              <a:gd name="connsiteX6" fmla="*/ 1786 w 1288325"/>
              <a:gd name="connsiteY6" fmla="*/ 616688 h 811730"/>
              <a:gd name="connsiteX0" fmla="*/ 1786 w 1288325"/>
              <a:gd name="connsiteY0" fmla="*/ 616688 h 811730"/>
              <a:gd name="connsiteX1" fmla="*/ 4391 w 1288325"/>
              <a:gd name="connsiteY1" fmla="*/ 467058 h 811730"/>
              <a:gd name="connsiteX2" fmla="*/ 183842 w 1288325"/>
              <a:gd name="connsiteY2" fmla="*/ 461433 h 811730"/>
              <a:gd name="connsiteX3" fmla="*/ 1065042 w 1288325"/>
              <a:gd name="connsiteY3" fmla="*/ 0 h 811730"/>
              <a:gd name="connsiteX4" fmla="*/ 1277693 w 1288325"/>
              <a:gd name="connsiteY4" fmla="*/ 191386 h 811730"/>
              <a:gd name="connsiteX5" fmla="*/ 1288325 w 1288325"/>
              <a:gd name="connsiteY5" fmla="*/ 606055 h 811730"/>
              <a:gd name="connsiteX6" fmla="*/ 1786 w 1288325"/>
              <a:gd name="connsiteY6" fmla="*/ 616688 h 811730"/>
              <a:gd name="connsiteX0" fmla="*/ 1786 w 1288325"/>
              <a:gd name="connsiteY0" fmla="*/ 616688 h 811730"/>
              <a:gd name="connsiteX1" fmla="*/ 4391 w 1288325"/>
              <a:gd name="connsiteY1" fmla="*/ 467058 h 811730"/>
              <a:gd name="connsiteX2" fmla="*/ 183842 w 1288325"/>
              <a:gd name="connsiteY2" fmla="*/ 461433 h 811730"/>
              <a:gd name="connsiteX3" fmla="*/ 1065042 w 1288325"/>
              <a:gd name="connsiteY3" fmla="*/ 0 h 811730"/>
              <a:gd name="connsiteX4" fmla="*/ 1277693 w 1288325"/>
              <a:gd name="connsiteY4" fmla="*/ 191386 h 811730"/>
              <a:gd name="connsiteX5" fmla="*/ 1288325 w 1288325"/>
              <a:gd name="connsiteY5" fmla="*/ 606055 h 811730"/>
              <a:gd name="connsiteX6" fmla="*/ 1786 w 1288325"/>
              <a:gd name="connsiteY6" fmla="*/ 616688 h 811730"/>
              <a:gd name="connsiteX0" fmla="*/ 1786 w 1288325"/>
              <a:gd name="connsiteY0" fmla="*/ 425302 h 620344"/>
              <a:gd name="connsiteX1" fmla="*/ 4391 w 1288325"/>
              <a:gd name="connsiteY1" fmla="*/ 275672 h 620344"/>
              <a:gd name="connsiteX2" fmla="*/ 183842 w 1288325"/>
              <a:gd name="connsiteY2" fmla="*/ 270047 h 620344"/>
              <a:gd name="connsiteX3" fmla="*/ 1062058 w 1288325"/>
              <a:gd name="connsiteY3" fmla="*/ 278754 h 620344"/>
              <a:gd name="connsiteX4" fmla="*/ 1277693 w 1288325"/>
              <a:gd name="connsiteY4" fmla="*/ 0 h 620344"/>
              <a:gd name="connsiteX5" fmla="*/ 1288325 w 1288325"/>
              <a:gd name="connsiteY5" fmla="*/ 414669 h 620344"/>
              <a:gd name="connsiteX6" fmla="*/ 1786 w 1288325"/>
              <a:gd name="connsiteY6" fmla="*/ 425302 h 620344"/>
              <a:gd name="connsiteX0" fmla="*/ 1786 w 1288325"/>
              <a:gd name="connsiteY0" fmla="*/ 164113 h 359155"/>
              <a:gd name="connsiteX1" fmla="*/ 4391 w 1288325"/>
              <a:gd name="connsiteY1" fmla="*/ 14483 h 359155"/>
              <a:gd name="connsiteX2" fmla="*/ 183842 w 1288325"/>
              <a:gd name="connsiteY2" fmla="*/ 8858 h 359155"/>
              <a:gd name="connsiteX3" fmla="*/ 1062058 w 1288325"/>
              <a:gd name="connsiteY3" fmla="*/ 17565 h 359155"/>
              <a:gd name="connsiteX4" fmla="*/ 1286644 w 1288325"/>
              <a:gd name="connsiteY4" fmla="*/ 0 h 359155"/>
              <a:gd name="connsiteX5" fmla="*/ 1288325 w 1288325"/>
              <a:gd name="connsiteY5" fmla="*/ 153480 h 359155"/>
              <a:gd name="connsiteX6" fmla="*/ 1786 w 1288325"/>
              <a:gd name="connsiteY6" fmla="*/ 164113 h 359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8325" h="359155">
                <a:moveTo>
                  <a:pt x="1786" y="164113"/>
                </a:moveTo>
                <a:cubicBezTo>
                  <a:pt x="-5302" y="32978"/>
                  <a:pt x="11479" y="145618"/>
                  <a:pt x="4391" y="14483"/>
                </a:cubicBezTo>
                <a:lnTo>
                  <a:pt x="183842" y="8858"/>
                </a:lnTo>
                <a:lnTo>
                  <a:pt x="1062058" y="17565"/>
                </a:lnTo>
                <a:lnTo>
                  <a:pt x="1286644" y="0"/>
                </a:lnTo>
                <a:cubicBezTo>
                  <a:pt x="1287204" y="51160"/>
                  <a:pt x="1287765" y="102320"/>
                  <a:pt x="1288325" y="153480"/>
                </a:cubicBezTo>
                <a:cubicBezTo>
                  <a:pt x="841220" y="412213"/>
                  <a:pt x="529331" y="439015"/>
                  <a:pt x="1786" y="164113"/>
                </a:cubicBezTo>
                <a:close/>
              </a:path>
            </a:pathLst>
          </a:custGeom>
          <a:gradFill flip="none" rotWithShape="1">
            <a:gsLst>
              <a:gs pos="37000">
                <a:schemeClr val="bg1">
                  <a:alpha val="0"/>
                </a:schemeClr>
              </a:gs>
              <a:gs pos="48000">
                <a:schemeClr val="bg1">
                  <a:alpha val="0"/>
                </a:schemeClr>
              </a:gs>
              <a:gs pos="100000">
                <a:schemeClr val="bg1">
                  <a:alpha val="16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>
              <a:solidFill>
                <a:prstClr val="white"/>
              </a:solidFill>
            </a:endParaRPr>
          </a:p>
        </p:txBody>
      </p:sp>
      <p:sp>
        <p:nvSpPr>
          <p:cNvPr id="75" name="직사각형 74"/>
          <p:cNvSpPr/>
          <p:nvPr/>
        </p:nvSpPr>
        <p:spPr>
          <a:xfrm>
            <a:off x="472056" y="3736348"/>
            <a:ext cx="8198296" cy="1434694"/>
          </a:xfrm>
          <a:prstGeom prst="rect">
            <a:avLst/>
          </a:prstGeom>
          <a:solidFill>
            <a:srgbClr val="F5F5F5"/>
          </a:solidFill>
          <a:ln w="6350" cap="rnd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76" name="직사각형 75"/>
          <p:cNvSpPr/>
          <p:nvPr/>
        </p:nvSpPr>
        <p:spPr>
          <a:xfrm>
            <a:off x="476250" y="2029151"/>
            <a:ext cx="8200206" cy="1482594"/>
          </a:xfrm>
          <a:prstGeom prst="rect">
            <a:avLst/>
          </a:prstGeom>
          <a:solidFill>
            <a:srgbClr val="F5F5F5"/>
          </a:solidFill>
          <a:ln w="6350" cap="rnd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pic>
        <p:nvPicPr>
          <p:cNvPr id="77" name="Picture 5" descr="E:\PNG\화살표\화살살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069650" y="5085184"/>
            <a:ext cx="4976046" cy="65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" name="직사각형 120"/>
          <p:cNvSpPr/>
          <p:nvPr/>
        </p:nvSpPr>
        <p:spPr>
          <a:xfrm>
            <a:off x="1901780" y="4465231"/>
            <a:ext cx="6468714" cy="3877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179388" indent="-179388" fontAlgn="base">
              <a:lnSpc>
                <a:spcPct val="120000"/>
              </a:lnSpc>
              <a:spcAft>
                <a:spcPct val="0"/>
              </a:spcAft>
              <a:buClr>
                <a:prstClr val="black">
                  <a:lumMod val="85000"/>
                  <a:lumOff val="15000"/>
                </a:prstClr>
              </a:buClr>
              <a:buFont typeface="Arial" panose="020B0604020202020204" pitchFamily="34" charset="0"/>
              <a:buChar char="•"/>
            </a:pPr>
            <a:r>
              <a:rPr kumimoji="1" lang="ko-KR" altLang="en-US" sz="160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규제 완화와 사업 일반화를 통해 창조경제의 </a:t>
            </a:r>
            <a:r>
              <a:rPr lang="ko-KR" altLang="en-US" sz="1600" b="1" kern="0" dirty="0">
                <a:gradFill>
                  <a:gsLst>
                    <a:gs pos="100000">
                      <a:srgbClr val="0070C0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지속 가능 </a:t>
            </a:r>
            <a:r>
              <a:rPr lang="ko-KR" altLang="en-US" sz="1600" b="1" kern="0" dirty="0" smtClean="0">
                <a:gradFill>
                  <a:gsLst>
                    <a:gs pos="100000">
                      <a:srgbClr val="0070C0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플랫폼</a:t>
            </a:r>
            <a:r>
              <a:rPr kumimoji="1" lang="en-US" altLang="ko-KR" sz="160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*</a:t>
            </a:r>
            <a:r>
              <a:rPr kumimoji="1" lang="ko-KR" altLang="en-US" sz="160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 </a:t>
            </a:r>
            <a:r>
              <a:rPr kumimoji="1" lang="ko-KR" altLang="en-US" sz="160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구축</a:t>
            </a:r>
          </a:p>
        </p:txBody>
      </p:sp>
      <p:sp>
        <p:nvSpPr>
          <p:cNvPr id="122" name="직사각형 121"/>
          <p:cNvSpPr/>
          <p:nvPr/>
        </p:nvSpPr>
        <p:spPr>
          <a:xfrm>
            <a:off x="1973787" y="4828682"/>
            <a:ext cx="5019851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latinLnBrk="0" hangingPunct="0">
              <a:lnSpc>
                <a:spcPts val="1500"/>
              </a:lnSpc>
              <a:spcAft>
                <a:spcPts val="600"/>
              </a:spcAft>
              <a:buSzPct val="100000"/>
              <a:defRPr/>
            </a:pPr>
            <a:r>
              <a:rPr lang="en-US" altLang="ko-KR" sz="1300" b="1" kern="0" spc="-2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* </a:t>
            </a:r>
            <a:r>
              <a:rPr lang="ko-KR" altLang="en-US" sz="1300" b="1" kern="0" spc="-2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수많은 연관 </a:t>
            </a:r>
            <a:r>
              <a:rPr lang="ko-KR" altLang="en-US" sz="1300" b="1" kern="0" spc="-2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일자리 창출 </a:t>
            </a:r>
            <a:r>
              <a:rPr lang="en-US" altLang="ko-KR" sz="1100" b="1" kern="0" spc="-2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(</a:t>
            </a:r>
            <a:r>
              <a:rPr lang="ko-KR" altLang="en-US" sz="1100" b="1" kern="0" spc="-2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도심제조업</a:t>
            </a:r>
            <a:r>
              <a:rPr lang="en-US" altLang="ko-KR" sz="1100" b="1" kern="0" spc="-2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, </a:t>
            </a:r>
            <a:r>
              <a:rPr lang="ko-KR" altLang="en-US" sz="1100" b="1" kern="0" spc="-2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창작생태계</a:t>
            </a:r>
            <a:r>
              <a:rPr lang="en-US" altLang="ko-KR" sz="1100" b="1" kern="0" spc="-2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, </a:t>
            </a:r>
            <a:r>
              <a:rPr lang="ko-KR" altLang="en-US" sz="1100" b="1" kern="0" spc="-20" dirty="0" err="1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빅데이터</a:t>
            </a:r>
            <a:r>
              <a:rPr lang="en-US" altLang="ko-KR" sz="1100" b="1" kern="0" spc="-2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, </a:t>
            </a:r>
            <a:r>
              <a:rPr lang="en-US" altLang="ko-KR" sz="1100" b="1" kern="0" spc="-20" dirty="0" err="1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IoT</a:t>
            </a:r>
            <a:r>
              <a:rPr lang="en-US" altLang="ko-KR" sz="1100" b="1" kern="0" spc="-2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en-US" sz="1100" b="1" kern="0" spc="-2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등</a:t>
            </a:r>
            <a:r>
              <a:rPr lang="en-US" altLang="ko-KR" sz="1100" b="1" kern="0" spc="-2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)</a:t>
            </a:r>
            <a:endParaRPr lang="ko-KR" altLang="en-US" sz="1100" kern="0" spc="-2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23" name="직사각형 122"/>
          <p:cNvSpPr/>
          <p:nvPr/>
        </p:nvSpPr>
        <p:spPr>
          <a:xfrm>
            <a:off x="1901780" y="3827680"/>
            <a:ext cx="6468714" cy="3877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179388" indent="-179388" fontAlgn="base">
              <a:lnSpc>
                <a:spcPct val="120000"/>
              </a:lnSpc>
              <a:spcAft>
                <a:spcPct val="0"/>
              </a:spcAft>
              <a:buClr>
                <a:prstClr val="black">
                  <a:lumMod val="85000"/>
                  <a:lumOff val="15000"/>
                </a:prstClr>
              </a:buClr>
              <a:buFont typeface="Arial" panose="020B0604020202020204" pitchFamily="34" charset="0"/>
              <a:buChar char="•"/>
            </a:pPr>
            <a:r>
              <a:rPr kumimoji="1" lang="ko-KR" altLang="en-US" sz="160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기존 규제ㆍ관습의 혁파</a:t>
            </a:r>
            <a:r>
              <a:rPr kumimoji="1" lang="en-US" altLang="ko-KR" sz="160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(</a:t>
            </a:r>
            <a:r>
              <a:rPr kumimoji="1" lang="ko-KR" altLang="en-US" sz="160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파괴적 혁신</a:t>
            </a:r>
            <a:r>
              <a:rPr kumimoji="1" lang="en-US" altLang="ko-KR" sz="160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)</a:t>
            </a:r>
            <a:r>
              <a:rPr kumimoji="1" lang="ko-KR" altLang="en-US" sz="160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를 동반하는 </a:t>
            </a:r>
            <a:r>
              <a:rPr lang="ko-KR" altLang="en-US" sz="1600" b="1" kern="0" dirty="0" err="1" smtClean="0">
                <a:gradFill>
                  <a:gsLst>
                    <a:gs pos="100000">
                      <a:srgbClr val="0070C0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시범ㆍ실증</a:t>
            </a:r>
            <a:r>
              <a:rPr kumimoji="1" lang="ko-KR" altLang="en-US" sz="1600" dirty="0" err="1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사업</a:t>
            </a:r>
            <a:r>
              <a:rPr kumimoji="1" lang="ko-KR" altLang="en-US" sz="160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 추진</a:t>
            </a:r>
            <a:endParaRPr lang="ko-KR" altLang="en-US" sz="1600" b="1" kern="0" dirty="0">
              <a:gradFill>
                <a:gsLst>
                  <a:gs pos="100000">
                    <a:srgbClr val="0070C0"/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24" name="직사각형 123"/>
          <p:cNvSpPr/>
          <p:nvPr/>
        </p:nvSpPr>
        <p:spPr>
          <a:xfrm>
            <a:off x="1973786" y="4160198"/>
            <a:ext cx="6587507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latinLnBrk="0" hangingPunct="0">
              <a:lnSpc>
                <a:spcPts val="1500"/>
              </a:lnSpc>
              <a:spcAft>
                <a:spcPts val="600"/>
              </a:spcAft>
              <a:buSzPct val="100000"/>
            </a:pPr>
            <a:r>
              <a:rPr lang="en-US" altLang="ko-KR" sz="1300" b="1" kern="0" spc="-2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* </a:t>
            </a:r>
            <a:r>
              <a:rPr lang="en-US" altLang="ko-KR" sz="1300" b="1" kern="0" spc="-1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바탕" panose="02030600000101010101" pitchFamily="18" charset="-127"/>
                <a:ea typeface="바탕" panose="02030600000101010101" pitchFamily="18" charset="-127"/>
              </a:rPr>
              <a:t>'</a:t>
            </a:r>
            <a:r>
              <a:rPr lang="ko-KR" altLang="en-US" sz="1300" b="1" kern="0" spc="-1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기존산업 창조산업화</a:t>
            </a:r>
            <a:r>
              <a:rPr lang="en-US" altLang="ko-KR" sz="1300" b="1" kern="0" spc="-1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바탕" panose="02030600000101010101" pitchFamily="18" charset="-127"/>
                <a:ea typeface="바탕" panose="02030600000101010101" pitchFamily="18" charset="-127"/>
              </a:rPr>
              <a:t>'</a:t>
            </a:r>
            <a:r>
              <a:rPr lang="en-US" altLang="ko-KR" sz="1300" b="1" kern="0" spc="-1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, </a:t>
            </a:r>
            <a:r>
              <a:rPr lang="en-US" altLang="ko-KR" sz="1300" b="1" kern="0" spc="-1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바탕" panose="02030600000101010101" pitchFamily="18" charset="-127"/>
                <a:ea typeface="바탕" panose="02030600000101010101" pitchFamily="18" charset="-127"/>
              </a:rPr>
              <a:t>'</a:t>
            </a:r>
            <a:r>
              <a:rPr lang="ko-KR" altLang="en-US" sz="1300" b="1" kern="0" spc="-1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창업</a:t>
            </a:r>
            <a:r>
              <a:rPr lang="en-US" altLang="ko-KR" sz="1300" b="1" kern="0" spc="-1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바탕" panose="02030600000101010101" pitchFamily="18" charset="-127"/>
                <a:ea typeface="바탕" panose="02030600000101010101" pitchFamily="18" charset="-127"/>
              </a:rPr>
              <a:t>'</a:t>
            </a:r>
            <a:r>
              <a:rPr lang="ko-KR" altLang="en-US" sz="1300" b="1" kern="0" spc="-1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에 특화하여 분야 선정 </a:t>
            </a:r>
            <a:r>
              <a:rPr lang="en-US" altLang="ko-KR" sz="1100" b="1" kern="0" spc="-9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(</a:t>
            </a:r>
            <a:r>
              <a:rPr lang="ko-KR" altLang="en-US" sz="1100" b="1" kern="0" spc="-9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예시 </a:t>
            </a:r>
            <a:r>
              <a:rPr lang="en-US" altLang="ko-KR" sz="1100" b="1" kern="0" spc="-9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: </a:t>
            </a:r>
            <a:r>
              <a:rPr lang="ko-KR" altLang="en-US" sz="1100" b="1" kern="0" spc="-9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의료</a:t>
            </a:r>
            <a:r>
              <a:rPr lang="en-US" altLang="ko-KR" sz="1100" b="1" kern="0" spc="-9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·</a:t>
            </a:r>
            <a:r>
              <a:rPr lang="ko-KR" altLang="en-US" sz="1100" b="1" kern="0" spc="-90" dirty="0" err="1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헬스케어</a:t>
            </a:r>
            <a:r>
              <a:rPr lang="en-US" altLang="ko-KR" sz="1100" b="1" kern="0" spc="-9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, </a:t>
            </a:r>
            <a:r>
              <a:rPr lang="ko-KR" altLang="en-US" sz="1100" b="1" kern="0" spc="-9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택배 등 물류</a:t>
            </a:r>
            <a:r>
              <a:rPr lang="en-US" altLang="ko-KR" sz="1100" b="1" kern="0" spc="-9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, </a:t>
            </a:r>
            <a:r>
              <a:rPr lang="ko-KR" altLang="en-US" sz="1100" b="1" kern="0" spc="-9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친환경 에너지 등</a:t>
            </a:r>
            <a:r>
              <a:rPr lang="en-US" altLang="ko-KR" sz="1100" b="1" kern="0" spc="-9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)</a:t>
            </a:r>
            <a:endParaRPr lang="ko-KR" altLang="en-US" sz="1100" b="1" kern="0" spc="-9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</p:txBody>
      </p:sp>
      <p:pic>
        <p:nvPicPr>
          <p:cNvPr id="160" name="Picture 2" descr="C:\Users\Administrator\Desktop\ivvvi\icon\link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317" y="3369690"/>
            <a:ext cx="487538" cy="5347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" name="Picture 2" descr="C:\Users\Administrator\Desktop\ivvvi\icon\link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141" y="3364719"/>
            <a:ext cx="487538" cy="5347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" name="Picture 2" descr="C:\Users\Administrator\Desktop\ivvvi\icon\link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379019"/>
            <a:ext cx="487538" cy="5347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제목 114"/>
          <p:cNvSpPr txBox="1">
            <a:spLocks/>
          </p:cNvSpPr>
          <p:nvPr/>
        </p:nvSpPr>
        <p:spPr>
          <a:xfrm>
            <a:off x="649433" y="1669247"/>
            <a:ext cx="1881900" cy="350385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ko-KR" altLang="en-US" sz="2200" b="1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추진전략</a:t>
            </a:r>
            <a:endParaRPr lang="ko-KR" altLang="en-US" sz="2200" b="1" kern="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600248" y="2201355"/>
            <a:ext cx="7926671" cy="1209413"/>
            <a:chOff x="600249" y="2201355"/>
            <a:chExt cx="7742094" cy="1209413"/>
          </a:xfrm>
        </p:grpSpPr>
        <p:sp>
          <p:nvSpPr>
            <p:cNvPr id="88" name="모서리가 둥근 직사각형 8"/>
            <p:cNvSpPr/>
            <p:nvPr/>
          </p:nvSpPr>
          <p:spPr>
            <a:xfrm>
              <a:off x="600249" y="2201355"/>
              <a:ext cx="2300025" cy="1209413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0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78" name="모서리가 둥근 직사각형 8"/>
            <p:cNvSpPr/>
            <p:nvPr/>
          </p:nvSpPr>
          <p:spPr>
            <a:xfrm>
              <a:off x="2992327" y="2201355"/>
              <a:ext cx="2957938" cy="1208595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0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79" name="모서리가 둥근 직사각형 8"/>
            <p:cNvSpPr/>
            <p:nvPr/>
          </p:nvSpPr>
          <p:spPr>
            <a:xfrm>
              <a:off x="6042318" y="2201355"/>
              <a:ext cx="2300025" cy="1209413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00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  <p:grpSp>
        <p:nvGrpSpPr>
          <p:cNvPr id="80" name="그룹 71"/>
          <p:cNvGrpSpPr/>
          <p:nvPr/>
        </p:nvGrpSpPr>
        <p:grpSpPr>
          <a:xfrm>
            <a:off x="744082" y="2134306"/>
            <a:ext cx="2025334" cy="342699"/>
            <a:chOff x="471482" y="1390934"/>
            <a:chExt cx="4043874" cy="466703"/>
          </a:xfrm>
        </p:grpSpPr>
        <p:sp>
          <p:nvSpPr>
            <p:cNvPr id="81" name="모서리가 둥근 직사각형 80"/>
            <p:cNvSpPr/>
            <p:nvPr/>
          </p:nvSpPr>
          <p:spPr>
            <a:xfrm>
              <a:off x="511199" y="1390934"/>
              <a:ext cx="3957965" cy="466703"/>
            </a:xfrm>
            <a:prstGeom prst="roundRect">
              <a:avLst>
                <a:gd name="adj" fmla="val 0"/>
              </a:avLst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bg1"/>
              </a:solidFill>
            </a:ln>
            <a:effectLst>
              <a:outerShdw blurRad="25400" dist="25400" dir="5400000" algn="t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prstClr val="white"/>
                </a:solidFill>
              </a:endParaRPr>
            </a:p>
          </p:txBody>
        </p:sp>
        <p:pic>
          <p:nvPicPr>
            <p:cNvPr id="82" name="Picture 2" descr="C:\Users\Administrator\Desktop\미래부가치평가\그림3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44096" y="1431891"/>
              <a:ext cx="3140726" cy="40049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3" name="직사각형 82"/>
            <p:cNvSpPr/>
            <p:nvPr/>
          </p:nvSpPr>
          <p:spPr>
            <a:xfrm>
              <a:off x="530658" y="1407733"/>
              <a:ext cx="3919468" cy="45719"/>
            </a:xfrm>
            <a:prstGeom prst="rect">
              <a:avLst/>
            </a:prstGeom>
            <a:gradFill>
              <a:gsLst>
                <a:gs pos="100000">
                  <a:schemeClr val="bg1">
                    <a:alpha val="41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16200000" scaled="0"/>
            </a:gradFill>
            <a:ln w="22225">
              <a:noFill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prstClr val="white"/>
                </a:solidFill>
              </a:endParaRPr>
            </a:p>
          </p:txBody>
        </p:sp>
        <p:sp>
          <p:nvSpPr>
            <p:cNvPr id="84" name="자유형 83"/>
            <p:cNvSpPr/>
            <p:nvPr/>
          </p:nvSpPr>
          <p:spPr>
            <a:xfrm>
              <a:off x="4465423" y="1395924"/>
              <a:ext cx="49933" cy="91981"/>
            </a:xfrm>
            <a:custGeom>
              <a:avLst/>
              <a:gdLst>
                <a:gd name="connsiteX0" fmla="*/ 0 w 45991"/>
                <a:gd name="connsiteY0" fmla="*/ 0 h 91981"/>
                <a:gd name="connsiteX1" fmla="*/ 0 w 45991"/>
                <a:gd name="connsiteY1" fmla="*/ 91981 h 91981"/>
                <a:gd name="connsiteX2" fmla="*/ 45991 w 45991"/>
                <a:gd name="connsiteY2" fmla="*/ 91981 h 91981"/>
                <a:gd name="connsiteX3" fmla="*/ 0 w 45991"/>
                <a:gd name="connsiteY3" fmla="*/ 0 h 91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991" h="91981">
                  <a:moveTo>
                    <a:pt x="0" y="0"/>
                  </a:moveTo>
                  <a:lnTo>
                    <a:pt x="0" y="91981"/>
                  </a:lnTo>
                  <a:lnTo>
                    <a:pt x="45991" y="919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5" name="자유형 84"/>
            <p:cNvSpPr/>
            <p:nvPr/>
          </p:nvSpPr>
          <p:spPr>
            <a:xfrm flipH="1">
              <a:off x="471482" y="1395924"/>
              <a:ext cx="49933" cy="91981"/>
            </a:xfrm>
            <a:custGeom>
              <a:avLst/>
              <a:gdLst>
                <a:gd name="connsiteX0" fmla="*/ 0 w 45991"/>
                <a:gd name="connsiteY0" fmla="*/ 0 h 91981"/>
                <a:gd name="connsiteX1" fmla="*/ 0 w 45991"/>
                <a:gd name="connsiteY1" fmla="*/ 91981 h 91981"/>
                <a:gd name="connsiteX2" fmla="*/ 45991 w 45991"/>
                <a:gd name="connsiteY2" fmla="*/ 91981 h 91981"/>
                <a:gd name="connsiteX3" fmla="*/ 0 w 45991"/>
                <a:gd name="connsiteY3" fmla="*/ 0 h 91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991" h="91981">
                  <a:moveTo>
                    <a:pt x="0" y="0"/>
                  </a:moveTo>
                  <a:lnTo>
                    <a:pt x="0" y="91981"/>
                  </a:lnTo>
                  <a:lnTo>
                    <a:pt x="45991" y="919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6" name="그룹 81"/>
          <p:cNvGrpSpPr/>
          <p:nvPr/>
        </p:nvGrpSpPr>
        <p:grpSpPr>
          <a:xfrm>
            <a:off x="3393276" y="2134306"/>
            <a:ext cx="2342072" cy="342699"/>
            <a:chOff x="471482" y="1390934"/>
            <a:chExt cx="4043874" cy="466703"/>
          </a:xfrm>
        </p:grpSpPr>
        <p:sp>
          <p:nvSpPr>
            <p:cNvPr id="87" name="모서리가 둥근 직사각형 86"/>
            <p:cNvSpPr/>
            <p:nvPr/>
          </p:nvSpPr>
          <p:spPr>
            <a:xfrm>
              <a:off x="511199" y="1390934"/>
              <a:ext cx="3957965" cy="466703"/>
            </a:xfrm>
            <a:prstGeom prst="roundRect">
              <a:avLst>
                <a:gd name="adj" fmla="val 0"/>
              </a:avLst>
            </a:prstGeom>
            <a:solidFill>
              <a:srgbClr val="28846E"/>
            </a:solidFill>
            <a:ln w="6350">
              <a:solidFill>
                <a:schemeClr val="bg1"/>
              </a:solidFill>
            </a:ln>
            <a:effectLst>
              <a:outerShdw blurRad="25400" dist="25400" dir="5400000" algn="t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prstClr val="white"/>
                </a:solidFill>
              </a:endParaRPr>
            </a:p>
          </p:txBody>
        </p:sp>
        <p:pic>
          <p:nvPicPr>
            <p:cNvPr id="94" name="Picture 2" descr="C:\Users\Administrator\Desktop\미래부가치평가\그림3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44096" y="1431891"/>
              <a:ext cx="3140726" cy="40049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5" name="직사각형 94"/>
            <p:cNvSpPr/>
            <p:nvPr/>
          </p:nvSpPr>
          <p:spPr>
            <a:xfrm>
              <a:off x="530658" y="1407733"/>
              <a:ext cx="3919468" cy="45719"/>
            </a:xfrm>
            <a:prstGeom prst="rect">
              <a:avLst/>
            </a:prstGeom>
            <a:gradFill>
              <a:gsLst>
                <a:gs pos="100000">
                  <a:schemeClr val="bg1">
                    <a:alpha val="41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16200000" scaled="0"/>
            </a:gradFill>
            <a:ln w="22225">
              <a:noFill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prstClr val="white"/>
                </a:solidFill>
              </a:endParaRPr>
            </a:p>
          </p:txBody>
        </p:sp>
        <p:sp>
          <p:nvSpPr>
            <p:cNvPr id="96" name="자유형 95"/>
            <p:cNvSpPr/>
            <p:nvPr/>
          </p:nvSpPr>
          <p:spPr>
            <a:xfrm>
              <a:off x="4465423" y="1395924"/>
              <a:ext cx="49933" cy="91981"/>
            </a:xfrm>
            <a:custGeom>
              <a:avLst/>
              <a:gdLst>
                <a:gd name="connsiteX0" fmla="*/ 0 w 45991"/>
                <a:gd name="connsiteY0" fmla="*/ 0 h 91981"/>
                <a:gd name="connsiteX1" fmla="*/ 0 w 45991"/>
                <a:gd name="connsiteY1" fmla="*/ 91981 h 91981"/>
                <a:gd name="connsiteX2" fmla="*/ 45991 w 45991"/>
                <a:gd name="connsiteY2" fmla="*/ 91981 h 91981"/>
                <a:gd name="connsiteX3" fmla="*/ 0 w 45991"/>
                <a:gd name="connsiteY3" fmla="*/ 0 h 91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991" h="91981">
                  <a:moveTo>
                    <a:pt x="0" y="0"/>
                  </a:moveTo>
                  <a:lnTo>
                    <a:pt x="0" y="91981"/>
                  </a:lnTo>
                  <a:lnTo>
                    <a:pt x="45991" y="919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7" name="자유형 96"/>
            <p:cNvSpPr/>
            <p:nvPr/>
          </p:nvSpPr>
          <p:spPr>
            <a:xfrm flipH="1">
              <a:off x="471482" y="1395924"/>
              <a:ext cx="49933" cy="91981"/>
            </a:xfrm>
            <a:custGeom>
              <a:avLst/>
              <a:gdLst>
                <a:gd name="connsiteX0" fmla="*/ 0 w 45991"/>
                <a:gd name="connsiteY0" fmla="*/ 0 h 91981"/>
                <a:gd name="connsiteX1" fmla="*/ 0 w 45991"/>
                <a:gd name="connsiteY1" fmla="*/ 91981 h 91981"/>
                <a:gd name="connsiteX2" fmla="*/ 45991 w 45991"/>
                <a:gd name="connsiteY2" fmla="*/ 91981 h 91981"/>
                <a:gd name="connsiteX3" fmla="*/ 0 w 45991"/>
                <a:gd name="connsiteY3" fmla="*/ 0 h 91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991" h="91981">
                  <a:moveTo>
                    <a:pt x="0" y="0"/>
                  </a:moveTo>
                  <a:lnTo>
                    <a:pt x="0" y="91981"/>
                  </a:lnTo>
                  <a:lnTo>
                    <a:pt x="45991" y="919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98" name="그룹 137"/>
          <p:cNvGrpSpPr/>
          <p:nvPr/>
        </p:nvGrpSpPr>
        <p:grpSpPr>
          <a:xfrm>
            <a:off x="6338540" y="2134306"/>
            <a:ext cx="2037193" cy="342699"/>
            <a:chOff x="471482" y="1390934"/>
            <a:chExt cx="4043874" cy="466703"/>
          </a:xfrm>
        </p:grpSpPr>
        <p:sp>
          <p:nvSpPr>
            <p:cNvPr id="99" name="모서리가 둥근 직사각형 98"/>
            <p:cNvSpPr/>
            <p:nvPr/>
          </p:nvSpPr>
          <p:spPr>
            <a:xfrm>
              <a:off x="511199" y="1390934"/>
              <a:ext cx="3957965" cy="466703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bg1"/>
              </a:solidFill>
            </a:ln>
            <a:effectLst>
              <a:outerShdw blurRad="25400" dist="25400" dir="5400000" algn="t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prstClr val="white"/>
                </a:solidFill>
              </a:endParaRPr>
            </a:p>
          </p:txBody>
        </p:sp>
        <p:pic>
          <p:nvPicPr>
            <p:cNvPr id="100" name="Picture 2" descr="C:\Users\Administrator\Desktop\미래부가치평가\그림3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44096" y="1431891"/>
              <a:ext cx="3140726" cy="40049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1" name="직사각형 100"/>
            <p:cNvSpPr/>
            <p:nvPr/>
          </p:nvSpPr>
          <p:spPr>
            <a:xfrm>
              <a:off x="530658" y="1407733"/>
              <a:ext cx="3919468" cy="45719"/>
            </a:xfrm>
            <a:prstGeom prst="rect">
              <a:avLst/>
            </a:prstGeom>
            <a:gradFill>
              <a:gsLst>
                <a:gs pos="100000">
                  <a:schemeClr val="bg1">
                    <a:alpha val="41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16200000" scaled="0"/>
            </a:gradFill>
            <a:ln w="22225">
              <a:noFill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prstClr val="white"/>
                </a:solidFill>
              </a:endParaRPr>
            </a:p>
          </p:txBody>
        </p:sp>
        <p:sp>
          <p:nvSpPr>
            <p:cNvPr id="102" name="자유형 101"/>
            <p:cNvSpPr/>
            <p:nvPr/>
          </p:nvSpPr>
          <p:spPr>
            <a:xfrm>
              <a:off x="4465423" y="1395924"/>
              <a:ext cx="49933" cy="91981"/>
            </a:xfrm>
            <a:custGeom>
              <a:avLst/>
              <a:gdLst>
                <a:gd name="connsiteX0" fmla="*/ 0 w 45991"/>
                <a:gd name="connsiteY0" fmla="*/ 0 h 91981"/>
                <a:gd name="connsiteX1" fmla="*/ 0 w 45991"/>
                <a:gd name="connsiteY1" fmla="*/ 91981 h 91981"/>
                <a:gd name="connsiteX2" fmla="*/ 45991 w 45991"/>
                <a:gd name="connsiteY2" fmla="*/ 91981 h 91981"/>
                <a:gd name="connsiteX3" fmla="*/ 0 w 45991"/>
                <a:gd name="connsiteY3" fmla="*/ 0 h 91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991" h="91981">
                  <a:moveTo>
                    <a:pt x="0" y="0"/>
                  </a:moveTo>
                  <a:lnTo>
                    <a:pt x="0" y="91981"/>
                  </a:lnTo>
                  <a:lnTo>
                    <a:pt x="45991" y="919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3" name="자유형 102"/>
            <p:cNvSpPr/>
            <p:nvPr/>
          </p:nvSpPr>
          <p:spPr>
            <a:xfrm flipH="1">
              <a:off x="471482" y="1395924"/>
              <a:ext cx="49933" cy="91981"/>
            </a:xfrm>
            <a:custGeom>
              <a:avLst/>
              <a:gdLst>
                <a:gd name="connsiteX0" fmla="*/ 0 w 45991"/>
                <a:gd name="connsiteY0" fmla="*/ 0 h 91981"/>
                <a:gd name="connsiteX1" fmla="*/ 0 w 45991"/>
                <a:gd name="connsiteY1" fmla="*/ 91981 h 91981"/>
                <a:gd name="connsiteX2" fmla="*/ 45991 w 45991"/>
                <a:gd name="connsiteY2" fmla="*/ 91981 h 91981"/>
                <a:gd name="connsiteX3" fmla="*/ 0 w 45991"/>
                <a:gd name="connsiteY3" fmla="*/ 0 h 91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991" h="91981">
                  <a:moveTo>
                    <a:pt x="0" y="0"/>
                  </a:moveTo>
                  <a:lnTo>
                    <a:pt x="0" y="91981"/>
                  </a:lnTo>
                  <a:lnTo>
                    <a:pt x="45991" y="919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31" name="제목 114"/>
          <p:cNvSpPr txBox="1">
            <a:spLocks/>
          </p:cNvSpPr>
          <p:nvPr/>
        </p:nvSpPr>
        <p:spPr>
          <a:xfrm>
            <a:off x="949160" y="2138525"/>
            <a:ext cx="1577980" cy="337004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eaLnBrk="0" latinLnBrk="0" hangingPunct="0">
              <a:defRPr/>
            </a:pPr>
            <a:r>
              <a:rPr lang="ko-KR" altLang="en-US" b="1" kern="0" spc="-4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창조경제타운</a:t>
            </a:r>
            <a:endParaRPr lang="ko-KR" altLang="en-US" b="1" kern="0" spc="-4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  <a:cs typeface="Arial" pitchFamily="34" charset="0"/>
            </a:endParaRPr>
          </a:p>
        </p:txBody>
      </p:sp>
      <p:sp>
        <p:nvSpPr>
          <p:cNvPr id="146" name="제목 114"/>
          <p:cNvSpPr txBox="1">
            <a:spLocks/>
          </p:cNvSpPr>
          <p:nvPr/>
        </p:nvSpPr>
        <p:spPr>
          <a:xfrm>
            <a:off x="3680092" y="2138525"/>
            <a:ext cx="1918073" cy="337004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eaLnBrk="0" latinLnBrk="0" hangingPunct="0">
              <a:defRPr/>
            </a:pPr>
            <a:r>
              <a:rPr lang="ko-KR" altLang="en-US" b="1" kern="0" spc="-4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창조경제혁신센터</a:t>
            </a:r>
            <a:endParaRPr lang="ko-KR" altLang="en-US" b="1" kern="0" spc="-4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  <a:cs typeface="Arial" pitchFamily="34" charset="0"/>
            </a:endParaRPr>
          </a:p>
        </p:txBody>
      </p:sp>
      <p:sp>
        <p:nvSpPr>
          <p:cNvPr id="147" name="제목 114"/>
          <p:cNvSpPr txBox="1">
            <a:spLocks/>
          </p:cNvSpPr>
          <p:nvPr/>
        </p:nvSpPr>
        <p:spPr>
          <a:xfrm>
            <a:off x="6398560" y="2138525"/>
            <a:ext cx="1899739" cy="337004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eaLnBrk="0" latinLnBrk="0" hangingPunct="0">
              <a:defRPr/>
            </a:pPr>
            <a:r>
              <a:rPr lang="ko-KR" altLang="en-US" b="1" kern="0" spc="-40" dirty="0" err="1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특화형</a:t>
            </a:r>
            <a:r>
              <a:rPr lang="ko-KR" altLang="en-US" b="1" kern="0" spc="-4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 창조거점</a:t>
            </a:r>
            <a:endParaRPr lang="ko-KR" altLang="en-US" b="1" kern="0" spc="-4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  <a:cs typeface="Arial" pitchFamily="34" charset="0"/>
            </a:endParaRPr>
          </a:p>
        </p:txBody>
      </p:sp>
      <p:sp>
        <p:nvSpPr>
          <p:cNvPr id="104" name="직사각형 103"/>
          <p:cNvSpPr/>
          <p:nvPr/>
        </p:nvSpPr>
        <p:spPr>
          <a:xfrm>
            <a:off x="599519" y="2608440"/>
            <a:ext cx="24241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 defTabSz="1330325" eaLnBrk="0" latinLnBrk="0" hangingPunct="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ko-KR" altLang="en-US" sz="1500" kern="0" spc="-7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국민 </a:t>
            </a:r>
            <a:r>
              <a:rPr lang="ko-KR" altLang="en-US" sz="1500" kern="0" spc="-70" dirty="0" err="1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누구나의</a:t>
            </a:r>
            <a:r>
              <a:rPr lang="ko-KR" altLang="en-US" sz="1500" kern="0" spc="-7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아이디어 사업화</a:t>
            </a:r>
            <a:endParaRPr lang="ko-KR" altLang="en-US" sz="1500" kern="0" spc="-7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05" name="직사각형 104"/>
          <p:cNvSpPr/>
          <p:nvPr/>
        </p:nvSpPr>
        <p:spPr>
          <a:xfrm>
            <a:off x="3120620" y="2608440"/>
            <a:ext cx="268224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 defTabSz="1330325" eaLnBrk="0" latinLnBrk="0" hangingPunct="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ko-KR" altLang="en-US" sz="15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지역혁신과 창업 허브</a:t>
            </a:r>
            <a:endParaRPr lang="ko-KR" altLang="en-US" sz="1500" kern="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06" name="직사각형 105"/>
          <p:cNvSpPr/>
          <p:nvPr/>
        </p:nvSpPr>
        <p:spPr>
          <a:xfrm>
            <a:off x="6211354" y="2608440"/>
            <a:ext cx="23476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 defTabSz="1330325" eaLnBrk="0" latinLnBrk="0" hangingPunct="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ko-KR" altLang="en-US" sz="1500" kern="0" spc="-7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지역</a:t>
            </a:r>
            <a:r>
              <a:rPr lang="ko-KR" altLang="en-US" sz="1500" kern="0" spc="-7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/>
                <a:ea typeface="-윤고딕330"/>
              </a:rPr>
              <a:t>ㆍ</a:t>
            </a:r>
            <a:r>
              <a:rPr lang="ko-KR" altLang="en-US" sz="1500" kern="0" spc="-7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민간 자생적 허브</a:t>
            </a:r>
            <a:r>
              <a:rPr lang="en-US" altLang="ko-KR" sz="1500" kern="0" spc="-7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/>
            </a:r>
            <a:br>
              <a:rPr lang="en-US" altLang="ko-KR" sz="1500" kern="0" spc="-7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</a:br>
            <a:r>
              <a:rPr lang="en-US" altLang="ko-KR" sz="1300" kern="0" spc="-7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(</a:t>
            </a:r>
            <a:r>
              <a:rPr lang="ko-KR" altLang="en-US" sz="1300" kern="0" spc="-7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창조농업</a:t>
            </a:r>
            <a:r>
              <a:rPr lang="en-US" altLang="ko-KR" sz="1300" kern="0" spc="-7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, </a:t>
            </a:r>
            <a:r>
              <a:rPr lang="ko-KR" altLang="en-US" sz="1300" kern="0" spc="-7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도심 제조 등</a:t>
            </a:r>
            <a:r>
              <a:rPr lang="en-US" altLang="ko-KR" sz="1300" kern="0" spc="-7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)</a:t>
            </a:r>
            <a:endParaRPr lang="ko-KR" altLang="en-US" sz="1300" kern="0" spc="-7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  <a:p>
            <a:pPr marL="179388" indent="-179388" defTabSz="1330325" eaLnBrk="0" latinLnBrk="0" hangingPunct="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endParaRPr lang="ko-KR" altLang="en-US" sz="1500" kern="0" spc="-7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07" name="직사각형 106"/>
          <p:cNvSpPr/>
          <p:nvPr/>
        </p:nvSpPr>
        <p:spPr>
          <a:xfrm>
            <a:off x="3126765" y="2944989"/>
            <a:ext cx="286205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 defTabSz="1330325" eaLnBrk="0" latinLnBrk="0" hangingPunct="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ko-KR" altLang="en-US" sz="15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핵심사업 추진</a:t>
            </a:r>
            <a:endParaRPr lang="ko-KR" altLang="en-US" sz="1300" kern="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grpSp>
        <p:nvGrpSpPr>
          <p:cNvPr id="89" name="그룹 88"/>
          <p:cNvGrpSpPr/>
          <p:nvPr/>
        </p:nvGrpSpPr>
        <p:grpSpPr>
          <a:xfrm rot="16200000">
            <a:off x="349337" y="3675245"/>
            <a:ext cx="1405065" cy="1518004"/>
            <a:chOff x="3634553" y="1262172"/>
            <a:chExt cx="1875723" cy="1266561"/>
          </a:xfrm>
        </p:grpSpPr>
        <p:pic>
          <p:nvPicPr>
            <p:cNvPr id="90" name="Picture 7" descr="E:\기술과가치템플릿\정균박스-9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939134" y="957591"/>
              <a:ext cx="1266561" cy="187572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" name="Picture 2" descr="C:\Users\Administrator\Desktop\미래부가치평가\그림3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705327" y="1420880"/>
              <a:ext cx="1632101" cy="95599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4" name="제목 114"/>
          <p:cNvSpPr txBox="1">
            <a:spLocks/>
          </p:cNvSpPr>
          <p:nvPr/>
        </p:nvSpPr>
        <p:spPr>
          <a:xfrm>
            <a:off x="457851" y="4099295"/>
            <a:ext cx="1132532" cy="711771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ko-KR" altLang="en-US" sz="2200" b="1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정부의</a:t>
            </a:r>
            <a:r>
              <a:rPr lang="en-US" altLang="ko-KR" sz="2200" b="1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/>
            </a:r>
            <a:br>
              <a:rPr lang="en-US" altLang="ko-KR" sz="2200" b="1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</a:br>
            <a:r>
              <a:rPr lang="ko-KR" altLang="en-US" sz="2200" b="1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역할</a:t>
            </a:r>
            <a:endParaRPr lang="ko-KR" altLang="en-US" sz="2200" b="1" kern="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grpSp>
        <p:nvGrpSpPr>
          <p:cNvPr id="111" name="그룹 110"/>
          <p:cNvGrpSpPr/>
          <p:nvPr/>
        </p:nvGrpSpPr>
        <p:grpSpPr>
          <a:xfrm>
            <a:off x="1243910" y="5805264"/>
            <a:ext cx="6201844" cy="557809"/>
            <a:chOff x="4175457" y="5745849"/>
            <a:chExt cx="1415585" cy="419455"/>
          </a:xfrm>
        </p:grpSpPr>
        <p:grpSp>
          <p:nvGrpSpPr>
            <p:cNvPr id="112" name="그룹 111"/>
            <p:cNvGrpSpPr/>
            <p:nvPr/>
          </p:nvGrpSpPr>
          <p:grpSpPr>
            <a:xfrm>
              <a:off x="4175457" y="5745849"/>
              <a:ext cx="1415585" cy="419455"/>
              <a:chOff x="1342717" y="5848260"/>
              <a:chExt cx="4993479" cy="557387"/>
            </a:xfrm>
          </p:grpSpPr>
          <p:sp>
            <p:nvSpPr>
              <p:cNvPr id="114" name="모서리가 둥근 직사각형 113"/>
              <p:cNvSpPr/>
              <p:nvPr/>
            </p:nvSpPr>
            <p:spPr>
              <a:xfrm>
                <a:off x="1342717" y="5848260"/>
                <a:ext cx="4993479" cy="557387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5" name="모서리가 둥근 직사각형 114"/>
              <p:cNvSpPr/>
              <p:nvPr/>
            </p:nvSpPr>
            <p:spPr>
              <a:xfrm>
                <a:off x="1380125" y="5889032"/>
                <a:ext cx="4903940" cy="479774"/>
              </a:xfrm>
              <a:prstGeom prst="roundRect">
                <a:avLst>
                  <a:gd name="adj" fmla="val 50000"/>
                </a:avLst>
              </a:prstGeom>
              <a:solidFill>
                <a:srgbClr val="0070C0"/>
              </a:solidFill>
              <a:ln w="6350">
                <a:solidFill>
                  <a:schemeClr val="bg1"/>
                </a:solidFill>
              </a:ln>
              <a:effectLst>
                <a:innerShdw blurRad="63500" dist="127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13" name="제목 114"/>
            <p:cNvSpPr txBox="1">
              <a:spLocks/>
            </p:cNvSpPr>
            <p:nvPr/>
          </p:nvSpPr>
          <p:spPr>
            <a:xfrm>
              <a:off x="4211422" y="5838446"/>
              <a:ext cx="1327732" cy="216175"/>
            </a:xfrm>
            <a:prstGeom prst="rect">
              <a:avLst/>
            </a:prstGeom>
            <a:effectLst>
              <a:outerShdw blurRad="76200" dir="5400000" algn="ctr" rotWithShape="0">
                <a:srgbClr val="000000"/>
              </a:outerShdw>
            </a:effectLst>
          </p:spPr>
          <p:txBody>
            <a:bodyPr anchor="ctr" anchorCtr="0"/>
            <a:lstStyle/>
            <a:p>
              <a:pPr algn="ctr" eaLnBrk="0" hangingPunct="0">
                <a:defRPr/>
              </a:pPr>
              <a:r>
                <a:rPr lang="ko-KR" altLang="en-US" sz="2600" b="1" kern="0" spc="-150" dirty="0">
                  <a:gradFill>
                    <a:gsLst>
                      <a:gs pos="100000">
                        <a:prstClr val="white"/>
                      </a:gs>
                      <a:gs pos="100000">
                        <a:prstClr val="black">
                          <a:lumMod val="85000"/>
                          <a:lumOff val="15000"/>
                        </a:prstClr>
                      </a:gs>
                    </a:gsLst>
                    <a:lin ang="21594000" scaled="0"/>
                  </a:gradFill>
                </a:rPr>
                <a:t>민간의 자생적 창조경제 노력 촉발</a:t>
              </a:r>
            </a:p>
          </p:txBody>
        </p:sp>
      </p:grpSp>
      <p:grpSp>
        <p:nvGrpSpPr>
          <p:cNvPr id="118" name="그룹 117"/>
          <p:cNvGrpSpPr/>
          <p:nvPr/>
        </p:nvGrpSpPr>
        <p:grpSpPr>
          <a:xfrm>
            <a:off x="6449818" y="481896"/>
            <a:ext cx="2248452" cy="333943"/>
            <a:chOff x="6858154" y="481896"/>
            <a:chExt cx="2248452" cy="333943"/>
          </a:xfrm>
        </p:grpSpPr>
        <p:sp>
          <p:nvSpPr>
            <p:cNvPr id="119" name="모서리가 둥근 직사각형 118"/>
            <p:cNvSpPr/>
            <p:nvPr/>
          </p:nvSpPr>
          <p:spPr>
            <a:xfrm>
              <a:off x="6935657" y="510487"/>
              <a:ext cx="812855" cy="25059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 w="952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120" name="Text Box 5"/>
            <p:cNvSpPr txBox="1">
              <a:spLocks noChangeArrowheads="1"/>
            </p:cNvSpPr>
            <p:nvPr/>
          </p:nvSpPr>
          <p:spPr bwMode="auto">
            <a:xfrm>
              <a:off x="7707692" y="492674"/>
              <a:ext cx="139891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latinLnBrk="0" hangingPunct="1">
                <a:defRPr/>
              </a:pPr>
              <a:r>
                <a:rPr lang="ko-KR" altLang="en-US" sz="1500" kern="0" spc="-90" smtClean="0">
                  <a:gradFill>
                    <a:gsLst>
                      <a:gs pos="100000">
                        <a:srgbClr val="4F81BD">
                          <a:lumMod val="75000"/>
                        </a:srgbClr>
                      </a:gs>
                      <a:gs pos="100000">
                        <a:srgbClr val="00589A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창조경제 생태계</a:t>
              </a:r>
              <a:endParaRPr lang="ko-KR" altLang="en-US" sz="1500" kern="0" spc="-90" dirty="0">
                <a:gradFill>
                  <a:gsLst>
                    <a:gs pos="100000">
                      <a:srgbClr val="4F81BD">
                        <a:lumMod val="75000"/>
                      </a:srgbClr>
                    </a:gs>
                    <a:gs pos="100000">
                      <a:srgbClr val="00589A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6858154" y="481896"/>
              <a:ext cx="9678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base">
                <a:spcAft>
                  <a:spcPct val="0"/>
                </a:spcAft>
                <a:buClr>
                  <a:prstClr val="black">
                    <a:lumMod val="85000"/>
                    <a:lumOff val="15000"/>
                  </a:prstClr>
                </a:buClr>
              </a:pPr>
              <a:r>
                <a:rPr kumimoji="1" lang="ko-KR" altLang="en-US" sz="1400" b="1" spc="-40" dirty="0">
                  <a:gradFill>
                    <a:gsLst>
                      <a:gs pos="100000">
                        <a:prstClr val="white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창조경제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41433187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 bwMode="auto">
          <a:xfrm>
            <a:off x="478159" y="242257"/>
            <a:ext cx="315743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00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2015</a:t>
            </a:r>
            <a:r>
              <a:rPr lang="ko-KR" altLang="en-US" sz="300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년도 중점과제</a:t>
            </a:r>
          </a:p>
        </p:txBody>
      </p:sp>
      <p:grpSp>
        <p:nvGrpSpPr>
          <p:cNvPr id="173" name="그룹 172"/>
          <p:cNvGrpSpPr/>
          <p:nvPr/>
        </p:nvGrpSpPr>
        <p:grpSpPr>
          <a:xfrm>
            <a:off x="6449818" y="481896"/>
            <a:ext cx="2248452" cy="333943"/>
            <a:chOff x="6858154" y="481896"/>
            <a:chExt cx="2248452" cy="333943"/>
          </a:xfrm>
        </p:grpSpPr>
        <p:sp>
          <p:nvSpPr>
            <p:cNvPr id="174" name="모서리가 둥근 직사각형 173"/>
            <p:cNvSpPr/>
            <p:nvPr/>
          </p:nvSpPr>
          <p:spPr>
            <a:xfrm>
              <a:off x="6935657" y="510487"/>
              <a:ext cx="812855" cy="25059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 w="952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179" name="Text Box 5"/>
            <p:cNvSpPr txBox="1">
              <a:spLocks noChangeArrowheads="1"/>
            </p:cNvSpPr>
            <p:nvPr/>
          </p:nvSpPr>
          <p:spPr bwMode="auto">
            <a:xfrm>
              <a:off x="7707692" y="492674"/>
              <a:ext cx="139891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latinLnBrk="0" hangingPunct="1">
                <a:defRPr/>
              </a:pPr>
              <a:r>
                <a:rPr lang="ko-KR" altLang="en-US" sz="1500" kern="0" spc="-90" smtClean="0">
                  <a:gradFill>
                    <a:gsLst>
                      <a:gs pos="100000">
                        <a:srgbClr val="4F81BD">
                          <a:lumMod val="75000"/>
                        </a:srgbClr>
                      </a:gs>
                      <a:gs pos="100000">
                        <a:srgbClr val="00589A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창조경제 생태계</a:t>
              </a:r>
              <a:endParaRPr lang="ko-KR" altLang="en-US" sz="1500" kern="0" spc="-90" dirty="0">
                <a:gradFill>
                  <a:gsLst>
                    <a:gs pos="100000">
                      <a:srgbClr val="4F81BD">
                        <a:lumMod val="75000"/>
                      </a:srgbClr>
                    </a:gs>
                    <a:gs pos="100000">
                      <a:srgbClr val="00589A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6858154" y="481896"/>
              <a:ext cx="9678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base">
                <a:spcAft>
                  <a:spcPct val="0"/>
                </a:spcAft>
                <a:buClr>
                  <a:prstClr val="black">
                    <a:lumMod val="85000"/>
                    <a:lumOff val="15000"/>
                  </a:prstClr>
                </a:buClr>
              </a:pPr>
              <a:r>
                <a:rPr kumimoji="1" lang="ko-KR" altLang="en-US" sz="1400" b="1" spc="-40" dirty="0">
                  <a:gradFill>
                    <a:gsLst>
                      <a:gs pos="100000">
                        <a:prstClr val="white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창조경제</a:t>
              </a:r>
            </a:p>
          </p:txBody>
        </p:sp>
      </p:grpSp>
      <p:grpSp>
        <p:nvGrpSpPr>
          <p:cNvPr id="172" name="그룹 48"/>
          <p:cNvGrpSpPr/>
          <p:nvPr/>
        </p:nvGrpSpPr>
        <p:grpSpPr>
          <a:xfrm>
            <a:off x="-5948" y="984038"/>
            <a:ext cx="7387823" cy="460857"/>
            <a:chOff x="9525" y="336688"/>
            <a:chExt cx="4102220" cy="558662"/>
          </a:xfrm>
        </p:grpSpPr>
        <p:sp>
          <p:nvSpPr>
            <p:cNvPr id="240" name="직사각형 239"/>
            <p:cNvSpPr/>
            <p:nvPr/>
          </p:nvSpPr>
          <p:spPr bwMode="auto">
            <a:xfrm>
              <a:off x="12828" y="336688"/>
              <a:ext cx="4098917" cy="558662"/>
            </a:xfrm>
            <a:prstGeom prst="rect">
              <a:avLst/>
            </a:prstGeom>
            <a:gradFill rotWithShape="1">
              <a:gsLst>
                <a:gs pos="833">
                  <a:srgbClr val="FFFFFF">
                    <a:alpha val="30000"/>
                  </a:srgbClr>
                </a:gs>
                <a:gs pos="52000">
                  <a:srgbClr val="FFFFFF">
                    <a:lumMod val="85000"/>
                    <a:alpha val="48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21594000" scaled="0"/>
            </a:gradFill>
            <a:ln>
              <a:noFill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>
              <a:bevelT w="0" h="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atinLnBrk="0">
                <a:defRPr/>
              </a:pPr>
              <a:endParaRPr lang="ko-KR" altLang="en-US" kern="0">
                <a:solidFill>
                  <a:srgbClr val="FFFF00"/>
                </a:solidFill>
                <a:latin typeface="HY헤드라인M"/>
                <a:ea typeface="HY헤드라인M"/>
              </a:endParaRPr>
            </a:p>
          </p:txBody>
        </p:sp>
        <p:grpSp>
          <p:nvGrpSpPr>
            <p:cNvPr id="306" name="그룹 53"/>
            <p:cNvGrpSpPr/>
            <p:nvPr/>
          </p:nvGrpSpPr>
          <p:grpSpPr>
            <a:xfrm>
              <a:off x="9525" y="336688"/>
              <a:ext cx="3935812" cy="558662"/>
              <a:chOff x="130761" y="336688"/>
              <a:chExt cx="3814576" cy="558662"/>
            </a:xfrm>
          </p:grpSpPr>
          <p:cxnSp>
            <p:nvCxnSpPr>
              <p:cNvPr id="307" name="직선 연결선 306"/>
              <p:cNvCxnSpPr/>
              <p:nvPr/>
            </p:nvCxnSpPr>
            <p:spPr bwMode="auto">
              <a:xfrm flipH="1">
                <a:off x="130761" y="336688"/>
                <a:ext cx="3814576" cy="0"/>
              </a:xfrm>
              <a:prstGeom prst="line">
                <a:avLst/>
              </a:prstGeom>
              <a:solidFill>
                <a:srgbClr val="0066FF"/>
              </a:solidFill>
              <a:ln w="12700" cap="flat" cmpd="sng" algn="ctr">
                <a:gradFill>
                  <a:gsLst>
                    <a:gs pos="0">
                      <a:srgbClr val="FFFFFF">
                        <a:lumMod val="85000"/>
                      </a:srgbClr>
                    </a:gs>
                    <a:gs pos="35000">
                      <a:schemeClr val="bg1">
                        <a:lumMod val="85000"/>
                      </a:scheme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8" name="직선 연결선 307"/>
              <p:cNvCxnSpPr/>
              <p:nvPr/>
            </p:nvCxnSpPr>
            <p:spPr bwMode="auto">
              <a:xfrm flipH="1">
                <a:off x="130761" y="895350"/>
                <a:ext cx="3814576" cy="0"/>
              </a:xfrm>
              <a:prstGeom prst="line">
                <a:avLst/>
              </a:prstGeom>
              <a:solidFill>
                <a:srgbClr val="0066FF"/>
              </a:solidFill>
              <a:ln w="12700" cap="flat" cmpd="sng" algn="ctr">
                <a:gradFill>
                  <a:gsLst>
                    <a:gs pos="0">
                      <a:srgbClr val="FFFFFF">
                        <a:lumMod val="85000"/>
                      </a:srgbClr>
                    </a:gs>
                    <a:gs pos="35000">
                      <a:schemeClr val="bg1">
                        <a:lumMod val="85000"/>
                      </a:scheme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309" name="Text Box 33"/>
          <p:cNvSpPr txBox="1">
            <a:spLocks noChangeArrowheads="1"/>
          </p:cNvSpPr>
          <p:nvPr/>
        </p:nvSpPr>
        <p:spPr bwMode="auto">
          <a:xfrm>
            <a:off x="269595" y="974376"/>
            <a:ext cx="775878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600" spc="-9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1. </a:t>
            </a:r>
            <a:r>
              <a:rPr lang="ko-KR" altLang="en-US" sz="2600" spc="-9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창조경제혁신센터 </a:t>
            </a:r>
            <a:r>
              <a:rPr lang="ko-KR" altLang="en-US" sz="2600" spc="-9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구축 </a:t>
            </a:r>
            <a:r>
              <a:rPr lang="ko-KR" altLang="en-US" sz="2600" spc="-9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완료와 성과 창출</a:t>
            </a:r>
            <a:endParaRPr lang="ko-KR" altLang="en-US" sz="2600" spc="-9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prstClr val="black">
                      <a:lumMod val="85000"/>
                      <a:lumOff val="15000"/>
                    </a:prstClr>
                  </a:gs>
                </a:gsLst>
                <a:lin ang="54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  <a:cs typeface="Arial" pitchFamily="34" charset="0"/>
            </a:endParaRPr>
          </a:p>
        </p:txBody>
      </p:sp>
      <p:grpSp>
        <p:nvGrpSpPr>
          <p:cNvPr id="310" name="그룹 141"/>
          <p:cNvGrpSpPr/>
          <p:nvPr/>
        </p:nvGrpSpPr>
        <p:grpSpPr>
          <a:xfrm>
            <a:off x="333151" y="1558966"/>
            <a:ext cx="8775353" cy="549717"/>
            <a:chOff x="289963" y="5798540"/>
            <a:chExt cx="8775353" cy="549717"/>
          </a:xfrm>
        </p:grpSpPr>
        <p:grpSp>
          <p:nvGrpSpPr>
            <p:cNvPr id="311" name="그룹 142"/>
            <p:cNvGrpSpPr/>
            <p:nvPr/>
          </p:nvGrpSpPr>
          <p:grpSpPr>
            <a:xfrm>
              <a:off x="323528" y="5798540"/>
              <a:ext cx="8741788" cy="549717"/>
              <a:chOff x="9525" y="336688"/>
              <a:chExt cx="4102220" cy="558662"/>
            </a:xfrm>
          </p:grpSpPr>
          <p:sp>
            <p:nvSpPr>
              <p:cNvPr id="313" name="직사각형 312"/>
              <p:cNvSpPr/>
              <p:nvPr/>
            </p:nvSpPr>
            <p:spPr bwMode="auto">
              <a:xfrm>
                <a:off x="12828" y="336688"/>
                <a:ext cx="4098917" cy="558662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kern="0" spc="-150">
                  <a:solidFill>
                    <a:srgbClr val="FFFF00"/>
                  </a:solidFill>
                  <a:latin typeface="HY헤드라인M"/>
                  <a:ea typeface="HY헤드라인M"/>
                </a:endParaRPr>
              </a:p>
            </p:txBody>
          </p:sp>
          <p:grpSp>
            <p:nvGrpSpPr>
              <p:cNvPr id="314" name="그룹 145"/>
              <p:cNvGrpSpPr/>
              <p:nvPr/>
            </p:nvGrpSpPr>
            <p:grpSpPr>
              <a:xfrm>
                <a:off x="9525" y="336688"/>
                <a:ext cx="3935812" cy="558662"/>
                <a:chOff x="130761" y="336688"/>
                <a:chExt cx="3814576" cy="558662"/>
              </a:xfrm>
            </p:grpSpPr>
            <p:cxnSp>
              <p:nvCxnSpPr>
                <p:cNvPr id="315" name="직선 연결선 314"/>
                <p:cNvCxnSpPr/>
                <p:nvPr/>
              </p:nvCxnSpPr>
              <p:spPr bwMode="auto">
                <a:xfrm flipH="1">
                  <a:off x="130761" y="336688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6" name="직선 연결선 315"/>
                <p:cNvCxnSpPr/>
                <p:nvPr/>
              </p:nvCxnSpPr>
              <p:spPr bwMode="auto">
                <a:xfrm flipH="1">
                  <a:off x="130761" y="895350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312" name="직사각형 311"/>
            <p:cNvSpPr/>
            <p:nvPr/>
          </p:nvSpPr>
          <p:spPr>
            <a:xfrm>
              <a:off x="289963" y="5827559"/>
              <a:ext cx="7583033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en-US" altLang="ko-KR" sz="2500" b="1" kern="0" spc="-150" dirty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17</a:t>
              </a:r>
              <a:r>
                <a:rPr lang="ko-KR" altLang="en-US" sz="2500" b="1" kern="0" spc="-150" dirty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개 혁신센터 중심으로 창조인프라를 완비하겠습니다</a:t>
              </a:r>
              <a:r>
                <a:rPr lang="en-US" altLang="ko-KR" sz="2500" b="1" kern="0" spc="-150" dirty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.</a:t>
              </a:r>
              <a:endParaRPr lang="ko-KR" altLang="en-US" sz="2500" b="1" kern="0" spc="-15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317" name="그룹 8"/>
          <p:cNvGrpSpPr/>
          <p:nvPr/>
        </p:nvGrpSpPr>
        <p:grpSpPr>
          <a:xfrm>
            <a:off x="4688107" y="2346307"/>
            <a:ext cx="4026908" cy="4148893"/>
            <a:chOff x="5427675" y="5124133"/>
            <a:chExt cx="4026908" cy="1403999"/>
          </a:xfrm>
        </p:grpSpPr>
        <p:sp>
          <p:nvSpPr>
            <p:cNvPr id="318" name="Rectangle 2"/>
            <p:cNvSpPr>
              <a:spLocks noChangeArrowheads="1"/>
            </p:cNvSpPr>
            <p:nvPr/>
          </p:nvSpPr>
          <p:spPr bwMode="auto">
            <a:xfrm>
              <a:off x="5427675" y="5124133"/>
              <a:ext cx="4026908" cy="1403999"/>
            </a:xfrm>
            <a:prstGeom prst="rect">
              <a:avLst/>
            </a:prstGeom>
            <a:gradFill rotWithShape="1">
              <a:gsLst>
                <a:gs pos="100000">
                  <a:schemeClr val="bg1"/>
                </a:gs>
                <a:gs pos="100000">
                  <a:srgbClr val="FFFFFF">
                    <a:alpha val="21001"/>
                  </a:srgbClr>
                </a:gs>
              </a:gsLst>
              <a:lin ang="0" scaled="1"/>
            </a:gradFill>
            <a:ln w="3175" algn="ctr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888C8E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ko-KR" altLang="en-US" dirty="0">
                <a:solidFill>
                  <a:prstClr val="black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319" name="직사각형 318"/>
            <p:cNvSpPr/>
            <p:nvPr/>
          </p:nvSpPr>
          <p:spPr>
            <a:xfrm>
              <a:off x="5575360" y="5308569"/>
              <a:ext cx="3728932" cy="11161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3663" indent="-93663" defTabSz="1330325" eaLnBrk="0" latinLnBrk="0" hangingPunct="0">
                <a:lnSpc>
                  <a:spcPts val="2600"/>
                </a:lnSpc>
                <a:spcAft>
                  <a:spcPts val="600"/>
                </a:spcAft>
                <a:buSzPct val="100000"/>
                <a:buFont typeface="Arial" panose="020B0604020202020204" pitchFamily="34" charset="0"/>
                <a:buChar char="•"/>
              </a:pPr>
              <a:r>
                <a:rPr lang="en-US" altLang="ko-KR" b="1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 </a:t>
              </a:r>
              <a:r>
                <a:rPr lang="ko-KR" altLang="en-US" b="1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기계산업 제조 혁신</a:t>
              </a:r>
              <a:endParaRPr lang="en-US" altLang="ko-KR" b="1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endParaRPr>
            </a:p>
            <a:p>
              <a:pPr marL="93663" indent="-93663" defTabSz="1330325" eaLnBrk="0" latinLnBrk="0" hangingPunct="0">
                <a:lnSpc>
                  <a:spcPts val="2600"/>
                </a:lnSpc>
                <a:spcAft>
                  <a:spcPts val="600"/>
                </a:spcAft>
                <a:buSzPct val="100000"/>
                <a:buFont typeface="Arial" panose="020B0604020202020204" pitchFamily="34" charset="0"/>
                <a:buChar char="•"/>
              </a:pPr>
              <a:r>
                <a:rPr lang="ko-KR" altLang="en-US" b="1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 메이커 스페이스</a:t>
              </a:r>
              <a:endParaRPr lang="en-US" altLang="ko-KR" b="1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endParaRPr>
            </a:p>
            <a:p>
              <a:pPr marL="93663" indent="-93663" defTabSz="1330325" eaLnBrk="0" latinLnBrk="0" hangingPunct="0">
                <a:lnSpc>
                  <a:spcPts val="2600"/>
                </a:lnSpc>
                <a:spcAft>
                  <a:spcPts val="600"/>
                </a:spcAft>
                <a:buSzPct val="100000"/>
                <a:buFont typeface="Arial" panose="020B0604020202020204" pitchFamily="34" charset="0"/>
                <a:buChar char="•"/>
              </a:pPr>
              <a:r>
                <a:rPr lang="en-US" altLang="ko-KR" b="1" kern="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 </a:t>
              </a:r>
              <a:r>
                <a:rPr lang="en-US" altLang="ko-KR" b="1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3D </a:t>
              </a:r>
              <a:r>
                <a:rPr lang="ko-KR" altLang="en-US" b="1" kern="0" dirty="0" err="1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프린팅</a:t>
              </a:r>
              <a:r>
                <a:rPr lang="ko-KR" altLang="en-US" b="1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 산업</a:t>
              </a:r>
              <a:endParaRPr lang="en-US" altLang="ko-KR" b="1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endParaRPr>
            </a:p>
            <a:p>
              <a:pPr marL="93663" indent="-93663" defTabSz="1330325" eaLnBrk="0" latinLnBrk="0" hangingPunct="0">
                <a:lnSpc>
                  <a:spcPts val="2600"/>
                </a:lnSpc>
                <a:spcAft>
                  <a:spcPts val="600"/>
                </a:spcAft>
                <a:buSzPct val="100000"/>
                <a:buFont typeface="Arial" panose="020B0604020202020204" pitchFamily="34" charset="0"/>
                <a:buChar char="•"/>
              </a:pPr>
              <a:r>
                <a:rPr lang="en-US" altLang="ko-KR" b="1" kern="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 </a:t>
              </a:r>
              <a:r>
                <a:rPr lang="ko-KR" altLang="en-US" b="1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바이오 허브 </a:t>
              </a:r>
              <a:r>
                <a:rPr lang="ko-KR" altLang="en-US" b="1" kern="0" dirty="0" err="1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밸리</a:t>
              </a:r>
              <a:endParaRPr lang="en-US" altLang="ko-KR" b="1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endParaRPr>
            </a:p>
            <a:p>
              <a:pPr marL="93663" indent="-93663" defTabSz="1330325" eaLnBrk="0" latinLnBrk="0" hangingPunct="0">
                <a:lnSpc>
                  <a:spcPts val="2600"/>
                </a:lnSpc>
                <a:spcAft>
                  <a:spcPts val="600"/>
                </a:spcAft>
                <a:buSzPct val="100000"/>
                <a:buFont typeface="Arial" panose="020B0604020202020204" pitchFamily="34" charset="0"/>
                <a:buChar char="•"/>
              </a:pPr>
              <a:r>
                <a:rPr lang="en-US" altLang="ko-KR" b="1" kern="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 </a:t>
              </a:r>
              <a:r>
                <a:rPr lang="ko-KR" altLang="en-US" b="1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제로 에너지 마을 실증</a:t>
              </a:r>
              <a:endParaRPr lang="en-US" altLang="ko-KR" b="1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endParaRPr>
            </a:p>
            <a:p>
              <a:pPr marL="93663" indent="-93663" defTabSz="1330325" eaLnBrk="0" latinLnBrk="0" hangingPunct="0">
                <a:lnSpc>
                  <a:spcPts val="2600"/>
                </a:lnSpc>
                <a:spcAft>
                  <a:spcPts val="600"/>
                </a:spcAft>
                <a:buSzPct val="100000"/>
                <a:buFont typeface="Arial" panose="020B0604020202020204" pitchFamily="34" charset="0"/>
                <a:buChar char="•"/>
              </a:pPr>
              <a:r>
                <a:rPr lang="en-US" altLang="ko-KR" b="1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 IT </a:t>
              </a:r>
              <a:r>
                <a:rPr lang="ko-KR" altLang="en-US" b="1" kern="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기반 창작자 생태계 구축</a:t>
              </a:r>
              <a:endParaRPr lang="en-US" altLang="ko-KR" b="1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endParaRPr>
            </a:p>
            <a:p>
              <a:pPr marL="93663" indent="-93663" defTabSz="1330325" eaLnBrk="0" latinLnBrk="0" hangingPunct="0">
                <a:lnSpc>
                  <a:spcPts val="2600"/>
                </a:lnSpc>
                <a:spcAft>
                  <a:spcPts val="600"/>
                </a:spcAft>
                <a:buSzPct val="100000"/>
                <a:buFont typeface="Arial" panose="020B0604020202020204" pitchFamily="34" charset="0"/>
                <a:buChar char="•"/>
              </a:pPr>
              <a:r>
                <a:rPr lang="en-US" altLang="ko-KR" b="1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 </a:t>
              </a:r>
              <a:r>
                <a:rPr lang="ko-KR" altLang="en-US" b="1" kern="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인터넷 플랫폼 활용 </a:t>
              </a:r>
              <a:r>
                <a:rPr lang="ko-KR" altLang="en-US" b="1" kern="0" dirty="0" err="1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콘텐츠</a:t>
              </a:r>
              <a:r>
                <a:rPr lang="ko-KR" altLang="en-US" b="1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 창업</a:t>
              </a:r>
              <a:endParaRPr lang="en-US" altLang="ko-KR" b="1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endParaRPr>
            </a:p>
            <a:p>
              <a:pPr marL="93663" indent="-93663" defTabSz="1330325" eaLnBrk="0" latinLnBrk="0" hangingPunct="0">
                <a:lnSpc>
                  <a:spcPts val="2600"/>
                </a:lnSpc>
                <a:spcAft>
                  <a:spcPts val="600"/>
                </a:spcAft>
                <a:buSzPct val="100000"/>
                <a:buFont typeface="Arial" panose="020B0604020202020204" pitchFamily="34" charset="0"/>
                <a:buChar char="•"/>
              </a:pPr>
              <a:r>
                <a:rPr lang="en-US" altLang="ko-KR" b="1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 </a:t>
              </a:r>
              <a:r>
                <a:rPr lang="ko-KR" altLang="en-US" b="1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의료</a:t>
              </a:r>
              <a:r>
                <a:rPr lang="en-US" altLang="ko-KR" b="1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, </a:t>
              </a:r>
              <a:r>
                <a:rPr lang="ko-KR" altLang="en-US" b="1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교육 등 원격서비스</a:t>
              </a:r>
              <a:r>
                <a:rPr lang="en-US" altLang="ko-KR" b="1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 </a:t>
              </a:r>
              <a:r>
                <a:rPr lang="ko-KR" altLang="en-US" b="1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실증</a:t>
              </a:r>
              <a:endParaRPr lang="ko-KR" altLang="en-US" b="1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endParaRPr>
            </a:p>
          </p:txBody>
        </p:sp>
      </p:grpSp>
      <p:grpSp>
        <p:nvGrpSpPr>
          <p:cNvPr id="320" name="그룹 319"/>
          <p:cNvGrpSpPr/>
          <p:nvPr/>
        </p:nvGrpSpPr>
        <p:grpSpPr>
          <a:xfrm>
            <a:off x="7353060" y="1568823"/>
            <a:ext cx="1355212" cy="494358"/>
            <a:chOff x="7142060" y="1546130"/>
            <a:chExt cx="1491150" cy="543946"/>
          </a:xfrm>
        </p:grpSpPr>
        <p:pic>
          <p:nvPicPr>
            <p:cNvPr id="321" name="그림 3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152450" y="1546130"/>
              <a:ext cx="671149" cy="306245"/>
            </a:xfrm>
            <a:prstGeom prst="rect">
              <a:avLst/>
            </a:prstGeom>
          </p:spPr>
        </p:pic>
        <p:grpSp>
          <p:nvGrpSpPr>
            <p:cNvPr id="322" name="그룹 1"/>
            <p:cNvGrpSpPr/>
            <p:nvPr/>
          </p:nvGrpSpPr>
          <p:grpSpPr>
            <a:xfrm>
              <a:off x="7142060" y="1628802"/>
              <a:ext cx="1491150" cy="461274"/>
              <a:chOff x="7142059" y="1501460"/>
              <a:chExt cx="1893681" cy="585793"/>
            </a:xfrm>
          </p:grpSpPr>
          <p:pic>
            <p:nvPicPr>
              <p:cNvPr id="323" name="그림 32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142059" y="1814372"/>
                <a:ext cx="904517" cy="252000"/>
              </a:xfrm>
              <a:prstGeom prst="rect">
                <a:avLst/>
              </a:prstGeom>
            </p:spPr>
          </p:pic>
          <p:pic>
            <p:nvPicPr>
              <p:cNvPr id="324" name="그림 32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138170" y="1501460"/>
                <a:ext cx="846435" cy="251999"/>
              </a:xfrm>
              <a:prstGeom prst="rect">
                <a:avLst/>
              </a:prstGeom>
            </p:spPr>
          </p:pic>
          <p:pic>
            <p:nvPicPr>
              <p:cNvPr id="325" name="그림 32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087035" y="1835253"/>
                <a:ext cx="948705" cy="252000"/>
              </a:xfrm>
              <a:prstGeom prst="rect">
                <a:avLst/>
              </a:prstGeom>
            </p:spPr>
          </p:pic>
        </p:grpSp>
      </p:grpSp>
      <p:grpSp>
        <p:nvGrpSpPr>
          <p:cNvPr id="326" name="그룹 325"/>
          <p:cNvGrpSpPr/>
          <p:nvPr/>
        </p:nvGrpSpPr>
        <p:grpSpPr>
          <a:xfrm>
            <a:off x="428632" y="2348880"/>
            <a:ext cx="4123531" cy="4146321"/>
            <a:chOff x="5104115" y="2229078"/>
            <a:chExt cx="3686495" cy="4146321"/>
          </a:xfrm>
        </p:grpSpPr>
        <p:sp>
          <p:nvSpPr>
            <p:cNvPr id="327" name="직사각형 326"/>
            <p:cNvSpPr/>
            <p:nvPr/>
          </p:nvSpPr>
          <p:spPr>
            <a:xfrm>
              <a:off x="5104115" y="2229078"/>
              <a:ext cx="3686495" cy="4146321"/>
            </a:xfrm>
            <a:prstGeom prst="rect">
              <a:avLst/>
            </a:prstGeom>
            <a:solidFill>
              <a:srgbClr val="F5F5F5"/>
            </a:solidFill>
            <a:ln w="6350" cap="rnd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pic>
          <p:nvPicPr>
            <p:cNvPr id="328" name="Picture 4" descr="C:\Users\Administrator\Desktop\미래부-브랜드\img\3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0505" y="3310467"/>
              <a:ext cx="1379981" cy="2074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9" name="모서리가 둥근 직사각형 328"/>
            <p:cNvSpPr/>
            <p:nvPr/>
          </p:nvSpPr>
          <p:spPr>
            <a:xfrm flipH="1">
              <a:off x="7658698" y="2338837"/>
              <a:ext cx="991608" cy="329608"/>
            </a:xfrm>
            <a:prstGeom prst="roundRect">
              <a:avLst>
                <a:gd name="adj" fmla="val 11922"/>
              </a:avLst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330" name="양쪽 모서리가 둥근 사각형 329"/>
            <p:cNvSpPr/>
            <p:nvPr/>
          </p:nvSpPr>
          <p:spPr>
            <a:xfrm rot="16200000" flipH="1">
              <a:off x="7649884" y="2347641"/>
              <a:ext cx="327961" cy="310332"/>
            </a:xfrm>
            <a:prstGeom prst="round2SameRect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331" name="직사각형 330"/>
            <p:cNvSpPr/>
            <p:nvPr/>
          </p:nvSpPr>
          <p:spPr>
            <a:xfrm>
              <a:off x="8301800" y="2442300"/>
              <a:ext cx="343125" cy="10772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en-US" altLang="ko-KR" sz="700" kern="0" spc="-5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(IT</a:t>
              </a:r>
              <a:r>
                <a:rPr lang="ko-KR" altLang="en-US" sz="700" kern="0" spc="-5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서비스</a:t>
              </a:r>
              <a:r>
                <a:rPr lang="en-US" altLang="ko-KR" sz="700" kern="0" spc="-5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)</a:t>
              </a:r>
              <a:endParaRPr lang="ko-KR" altLang="en-US" sz="700" kern="0" spc="-5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endParaRPr>
            </a:p>
          </p:txBody>
        </p:sp>
        <p:sp>
          <p:nvSpPr>
            <p:cNvPr id="332" name="모서리가 둥근 직사각형 331"/>
            <p:cNvSpPr/>
            <p:nvPr/>
          </p:nvSpPr>
          <p:spPr>
            <a:xfrm flipH="1">
              <a:off x="7658698" y="2841564"/>
              <a:ext cx="991608" cy="329608"/>
            </a:xfrm>
            <a:prstGeom prst="roundRect">
              <a:avLst>
                <a:gd name="adj" fmla="val 11922"/>
              </a:avLst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333" name="양쪽 모서리가 둥근 사각형 332"/>
            <p:cNvSpPr/>
            <p:nvPr/>
          </p:nvSpPr>
          <p:spPr>
            <a:xfrm rot="16200000" flipH="1">
              <a:off x="7649884" y="2850369"/>
              <a:ext cx="327961" cy="310332"/>
            </a:xfrm>
            <a:prstGeom prst="round2SameRect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334" name="직사각형 333"/>
            <p:cNvSpPr/>
            <p:nvPr/>
          </p:nvSpPr>
          <p:spPr>
            <a:xfrm>
              <a:off x="8301800" y="2945025"/>
              <a:ext cx="343125" cy="10772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en-US" altLang="ko-KR" sz="700" kern="0" spc="-5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(IT</a:t>
              </a:r>
              <a:r>
                <a:rPr lang="ko-KR" altLang="en-US" sz="700" kern="0" spc="-5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서비스</a:t>
              </a:r>
              <a:r>
                <a:rPr lang="en-US" altLang="ko-KR" sz="700" kern="0" spc="-5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)</a:t>
              </a:r>
              <a:endParaRPr lang="ko-KR" altLang="en-US" sz="700" kern="0" spc="-5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endParaRPr>
            </a:p>
          </p:txBody>
        </p:sp>
        <p:grpSp>
          <p:nvGrpSpPr>
            <p:cNvPr id="335" name="그룹 185"/>
            <p:cNvGrpSpPr/>
            <p:nvPr/>
          </p:nvGrpSpPr>
          <p:grpSpPr>
            <a:xfrm>
              <a:off x="7658698" y="3351729"/>
              <a:ext cx="991608" cy="329618"/>
              <a:chOff x="3744264" y="2207412"/>
              <a:chExt cx="1331791" cy="434226"/>
            </a:xfrm>
          </p:grpSpPr>
          <p:sp>
            <p:nvSpPr>
              <p:cNvPr id="439" name="모서리가 둥근 직사각형 438"/>
              <p:cNvSpPr/>
              <p:nvPr/>
            </p:nvSpPr>
            <p:spPr>
              <a:xfrm flipH="1">
                <a:off x="3744264" y="2207425"/>
                <a:ext cx="1331791" cy="434213"/>
              </a:xfrm>
              <a:prstGeom prst="roundRect">
                <a:avLst>
                  <a:gd name="adj" fmla="val 11922"/>
                </a:avLst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>
                  <a:ln>
                    <a:solidFill>
                      <a:prstClr val="white">
                        <a:lumMod val="65000"/>
                        <a:alpha val="0"/>
                      </a:prst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440" name="양쪽 모서리가 둥근 사각형 439"/>
              <p:cNvSpPr/>
              <p:nvPr/>
            </p:nvSpPr>
            <p:spPr>
              <a:xfrm rot="16200000" flipH="1">
                <a:off x="3736641" y="2215037"/>
                <a:ext cx="432043" cy="416794"/>
              </a:xfrm>
              <a:prstGeom prst="round2SameRect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>
                  <a:ln>
                    <a:solidFill>
                      <a:prstClr val="white">
                        <a:lumMod val="65000"/>
                        <a:alpha val="0"/>
                      </a:prstClr>
                    </a:solidFill>
                  </a:ln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36" name="제목 114"/>
            <p:cNvSpPr txBox="1">
              <a:spLocks/>
            </p:cNvSpPr>
            <p:nvPr/>
          </p:nvSpPr>
          <p:spPr>
            <a:xfrm>
              <a:off x="7658698" y="3351793"/>
              <a:ext cx="310333" cy="318823"/>
            </a:xfrm>
            <a:prstGeom prst="rect">
              <a:avLst/>
            </a:prstGeom>
            <a:effectLst>
              <a:outerShdw blurRad="25400" dir="5400000" algn="ctr" rotWithShape="0">
                <a:sysClr val="windowText" lastClr="000000"/>
              </a:outerShdw>
            </a:effectLst>
          </p:spPr>
          <p:txBody>
            <a:bodyPr lIns="0" tIns="0" rIns="0" bIns="0" anchor="ctr" anchorCtr="0"/>
            <a:lstStyle/>
            <a:p>
              <a:pPr algn="ctr" eaLnBrk="0" latinLnBrk="0" hangingPunct="0">
                <a:defRPr/>
              </a:pPr>
              <a:r>
                <a:rPr lang="ko-KR" altLang="en-US" sz="1100" kern="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경북</a:t>
              </a:r>
            </a:p>
          </p:txBody>
        </p:sp>
        <p:sp>
          <p:nvSpPr>
            <p:cNvPr id="337" name="직사각형 336"/>
            <p:cNvSpPr/>
            <p:nvPr/>
          </p:nvSpPr>
          <p:spPr>
            <a:xfrm>
              <a:off x="8301800" y="3461134"/>
              <a:ext cx="343125" cy="10772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en-US" altLang="ko-KR" sz="700" kern="0" spc="-5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(</a:t>
              </a:r>
              <a:r>
                <a:rPr lang="ko-KR" altLang="en-US" sz="700" kern="0" spc="-5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전자</a:t>
              </a:r>
              <a:r>
                <a:rPr lang="en-US" altLang="ko-KR" sz="700" kern="0" spc="-5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)</a:t>
              </a:r>
              <a:endParaRPr lang="ko-KR" altLang="en-US" sz="700" kern="0" spc="-5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endParaRPr>
            </a:p>
          </p:txBody>
        </p:sp>
        <p:grpSp>
          <p:nvGrpSpPr>
            <p:cNvPr id="338" name="그룹 188"/>
            <p:cNvGrpSpPr/>
            <p:nvPr/>
          </p:nvGrpSpPr>
          <p:grpSpPr>
            <a:xfrm>
              <a:off x="7658698" y="3854456"/>
              <a:ext cx="991608" cy="329618"/>
              <a:chOff x="3744264" y="2207412"/>
              <a:chExt cx="1331791" cy="434226"/>
            </a:xfrm>
          </p:grpSpPr>
          <p:sp>
            <p:nvSpPr>
              <p:cNvPr id="437" name="모서리가 둥근 직사각형 436"/>
              <p:cNvSpPr/>
              <p:nvPr/>
            </p:nvSpPr>
            <p:spPr>
              <a:xfrm flipH="1">
                <a:off x="3744264" y="2207425"/>
                <a:ext cx="1331791" cy="434213"/>
              </a:xfrm>
              <a:prstGeom prst="roundRect">
                <a:avLst>
                  <a:gd name="adj" fmla="val 11922"/>
                </a:avLst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>
                  <a:ln>
                    <a:solidFill>
                      <a:prstClr val="white">
                        <a:lumMod val="65000"/>
                        <a:alpha val="0"/>
                      </a:prst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438" name="양쪽 모서리가 둥근 사각형 437"/>
              <p:cNvSpPr/>
              <p:nvPr/>
            </p:nvSpPr>
            <p:spPr>
              <a:xfrm rot="16200000" flipH="1">
                <a:off x="3736641" y="2215037"/>
                <a:ext cx="432043" cy="416794"/>
              </a:xfrm>
              <a:prstGeom prst="round2SameRect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>
                  <a:ln>
                    <a:solidFill>
                      <a:prstClr val="white">
                        <a:lumMod val="65000"/>
                        <a:alpha val="0"/>
                      </a:prstClr>
                    </a:solidFill>
                  </a:ln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39" name="제목 114"/>
            <p:cNvSpPr txBox="1">
              <a:spLocks/>
            </p:cNvSpPr>
            <p:nvPr/>
          </p:nvSpPr>
          <p:spPr>
            <a:xfrm>
              <a:off x="7658698" y="3864367"/>
              <a:ext cx="310333" cy="318823"/>
            </a:xfrm>
            <a:prstGeom prst="rect">
              <a:avLst/>
            </a:prstGeom>
            <a:effectLst>
              <a:outerShdw blurRad="25400" dir="5400000" algn="ctr" rotWithShape="0">
                <a:sysClr val="windowText" lastClr="000000"/>
              </a:outerShdw>
            </a:effectLst>
          </p:spPr>
          <p:txBody>
            <a:bodyPr lIns="0" tIns="0" rIns="0" bIns="0" anchor="ctr" anchorCtr="0"/>
            <a:lstStyle/>
            <a:p>
              <a:pPr algn="ctr" eaLnBrk="0" latinLnBrk="0" hangingPunct="0">
                <a:defRPr/>
              </a:pPr>
              <a:r>
                <a:rPr lang="ko-KR" altLang="en-US" sz="1100" kern="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대구</a:t>
              </a:r>
            </a:p>
          </p:txBody>
        </p:sp>
        <p:sp>
          <p:nvSpPr>
            <p:cNvPr id="340" name="직사각형 339"/>
            <p:cNvSpPr/>
            <p:nvPr/>
          </p:nvSpPr>
          <p:spPr>
            <a:xfrm>
              <a:off x="8301800" y="3950482"/>
              <a:ext cx="343125" cy="10772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en-US" altLang="ko-KR" sz="700" kern="0" spc="-5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(</a:t>
              </a:r>
              <a:r>
                <a:rPr lang="ko-KR" altLang="en-US" sz="700" kern="0" spc="-5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전자</a:t>
              </a:r>
              <a:r>
                <a:rPr lang="en-US" altLang="ko-KR" sz="700" kern="0" spc="-5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)</a:t>
              </a:r>
              <a:endParaRPr lang="ko-KR" altLang="en-US" sz="700" kern="0" spc="-5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endParaRPr>
            </a:p>
          </p:txBody>
        </p:sp>
        <p:sp>
          <p:nvSpPr>
            <p:cNvPr id="341" name="모서리가 둥근 직사각형 340"/>
            <p:cNvSpPr/>
            <p:nvPr/>
          </p:nvSpPr>
          <p:spPr>
            <a:xfrm flipH="1">
              <a:off x="7658698" y="4349748"/>
              <a:ext cx="991608" cy="329608"/>
            </a:xfrm>
            <a:prstGeom prst="roundRect">
              <a:avLst>
                <a:gd name="adj" fmla="val 11922"/>
              </a:avLst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342" name="양쪽 모서리가 둥근 사각형 341"/>
            <p:cNvSpPr/>
            <p:nvPr/>
          </p:nvSpPr>
          <p:spPr>
            <a:xfrm rot="16200000" flipH="1">
              <a:off x="7649884" y="4358554"/>
              <a:ext cx="327961" cy="310332"/>
            </a:xfrm>
            <a:prstGeom prst="round2SameRect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343" name="직사각형 342"/>
            <p:cNvSpPr/>
            <p:nvPr/>
          </p:nvSpPr>
          <p:spPr>
            <a:xfrm>
              <a:off x="8301800" y="4405745"/>
              <a:ext cx="343125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en-US" altLang="ko-KR" sz="700" kern="0" spc="-5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(</a:t>
              </a:r>
              <a:r>
                <a:rPr lang="ko-KR" altLang="en-US" sz="700" kern="0" spc="-5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조선</a:t>
              </a:r>
              <a:r>
                <a:rPr lang="en-US" altLang="ko-KR" sz="700" kern="0" spc="-5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/>
              </a:r>
              <a:br>
                <a:rPr lang="en-US" altLang="ko-KR" sz="700" kern="0" spc="-5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</a:br>
              <a:r>
                <a:rPr lang="ko-KR" altLang="en-US" sz="700" kern="0" spc="-50" dirty="0" err="1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/>
                  <a:ea typeface="-윤고딕330"/>
                </a:rPr>
                <a:t>ㆍ</a:t>
              </a:r>
              <a:r>
                <a:rPr lang="ko-KR" altLang="en-US" sz="700" kern="0" spc="-50" dirty="0" err="1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기계</a:t>
              </a:r>
              <a:r>
                <a:rPr lang="en-US" altLang="ko-KR" sz="700" kern="0" spc="-5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)</a:t>
              </a:r>
              <a:endParaRPr lang="ko-KR" altLang="en-US" sz="700" kern="0" spc="-5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endParaRPr>
            </a:p>
          </p:txBody>
        </p:sp>
        <p:sp>
          <p:nvSpPr>
            <p:cNvPr id="344" name="모서리가 둥근 직사각형 343"/>
            <p:cNvSpPr/>
            <p:nvPr/>
          </p:nvSpPr>
          <p:spPr>
            <a:xfrm flipH="1">
              <a:off x="7658698" y="4852475"/>
              <a:ext cx="991608" cy="329608"/>
            </a:xfrm>
            <a:prstGeom prst="roundRect">
              <a:avLst>
                <a:gd name="adj" fmla="val 11922"/>
              </a:avLst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345" name="양쪽 모서리가 둥근 사각형 344"/>
            <p:cNvSpPr/>
            <p:nvPr/>
          </p:nvSpPr>
          <p:spPr>
            <a:xfrm rot="16200000" flipH="1">
              <a:off x="7649884" y="4861282"/>
              <a:ext cx="327961" cy="310332"/>
            </a:xfrm>
            <a:prstGeom prst="round2SameRect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346" name="직사각형 345"/>
            <p:cNvSpPr/>
            <p:nvPr/>
          </p:nvSpPr>
          <p:spPr>
            <a:xfrm>
              <a:off x="8301800" y="4906801"/>
              <a:ext cx="343125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en-US" altLang="ko-KR" sz="700" kern="0" spc="-5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(</a:t>
              </a:r>
              <a:r>
                <a:rPr lang="ko-KR" altLang="en-US" sz="700" kern="0" spc="-5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유통</a:t>
              </a:r>
              <a:r>
                <a:rPr lang="en-US" altLang="ko-KR" sz="700" kern="0" spc="-5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/>
              </a:r>
              <a:br>
                <a:rPr lang="en-US" altLang="ko-KR" sz="700" kern="0" spc="-5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</a:br>
              <a:r>
                <a:rPr lang="ko-KR" altLang="en-US" sz="700" kern="0" spc="-5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/>
                  <a:ea typeface="-윤고딕330"/>
                </a:rPr>
                <a:t>ㆍ</a:t>
              </a:r>
              <a:r>
                <a:rPr lang="ko-KR" altLang="en-US" sz="700" kern="0" spc="-5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관광</a:t>
              </a:r>
              <a:r>
                <a:rPr lang="en-US" altLang="ko-KR" sz="700" kern="0" spc="-5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)</a:t>
              </a:r>
              <a:endParaRPr lang="ko-KR" altLang="en-US" sz="700" kern="0" spc="-5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endParaRPr>
            </a:p>
          </p:txBody>
        </p:sp>
        <p:sp>
          <p:nvSpPr>
            <p:cNvPr id="347" name="모서리가 둥근 직사각형 346"/>
            <p:cNvSpPr/>
            <p:nvPr/>
          </p:nvSpPr>
          <p:spPr>
            <a:xfrm flipH="1">
              <a:off x="7658698" y="5355204"/>
              <a:ext cx="991608" cy="329608"/>
            </a:xfrm>
            <a:prstGeom prst="roundRect">
              <a:avLst>
                <a:gd name="adj" fmla="val 11922"/>
              </a:avLst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348" name="양쪽 모서리가 둥근 사각형 347"/>
            <p:cNvSpPr/>
            <p:nvPr/>
          </p:nvSpPr>
          <p:spPr>
            <a:xfrm rot="16200000" flipH="1">
              <a:off x="7649884" y="5364009"/>
              <a:ext cx="327961" cy="310332"/>
            </a:xfrm>
            <a:prstGeom prst="round2SameRect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349" name="직사각형 348"/>
            <p:cNvSpPr/>
            <p:nvPr/>
          </p:nvSpPr>
          <p:spPr>
            <a:xfrm>
              <a:off x="8301800" y="5458669"/>
              <a:ext cx="343125" cy="10772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en-US" altLang="ko-KR" sz="700" kern="0" spc="-5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(</a:t>
              </a:r>
              <a:r>
                <a:rPr lang="ko-KR" altLang="en-US" sz="700" kern="0" spc="-5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기계정비</a:t>
              </a:r>
              <a:r>
                <a:rPr lang="en-US" altLang="ko-KR" sz="700" kern="0" spc="-5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)</a:t>
              </a:r>
              <a:endParaRPr lang="ko-KR" altLang="en-US" sz="700" kern="0" spc="-5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endParaRPr>
            </a:p>
          </p:txBody>
        </p:sp>
        <p:sp>
          <p:nvSpPr>
            <p:cNvPr id="350" name="모서리가 둥근 직사각형 349"/>
            <p:cNvSpPr/>
            <p:nvPr/>
          </p:nvSpPr>
          <p:spPr>
            <a:xfrm flipH="1">
              <a:off x="7658697" y="5857932"/>
              <a:ext cx="991609" cy="329608"/>
            </a:xfrm>
            <a:prstGeom prst="roundRect">
              <a:avLst>
                <a:gd name="adj" fmla="val 11922"/>
              </a:avLst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351" name="양쪽 모서리가 둥근 사각형 350"/>
            <p:cNvSpPr/>
            <p:nvPr/>
          </p:nvSpPr>
          <p:spPr>
            <a:xfrm rot="16200000" flipH="1">
              <a:off x="7649883" y="5866738"/>
              <a:ext cx="327961" cy="310332"/>
            </a:xfrm>
            <a:prstGeom prst="round2SameRect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352" name="직사각형 351"/>
            <p:cNvSpPr/>
            <p:nvPr/>
          </p:nvSpPr>
          <p:spPr>
            <a:xfrm>
              <a:off x="8301799" y="5914887"/>
              <a:ext cx="343125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en-US" altLang="ko-KR" sz="700" kern="0" spc="-5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(</a:t>
              </a:r>
              <a:r>
                <a:rPr lang="ko-KR" altLang="en-US" sz="700" kern="0" spc="-50" dirty="0" err="1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건설</a:t>
              </a:r>
              <a:r>
                <a:rPr lang="ko-KR" altLang="en-US" sz="700" kern="0" spc="-50" dirty="0" err="1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/>
                  <a:ea typeface="-윤고딕330"/>
                </a:rPr>
                <a:t>ㆍ</a:t>
              </a:r>
              <a:r>
                <a:rPr lang="ko-KR" altLang="en-US" sz="700" kern="0" spc="-5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/>
                  <a:ea typeface="-윤고딕330"/>
                </a:rPr>
                <a:t> </a:t>
              </a:r>
              <a:r>
                <a:rPr lang="ko-KR" altLang="en-US" sz="700" kern="0" spc="-5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에너지</a:t>
              </a:r>
              <a:r>
                <a:rPr lang="en-US" altLang="ko-KR" sz="700" kern="0" spc="-5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)</a:t>
              </a:r>
              <a:endParaRPr lang="ko-KR" altLang="en-US" sz="700" kern="0" spc="-5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endParaRPr>
            </a:p>
          </p:txBody>
        </p:sp>
        <p:sp>
          <p:nvSpPr>
            <p:cNvPr id="353" name="모서리가 둥근 직사각형 352"/>
            <p:cNvSpPr/>
            <p:nvPr/>
          </p:nvSpPr>
          <p:spPr>
            <a:xfrm flipH="1">
              <a:off x="6513326" y="5857932"/>
              <a:ext cx="991609" cy="329608"/>
            </a:xfrm>
            <a:prstGeom prst="roundRect">
              <a:avLst>
                <a:gd name="adj" fmla="val 11922"/>
              </a:avLst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354" name="양쪽 모서리가 둥근 사각형 353"/>
            <p:cNvSpPr/>
            <p:nvPr/>
          </p:nvSpPr>
          <p:spPr>
            <a:xfrm rot="16200000" flipH="1">
              <a:off x="6504512" y="5866738"/>
              <a:ext cx="327961" cy="310332"/>
            </a:xfrm>
            <a:prstGeom prst="round2SameRect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355" name="직사각형 354"/>
            <p:cNvSpPr/>
            <p:nvPr/>
          </p:nvSpPr>
          <p:spPr>
            <a:xfrm>
              <a:off x="7156428" y="5968978"/>
              <a:ext cx="343125" cy="10772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en-US" altLang="ko-KR" sz="700" kern="0" spc="-5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(IT</a:t>
              </a:r>
              <a:r>
                <a:rPr lang="ko-KR" altLang="en-US" sz="700" kern="0" spc="-5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서비스</a:t>
              </a:r>
              <a:r>
                <a:rPr lang="en-US" altLang="ko-KR" sz="700" kern="0" spc="-5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)</a:t>
              </a:r>
              <a:endParaRPr lang="ko-KR" altLang="en-US" sz="700" kern="0" spc="-5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endParaRPr>
            </a:p>
          </p:txBody>
        </p:sp>
        <p:sp>
          <p:nvSpPr>
            <p:cNvPr id="356" name="모서리가 둥근 직사각형 355"/>
            <p:cNvSpPr/>
            <p:nvPr/>
          </p:nvSpPr>
          <p:spPr>
            <a:xfrm>
              <a:off x="5266912" y="2338837"/>
              <a:ext cx="991609" cy="329608"/>
            </a:xfrm>
            <a:prstGeom prst="roundRect">
              <a:avLst>
                <a:gd name="adj" fmla="val 11922"/>
              </a:avLst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357" name="양쪽 모서리가 둥근 사각형 356"/>
            <p:cNvSpPr/>
            <p:nvPr/>
          </p:nvSpPr>
          <p:spPr>
            <a:xfrm rot="5400000">
              <a:off x="5939375" y="2347641"/>
              <a:ext cx="327961" cy="310332"/>
            </a:xfrm>
            <a:prstGeom prst="round2SameRect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358" name="직사각형 357"/>
            <p:cNvSpPr/>
            <p:nvPr/>
          </p:nvSpPr>
          <p:spPr>
            <a:xfrm flipH="1">
              <a:off x="5530734" y="2431637"/>
              <a:ext cx="416921" cy="10772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en-US" altLang="ko-KR" sz="700" kern="0" spc="-5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(</a:t>
              </a:r>
              <a:r>
                <a:rPr lang="ko-KR" altLang="en-US" sz="700" kern="0" spc="-5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문화</a:t>
              </a:r>
              <a:r>
                <a:rPr lang="en-US" altLang="ko-KR" sz="700" kern="0" spc="-5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)</a:t>
              </a:r>
              <a:endParaRPr lang="ko-KR" altLang="en-US" sz="700" kern="0" spc="-5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endParaRPr>
            </a:p>
          </p:txBody>
        </p:sp>
        <p:sp>
          <p:nvSpPr>
            <p:cNvPr id="359" name="모서리가 둥근 직사각형 358"/>
            <p:cNvSpPr/>
            <p:nvPr/>
          </p:nvSpPr>
          <p:spPr>
            <a:xfrm>
              <a:off x="5266912" y="2841564"/>
              <a:ext cx="991609" cy="329608"/>
            </a:xfrm>
            <a:prstGeom prst="roundRect">
              <a:avLst>
                <a:gd name="adj" fmla="val 11922"/>
              </a:avLst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360" name="양쪽 모서리가 둥근 사각형 359"/>
            <p:cNvSpPr/>
            <p:nvPr/>
          </p:nvSpPr>
          <p:spPr>
            <a:xfrm rot="5400000">
              <a:off x="5939374" y="2850371"/>
              <a:ext cx="327961" cy="310332"/>
            </a:xfrm>
            <a:prstGeom prst="round2SameRect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361" name="직사각형 360"/>
            <p:cNvSpPr/>
            <p:nvPr/>
          </p:nvSpPr>
          <p:spPr>
            <a:xfrm flipH="1">
              <a:off x="5530735" y="2934365"/>
              <a:ext cx="416921" cy="10772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en-US" altLang="ko-KR" sz="700" kern="0" spc="-5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(</a:t>
              </a:r>
              <a:r>
                <a:rPr lang="ko-KR" altLang="en-US" sz="700" kern="0" spc="-5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항공</a:t>
              </a:r>
              <a:r>
                <a:rPr lang="en-US" altLang="ko-KR" sz="700" kern="0" spc="-5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)</a:t>
              </a:r>
              <a:endParaRPr lang="ko-KR" altLang="en-US" sz="700" kern="0" spc="-5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endParaRPr>
            </a:p>
          </p:txBody>
        </p:sp>
        <p:sp>
          <p:nvSpPr>
            <p:cNvPr id="362" name="모서리가 둥근 직사각형 361"/>
            <p:cNvSpPr/>
            <p:nvPr/>
          </p:nvSpPr>
          <p:spPr>
            <a:xfrm>
              <a:off x="5266912" y="3344292"/>
              <a:ext cx="991609" cy="329608"/>
            </a:xfrm>
            <a:prstGeom prst="roundRect">
              <a:avLst>
                <a:gd name="adj" fmla="val 11922"/>
              </a:avLst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363" name="양쪽 모서리가 둥근 사각형 362"/>
            <p:cNvSpPr/>
            <p:nvPr/>
          </p:nvSpPr>
          <p:spPr>
            <a:xfrm rot="5400000">
              <a:off x="5939374" y="3353098"/>
              <a:ext cx="327961" cy="310332"/>
            </a:xfrm>
            <a:prstGeom prst="round2SameRect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364" name="직사각형 363"/>
            <p:cNvSpPr/>
            <p:nvPr/>
          </p:nvSpPr>
          <p:spPr>
            <a:xfrm flipH="1">
              <a:off x="5530735" y="3406053"/>
              <a:ext cx="416921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en-US" altLang="ko-KR" sz="700" kern="0" spc="-5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(</a:t>
              </a:r>
              <a:r>
                <a:rPr lang="ko-KR" altLang="en-US" sz="700" kern="0" spc="-5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전자정보</a:t>
              </a:r>
              <a:r>
                <a:rPr lang="en-US" altLang="ko-KR" sz="700" kern="0" spc="-5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/>
              </a:r>
              <a:br>
                <a:rPr lang="en-US" altLang="ko-KR" sz="700" kern="0" spc="-5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</a:br>
              <a:r>
                <a:rPr lang="ko-KR" altLang="en-US" sz="700" kern="0" spc="-5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ㆍ바이오</a:t>
              </a:r>
              <a:r>
                <a:rPr lang="en-US" altLang="ko-KR" sz="700" kern="0" spc="-5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)</a:t>
              </a:r>
              <a:endParaRPr lang="ko-KR" altLang="en-US" sz="700" kern="0" spc="-5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endParaRPr>
            </a:p>
          </p:txBody>
        </p:sp>
        <p:sp>
          <p:nvSpPr>
            <p:cNvPr id="365" name="모서리가 둥근 직사각형 364"/>
            <p:cNvSpPr/>
            <p:nvPr/>
          </p:nvSpPr>
          <p:spPr>
            <a:xfrm>
              <a:off x="5266912" y="3847020"/>
              <a:ext cx="991609" cy="329608"/>
            </a:xfrm>
            <a:prstGeom prst="roundRect">
              <a:avLst>
                <a:gd name="adj" fmla="val 11922"/>
              </a:avLst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366" name="양쪽 모서리가 둥근 사각형 365"/>
            <p:cNvSpPr/>
            <p:nvPr/>
          </p:nvSpPr>
          <p:spPr>
            <a:xfrm rot="5400000">
              <a:off x="5939374" y="3855825"/>
              <a:ext cx="327961" cy="310332"/>
            </a:xfrm>
            <a:prstGeom prst="round2SameRect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367" name="직사각형 366"/>
            <p:cNvSpPr/>
            <p:nvPr/>
          </p:nvSpPr>
          <p:spPr>
            <a:xfrm flipH="1">
              <a:off x="5480681" y="3907088"/>
              <a:ext cx="462565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en-US" altLang="ko-KR" sz="700" kern="0" spc="-9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(</a:t>
              </a:r>
              <a:r>
                <a:rPr lang="ko-KR" altLang="en-US" sz="700" kern="0" spc="-9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태양광에너지</a:t>
              </a:r>
              <a:r>
                <a:rPr lang="en-US" altLang="ko-KR" sz="700" kern="0" spc="-9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/>
              </a:r>
              <a:br>
                <a:rPr lang="en-US" altLang="ko-KR" sz="700" kern="0" spc="-9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</a:br>
              <a:r>
                <a:rPr lang="ko-KR" altLang="en-US" sz="700" kern="0" spc="-9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ㆍ</a:t>
              </a:r>
              <a:r>
                <a:rPr lang="en-US" altLang="ko-KR" sz="700" kern="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ICT</a:t>
              </a:r>
              <a:r>
                <a:rPr lang="en-US" altLang="ko-KR" sz="700" kern="0" spc="-9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)</a:t>
              </a:r>
              <a:endParaRPr lang="ko-KR" altLang="en-US" sz="700" kern="0" spc="-9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endParaRPr>
            </a:p>
          </p:txBody>
        </p:sp>
        <p:sp>
          <p:nvSpPr>
            <p:cNvPr id="368" name="모서리가 둥근 직사각형 367"/>
            <p:cNvSpPr/>
            <p:nvPr/>
          </p:nvSpPr>
          <p:spPr>
            <a:xfrm>
              <a:off x="5266912" y="4349748"/>
              <a:ext cx="991609" cy="329608"/>
            </a:xfrm>
            <a:prstGeom prst="roundRect">
              <a:avLst>
                <a:gd name="adj" fmla="val 11922"/>
              </a:avLst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369" name="양쪽 모서리가 둥근 사각형 368"/>
            <p:cNvSpPr/>
            <p:nvPr/>
          </p:nvSpPr>
          <p:spPr>
            <a:xfrm rot="5400000">
              <a:off x="5939374" y="4358554"/>
              <a:ext cx="327961" cy="310332"/>
            </a:xfrm>
            <a:prstGeom prst="round2SameRect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370" name="직사각형 369"/>
            <p:cNvSpPr/>
            <p:nvPr/>
          </p:nvSpPr>
          <p:spPr>
            <a:xfrm flipH="1">
              <a:off x="5530734" y="4460041"/>
              <a:ext cx="416921" cy="10772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en-US" altLang="ko-KR" sz="700" kern="0" spc="-5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(ICT)</a:t>
              </a:r>
              <a:endParaRPr lang="ko-KR" altLang="en-US" sz="700" kern="0" spc="-5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endParaRPr>
            </a:p>
          </p:txBody>
        </p:sp>
        <p:sp>
          <p:nvSpPr>
            <p:cNvPr id="371" name="모서리가 둥근 직사각형 370"/>
            <p:cNvSpPr/>
            <p:nvPr/>
          </p:nvSpPr>
          <p:spPr>
            <a:xfrm>
              <a:off x="5266912" y="4859924"/>
              <a:ext cx="991609" cy="329608"/>
            </a:xfrm>
            <a:prstGeom prst="roundRect">
              <a:avLst>
                <a:gd name="adj" fmla="val 11922"/>
              </a:avLst>
            </a:prstGeom>
            <a:solidFill>
              <a:schemeClr val="bg1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372" name="양쪽 모서리가 둥근 사각형 371"/>
            <p:cNvSpPr/>
            <p:nvPr/>
          </p:nvSpPr>
          <p:spPr>
            <a:xfrm rot="5400000">
              <a:off x="5939374" y="4868728"/>
              <a:ext cx="327961" cy="310332"/>
            </a:xfrm>
            <a:prstGeom prst="round2SameRect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373" name="제목 114"/>
            <p:cNvSpPr txBox="1">
              <a:spLocks/>
            </p:cNvSpPr>
            <p:nvPr/>
          </p:nvSpPr>
          <p:spPr>
            <a:xfrm flipH="1">
              <a:off x="5948189" y="4859977"/>
              <a:ext cx="310333" cy="318823"/>
            </a:xfrm>
            <a:prstGeom prst="rect">
              <a:avLst/>
            </a:prstGeom>
            <a:effectLst>
              <a:outerShdw blurRad="25400" dir="5400000" algn="ctr" rotWithShape="0">
                <a:sysClr val="windowText" lastClr="000000"/>
              </a:outerShdw>
            </a:effectLst>
          </p:spPr>
          <p:txBody>
            <a:bodyPr lIns="0" tIns="0" rIns="0" bIns="0" anchor="ctr" anchorCtr="0"/>
            <a:lstStyle/>
            <a:p>
              <a:pPr algn="ctr" eaLnBrk="0" latinLnBrk="0" hangingPunct="0">
                <a:defRPr/>
              </a:pPr>
              <a:r>
                <a:rPr lang="ko-KR" altLang="en-US" sz="1100" kern="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대전</a:t>
              </a:r>
            </a:p>
          </p:txBody>
        </p:sp>
        <p:sp>
          <p:nvSpPr>
            <p:cNvPr id="374" name="직사각형 373"/>
            <p:cNvSpPr/>
            <p:nvPr/>
          </p:nvSpPr>
          <p:spPr>
            <a:xfrm flipH="1">
              <a:off x="5530734" y="4962768"/>
              <a:ext cx="416921" cy="10772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en-US" altLang="ko-KR" sz="700" kern="0" spc="-5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(ICT)</a:t>
              </a:r>
              <a:endParaRPr lang="ko-KR" altLang="en-US" sz="700" kern="0" spc="-5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endParaRPr>
            </a:p>
          </p:txBody>
        </p:sp>
        <p:sp>
          <p:nvSpPr>
            <p:cNvPr id="375" name="모서리가 둥근 직사각형 374"/>
            <p:cNvSpPr/>
            <p:nvPr/>
          </p:nvSpPr>
          <p:spPr>
            <a:xfrm>
              <a:off x="5266912" y="5362651"/>
              <a:ext cx="991609" cy="329608"/>
            </a:xfrm>
            <a:prstGeom prst="roundRect">
              <a:avLst>
                <a:gd name="adj" fmla="val 11922"/>
              </a:avLst>
            </a:prstGeom>
            <a:solidFill>
              <a:schemeClr val="bg1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376" name="양쪽 모서리가 둥근 사각형 375"/>
            <p:cNvSpPr/>
            <p:nvPr/>
          </p:nvSpPr>
          <p:spPr>
            <a:xfrm rot="5400000">
              <a:off x="5939374" y="5371456"/>
              <a:ext cx="327961" cy="310332"/>
            </a:xfrm>
            <a:prstGeom prst="round2SameRect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377" name="제목 114"/>
            <p:cNvSpPr txBox="1">
              <a:spLocks/>
            </p:cNvSpPr>
            <p:nvPr/>
          </p:nvSpPr>
          <p:spPr>
            <a:xfrm flipH="1">
              <a:off x="5948189" y="5362704"/>
              <a:ext cx="310333" cy="318823"/>
            </a:xfrm>
            <a:prstGeom prst="rect">
              <a:avLst/>
            </a:prstGeom>
            <a:effectLst>
              <a:outerShdw blurRad="25400" dir="5400000" algn="ctr" rotWithShape="0">
                <a:sysClr val="windowText" lastClr="000000"/>
              </a:outerShdw>
            </a:effectLst>
          </p:spPr>
          <p:txBody>
            <a:bodyPr lIns="0" tIns="0" rIns="0" bIns="0" anchor="ctr" anchorCtr="0"/>
            <a:lstStyle/>
            <a:p>
              <a:pPr algn="ctr" eaLnBrk="0" latinLnBrk="0" hangingPunct="0">
                <a:defRPr/>
              </a:pPr>
              <a:r>
                <a:rPr lang="ko-KR" altLang="en-US" sz="1100" kern="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전북</a:t>
              </a:r>
            </a:p>
          </p:txBody>
        </p:sp>
        <p:sp>
          <p:nvSpPr>
            <p:cNvPr id="378" name="직사각형 377"/>
            <p:cNvSpPr/>
            <p:nvPr/>
          </p:nvSpPr>
          <p:spPr>
            <a:xfrm flipH="1">
              <a:off x="5530734" y="5465497"/>
              <a:ext cx="416921" cy="10772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en-US" altLang="ko-KR" sz="700" kern="0" spc="-5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(</a:t>
              </a:r>
              <a:r>
                <a:rPr lang="ko-KR" altLang="en-US" sz="700" kern="0" spc="-5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탄소섬유</a:t>
              </a:r>
              <a:r>
                <a:rPr lang="en-US" altLang="ko-KR" sz="700" kern="0" spc="-5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)</a:t>
              </a:r>
              <a:endParaRPr lang="ko-KR" altLang="en-US" sz="700" kern="0" spc="-5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endParaRPr>
            </a:p>
          </p:txBody>
        </p:sp>
        <p:sp>
          <p:nvSpPr>
            <p:cNvPr id="379" name="모서리가 둥근 직사각형 378"/>
            <p:cNvSpPr/>
            <p:nvPr/>
          </p:nvSpPr>
          <p:spPr>
            <a:xfrm>
              <a:off x="5266912" y="5857932"/>
              <a:ext cx="991609" cy="329608"/>
            </a:xfrm>
            <a:prstGeom prst="roundRect">
              <a:avLst>
                <a:gd name="adj" fmla="val 11922"/>
              </a:avLst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380" name="양쪽 모서리가 둥근 사각형 379"/>
            <p:cNvSpPr/>
            <p:nvPr/>
          </p:nvSpPr>
          <p:spPr>
            <a:xfrm rot="5400000">
              <a:off x="5939374" y="5866738"/>
              <a:ext cx="327961" cy="310332"/>
            </a:xfrm>
            <a:prstGeom prst="round2SameRect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381" name="직사각형 380"/>
            <p:cNvSpPr/>
            <p:nvPr/>
          </p:nvSpPr>
          <p:spPr>
            <a:xfrm flipH="1">
              <a:off x="5530734" y="5968224"/>
              <a:ext cx="416921" cy="10772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en-US" altLang="ko-KR" sz="700" kern="0" spc="-5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(</a:t>
              </a:r>
              <a:r>
                <a:rPr lang="ko-KR" altLang="en-US" sz="700" kern="0" spc="-5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자동차</a:t>
              </a:r>
              <a:r>
                <a:rPr lang="en-US" altLang="ko-KR" sz="700" kern="0" spc="-5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)</a:t>
              </a:r>
              <a:endParaRPr lang="ko-KR" altLang="en-US" sz="700" kern="0" spc="-5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endParaRPr>
            </a:p>
          </p:txBody>
        </p:sp>
        <p:sp>
          <p:nvSpPr>
            <p:cNvPr id="382" name="자유형 381"/>
            <p:cNvSpPr/>
            <p:nvPr/>
          </p:nvSpPr>
          <p:spPr>
            <a:xfrm>
              <a:off x="6258994" y="2493811"/>
              <a:ext cx="426171" cy="1117762"/>
            </a:xfrm>
            <a:custGeom>
              <a:avLst/>
              <a:gdLst>
                <a:gd name="connsiteX0" fmla="*/ 0 w 572373"/>
                <a:gd name="connsiteY0" fmla="*/ 0 h 663115"/>
                <a:gd name="connsiteX1" fmla="*/ 432770 w 572373"/>
                <a:gd name="connsiteY1" fmla="*/ 0 h 663115"/>
                <a:gd name="connsiteX2" fmla="*/ 572373 w 572373"/>
                <a:gd name="connsiteY2" fmla="*/ 0 h 663115"/>
                <a:gd name="connsiteX3" fmla="*/ 572373 w 572373"/>
                <a:gd name="connsiteY3" fmla="*/ 663115 h 663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373" h="663115">
                  <a:moveTo>
                    <a:pt x="0" y="0"/>
                  </a:moveTo>
                  <a:lnTo>
                    <a:pt x="432770" y="0"/>
                  </a:lnTo>
                  <a:lnTo>
                    <a:pt x="572373" y="0"/>
                  </a:lnTo>
                  <a:lnTo>
                    <a:pt x="572373" y="663115"/>
                  </a:lnTo>
                </a:path>
              </a:pathLst>
            </a:cu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  <a:tailEnd type="oval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383" name="자유형 382"/>
            <p:cNvSpPr/>
            <p:nvPr/>
          </p:nvSpPr>
          <p:spPr>
            <a:xfrm>
              <a:off x="6253797" y="2992772"/>
              <a:ext cx="161113" cy="686307"/>
            </a:xfrm>
            <a:custGeom>
              <a:avLst/>
              <a:gdLst>
                <a:gd name="connsiteX0" fmla="*/ 0 w 216385"/>
                <a:gd name="connsiteY0" fmla="*/ 0 h 376929"/>
                <a:gd name="connsiteX1" fmla="*/ 216385 w 216385"/>
                <a:gd name="connsiteY1" fmla="*/ 0 h 376929"/>
                <a:gd name="connsiteX2" fmla="*/ 216385 w 216385"/>
                <a:gd name="connsiteY2" fmla="*/ 376929 h 376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385" h="376929">
                  <a:moveTo>
                    <a:pt x="0" y="0"/>
                  </a:moveTo>
                  <a:lnTo>
                    <a:pt x="216385" y="0"/>
                  </a:lnTo>
                  <a:lnTo>
                    <a:pt x="216385" y="376929"/>
                  </a:lnTo>
                </a:path>
              </a:pathLst>
            </a:cu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  <a:tailEnd type="oval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384" name="자유형 383"/>
            <p:cNvSpPr/>
            <p:nvPr/>
          </p:nvSpPr>
          <p:spPr>
            <a:xfrm>
              <a:off x="6258994" y="3499179"/>
              <a:ext cx="618539" cy="541978"/>
            </a:xfrm>
            <a:custGeom>
              <a:avLst/>
              <a:gdLst>
                <a:gd name="connsiteX0" fmla="*/ 0 w 802718"/>
                <a:gd name="connsiteY0" fmla="*/ 0 h 328067"/>
                <a:gd name="connsiteX1" fmla="*/ 635194 w 802718"/>
                <a:gd name="connsiteY1" fmla="*/ 0 h 328067"/>
                <a:gd name="connsiteX2" fmla="*/ 802718 w 802718"/>
                <a:gd name="connsiteY2" fmla="*/ 0 h 328067"/>
                <a:gd name="connsiteX3" fmla="*/ 802718 w 802718"/>
                <a:gd name="connsiteY3" fmla="*/ 328067 h 328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2718" h="328067">
                  <a:moveTo>
                    <a:pt x="0" y="0"/>
                  </a:moveTo>
                  <a:lnTo>
                    <a:pt x="635194" y="0"/>
                  </a:lnTo>
                  <a:lnTo>
                    <a:pt x="802718" y="0"/>
                  </a:lnTo>
                  <a:lnTo>
                    <a:pt x="802718" y="328067"/>
                  </a:lnTo>
                </a:path>
              </a:pathLst>
            </a:cu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  <a:tailEnd type="oval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385" name="자유형 384"/>
            <p:cNvSpPr/>
            <p:nvPr/>
          </p:nvSpPr>
          <p:spPr>
            <a:xfrm>
              <a:off x="6253797" y="4228333"/>
              <a:ext cx="464217" cy="276214"/>
            </a:xfrm>
            <a:custGeom>
              <a:avLst/>
              <a:gdLst>
                <a:gd name="connsiteX0" fmla="*/ 0 w 572373"/>
                <a:gd name="connsiteY0" fmla="*/ 397868 h 397868"/>
                <a:gd name="connsiteX1" fmla="*/ 369948 w 572373"/>
                <a:gd name="connsiteY1" fmla="*/ 397868 h 397868"/>
                <a:gd name="connsiteX2" fmla="*/ 369948 w 572373"/>
                <a:gd name="connsiteY2" fmla="*/ 0 h 397868"/>
                <a:gd name="connsiteX3" fmla="*/ 572373 w 572373"/>
                <a:gd name="connsiteY3" fmla="*/ 0 h 397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373" h="397868">
                  <a:moveTo>
                    <a:pt x="0" y="397868"/>
                  </a:moveTo>
                  <a:lnTo>
                    <a:pt x="369948" y="397868"/>
                  </a:lnTo>
                  <a:lnTo>
                    <a:pt x="369948" y="0"/>
                  </a:lnTo>
                  <a:lnTo>
                    <a:pt x="572373" y="0"/>
                  </a:lnTo>
                </a:path>
              </a:pathLst>
            </a:cu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  <a:tailEnd type="oval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386" name="자유형 385"/>
            <p:cNvSpPr/>
            <p:nvPr/>
          </p:nvSpPr>
          <p:spPr>
            <a:xfrm>
              <a:off x="6264193" y="4209922"/>
              <a:ext cx="566494" cy="801033"/>
            </a:xfrm>
            <a:custGeom>
              <a:avLst/>
              <a:gdLst>
                <a:gd name="connsiteX0" fmla="*/ 0 w 788757"/>
                <a:gd name="connsiteY0" fmla="*/ 753857 h 753857"/>
                <a:gd name="connsiteX1" fmla="*/ 788757 w 788757"/>
                <a:gd name="connsiteY1" fmla="*/ 753857 h 753857"/>
                <a:gd name="connsiteX2" fmla="*/ 788757 w 788757"/>
                <a:gd name="connsiteY2" fmla="*/ 0 h 75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8757" h="753857">
                  <a:moveTo>
                    <a:pt x="0" y="753857"/>
                  </a:moveTo>
                  <a:lnTo>
                    <a:pt x="788757" y="753857"/>
                  </a:lnTo>
                  <a:lnTo>
                    <a:pt x="788757" y="0"/>
                  </a:lnTo>
                </a:path>
              </a:pathLst>
            </a:custGeom>
            <a:noFill/>
            <a:ln w="22225">
              <a:solidFill>
                <a:srgbClr val="0070C0"/>
              </a:solidFill>
              <a:tailEnd type="oval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387" name="자유형 386"/>
            <p:cNvSpPr/>
            <p:nvPr/>
          </p:nvSpPr>
          <p:spPr>
            <a:xfrm>
              <a:off x="6258994" y="4390960"/>
              <a:ext cx="436565" cy="1111509"/>
            </a:xfrm>
            <a:custGeom>
              <a:avLst/>
              <a:gdLst>
                <a:gd name="connsiteX0" fmla="*/ 0 w 586333"/>
                <a:gd name="connsiteY0" fmla="*/ 1005142 h 1005142"/>
                <a:gd name="connsiteX1" fmla="*/ 586333 w 586333"/>
                <a:gd name="connsiteY1" fmla="*/ 1005142 h 1005142"/>
                <a:gd name="connsiteX2" fmla="*/ 586333 w 586333"/>
                <a:gd name="connsiteY2" fmla="*/ 0 h 1005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6333" h="1005142">
                  <a:moveTo>
                    <a:pt x="0" y="1005142"/>
                  </a:moveTo>
                  <a:lnTo>
                    <a:pt x="586333" y="1005142"/>
                  </a:lnTo>
                  <a:lnTo>
                    <a:pt x="586333" y="0"/>
                  </a:lnTo>
                </a:path>
              </a:pathLst>
            </a:custGeom>
            <a:noFill/>
            <a:ln w="22225">
              <a:solidFill>
                <a:srgbClr val="0070C0"/>
              </a:solidFill>
              <a:tailEnd type="oval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388" name="자유형 387"/>
            <p:cNvSpPr/>
            <p:nvPr/>
          </p:nvSpPr>
          <p:spPr>
            <a:xfrm>
              <a:off x="6258994" y="4772629"/>
              <a:ext cx="231244" cy="1243697"/>
            </a:xfrm>
            <a:custGeom>
              <a:avLst/>
              <a:gdLst>
                <a:gd name="connsiteX0" fmla="*/ 0 w 286187"/>
                <a:gd name="connsiteY0" fmla="*/ 1228506 h 1228506"/>
                <a:gd name="connsiteX1" fmla="*/ 286187 w 286187"/>
                <a:gd name="connsiteY1" fmla="*/ 1228506 h 1228506"/>
                <a:gd name="connsiteX2" fmla="*/ 286187 w 286187"/>
                <a:gd name="connsiteY2" fmla="*/ 0 h 1228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6187" h="1228506">
                  <a:moveTo>
                    <a:pt x="0" y="1228506"/>
                  </a:moveTo>
                  <a:lnTo>
                    <a:pt x="286187" y="1228506"/>
                  </a:lnTo>
                  <a:lnTo>
                    <a:pt x="286187" y="0"/>
                  </a:lnTo>
                </a:path>
              </a:pathLst>
            </a:cu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  <a:tailEnd type="oval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389" name="자유형 388"/>
            <p:cNvSpPr/>
            <p:nvPr/>
          </p:nvSpPr>
          <p:spPr>
            <a:xfrm>
              <a:off x="6996081" y="2486363"/>
              <a:ext cx="650566" cy="977924"/>
            </a:xfrm>
            <a:custGeom>
              <a:avLst/>
              <a:gdLst>
                <a:gd name="connsiteX0" fmla="*/ 921380 w 921380"/>
                <a:gd name="connsiteY0" fmla="*/ 0 h 537472"/>
                <a:gd name="connsiteX1" fmla="*/ 0 w 921380"/>
                <a:gd name="connsiteY1" fmla="*/ 0 h 537472"/>
                <a:gd name="connsiteX2" fmla="*/ 0 w 921380"/>
                <a:gd name="connsiteY2" fmla="*/ 537472 h 537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1380" h="537472">
                  <a:moveTo>
                    <a:pt x="921380" y="0"/>
                  </a:moveTo>
                  <a:lnTo>
                    <a:pt x="0" y="0"/>
                  </a:lnTo>
                  <a:lnTo>
                    <a:pt x="0" y="537472"/>
                  </a:lnTo>
                </a:path>
              </a:pathLst>
            </a:cu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  <a:tailEnd type="oval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390" name="자유형 389"/>
            <p:cNvSpPr/>
            <p:nvPr/>
          </p:nvSpPr>
          <p:spPr>
            <a:xfrm>
              <a:off x="6758391" y="3015112"/>
              <a:ext cx="883059" cy="661423"/>
            </a:xfrm>
            <a:custGeom>
              <a:avLst/>
              <a:gdLst>
                <a:gd name="connsiteX0" fmla="*/ 1109844 w 1109844"/>
                <a:gd name="connsiteY0" fmla="*/ 0 h 349008"/>
                <a:gd name="connsiteX1" fmla="*/ 893459 w 1109844"/>
                <a:gd name="connsiteY1" fmla="*/ 0 h 349008"/>
                <a:gd name="connsiteX2" fmla="*/ 893459 w 1109844"/>
                <a:gd name="connsiteY2" fmla="*/ 349008 h 349008"/>
                <a:gd name="connsiteX3" fmla="*/ 0 w 1109844"/>
                <a:gd name="connsiteY3" fmla="*/ 349008 h 349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9844" h="349008">
                  <a:moveTo>
                    <a:pt x="1109844" y="0"/>
                  </a:moveTo>
                  <a:lnTo>
                    <a:pt x="893459" y="0"/>
                  </a:lnTo>
                  <a:lnTo>
                    <a:pt x="893459" y="349008"/>
                  </a:lnTo>
                  <a:lnTo>
                    <a:pt x="0" y="349008"/>
                  </a:lnTo>
                </a:path>
              </a:pathLst>
            </a:cu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  <a:tailEnd type="oval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391" name="자유형 390"/>
            <p:cNvSpPr/>
            <p:nvPr/>
          </p:nvSpPr>
          <p:spPr>
            <a:xfrm>
              <a:off x="7116532" y="3499177"/>
              <a:ext cx="535312" cy="781319"/>
            </a:xfrm>
            <a:custGeom>
              <a:avLst/>
              <a:gdLst>
                <a:gd name="connsiteX0" fmla="*/ 746876 w 746876"/>
                <a:gd name="connsiteY0" fmla="*/ 0 h 544452"/>
                <a:gd name="connsiteX1" fmla="*/ 0 w 746876"/>
                <a:gd name="connsiteY1" fmla="*/ 0 h 544452"/>
                <a:gd name="connsiteX2" fmla="*/ 0 w 746876"/>
                <a:gd name="connsiteY2" fmla="*/ 544452 h 544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6876" h="544452">
                  <a:moveTo>
                    <a:pt x="746876" y="0"/>
                  </a:moveTo>
                  <a:lnTo>
                    <a:pt x="0" y="0"/>
                  </a:lnTo>
                  <a:lnTo>
                    <a:pt x="0" y="544452"/>
                  </a:lnTo>
                </a:path>
              </a:pathLst>
            </a:custGeom>
            <a:noFill/>
            <a:ln w="22225">
              <a:solidFill>
                <a:srgbClr val="0070C0"/>
              </a:solidFill>
              <a:tailEnd type="oval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392" name="자유형 391"/>
            <p:cNvSpPr/>
            <p:nvPr/>
          </p:nvSpPr>
          <p:spPr>
            <a:xfrm>
              <a:off x="7256856" y="4013034"/>
              <a:ext cx="400184" cy="454279"/>
            </a:xfrm>
            <a:custGeom>
              <a:avLst/>
              <a:gdLst>
                <a:gd name="connsiteX0" fmla="*/ 537471 w 537471"/>
                <a:gd name="connsiteY0" fmla="*/ 0 h 425790"/>
                <a:gd name="connsiteX1" fmla="*/ 0 w 537471"/>
                <a:gd name="connsiteY1" fmla="*/ 0 h 425790"/>
                <a:gd name="connsiteX2" fmla="*/ 0 w 537471"/>
                <a:gd name="connsiteY2" fmla="*/ 425790 h 425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7471" h="425790">
                  <a:moveTo>
                    <a:pt x="537471" y="0"/>
                  </a:moveTo>
                  <a:lnTo>
                    <a:pt x="0" y="0"/>
                  </a:lnTo>
                  <a:lnTo>
                    <a:pt x="0" y="425790"/>
                  </a:lnTo>
                </a:path>
              </a:pathLst>
            </a:custGeom>
            <a:noFill/>
            <a:ln w="22225">
              <a:solidFill>
                <a:srgbClr val="0070C0"/>
              </a:solidFill>
              <a:tailEnd type="oval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393" name="자유형 392"/>
            <p:cNvSpPr/>
            <p:nvPr/>
          </p:nvSpPr>
          <p:spPr>
            <a:xfrm>
              <a:off x="7423068" y="4617503"/>
              <a:ext cx="226590" cy="178571"/>
            </a:xfrm>
            <a:custGeom>
              <a:avLst/>
              <a:gdLst>
                <a:gd name="connsiteX0" fmla="*/ 188464 w 188464"/>
                <a:gd name="connsiteY0" fmla="*/ 0 h 90742"/>
                <a:gd name="connsiteX1" fmla="*/ 0 w 188464"/>
                <a:gd name="connsiteY1" fmla="*/ 0 h 90742"/>
                <a:gd name="connsiteX2" fmla="*/ 0 w 188464"/>
                <a:gd name="connsiteY2" fmla="*/ 90742 h 90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8464" h="90742">
                  <a:moveTo>
                    <a:pt x="188464" y="0"/>
                  </a:moveTo>
                  <a:lnTo>
                    <a:pt x="0" y="0"/>
                  </a:lnTo>
                  <a:lnTo>
                    <a:pt x="0" y="90742"/>
                  </a:lnTo>
                </a:path>
              </a:pathLst>
            </a:cu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  <a:tailEnd type="oval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394" name="자유형 393"/>
            <p:cNvSpPr/>
            <p:nvPr/>
          </p:nvSpPr>
          <p:spPr>
            <a:xfrm>
              <a:off x="7342189" y="4868407"/>
              <a:ext cx="309655" cy="157443"/>
            </a:xfrm>
            <a:custGeom>
              <a:avLst/>
              <a:gdLst>
                <a:gd name="connsiteX0" fmla="*/ 307126 w 307126"/>
                <a:gd name="connsiteY0" fmla="*/ 230345 h 230345"/>
                <a:gd name="connsiteX1" fmla="*/ 0 w 307126"/>
                <a:gd name="connsiteY1" fmla="*/ 230345 h 230345"/>
                <a:gd name="connsiteX2" fmla="*/ 0 w 307126"/>
                <a:gd name="connsiteY2" fmla="*/ 0 h 230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7126" h="230345">
                  <a:moveTo>
                    <a:pt x="307126" y="230345"/>
                  </a:moveTo>
                  <a:lnTo>
                    <a:pt x="0" y="230345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  <a:tailEnd type="oval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395" name="자유형 394"/>
            <p:cNvSpPr/>
            <p:nvPr/>
          </p:nvSpPr>
          <p:spPr>
            <a:xfrm>
              <a:off x="7183194" y="4799039"/>
              <a:ext cx="473847" cy="725771"/>
            </a:xfrm>
            <a:custGeom>
              <a:avLst/>
              <a:gdLst>
                <a:gd name="connsiteX0" fmla="*/ 495590 w 495590"/>
                <a:gd name="connsiteY0" fmla="*/ 628213 h 628213"/>
                <a:gd name="connsiteX1" fmla="*/ 0 w 495590"/>
                <a:gd name="connsiteY1" fmla="*/ 628213 h 628213"/>
                <a:gd name="connsiteX2" fmla="*/ 0 w 495590"/>
                <a:gd name="connsiteY2" fmla="*/ 0 h 628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5590" h="628213">
                  <a:moveTo>
                    <a:pt x="495590" y="628213"/>
                  </a:moveTo>
                  <a:lnTo>
                    <a:pt x="0" y="628213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  <a:tailEnd type="oval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396" name="자유형 395"/>
            <p:cNvSpPr/>
            <p:nvPr/>
          </p:nvSpPr>
          <p:spPr>
            <a:xfrm>
              <a:off x="6739792" y="4966285"/>
              <a:ext cx="988792" cy="1035145"/>
            </a:xfrm>
            <a:custGeom>
              <a:avLst/>
              <a:gdLst>
                <a:gd name="connsiteX0" fmla="*/ 739896 w 739896"/>
                <a:gd name="connsiteY0" fmla="*/ 1012122 h 1012122"/>
                <a:gd name="connsiteX1" fmla="*/ 607274 w 739896"/>
                <a:gd name="connsiteY1" fmla="*/ 1012122 h 1012122"/>
                <a:gd name="connsiteX2" fmla="*/ 607274 w 739896"/>
                <a:gd name="connsiteY2" fmla="*/ 739896 h 1012122"/>
                <a:gd name="connsiteX3" fmla="*/ 0 w 739896"/>
                <a:gd name="connsiteY3" fmla="*/ 739896 h 1012122"/>
                <a:gd name="connsiteX4" fmla="*/ 0 w 739896"/>
                <a:gd name="connsiteY4" fmla="*/ 0 h 1012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9896" h="1012122">
                  <a:moveTo>
                    <a:pt x="739896" y="1012122"/>
                  </a:moveTo>
                  <a:lnTo>
                    <a:pt x="607274" y="1012122"/>
                  </a:lnTo>
                  <a:lnTo>
                    <a:pt x="607274" y="739896"/>
                  </a:lnTo>
                  <a:lnTo>
                    <a:pt x="0" y="739896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  <a:tailEnd type="oval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397" name="자유형 396"/>
            <p:cNvSpPr/>
            <p:nvPr/>
          </p:nvSpPr>
          <p:spPr>
            <a:xfrm>
              <a:off x="6373332" y="5213307"/>
              <a:ext cx="129931" cy="825359"/>
            </a:xfrm>
            <a:custGeom>
              <a:avLst/>
              <a:gdLst>
                <a:gd name="connsiteX0" fmla="*/ 174504 w 174504"/>
                <a:gd name="connsiteY0" fmla="*/ 642174 h 642174"/>
                <a:gd name="connsiteX1" fmla="*/ 0 w 174504"/>
                <a:gd name="connsiteY1" fmla="*/ 642174 h 642174"/>
                <a:gd name="connsiteX2" fmla="*/ 0 w 174504"/>
                <a:gd name="connsiteY2" fmla="*/ 0 h 642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4504" h="642174">
                  <a:moveTo>
                    <a:pt x="174504" y="642174"/>
                  </a:moveTo>
                  <a:lnTo>
                    <a:pt x="0" y="642174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  <a:tailEnd type="oval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prstClr val="white"/>
                </a:solidFill>
              </a:endParaRPr>
            </a:p>
          </p:txBody>
        </p:sp>
        <p:pic>
          <p:nvPicPr>
            <p:cNvPr id="398" name="Picture 6" descr="C:\Users\Administrator\Desktop\미래부-브랜드\img\4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3194" y="4389120"/>
              <a:ext cx="152834" cy="229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9" name="타원 398"/>
            <p:cNvSpPr/>
            <p:nvPr/>
          </p:nvSpPr>
          <p:spPr>
            <a:xfrm>
              <a:off x="7219132" y="4592220"/>
              <a:ext cx="76417" cy="39316"/>
            </a:xfrm>
            <a:prstGeom prst="ellipse">
              <a:avLst/>
            </a:prstGeom>
            <a:solidFill>
              <a:schemeClr val="tx2">
                <a:lumMod val="75000"/>
                <a:alpha val="46000"/>
              </a:schemeClr>
            </a:solidFill>
            <a:ln w="9525">
              <a:noFill/>
              <a:tailEnd type="non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prstClr val="white"/>
                </a:solidFill>
              </a:endParaRPr>
            </a:p>
          </p:txBody>
        </p:sp>
        <p:pic>
          <p:nvPicPr>
            <p:cNvPr id="400" name="Picture 6" descr="C:\Users\Administrator\Desktop\미래부-브랜드\img\4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1069" y="4185938"/>
              <a:ext cx="152834" cy="229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1" name="타원 400"/>
            <p:cNvSpPr/>
            <p:nvPr/>
          </p:nvSpPr>
          <p:spPr>
            <a:xfrm>
              <a:off x="7077008" y="4388592"/>
              <a:ext cx="76417" cy="39316"/>
            </a:xfrm>
            <a:prstGeom prst="ellipse">
              <a:avLst/>
            </a:prstGeom>
            <a:solidFill>
              <a:schemeClr val="tx2">
                <a:lumMod val="75000"/>
                <a:alpha val="46000"/>
              </a:schemeClr>
            </a:solidFill>
            <a:ln w="9525">
              <a:noFill/>
              <a:tailEnd type="non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prstClr val="white"/>
                </a:solidFill>
              </a:endParaRPr>
            </a:p>
          </p:txBody>
        </p:sp>
        <p:pic>
          <p:nvPicPr>
            <p:cNvPr id="402" name="Picture 6" descr="C:\Users\Administrator\Desktop\미래부-브랜드\img\4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4331" y="4089863"/>
              <a:ext cx="152834" cy="229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3" name="타원 402"/>
            <p:cNvSpPr/>
            <p:nvPr/>
          </p:nvSpPr>
          <p:spPr>
            <a:xfrm>
              <a:off x="6783339" y="4293967"/>
              <a:ext cx="76417" cy="39316"/>
            </a:xfrm>
            <a:prstGeom prst="ellipse">
              <a:avLst/>
            </a:prstGeom>
            <a:solidFill>
              <a:schemeClr val="tx2">
                <a:lumMod val="75000"/>
                <a:alpha val="46000"/>
              </a:schemeClr>
            </a:solidFill>
            <a:ln w="9525">
              <a:noFill/>
              <a:tailEnd type="non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prstClr val="white"/>
                </a:solidFill>
              </a:endParaRPr>
            </a:p>
          </p:txBody>
        </p:sp>
        <p:pic>
          <p:nvPicPr>
            <p:cNvPr id="404" name="Picture 6" descr="C:\Users\Administrator\Desktop\미래부-브랜드\img\4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7435" y="4275905"/>
              <a:ext cx="152834" cy="229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5" name="타원 404"/>
            <p:cNvSpPr/>
            <p:nvPr/>
          </p:nvSpPr>
          <p:spPr>
            <a:xfrm>
              <a:off x="6663374" y="4478275"/>
              <a:ext cx="76417" cy="39316"/>
            </a:xfrm>
            <a:prstGeom prst="ellipse">
              <a:avLst/>
            </a:prstGeom>
            <a:solidFill>
              <a:schemeClr val="tx2">
                <a:lumMod val="75000"/>
                <a:alpha val="46000"/>
              </a:schemeClr>
            </a:solidFill>
            <a:ln w="9525">
              <a:noFill/>
              <a:tailEnd type="non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406" name="제목 114"/>
            <p:cNvSpPr txBox="1">
              <a:spLocks/>
            </p:cNvSpPr>
            <p:nvPr/>
          </p:nvSpPr>
          <p:spPr>
            <a:xfrm flipH="1">
              <a:off x="5946139" y="2346338"/>
              <a:ext cx="310333" cy="318823"/>
            </a:xfrm>
            <a:prstGeom prst="rect">
              <a:avLst/>
            </a:prstGeom>
            <a:effectLst>
              <a:outerShdw blurRad="25400" dir="5400000" algn="ctr" rotWithShape="0">
                <a:sysClr val="windowText" lastClr="000000"/>
              </a:outerShdw>
            </a:effectLst>
          </p:spPr>
          <p:txBody>
            <a:bodyPr lIns="0" tIns="0" rIns="0" bIns="0" anchor="ctr" anchorCtr="0"/>
            <a:lstStyle/>
            <a:p>
              <a:pPr algn="ctr" eaLnBrk="0" latinLnBrk="0" hangingPunct="0">
                <a:defRPr/>
              </a:pPr>
              <a:r>
                <a:rPr lang="ko-KR" altLang="en-US" sz="1100" kern="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서울</a:t>
              </a:r>
            </a:p>
          </p:txBody>
        </p:sp>
        <p:sp>
          <p:nvSpPr>
            <p:cNvPr id="407" name="제목 114"/>
            <p:cNvSpPr txBox="1">
              <a:spLocks/>
            </p:cNvSpPr>
            <p:nvPr/>
          </p:nvSpPr>
          <p:spPr>
            <a:xfrm flipH="1">
              <a:off x="5946139" y="2849066"/>
              <a:ext cx="310333" cy="318823"/>
            </a:xfrm>
            <a:prstGeom prst="rect">
              <a:avLst/>
            </a:prstGeom>
            <a:effectLst>
              <a:outerShdw blurRad="25400" dir="5400000" algn="ctr" rotWithShape="0">
                <a:sysClr val="windowText" lastClr="000000"/>
              </a:outerShdw>
            </a:effectLst>
          </p:spPr>
          <p:txBody>
            <a:bodyPr lIns="0" tIns="0" rIns="0" bIns="0" anchor="ctr" anchorCtr="0"/>
            <a:lstStyle/>
            <a:p>
              <a:pPr algn="ctr" eaLnBrk="0" latinLnBrk="0" hangingPunct="0">
                <a:defRPr/>
              </a:pPr>
              <a:r>
                <a:rPr lang="ko-KR" altLang="en-US" sz="1100" kern="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인천</a:t>
              </a:r>
            </a:p>
          </p:txBody>
        </p:sp>
        <p:sp>
          <p:nvSpPr>
            <p:cNvPr id="408" name="제목 114"/>
            <p:cNvSpPr txBox="1">
              <a:spLocks/>
            </p:cNvSpPr>
            <p:nvPr/>
          </p:nvSpPr>
          <p:spPr>
            <a:xfrm flipH="1">
              <a:off x="5946139" y="3351793"/>
              <a:ext cx="310333" cy="318823"/>
            </a:xfrm>
            <a:prstGeom prst="rect">
              <a:avLst/>
            </a:prstGeom>
            <a:effectLst>
              <a:outerShdw blurRad="25400" dir="5400000" algn="ctr" rotWithShape="0">
                <a:sysClr val="windowText" lastClr="000000"/>
              </a:outerShdw>
            </a:effectLst>
          </p:spPr>
          <p:txBody>
            <a:bodyPr lIns="0" tIns="0" rIns="0" bIns="0" anchor="ctr" anchorCtr="0"/>
            <a:lstStyle/>
            <a:p>
              <a:pPr algn="ctr" eaLnBrk="0" latinLnBrk="0" hangingPunct="0">
                <a:defRPr/>
              </a:pPr>
              <a:r>
                <a:rPr lang="ko-KR" altLang="en-US" sz="1100" kern="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충북</a:t>
              </a:r>
            </a:p>
          </p:txBody>
        </p:sp>
        <p:sp>
          <p:nvSpPr>
            <p:cNvPr id="409" name="제목 114"/>
            <p:cNvSpPr txBox="1">
              <a:spLocks/>
            </p:cNvSpPr>
            <p:nvPr/>
          </p:nvSpPr>
          <p:spPr>
            <a:xfrm flipH="1">
              <a:off x="5946139" y="3854521"/>
              <a:ext cx="310333" cy="318823"/>
            </a:xfrm>
            <a:prstGeom prst="rect">
              <a:avLst/>
            </a:prstGeom>
            <a:effectLst>
              <a:outerShdw blurRad="25400" dir="5400000" algn="ctr" rotWithShape="0">
                <a:sysClr val="windowText" lastClr="000000"/>
              </a:outerShdw>
            </a:effectLst>
          </p:spPr>
          <p:txBody>
            <a:bodyPr lIns="0" tIns="0" rIns="0" bIns="0" anchor="ctr" anchorCtr="0"/>
            <a:lstStyle/>
            <a:p>
              <a:pPr algn="ctr" eaLnBrk="0" latinLnBrk="0" hangingPunct="0">
                <a:defRPr/>
              </a:pPr>
              <a:r>
                <a:rPr lang="ko-KR" altLang="en-US" sz="1100" kern="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충남</a:t>
              </a:r>
            </a:p>
          </p:txBody>
        </p:sp>
        <p:sp>
          <p:nvSpPr>
            <p:cNvPr id="410" name="제목 114"/>
            <p:cNvSpPr txBox="1">
              <a:spLocks/>
            </p:cNvSpPr>
            <p:nvPr/>
          </p:nvSpPr>
          <p:spPr>
            <a:xfrm flipH="1">
              <a:off x="5946139" y="4357250"/>
              <a:ext cx="310333" cy="318823"/>
            </a:xfrm>
            <a:prstGeom prst="rect">
              <a:avLst/>
            </a:prstGeom>
            <a:effectLst>
              <a:outerShdw blurRad="25400" dir="5400000" algn="ctr" rotWithShape="0">
                <a:sysClr val="windowText" lastClr="000000"/>
              </a:outerShdw>
            </a:effectLst>
          </p:spPr>
          <p:txBody>
            <a:bodyPr lIns="0" tIns="0" rIns="0" bIns="0" anchor="ctr" anchorCtr="0"/>
            <a:lstStyle/>
            <a:p>
              <a:pPr algn="ctr" eaLnBrk="0" latinLnBrk="0" hangingPunct="0">
                <a:defRPr/>
              </a:pPr>
              <a:r>
                <a:rPr lang="ko-KR" altLang="en-US" sz="1100" kern="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세종</a:t>
              </a:r>
            </a:p>
          </p:txBody>
        </p:sp>
        <p:sp>
          <p:nvSpPr>
            <p:cNvPr id="411" name="제목 114"/>
            <p:cNvSpPr txBox="1">
              <a:spLocks/>
            </p:cNvSpPr>
            <p:nvPr/>
          </p:nvSpPr>
          <p:spPr>
            <a:xfrm flipH="1">
              <a:off x="5946139" y="5865434"/>
              <a:ext cx="310333" cy="318823"/>
            </a:xfrm>
            <a:prstGeom prst="rect">
              <a:avLst/>
            </a:prstGeom>
            <a:effectLst>
              <a:outerShdw blurRad="25400" dir="5400000" algn="ctr" rotWithShape="0">
                <a:sysClr val="windowText" lastClr="000000"/>
              </a:outerShdw>
            </a:effectLst>
          </p:spPr>
          <p:txBody>
            <a:bodyPr lIns="0" tIns="0" rIns="0" bIns="0" anchor="ctr" anchorCtr="0"/>
            <a:lstStyle/>
            <a:p>
              <a:pPr algn="ctr" eaLnBrk="0" latinLnBrk="0" hangingPunct="0">
                <a:defRPr/>
              </a:pPr>
              <a:r>
                <a:rPr lang="ko-KR" altLang="en-US" sz="1100" kern="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광주</a:t>
              </a:r>
            </a:p>
          </p:txBody>
        </p:sp>
        <p:sp>
          <p:nvSpPr>
            <p:cNvPr id="412" name="제목 114"/>
            <p:cNvSpPr txBox="1">
              <a:spLocks/>
            </p:cNvSpPr>
            <p:nvPr/>
          </p:nvSpPr>
          <p:spPr>
            <a:xfrm>
              <a:off x="7663737" y="2343270"/>
              <a:ext cx="310333" cy="318823"/>
            </a:xfrm>
            <a:prstGeom prst="rect">
              <a:avLst/>
            </a:prstGeom>
            <a:effectLst>
              <a:outerShdw blurRad="25400" dir="5400000" algn="ctr" rotWithShape="0">
                <a:sysClr val="windowText" lastClr="000000"/>
              </a:outerShdw>
            </a:effectLst>
          </p:spPr>
          <p:txBody>
            <a:bodyPr lIns="0" tIns="0" rIns="0" bIns="0" anchor="ctr" anchorCtr="0"/>
            <a:lstStyle/>
            <a:p>
              <a:pPr algn="ctr" eaLnBrk="0" latinLnBrk="0" hangingPunct="0">
                <a:defRPr/>
              </a:pPr>
              <a:r>
                <a:rPr lang="ko-KR" altLang="en-US" sz="1100" kern="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강원</a:t>
              </a:r>
            </a:p>
          </p:txBody>
        </p:sp>
        <p:sp>
          <p:nvSpPr>
            <p:cNvPr id="413" name="제목 114"/>
            <p:cNvSpPr txBox="1">
              <a:spLocks/>
            </p:cNvSpPr>
            <p:nvPr/>
          </p:nvSpPr>
          <p:spPr>
            <a:xfrm>
              <a:off x="7663737" y="2845998"/>
              <a:ext cx="310333" cy="318823"/>
            </a:xfrm>
            <a:prstGeom prst="rect">
              <a:avLst/>
            </a:prstGeom>
            <a:effectLst>
              <a:outerShdw blurRad="25400" dir="5400000" algn="ctr" rotWithShape="0">
                <a:sysClr val="windowText" lastClr="000000"/>
              </a:outerShdw>
            </a:effectLst>
          </p:spPr>
          <p:txBody>
            <a:bodyPr lIns="0" tIns="0" rIns="0" bIns="0" anchor="ctr" anchorCtr="0"/>
            <a:lstStyle/>
            <a:p>
              <a:pPr algn="ctr" eaLnBrk="0" latinLnBrk="0" hangingPunct="0">
                <a:defRPr/>
              </a:pPr>
              <a:r>
                <a:rPr lang="ko-KR" altLang="en-US" sz="1100" kern="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경기</a:t>
              </a:r>
            </a:p>
          </p:txBody>
        </p:sp>
        <p:sp>
          <p:nvSpPr>
            <p:cNvPr id="414" name="제목 114"/>
            <p:cNvSpPr txBox="1">
              <a:spLocks/>
            </p:cNvSpPr>
            <p:nvPr/>
          </p:nvSpPr>
          <p:spPr>
            <a:xfrm>
              <a:off x="7663737" y="4354182"/>
              <a:ext cx="310333" cy="318823"/>
            </a:xfrm>
            <a:prstGeom prst="rect">
              <a:avLst/>
            </a:prstGeom>
            <a:effectLst>
              <a:outerShdw blurRad="25400" dir="5400000" algn="ctr" rotWithShape="0">
                <a:sysClr val="windowText" lastClr="000000"/>
              </a:outerShdw>
            </a:effectLst>
          </p:spPr>
          <p:txBody>
            <a:bodyPr lIns="0" tIns="0" rIns="0" bIns="0" anchor="ctr" anchorCtr="0"/>
            <a:lstStyle/>
            <a:p>
              <a:pPr algn="ctr" eaLnBrk="0" latinLnBrk="0" hangingPunct="0">
                <a:defRPr/>
              </a:pPr>
              <a:r>
                <a:rPr lang="ko-KR" altLang="en-US" sz="1100" kern="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울산</a:t>
              </a:r>
            </a:p>
          </p:txBody>
        </p:sp>
        <p:sp>
          <p:nvSpPr>
            <p:cNvPr id="415" name="제목 114"/>
            <p:cNvSpPr txBox="1">
              <a:spLocks/>
            </p:cNvSpPr>
            <p:nvPr/>
          </p:nvSpPr>
          <p:spPr>
            <a:xfrm>
              <a:off x="7663737" y="4856909"/>
              <a:ext cx="310333" cy="318823"/>
            </a:xfrm>
            <a:prstGeom prst="rect">
              <a:avLst/>
            </a:prstGeom>
            <a:effectLst>
              <a:outerShdw blurRad="25400" dir="5400000" algn="ctr" rotWithShape="0">
                <a:sysClr val="windowText" lastClr="000000"/>
              </a:outerShdw>
            </a:effectLst>
          </p:spPr>
          <p:txBody>
            <a:bodyPr lIns="0" tIns="0" rIns="0" bIns="0" anchor="ctr" anchorCtr="0"/>
            <a:lstStyle/>
            <a:p>
              <a:pPr algn="ctr" eaLnBrk="0" latinLnBrk="0" hangingPunct="0">
                <a:defRPr/>
              </a:pPr>
              <a:r>
                <a:rPr lang="ko-KR" altLang="en-US" sz="1100" kern="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부산</a:t>
              </a:r>
            </a:p>
          </p:txBody>
        </p:sp>
        <p:sp>
          <p:nvSpPr>
            <p:cNvPr id="416" name="제목 114"/>
            <p:cNvSpPr txBox="1">
              <a:spLocks/>
            </p:cNvSpPr>
            <p:nvPr/>
          </p:nvSpPr>
          <p:spPr>
            <a:xfrm>
              <a:off x="7663737" y="5359636"/>
              <a:ext cx="310333" cy="318823"/>
            </a:xfrm>
            <a:prstGeom prst="rect">
              <a:avLst/>
            </a:prstGeom>
            <a:effectLst>
              <a:outerShdw blurRad="25400" dir="5400000" algn="ctr" rotWithShape="0">
                <a:sysClr val="windowText" lastClr="000000"/>
              </a:outerShdw>
            </a:effectLst>
          </p:spPr>
          <p:txBody>
            <a:bodyPr lIns="0" tIns="0" rIns="0" bIns="0" anchor="ctr" anchorCtr="0"/>
            <a:lstStyle/>
            <a:p>
              <a:pPr algn="ctr" eaLnBrk="0" latinLnBrk="0" hangingPunct="0">
                <a:defRPr/>
              </a:pPr>
              <a:r>
                <a:rPr lang="ko-KR" altLang="en-US" sz="1100" kern="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경남</a:t>
              </a:r>
            </a:p>
          </p:txBody>
        </p:sp>
        <p:sp>
          <p:nvSpPr>
            <p:cNvPr id="417" name="제목 114"/>
            <p:cNvSpPr txBox="1">
              <a:spLocks/>
            </p:cNvSpPr>
            <p:nvPr/>
          </p:nvSpPr>
          <p:spPr>
            <a:xfrm>
              <a:off x="7663737" y="5865434"/>
              <a:ext cx="310333" cy="318823"/>
            </a:xfrm>
            <a:prstGeom prst="rect">
              <a:avLst/>
            </a:prstGeom>
            <a:effectLst>
              <a:outerShdw blurRad="25400" dir="5400000" algn="ctr" rotWithShape="0">
                <a:sysClr val="windowText" lastClr="000000"/>
              </a:outerShdw>
            </a:effectLst>
          </p:spPr>
          <p:txBody>
            <a:bodyPr lIns="0" tIns="0" rIns="0" bIns="0" anchor="ctr" anchorCtr="0"/>
            <a:lstStyle/>
            <a:p>
              <a:pPr algn="ctr" eaLnBrk="0" latinLnBrk="0" hangingPunct="0">
                <a:defRPr/>
              </a:pPr>
              <a:r>
                <a:rPr lang="ko-KR" altLang="en-US" sz="1100" kern="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전남</a:t>
              </a:r>
            </a:p>
          </p:txBody>
        </p:sp>
        <p:sp>
          <p:nvSpPr>
            <p:cNvPr id="418" name="제목 114"/>
            <p:cNvSpPr txBox="1">
              <a:spLocks/>
            </p:cNvSpPr>
            <p:nvPr/>
          </p:nvSpPr>
          <p:spPr>
            <a:xfrm>
              <a:off x="6518366" y="5865434"/>
              <a:ext cx="310333" cy="318823"/>
            </a:xfrm>
            <a:prstGeom prst="rect">
              <a:avLst/>
            </a:prstGeom>
            <a:effectLst>
              <a:outerShdw blurRad="25400" dir="5400000" algn="ctr" rotWithShape="0">
                <a:sysClr val="windowText" lastClr="000000"/>
              </a:outerShdw>
            </a:effectLst>
          </p:spPr>
          <p:txBody>
            <a:bodyPr lIns="0" tIns="0" rIns="0" bIns="0" anchor="ctr" anchorCtr="0"/>
            <a:lstStyle/>
            <a:p>
              <a:pPr algn="ctr" eaLnBrk="0" latinLnBrk="0" hangingPunct="0">
                <a:defRPr/>
              </a:pPr>
              <a:r>
                <a:rPr lang="ko-KR" altLang="en-US" sz="1100" kern="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제주</a:t>
              </a:r>
            </a:p>
          </p:txBody>
        </p:sp>
        <p:pic>
          <p:nvPicPr>
            <p:cNvPr id="419" name="Picture 2" descr="http://cfile210.uf.daum.net/image/242F5D46510F66632BC24C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0156" r="20320"/>
            <a:stretch/>
          </p:blipFill>
          <p:spPr bwMode="auto">
            <a:xfrm>
              <a:off x="5303743" y="2381903"/>
              <a:ext cx="255217" cy="243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0" name="Picture 4" descr="http://cfile23.uf.tistory.com/image/1322E14E5104BF8B19DB0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0220" y="2894385"/>
              <a:ext cx="187438" cy="202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1" name="Picture 6" descr="https://m.lgcns.co.kr/Content/20100825_V1/Images/pic/brand_2.pn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1622" t="17521" r="31991" b="16850"/>
            <a:stretch/>
          </p:blipFill>
          <p:spPr bwMode="auto">
            <a:xfrm>
              <a:off x="5319891" y="3401756"/>
              <a:ext cx="197666" cy="2108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2" name="Picture 8" descr="http://www.hanwhafund.co.kr/webapp/hw_inc/img/intro/img_tricircle.gif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6770" y="3923876"/>
              <a:ext cx="178544" cy="170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3" name="Picture 10" descr="http://sk.co.kr/Image/about/img_cimean_01.gif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6219" y="4408548"/>
              <a:ext cx="237210" cy="202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4" name="Picture 10" descr="http://sk.co.kr/Image/about/img_cimean_01.gif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6219" y="4920344"/>
              <a:ext cx="237210" cy="202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5" name="Picture 12" descr="http://cfile1.uf.tistory.com/image/021AC13B5108D2F9345B59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2959" t="3513" r="11221" b="41662"/>
            <a:stretch/>
          </p:blipFill>
          <p:spPr bwMode="auto">
            <a:xfrm>
              <a:off x="5330230" y="5416700"/>
              <a:ext cx="220860" cy="2376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6" name="Picture 14" descr="http://cfile4.uf.tistory.com/image/1842640C49D01DCA4D1393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7947" t="7324" r="16534" b="35977"/>
            <a:stretch/>
          </p:blipFill>
          <p:spPr bwMode="auto">
            <a:xfrm>
              <a:off x="5291933" y="5930969"/>
              <a:ext cx="299356" cy="1868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7" name="Picture 16" descr="http://cfile4.uf.tistory.com/image/195B1B1C4C6F52B6339B15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2752" y="5963627"/>
              <a:ext cx="235204" cy="1082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8" name="Picture 16" descr="http://asadal.bloter.net/files/2013/08/naver_ci_20130801.png"/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714" t="34515" r="21569" b="35862"/>
            <a:stretch/>
          </p:blipFill>
          <p:spPr bwMode="auto">
            <a:xfrm>
              <a:off x="8004247" y="2456748"/>
              <a:ext cx="273713" cy="59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9" name="Picture 2" descr="http://kmug.co.kr/board/data/logo/kt_CI.jpg"/>
            <p:cNvPicPr>
              <a:picLocks noChangeAspect="1" noChangeArrowheads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9622" t="13036" r="28806" b="61537"/>
            <a:stretch/>
          </p:blipFill>
          <p:spPr bwMode="auto">
            <a:xfrm>
              <a:off x="8030632" y="2921996"/>
              <a:ext cx="152006" cy="1421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0" name="Picture 6" descr="http://c.ask.nate.com/imgs/qsi.php/6276191/0/1/A/%EC%82%BC%EC%84%B1%EB%A1%9C%EA%B3%A0.jp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3153" y="3448345"/>
              <a:ext cx="297545" cy="151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1" name="Picture 6" descr="http://c.ask.nate.com/imgs/qsi.php/6276191/0/1/A/%EC%82%BC%EC%84%B1%EB%A1%9C%EA%B3%A0.jp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3153" y="3940398"/>
              <a:ext cx="297545" cy="151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2" name="Picture 8" descr="http://www.bureauveritas.co.kr/wps/wcm/connect/2733b184-3cb1-4041-acee-e7434c92d155/%EA%B5%AD%EB%AC%B8%EA%B8%B0%EB%B3%B8%ED%98%95.jpg?MOD=AJPERES&amp;CACHEID=2733b184-3cb1-4041-acee-e7434c92d155"/>
            <p:cNvPicPr>
              <a:picLocks noChangeAspect="1" noChangeArrowheads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8446" t="26590" r="8685" b="28002"/>
            <a:stretch/>
          </p:blipFill>
          <p:spPr bwMode="auto">
            <a:xfrm>
              <a:off x="7989143" y="4470657"/>
              <a:ext cx="376316" cy="74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3" name="Picture 10" descr="http://www.cicompany.co.kr/data/file/design_news/751354351_68ba9ddc_20071221104332_C.jpg"/>
            <p:cNvPicPr>
              <a:picLocks noChangeAspect="1" noChangeArrowheads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821" t="32263" r="4561" b="28849"/>
            <a:stretch/>
          </p:blipFill>
          <p:spPr bwMode="auto">
            <a:xfrm>
              <a:off x="8021712" y="4986770"/>
              <a:ext cx="292583" cy="61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4" name="Picture 12" descr="http://www.doosanfeed.com/common/img/m/brand/cues_1.png"/>
            <p:cNvPicPr>
              <a:picLocks noChangeAspect="1" noChangeArrowheads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9128" r="8738"/>
            <a:stretch/>
          </p:blipFill>
          <p:spPr bwMode="auto">
            <a:xfrm>
              <a:off x="7998446" y="5443800"/>
              <a:ext cx="271799" cy="137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5" name="Picture 14" descr="http://cfile25.uf.tistory.com/image/1523C2044B42D89F097914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9783" y="5923807"/>
              <a:ext cx="275887" cy="193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6" name="자유형 435"/>
            <p:cNvSpPr/>
            <p:nvPr/>
          </p:nvSpPr>
          <p:spPr>
            <a:xfrm>
              <a:off x="6259651" y="4001267"/>
              <a:ext cx="398899" cy="101259"/>
            </a:xfrm>
            <a:custGeom>
              <a:avLst/>
              <a:gdLst>
                <a:gd name="connsiteX0" fmla="*/ 0 w 398899"/>
                <a:gd name="connsiteY0" fmla="*/ 0 h 101259"/>
                <a:gd name="connsiteX1" fmla="*/ 398899 w 398899"/>
                <a:gd name="connsiteY1" fmla="*/ 0 h 101259"/>
                <a:gd name="connsiteX2" fmla="*/ 398899 w 398899"/>
                <a:gd name="connsiteY2" fmla="*/ 101259 h 10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8899" h="101259">
                  <a:moveTo>
                    <a:pt x="0" y="0"/>
                  </a:moveTo>
                  <a:lnTo>
                    <a:pt x="398899" y="0"/>
                  </a:lnTo>
                  <a:lnTo>
                    <a:pt x="398899" y="101259"/>
                  </a:lnTo>
                </a:path>
              </a:pathLst>
            </a:cu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  <a:tailEnd type="oval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41" name="그룹 71"/>
          <p:cNvGrpSpPr/>
          <p:nvPr/>
        </p:nvGrpSpPr>
        <p:grpSpPr>
          <a:xfrm>
            <a:off x="5388238" y="2270914"/>
            <a:ext cx="2845854" cy="398910"/>
            <a:chOff x="471482" y="1390934"/>
            <a:chExt cx="4043874" cy="466703"/>
          </a:xfrm>
        </p:grpSpPr>
        <p:sp>
          <p:nvSpPr>
            <p:cNvPr id="442" name="모서리가 둥근 직사각형 441"/>
            <p:cNvSpPr/>
            <p:nvPr/>
          </p:nvSpPr>
          <p:spPr>
            <a:xfrm>
              <a:off x="511199" y="1390934"/>
              <a:ext cx="3957965" cy="466703"/>
            </a:xfrm>
            <a:prstGeom prst="roundRect">
              <a:avLst>
                <a:gd name="adj" fmla="val 0"/>
              </a:avLst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bg1"/>
              </a:solidFill>
            </a:ln>
            <a:effectLst>
              <a:outerShdw blurRad="25400" dist="25400" dir="5400000" algn="t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prstClr val="white"/>
                </a:solidFill>
              </a:endParaRPr>
            </a:p>
          </p:txBody>
        </p:sp>
        <p:pic>
          <p:nvPicPr>
            <p:cNvPr id="443" name="Picture 2" descr="C:\Users\Administrator\Desktop\미래부가치평가\그림3.png"/>
            <p:cNvPicPr>
              <a:picLocks noChangeAspect="1" noChangeArrowheads="1"/>
            </p:cNvPicPr>
            <p:nvPr/>
          </p:nvPicPr>
          <p:blipFill rotWithShape="1">
            <a:blip r:embed="rId2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544096" y="1431891"/>
              <a:ext cx="3140726" cy="400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4" name="직사각형 443"/>
            <p:cNvSpPr/>
            <p:nvPr/>
          </p:nvSpPr>
          <p:spPr>
            <a:xfrm>
              <a:off x="530658" y="1407733"/>
              <a:ext cx="3919468" cy="45719"/>
            </a:xfrm>
            <a:prstGeom prst="rect">
              <a:avLst/>
            </a:prstGeom>
            <a:gradFill>
              <a:gsLst>
                <a:gs pos="100000">
                  <a:schemeClr val="bg1">
                    <a:alpha val="41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16200000" scaled="0"/>
            </a:gradFill>
            <a:ln w="22225">
              <a:noFill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prstClr val="white"/>
                </a:solidFill>
              </a:endParaRPr>
            </a:p>
          </p:txBody>
        </p:sp>
        <p:sp>
          <p:nvSpPr>
            <p:cNvPr id="445" name="자유형 444"/>
            <p:cNvSpPr/>
            <p:nvPr/>
          </p:nvSpPr>
          <p:spPr>
            <a:xfrm>
              <a:off x="4465423" y="1395924"/>
              <a:ext cx="49933" cy="91981"/>
            </a:xfrm>
            <a:custGeom>
              <a:avLst/>
              <a:gdLst>
                <a:gd name="connsiteX0" fmla="*/ 0 w 45991"/>
                <a:gd name="connsiteY0" fmla="*/ 0 h 91981"/>
                <a:gd name="connsiteX1" fmla="*/ 0 w 45991"/>
                <a:gd name="connsiteY1" fmla="*/ 91981 h 91981"/>
                <a:gd name="connsiteX2" fmla="*/ 45991 w 45991"/>
                <a:gd name="connsiteY2" fmla="*/ 91981 h 91981"/>
                <a:gd name="connsiteX3" fmla="*/ 0 w 45991"/>
                <a:gd name="connsiteY3" fmla="*/ 0 h 91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991" h="91981">
                  <a:moveTo>
                    <a:pt x="0" y="0"/>
                  </a:moveTo>
                  <a:lnTo>
                    <a:pt x="0" y="91981"/>
                  </a:lnTo>
                  <a:lnTo>
                    <a:pt x="45991" y="919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46" name="자유형 445"/>
            <p:cNvSpPr/>
            <p:nvPr/>
          </p:nvSpPr>
          <p:spPr>
            <a:xfrm flipH="1">
              <a:off x="471482" y="1395924"/>
              <a:ext cx="49933" cy="91981"/>
            </a:xfrm>
            <a:custGeom>
              <a:avLst/>
              <a:gdLst>
                <a:gd name="connsiteX0" fmla="*/ 0 w 45991"/>
                <a:gd name="connsiteY0" fmla="*/ 0 h 91981"/>
                <a:gd name="connsiteX1" fmla="*/ 0 w 45991"/>
                <a:gd name="connsiteY1" fmla="*/ 91981 h 91981"/>
                <a:gd name="connsiteX2" fmla="*/ 45991 w 45991"/>
                <a:gd name="connsiteY2" fmla="*/ 91981 h 91981"/>
                <a:gd name="connsiteX3" fmla="*/ 0 w 45991"/>
                <a:gd name="connsiteY3" fmla="*/ 0 h 91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991" h="91981">
                  <a:moveTo>
                    <a:pt x="0" y="0"/>
                  </a:moveTo>
                  <a:lnTo>
                    <a:pt x="0" y="91981"/>
                  </a:lnTo>
                  <a:lnTo>
                    <a:pt x="45991" y="919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447" name="제목 114"/>
          <p:cNvSpPr txBox="1">
            <a:spLocks/>
          </p:cNvSpPr>
          <p:nvPr/>
        </p:nvSpPr>
        <p:spPr>
          <a:xfrm>
            <a:off x="5881381" y="2305291"/>
            <a:ext cx="1918073" cy="337004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eaLnBrk="0" latinLnBrk="0" hangingPunct="0">
              <a:defRPr/>
            </a:pPr>
            <a:r>
              <a:rPr lang="ko-KR" altLang="en-US" b="1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핵심사업</a:t>
            </a:r>
            <a:r>
              <a:rPr lang="en-US" altLang="ko-KR" b="1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(</a:t>
            </a:r>
            <a:r>
              <a:rPr lang="ko-KR" altLang="en-US" b="1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안</a:t>
            </a:r>
            <a:r>
              <a:rPr lang="en-US" altLang="ko-KR" b="1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)</a:t>
            </a:r>
            <a:endParaRPr lang="ko-KR" altLang="en-US" b="1" kern="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28270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Box 224"/>
          <p:cNvSpPr txBox="1"/>
          <p:nvPr/>
        </p:nvSpPr>
        <p:spPr bwMode="auto">
          <a:xfrm>
            <a:off x="478159" y="242257"/>
            <a:ext cx="6091732" cy="53860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90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1. </a:t>
            </a:r>
            <a:r>
              <a:rPr lang="ko-KR" altLang="en-US" sz="2900" spc="-3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창조경제혁신센터 구축 완료와 성과 창출</a:t>
            </a:r>
          </a:p>
        </p:txBody>
      </p:sp>
      <p:grpSp>
        <p:nvGrpSpPr>
          <p:cNvPr id="5" name="그룹 141"/>
          <p:cNvGrpSpPr/>
          <p:nvPr/>
        </p:nvGrpSpPr>
        <p:grpSpPr>
          <a:xfrm>
            <a:off x="375885" y="1052736"/>
            <a:ext cx="8744100" cy="549718"/>
            <a:chOff x="296942" y="5798539"/>
            <a:chExt cx="8744100" cy="549718"/>
          </a:xfrm>
        </p:grpSpPr>
        <p:grpSp>
          <p:nvGrpSpPr>
            <p:cNvPr id="6" name="그룹 142"/>
            <p:cNvGrpSpPr/>
            <p:nvPr/>
          </p:nvGrpSpPr>
          <p:grpSpPr>
            <a:xfrm>
              <a:off x="306293" y="5798539"/>
              <a:ext cx="8734749" cy="549718"/>
              <a:chOff x="1437" y="336687"/>
              <a:chExt cx="4098917" cy="558663"/>
            </a:xfrm>
          </p:grpSpPr>
          <p:sp>
            <p:nvSpPr>
              <p:cNvPr id="84" name="직사각형 83"/>
              <p:cNvSpPr/>
              <p:nvPr/>
            </p:nvSpPr>
            <p:spPr bwMode="auto">
              <a:xfrm>
                <a:off x="1437" y="336687"/>
                <a:ext cx="4098917" cy="558662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kern="0" spc="-150">
                  <a:solidFill>
                    <a:srgbClr val="FFFF00"/>
                  </a:solidFill>
                  <a:latin typeface="HY헤드라인M"/>
                  <a:ea typeface="HY헤드라인M"/>
                </a:endParaRPr>
              </a:p>
            </p:txBody>
          </p:sp>
          <p:grpSp>
            <p:nvGrpSpPr>
              <p:cNvPr id="7" name="그룹 145"/>
              <p:cNvGrpSpPr/>
              <p:nvPr/>
            </p:nvGrpSpPr>
            <p:grpSpPr>
              <a:xfrm>
                <a:off x="9525" y="336688"/>
                <a:ext cx="3935812" cy="558662"/>
                <a:chOff x="130761" y="336688"/>
                <a:chExt cx="3814576" cy="558662"/>
              </a:xfrm>
            </p:grpSpPr>
            <p:cxnSp>
              <p:nvCxnSpPr>
                <p:cNvPr id="86" name="직선 연결선 85"/>
                <p:cNvCxnSpPr/>
                <p:nvPr/>
              </p:nvCxnSpPr>
              <p:spPr bwMode="auto">
                <a:xfrm flipH="1">
                  <a:off x="130761" y="336688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7" name="직선 연결선 86"/>
                <p:cNvCxnSpPr/>
                <p:nvPr/>
              </p:nvCxnSpPr>
              <p:spPr bwMode="auto">
                <a:xfrm flipH="1">
                  <a:off x="130761" y="895350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83" name="직사각형 82"/>
            <p:cNvSpPr/>
            <p:nvPr/>
          </p:nvSpPr>
          <p:spPr>
            <a:xfrm>
              <a:off x="296942" y="5837498"/>
              <a:ext cx="8424935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2500" b="1" kern="0" spc="-24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창업을 </a:t>
              </a:r>
              <a:r>
                <a:rPr lang="ko-KR" altLang="en-US" sz="2500" b="1" kern="0" spc="-240" dirty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희망하는 모두에게 </a:t>
              </a:r>
              <a:r>
                <a:rPr lang="ko-KR" altLang="en-US" sz="2500" b="1" kern="0" spc="-240" dirty="0" err="1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원스톱</a:t>
              </a:r>
              <a:r>
                <a:rPr lang="en-US" altLang="ko-KR" sz="2500" b="1" kern="0" spc="-24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 </a:t>
              </a:r>
              <a:r>
                <a:rPr lang="ko-KR" altLang="en-US" sz="2500" b="1" kern="0" spc="-240" dirty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서비스를 제공하겠습니다</a:t>
              </a:r>
              <a:r>
                <a:rPr lang="en-US" altLang="ko-KR" sz="2500" b="1" kern="0" spc="-24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. </a:t>
              </a:r>
              <a:endParaRPr lang="en-US" altLang="ko-KR" sz="2500" b="1" kern="0" spc="-24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7524774" y="1102658"/>
            <a:ext cx="1175179" cy="434637"/>
            <a:chOff x="7479951" y="1014260"/>
            <a:chExt cx="1529325" cy="565615"/>
          </a:xfrm>
        </p:grpSpPr>
        <p:pic>
          <p:nvPicPr>
            <p:cNvPr id="79" name="그림 7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9951" y="1014260"/>
              <a:ext cx="671149" cy="306244"/>
            </a:xfrm>
            <a:prstGeom prst="rect">
              <a:avLst/>
            </a:prstGeom>
          </p:spPr>
        </p:pic>
        <p:pic>
          <p:nvPicPr>
            <p:cNvPr id="96" name="그림 9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24444" b="33333"/>
            <a:stretch/>
          </p:blipFill>
          <p:spPr>
            <a:xfrm>
              <a:off x="8236334" y="1054843"/>
              <a:ext cx="761896" cy="241266"/>
            </a:xfrm>
            <a:prstGeom prst="rect">
              <a:avLst/>
            </a:prstGeom>
          </p:spPr>
        </p:pic>
        <p:pic>
          <p:nvPicPr>
            <p:cNvPr id="101" name="그림 10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0789" y="1359624"/>
              <a:ext cx="671892" cy="200035"/>
            </a:xfrm>
            <a:prstGeom prst="rect">
              <a:avLst/>
            </a:prstGeom>
          </p:spPr>
        </p:pic>
        <p:pic>
          <p:nvPicPr>
            <p:cNvPr id="110" name="그림 10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8060" y="1370586"/>
              <a:ext cx="751216" cy="209289"/>
            </a:xfrm>
            <a:prstGeom prst="rect">
              <a:avLst/>
            </a:prstGeom>
          </p:spPr>
        </p:pic>
      </p:grpSp>
      <p:sp>
        <p:nvSpPr>
          <p:cNvPr id="76" name="모서리가 둥근 직사각형 8"/>
          <p:cNvSpPr/>
          <p:nvPr/>
        </p:nvSpPr>
        <p:spPr>
          <a:xfrm>
            <a:off x="502998" y="4396888"/>
            <a:ext cx="3860793" cy="1980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81" name="모서리가 둥근 직사각형 8"/>
          <p:cNvSpPr/>
          <p:nvPr/>
        </p:nvSpPr>
        <p:spPr>
          <a:xfrm>
            <a:off x="510829" y="4396888"/>
            <a:ext cx="3850210" cy="307777"/>
          </a:xfrm>
          <a:prstGeom prst="roundRect">
            <a:avLst>
              <a:gd name="adj" fmla="val 0"/>
            </a:avLst>
          </a:prstGeom>
        </p:spPr>
        <p:txBody>
          <a:bodyPr wrap="square">
            <a:spAutoFit/>
          </a:bodyPr>
          <a:lstStyle/>
          <a:p>
            <a:pPr marL="134938" indent="-134938" defTabSz="1330325" eaLnBrk="0" latinLnBrk="0" hangingPunct="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endParaRPr lang="ko-KR" altLang="en-US" sz="1400" kern="0" spc="-15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FFFFFF">
                      <a:lumMod val="85000"/>
                      <a:alpha val="0"/>
                    </a:srgbClr>
                  </a:gs>
                </a:gsLst>
                <a:lin ang="108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95" name="AutoShape 55"/>
          <p:cNvSpPr>
            <a:spLocks noChangeArrowheads="1"/>
          </p:cNvSpPr>
          <p:nvPr/>
        </p:nvSpPr>
        <p:spPr bwMode="auto">
          <a:xfrm>
            <a:off x="506402" y="4396992"/>
            <a:ext cx="3857390" cy="360000"/>
          </a:xfrm>
          <a:prstGeom prst="roundRect">
            <a:avLst>
              <a:gd name="adj" fmla="val 0"/>
            </a:avLst>
          </a:prstGeom>
          <a:solidFill>
            <a:srgbClr val="8E784C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88" name="직사각형 87"/>
          <p:cNvSpPr/>
          <p:nvPr/>
        </p:nvSpPr>
        <p:spPr>
          <a:xfrm>
            <a:off x="581522" y="5903658"/>
            <a:ext cx="2309708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latinLnBrk="0" hangingPunct="0">
              <a:lnSpc>
                <a:spcPts val="1300"/>
              </a:lnSpc>
              <a:buSzPct val="100000"/>
              <a:defRPr/>
            </a:pPr>
            <a:r>
              <a:rPr lang="en-US" altLang="ko-KR" sz="1200" kern="0" spc="-2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* NSF</a:t>
            </a:r>
            <a:r>
              <a:rPr lang="ko-KR" altLang="en-US" sz="1200" kern="0" spc="-2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의</a:t>
            </a:r>
            <a:r>
              <a:rPr lang="en-US" altLang="ko-KR" sz="1200" kern="0" spc="-2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 I-Corp, </a:t>
            </a:r>
            <a:r>
              <a:rPr lang="ko-KR" altLang="en-US" sz="1200" kern="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미국창업 프로그램 </a:t>
            </a:r>
            <a:endParaRPr lang="en-US" altLang="ko-KR" sz="1200" kern="0" spc="-150" dirty="0" smtClean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  <a:p>
            <a:pPr defTabSz="1330325" eaLnBrk="0" latinLnBrk="0" hangingPunct="0">
              <a:lnSpc>
                <a:spcPts val="1300"/>
              </a:lnSpc>
              <a:buSzPct val="100000"/>
              <a:defRPr/>
            </a:pPr>
            <a:r>
              <a:rPr lang="en-US" altLang="ko-KR" sz="10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  (OIC, </a:t>
            </a:r>
            <a:r>
              <a:rPr lang="en-US" altLang="ko-KR" sz="1000" kern="0" dirty="0" err="1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InnoPartners</a:t>
            </a:r>
            <a:r>
              <a:rPr lang="en-US" altLang="ko-KR" sz="10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)</a:t>
            </a:r>
            <a:r>
              <a:rPr lang="ko-KR" altLang="en-US" sz="1200" kern="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en-US" sz="1200" kern="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등</a:t>
            </a:r>
          </a:p>
        </p:txBody>
      </p:sp>
      <p:sp>
        <p:nvSpPr>
          <p:cNvPr id="92" name="모서리가 둥근 직사각형 91"/>
          <p:cNvSpPr/>
          <p:nvPr/>
        </p:nvSpPr>
        <p:spPr>
          <a:xfrm>
            <a:off x="545816" y="4445354"/>
            <a:ext cx="225278" cy="250376"/>
          </a:xfrm>
          <a:prstGeom prst="roundRect">
            <a:avLst/>
          </a:prstGeom>
          <a:noFill/>
          <a:ln w="12700" cap="rnd">
            <a:solidFill>
              <a:schemeClr val="bg1"/>
            </a:solidFill>
            <a:tailEnd type="triangle"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3" name="제목 114"/>
          <p:cNvSpPr txBox="1">
            <a:spLocks/>
          </p:cNvSpPr>
          <p:nvPr/>
        </p:nvSpPr>
        <p:spPr>
          <a:xfrm>
            <a:off x="522064" y="4438959"/>
            <a:ext cx="264442" cy="266747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eaLnBrk="0" latinLnBrk="0" hangingPunct="0">
              <a:defRPr/>
            </a:pPr>
            <a:r>
              <a:rPr lang="en-US" altLang="ko-KR" sz="1600" kern="0" spc="-150" dirty="0" smtClean="0">
                <a:gradFill>
                  <a:gsLst>
                    <a:gs pos="100000">
                      <a:prstClr val="white"/>
                    </a:gs>
                    <a:gs pos="100000">
                      <a:prstClr val="white"/>
                    </a:gs>
                  </a:gsLst>
                  <a:lin ang="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4</a:t>
            </a:r>
            <a:endParaRPr lang="ko-KR" altLang="en-US" sz="1600" kern="0" spc="-150" dirty="0">
              <a:gradFill>
                <a:gsLst>
                  <a:gs pos="100000">
                    <a:prstClr val="white"/>
                  </a:gs>
                  <a:gs pos="100000">
                    <a:prstClr val="white"/>
                  </a:gs>
                </a:gsLst>
                <a:lin ang="0" scaled="0"/>
              </a:gradFill>
              <a:latin typeface="-윤고딕340" panose="02030504000101010101" pitchFamily="18" charset="-127"/>
              <a:ea typeface="-윤고딕340" panose="02030504000101010101" pitchFamily="18" charset="-127"/>
              <a:cs typeface="Arial" pitchFamily="34" charset="0"/>
            </a:endParaRPr>
          </a:p>
        </p:txBody>
      </p:sp>
      <p:pic>
        <p:nvPicPr>
          <p:cNvPr id="94" name="Picture 4" descr="C:\Users\Administrator\Desktop\2015미래부-업무보고\img\4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179" y="5665694"/>
            <a:ext cx="882930" cy="7022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직사각형 90"/>
          <p:cNvSpPr/>
          <p:nvPr/>
        </p:nvSpPr>
        <p:spPr>
          <a:xfrm>
            <a:off x="502998" y="5588220"/>
            <a:ext cx="38812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4938" indent="-134938" defTabSz="1330325" eaLnBrk="0" latinLnBrk="0" hangingPunct="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altLang="ko-KR" sz="1400" kern="0" spc="-15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itchFamily="18" charset="-127"/>
                <a:ea typeface="-윤고딕330" pitchFamily="18" charset="-127"/>
              </a:rPr>
              <a:t>KIC, </a:t>
            </a:r>
            <a:r>
              <a:rPr lang="ko-KR" altLang="en-US" sz="1400" kern="0" spc="-15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itchFamily="18" charset="-127"/>
                <a:ea typeface="-윤고딕330" pitchFamily="18" charset="-127"/>
              </a:rPr>
              <a:t>대기업의 </a:t>
            </a:r>
            <a:r>
              <a:rPr lang="ko-KR" altLang="en-US" sz="1400" kern="0" spc="-15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itchFamily="18" charset="-127"/>
                <a:ea typeface="-윤고딕330" pitchFamily="18" charset="-127"/>
              </a:rPr>
              <a:t>해외 진출 연계 프로그램 활용</a:t>
            </a:r>
          </a:p>
        </p:txBody>
      </p:sp>
      <p:sp>
        <p:nvSpPr>
          <p:cNvPr id="100" name="모서리가 둥근 직사각형 8"/>
          <p:cNvSpPr/>
          <p:nvPr/>
        </p:nvSpPr>
        <p:spPr>
          <a:xfrm>
            <a:off x="509153" y="1870200"/>
            <a:ext cx="3854638" cy="1980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09" name="AutoShape 55"/>
          <p:cNvSpPr>
            <a:spLocks noChangeArrowheads="1"/>
          </p:cNvSpPr>
          <p:nvPr/>
        </p:nvSpPr>
        <p:spPr bwMode="auto">
          <a:xfrm>
            <a:off x="509153" y="1870200"/>
            <a:ext cx="3854639" cy="360000"/>
          </a:xfrm>
          <a:prstGeom prst="roundRect">
            <a:avLst>
              <a:gd name="adj" fmla="val 0"/>
            </a:avLst>
          </a:prstGeom>
          <a:solidFill>
            <a:srgbClr val="306C9E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02" name="제목 114"/>
          <p:cNvSpPr txBox="1">
            <a:spLocks/>
          </p:cNvSpPr>
          <p:nvPr/>
        </p:nvSpPr>
        <p:spPr>
          <a:xfrm>
            <a:off x="793186" y="1872399"/>
            <a:ext cx="3677172" cy="338630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eaLnBrk="0" latinLnBrk="0" hangingPunct="0">
              <a:defRPr/>
            </a:pPr>
            <a:r>
              <a:rPr lang="ko-KR" altLang="en-US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수준별 맞춤형 지원 </a:t>
            </a:r>
            <a:r>
              <a:rPr lang="en-US" altLang="ko-KR" sz="1400" kern="0" spc="-15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(</a:t>
            </a:r>
            <a:r>
              <a:rPr lang="ko-KR" altLang="en-US" sz="1400" kern="0" spc="-15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오픈 이노베이션 방식</a:t>
            </a:r>
            <a:r>
              <a:rPr lang="en-US" altLang="ko-KR" sz="1400" kern="0" spc="-15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)</a:t>
            </a:r>
            <a:endParaRPr lang="ko-KR" altLang="en-US" sz="1400" kern="0" spc="-15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40" panose="02030504000101010101" pitchFamily="18" charset="-127"/>
              <a:ea typeface="-윤고딕340" panose="02030504000101010101" pitchFamily="18" charset="-127"/>
              <a:cs typeface="Arial" pitchFamily="34" charset="0"/>
            </a:endParaRPr>
          </a:p>
        </p:txBody>
      </p:sp>
      <p:sp>
        <p:nvSpPr>
          <p:cNvPr id="103" name="직사각형 102"/>
          <p:cNvSpPr/>
          <p:nvPr/>
        </p:nvSpPr>
        <p:spPr>
          <a:xfrm>
            <a:off x="514888" y="2300480"/>
            <a:ext cx="38901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0" indent="-127000" defTabSz="1330325" eaLnBrk="0" latinLnBrk="0" hangingPunct="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ko-KR" sz="1400" kern="0" spc="-100" dirty="0" smtClean="0">
                <a:gradFill>
                  <a:gsLst>
                    <a:gs pos="100000">
                      <a:srgbClr val="0070C0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[</a:t>
            </a:r>
            <a:r>
              <a:rPr lang="ko-KR" altLang="en-US" sz="1400" kern="0" spc="-100" dirty="0" smtClean="0">
                <a:gradFill>
                  <a:gsLst>
                    <a:gs pos="100000">
                      <a:srgbClr val="0070C0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기업 제안 아이디어</a:t>
            </a:r>
            <a:r>
              <a:rPr lang="en-US" altLang="ko-KR" sz="1400" kern="0" spc="-100" dirty="0" smtClean="0">
                <a:gradFill>
                  <a:gsLst>
                    <a:gs pos="100000">
                      <a:srgbClr val="0070C0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]</a:t>
            </a:r>
            <a:r>
              <a:rPr lang="en-US" altLang="ko-KR" sz="1400" kern="0" spc="-1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sz="1400" kern="0" spc="-15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itchFamily="18" charset="-127"/>
                <a:ea typeface="-윤고딕330" pitchFamily="18" charset="-127"/>
              </a:rPr>
              <a:t>대기업 참여</a:t>
            </a:r>
            <a:r>
              <a:rPr lang="en-US" altLang="ko-KR" sz="1400" kern="0" spc="-15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itchFamily="18" charset="-127"/>
                <a:ea typeface="-윤고딕330" pitchFamily="18" charset="-127"/>
              </a:rPr>
              <a:t>, </a:t>
            </a:r>
            <a:r>
              <a:rPr lang="ko-KR" altLang="en-US" sz="1400" kern="0" spc="-15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itchFamily="18" charset="-127"/>
                <a:ea typeface="-윤고딕330" pitchFamily="18" charset="-127"/>
              </a:rPr>
              <a:t>조기사업화 추진</a:t>
            </a:r>
          </a:p>
        </p:txBody>
      </p:sp>
      <p:sp>
        <p:nvSpPr>
          <p:cNvPr id="104" name="직사각형 103"/>
          <p:cNvSpPr/>
          <p:nvPr/>
        </p:nvSpPr>
        <p:spPr>
          <a:xfrm>
            <a:off x="514887" y="2673256"/>
            <a:ext cx="38541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4938" indent="-134938" defTabSz="1330325" eaLnBrk="0" latinLnBrk="0" hangingPunct="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ko-KR" sz="1400" kern="0" spc="-100" dirty="0">
                <a:gradFill>
                  <a:gsLst>
                    <a:gs pos="100000">
                      <a:srgbClr val="0070C0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[</a:t>
            </a:r>
            <a:r>
              <a:rPr lang="ko-KR" altLang="en-US" sz="1400" kern="0" spc="-100" dirty="0" smtClean="0">
                <a:gradFill>
                  <a:gsLst>
                    <a:gs pos="100000">
                      <a:srgbClr val="0070C0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일반 아이디어</a:t>
            </a:r>
            <a:r>
              <a:rPr lang="en-US" altLang="ko-KR" sz="1400" kern="0" spc="-100" dirty="0" smtClean="0">
                <a:gradFill>
                  <a:gsLst>
                    <a:gs pos="100000">
                      <a:srgbClr val="0070C0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] </a:t>
            </a:r>
            <a:r>
              <a:rPr lang="ko-KR" altLang="en-US" sz="14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itchFamily="18" charset="-127"/>
                <a:ea typeface="-윤고딕330" pitchFamily="18" charset="-127"/>
              </a:rPr>
              <a:t>전문멘토로 </a:t>
            </a:r>
            <a:r>
              <a:rPr lang="ko-KR" altLang="en-US" sz="14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itchFamily="18" charset="-127"/>
                <a:ea typeface="-윤고딕330" pitchFamily="18" charset="-127"/>
              </a:rPr>
              <a:t>아이디어 숙성 유도</a:t>
            </a:r>
          </a:p>
        </p:txBody>
      </p:sp>
      <p:sp>
        <p:nvSpPr>
          <p:cNvPr id="106" name="직사각형 105"/>
          <p:cNvSpPr/>
          <p:nvPr/>
        </p:nvSpPr>
        <p:spPr>
          <a:xfrm>
            <a:off x="610750" y="3379433"/>
            <a:ext cx="2791182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latinLnBrk="0" hangingPunct="0">
              <a:lnSpc>
                <a:spcPts val="1000"/>
              </a:lnSpc>
              <a:spcAft>
                <a:spcPts val="300"/>
              </a:spcAft>
              <a:buSzPct val="100000"/>
              <a:defRPr/>
            </a:pPr>
            <a:r>
              <a:rPr lang="en-US" altLang="ko-KR" sz="12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* </a:t>
            </a:r>
            <a:r>
              <a:rPr lang="ko-KR" altLang="en-US" sz="12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예산 연계 </a:t>
            </a:r>
            <a:r>
              <a:rPr lang="en-US" altLang="ko-KR" sz="12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: 6</a:t>
            </a:r>
            <a:r>
              <a:rPr lang="ko-KR" altLang="en-US" sz="12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개월 </a:t>
            </a:r>
            <a:r>
              <a:rPr lang="ko-KR" altLang="en-US" sz="1200" kern="0" spc="-30" dirty="0" err="1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챌린지</a:t>
            </a:r>
            <a:r>
              <a:rPr lang="ko-KR" altLang="en-US" sz="12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en-US" altLang="ko-KR" sz="10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('15</a:t>
            </a:r>
            <a:r>
              <a:rPr lang="ko-KR" altLang="en-US" sz="10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년 </a:t>
            </a:r>
            <a:r>
              <a:rPr lang="en-US" altLang="ko-KR" sz="10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98</a:t>
            </a:r>
            <a:r>
              <a:rPr lang="ko-KR" altLang="en-US" sz="1000" kern="0" spc="-30" dirty="0" err="1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억원</a:t>
            </a:r>
            <a:r>
              <a:rPr lang="en-US" altLang="ko-KR" sz="10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), </a:t>
            </a:r>
          </a:p>
          <a:p>
            <a:pPr defTabSz="1330325" eaLnBrk="0" latinLnBrk="0" hangingPunct="0">
              <a:lnSpc>
                <a:spcPts val="1000"/>
              </a:lnSpc>
              <a:spcAft>
                <a:spcPts val="300"/>
              </a:spcAft>
              <a:buSzPct val="100000"/>
              <a:defRPr/>
            </a:pPr>
            <a:r>
              <a:rPr lang="en-US" altLang="ko-KR" sz="1000" kern="0" spc="-3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en-US" altLang="ko-KR" sz="10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  </a:t>
            </a:r>
            <a:r>
              <a:rPr lang="en-US" altLang="ko-KR" sz="12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Fast-Track </a:t>
            </a:r>
            <a:r>
              <a:rPr lang="en-US" altLang="ko-KR" sz="10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('15</a:t>
            </a:r>
            <a:r>
              <a:rPr lang="ko-KR" altLang="en-US" sz="1000" kern="0" spc="-3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년 </a:t>
            </a:r>
            <a:r>
              <a:rPr lang="en-US" altLang="ko-KR" sz="10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156</a:t>
            </a:r>
            <a:r>
              <a:rPr lang="ko-KR" altLang="en-US" sz="1000" kern="0" spc="-30" dirty="0" err="1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억원</a:t>
            </a:r>
            <a:r>
              <a:rPr lang="en-US" altLang="ko-KR" sz="1000" kern="0" spc="-3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) </a:t>
            </a:r>
            <a:r>
              <a:rPr lang="ko-KR" altLang="en-US" sz="12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등</a:t>
            </a:r>
            <a:endParaRPr lang="ko-KR" altLang="en-US" sz="1200" kern="0" spc="-3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</p:txBody>
      </p:sp>
      <p:sp>
        <p:nvSpPr>
          <p:cNvPr id="107" name="모서리가 둥근 직사각형 106"/>
          <p:cNvSpPr/>
          <p:nvPr/>
        </p:nvSpPr>
        <p:spPr>
          <a:xfrm>
            <a:off x="548567" y="1921574"/>
            <a:ext cx="225278" cy="250376"/>
          </a:xfrm>
          <a:prstGeom prst="roundRect">
            <a:avLst/>
          </a:prstGeom>
          <a:noFill/>
          <a:ln w="12700" cap="rnd">
            <a:solidFill>
              <a:schemeClr val="bg1"/>
            </a:solidFill>
            <a:tailEnd type="triangle"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8" name="제목 114"/>
          <p:cNvSpPr txBox="1">
            <a:spLocks/>
          </p:cNvSpPr>
          <p:nvPr/>
        </p:nvSpPr>
        <p:spPr>
          <a:xfrm>
            <a:off x="524815" y="1907973"/>
            <a:ext cx="264442" cy="266747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eaLnBrk="0" latinLnBrk="0" hangingPunct="0">
              <a:defRPr/>
            </a:pPr>
            <a:r>
              <a:rPr lang="en-US" altLang="ko-KR" sz="1600" kern="0" spc="-150" dirty="0" smtClean="0">
                <a:gradFill>
                  <a:gsLst>
                    <a:gs pos="100000">
                      <a:prstClr val="white"/>
                    </a:gs>
                    <a:gs pos="100000">
                      <a:prstClr val="white"/>
                    </a:gs>
                  </a:gsLst>
                  <a:lin ang="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1</a:t>
            </a:r>
            <a:endParaRPr lang="ko-KR" altLang="en-US" sz="1600" kern="0" spc="-150" dirty="0">
              <a:gradFill>
                <a:gsLst>
                  <a:gs pos="100000">
                    <a:prstClr val="white"/>
                  </a:gs>
                  <a:gs pos="100000">
                    <a:prstClr val="white"/>
                  </a:gs>
                </a:gsLst>
                <a:lin ang="0" scaled="0"/>
              </a:gradFill>
              <a:latin typeface="-윤고딕340" panose="02030504000101010101" pitchFamily="18" charset="-127"/>
              <a:ea typeface="-윤고딕340" panose="02030504000101010101" pitchFamily="18" charset="-127"/>
              <a:cs typeface="Arial" pitchFamily="34" charset="0"/>
            </a:endParaRPr>
          </a:p>
        </p:txBody>
      </p:sp>
      <p:sp>
        <p:nvSpPr>
          <p:cNvPr id="124" name="모서리가 둥근 직사각형 8"/>
          <p:cNvSpPr/>
          <p:nvPr/>
        </p:nvSpPr>
        <p:spPr>
          <a:xfrm>
            <a:off x="4747588" y="4396888"/>
            <a:ext cx="3858034" cy="2088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36" name="AutoShape 55"/>
          <p:cNvSpPr>
            <a:spLocks noChangeArrowheads="1"/>
          </p:cNvSpPr>
          <p:nvPr/>
        </p:nvSpPr>
        <p:spPr bwMode="auto">
          <a:xfrm>
            <a:off x="4750984" y="4396992"/>
            <a:ext cx="3854638" cy="360000"/>
          </a:xfrm>
          <a:prstGeom prst="roundRect">
            <a:avLst>
              <a:gd name="adj" fmla="val 0"/>
            </a:avLst>
          </a:prstGeom>
          <a:solidFill>
            <a:srgbClr val="329C62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29" name="모서리가 둥근 직사각형 128"/>
          <p:cNvSpPr/>
          <p:nvPr/>
        </p:nvSpPr>
        <p:spPr>
          <a:xfrm>
            <a:off x="4796143" y="4454879"/>
            <a:ext cx="225278" cy="250376"/>
          </a:xfrm>
          <a:prstGeom prst="roundRect">
            <a:avLst/>
          </a:prstGeom>
          <a:noFill/>
          <a:ln w="12700" cap="rnd">
            <a:solidFill>
              <a:schemeClr val="bg1"/>
            </a:solidFill>
            <a:tailEnd type="triangle"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0" name="제목 114"/>
          <p:cNvSpPr txBox="1">
            <a:spLocks/>
          </p:cNvSpPr>
          <p:nvPr/>
        </p:nvSpPr>
        <p:spPr>
          <a:xfrm>
            <a:off x="4767799" y="4448484"/>
            <a:ext cx="264442" cy="266747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eaLnBrk="0" latinLnBrk="0" hangingPunct="0">
              <a:defRPr/>
            </a:pPr>
            <a:r>
              <a:rPr lang="en-US" altLang="ko-KR" sz="1600" kern="0" spc="-150" dirty="0" smtClean="0">
                <a:gradFill>
                  <a:gsLst>
                    <a:gs pos="100000">
                      <a:prstClr val="white"/>
                    </a:gs>
                    <a:gs pos="100000">
                      <a:prstClr val="white"/>
                    </a:gs>
                  </a:gsLst>
                  <a:lin ang="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3</a:t>
            </a:r>
            <a:endParaRPr lang="ko-KR" altLang="en-US" sz="1600" kern="0" spc="-150" dirty="0">
              <a:gradFill>
                <a:gsLst>
                  <a:gs pos="100000">
                    <a:prstClr val="white"/>
                  </a:gs>
                  <a:gs pos="100000">
                    <a:prstClr val="white"/>
                  </a:gs>
                </a:gsLst>
                <a:lin ang="0" scaled="0"/>
              </a:gradFill>
              <a:latin typeface="-윤고딕340" panose="02030504000101010101" pitchFamily="18" charset="-127"/>
              <a:ea typeface="-윤고딕340" panose="02030504000101010101" pitchFamily="18" charset="-127"/>
              <a:cs typeface="Arial" pitchFamily="34" charset="0"/>
            </a:endParaRPr>
          </a:p>
        </p:txBody>
      </p:sp>
      <p:sp>
        <p:nvSpPr>
          <p:cNvPr id="131" name="직사각형 130"/>
          <p:cNvSpPr/>
          <p:nvPr/>
        </p:nvSpPr>
        <p:spPr>
          <a:xfrm>
            <a:off x="4755411" y="5659642"/>
            <a:ext cx="22968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4938" indent="-134938" defTabSz="1330325" eaLnBrk="0" latinLnBrk="0" hangingPunct="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ko-KR" altLang="en-US" sz="1400" kern="0" spc="-15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itchFamily="18" charset="-127"/>
                <a:ea typeface="-윤고딕330" pitchFamily="18" charset="-127"/>
              </a:rPr>
              <a:t>글로벌 </a:t>
            </a:r>
            <a:r>
              <a:rPr lang="en-US" altLang="ko-KR" sz="1400" kern="0" spc="-15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itchFamily="18" charset="-127"/>
                <a:ea typeface="-윤고딕330" pitchFamily="18" charset="-127"/>
              </a:rPr>
              <a:t>VC · </a:t>
            </a:r>
            <a:r>
              <a:rPr lang="ko-KR" altLang="en-US" sz="1400" kern="0" spc="-15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itchFamily="18" charset="-127"/>
                <a:ea typeface="-윤고딕330" pitchFamily="18" charset="-127"/>
              </a:rPr>
              <a:t>엑셀러레이터</a:t>
            </a:r>
            <a:r>
              <a:rPr lang="en-US" altLang="ko-KR" sz="1400" kern="0" spc="-15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itchFamily="18" charset="-127"/>
                <a:ea typeface="-윤고딕330" pitchFamily="18" charset="-127"/>
              </a:rPr>
              <a:t/>
            </a:r>
            <a:br>
              <a:rPr lang="en-US" altLang="ko-KR" sz="1400" kern="0" spc="-15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itchFamily="18" charset="-127"/>
                <a:ea typeface="-윤고딕330" pitchFamily="18" charset="-127"/>
              </a:rPr>
            </a:br>
            <a:r>
              <a:rPr lang="ko-KR" altLang="en-US" sz="1400" kern="0" spc="-15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itchFamily="18" charset="-127"/>
                <a:ea typeface="-윤고딕330" pitchFamily="18" charset="-127"/>
              </a:rPr>
              <a:t>지원 연계</a:t>
            </a:r>
            <a:r>
              <a:rPr lang="en-US" altLang="ko-KR" sz="1400" kern="0" spc="-15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en-US" altLang="ko-KR" sz="1200" kern="0" spc="-15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itchFamily="18" charset="-127"/>
                <a:ea typeface="-윤고딕330" pitchFamily="18" charset="-127"/>
              </a:rPr>
              <a:t>(</a:t>
            </a:r>
            <a:r>
              <a:rPr lang="ko-KR" altLang="en-US" sz="1200" kern="0" spc="-15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itchFamily="18" charset="-127"/>
                <a:ea typeface="-윤고딕330" pitchFamily="18" charset="-127"/>
              </a:rPr>
              <a:t>설명회 개최</a:t>
            </a:r>
            <a:r>
              <a:rPr lang="en-US" altLang="ko-KR" sz="1200" kern="0" spc="-15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itchFamily="18" charset="-127"/>
                <a:ea typeface="-윤고딕330" pitchFamily="18" charset="-127"/>
              </a:rPr>
              <a:t>)</a:t>
            </a:r>
            <a:endParaRPr lang="ko-KR" altLang="en-US" sz="1200" kern="0" spc="-15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FFFFFF">
                      <a:lumMod val="85000"/>
                      <a:alpha val="0"/>
                    </a:srgbClr>
                  </a:gs>
                </a:gsLst>
                <a:lin ang="108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pic>
        <p:nvPicPr>
          <p:cNvPr id="134" name="Picture 3" descr="C:\Users\Administrator\Desktop\2015미래부-업무보고\img\48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206" y="5768435"/>
            <a:ext cx="1022104" cy="72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3" descr="C:\Users\Administrator\Desktop\2015미래부-업무보고\img\48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586" r="-1"/>
          <a:stretch/>
        </p:blipFill>
        <p:spPr bwMode="auto">
          <a:xfrm>
            <a:off x="7041465" y="5768435"/>
            <a:ext cx="505076" cy="72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모서리가 둥근 직사각형 8"/>
          <p:cNvSpPr/>
          <p:nvPr/>
        </p:nvSpPr>
        <p:spPr>
          <a:xfrm>
            <a:off x="4750984" y="1879942"/>
            <a:ext cx="3855428" cy="1980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2" name="AutoShape 55"/>
          <p:cNvSpPr>
            <a:spLocks noChangeArrowheads="1"/>
          </p:cNvSpPr>
          <p:nvPr/>
        </p:nvSpPr>
        <p:spPr bwMode="auto">
          <a:xfrm>
            <a:off x="4752430" y="1873917"/>
            <a:ext cx="3854640" cy="3600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63" name="직사각형 62"/>
          <p:cNvSpPr/>
          <p:nvPr/>
        </p:nvSpPr>
        <p:spPr>
          <a:xfrm>
            <a:off x="4747587" y="2291740"/>
            <a:ext cx="38812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0" indent="-127000" defTabSz="1330325" eaLnBrk="0" latinLnBrk="0" hangingPunct="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ko-KR" altLang="en-US" sz="14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itchFamily="18" charset="-127"/>
                <a:ea typeface="-윤고딕330" pitchFamily="18" charset="-127"/>
              </a:rPr>
              <a:t>혁신코디네이터가 최적의 전담 멘토기관</a:t>
            </a:r>
            <a:r>
              <a:rPr lang="en-US" altLang="ko-KR" sz="14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sz="14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itchFamily="18" charset="-127"/>
                <a:ea typeface="-윤고딕330" pitchFamily="18" charset="-127"/>
              </a:rPr>
              <a:t>연결</a:t>
            </a:r>
            <a:endParaRPr lang="ko-KR" altLang="en-US" sz="1400" kern="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FFFFFF">
                      <a:lumMod val="85000"/>
                      <a:alpha val="0"/>
                    </a:srgbClr>
                  </a:gs>
                </a:gsLst>
                <a:lin ang="108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65" name="제목 114"/>
          <p:cNvSpPr txBox="1">
            <a:spLocks/>
          </p:cNvSpPr>
          <p:nvPr/>
        </p:nvSpPr>
        <p:spPr>
          <a:xfrm>
            <a:off x="5019804" y="1882775"/>
            <a:ext cx="3677173" cy="338630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eaLnBrk="0" latinLnBrk="0" hangingPunct="0">
              <a:defRPr/>
            </a:pPr>
            <a:r>
              <a:rPr lang="ko-KR" altLang="en-US" kern="0" spc="-90" dirty="0" err="1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아이디어별</a:t>
            </a:r>
            <a:r>
              <a:rPr lang="ko-KR" altLang="en-US" kern="0" spc="-9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 </a:t>
            </a:r>
            <a:r>
              <a:rPr lang="ko-KR" altLang="en-US" kern="0" spc="-90" dirty="0" err="1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멘토</a:t>
            </a:r>
            <a:r>
              <a:rPr lang="ko-KR" altLang="en-US" kern="0" spc="-9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 기관 연결</a:t>
            </a:r>
            <a:endParaRPr lang="ko-KR" altLang="en-US" kern="0" spc="-9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40" panose="02030504000101010101" pitchFamily="18" charset="-127"/>
              <a:ea typeface="-윤고딕340" panose="02030504000101010101" pitchFamily="18" charset="-127"/>
              <a:cs typeface="Arial" pitchFamily="34" charset="0"/>
            </a:endParaRPr>
          </a:p>
        </p:txBody>
      </p:sp>
      <p:sp>
        <p:nvSpPr>
          <p:cNvPr id="66" name="모서리가 둥근 직사각형 65"/>
          <p:cNvSpPr/>
          <p:nvPr/>
        </p:nvSpPr>
        <p:spPr>
          <a:xfrm>
            <a:off x="4789497" y="1919890"/>
            <a:ext cx="225278" cy="250376"/>
          </a:xfrm>
          <a:prstGeom prst="roundRect">
            <a:avLst/>
          </a:prstGeom>
          <a:noFill/>
          <a:ln w="12700" cap="rnd">
            <a:solidFill>
              <a:schemeClr val="bg1"/>
            </a:solidFill>
            <a:tailEnd type="triangle"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7" name="제목 114"/>
          <p:cNvSpPr txBox="1">
            <a:spLocks/>
          </p:cNvSpPr>
          <p:nvPr/>
        </p:nvSpPr>
        <p:spPr>
          <a:xfrm>
            <a:off x="4765745" y="1909194"/>
            <a:ext cx="264442" cy="266747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eaLnBrk="0" latinLnBrk="0" hangingPunct="0">
              <a:defRPr/>
            </a:pPr>
            <a:r>
              <a:rPr lang="en-US" altLang="ko-KR" sz="1600" kern="0" spc="-150" dirty="0" smtClean="0">
                <a:gradFill>
                  <a:gsLst>
                    <a:gs pos="100000">
                      <a:prstClr val="white"/>
                    </a:gs>
                    <a:gs pos="100000">
                      <a:prstClr val="white"/>
                    </a:gs>
                  </a:gsLst>
                  <a:lin ang="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2</a:t>
            </a:r>
            <a:endParaRPr lang="ko-KR" altLang="en-US" sz="1600" kern="0" spc="-150" dirty="0">
              <a:gradFill>
                <a:gsLst>
                  <a:gs pos="100000">
                    <a:prstClr val="white"/>
                  </a:gs>
                  <a:gs pos="100000">
                    <a:prstClr val="white"/>
                  </a:gs>
                </a:gsLst>
                <a:lin ang="0" scaled="0"/>
              </a:gradFill>
              <a:latin typeface="-윤고딕340" panose="02030504000101010101" pitchFamily="18" charset="-127"/>
              <a:ea typeface="-윤고딕340" panose="02030504000101010101" pitchFamily="18" charset="-127"/>
              <a:cs typeface="Arial" pitchFamily="34" charset="0"/>
            </a:endParaRPr>
          </a:p>
        </p:txBody>
      </p:sp>
      <p:pic>
        <p:nvPicPr>
          <p:cNvPr id="73" name="Picture 2" descr="C:\Users\Administrator\Desktop\2015미래부-업무보고\img\47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84"/>
          <a:stretch/>
        </p:blipFill>
        <p:spPr bwMode="auto">
          <a:xfrm>
            <a:off x="7455525" y="3066621"/>
            <a:ext cx="1071891" cy="7928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직사각형 58"/>
          <p:cNvSpPr/>
          <p:nvPr/>
        </p:nvSpPr>
        <p:spPr>
          <a:xfrm>
            <a:off x="4821329" y="2536202"/>
            <a:ext cx="3665895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latinLnBrk="0" hangingPunct="0">
              <a:lnSpc>
                <a:spcPts val="1500"/>
              </a:lnSpc>
              <a:buSzPct val="100000"/>
              <a:defRPr/>
            </a:pPr>
            <a:r>
              <a:rPr lang="en-US" altLang="ko-KR" sz="12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* </a:t>
            </a:r>
            <a:r>
              <a:rPr lang="ko-KR" altLang="en-US" sz="1200" kern="0" dirty="0" err="1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테크노파크</a:t>
            </a:r>
            <a:r>
              <a:rPr lang="en-US" altLang="ko-KR" sz="12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, </a:t>
            </a:r>
            <a:r>
              <a:rPr lang="ko-KR" altLang="en-US" sz="1200" kern="0" dirty="0" err="1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콘텐츠코리아랩</a:t>
            </a:r>
            <a:r>
              <a:rPr lang="en-US" altLang="ko-KR" sz="12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, IP </a:t>
            </a:r>
            <a:r>
              <a:rPr lang="ko-KR" altLang="en-US" sz="12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창조</a:t>
            </a:r>
            <a:r>
              <a:rPr lang="en-US" altLang="ko-KR" sz="12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 Zone </a:t>
            </a:r>
            <a:r>
              <a:rPr lang="ko-KR" altLang="en-US" sz="12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등 연계</a:t>
            </a:r>
            <a:r>
              <a:rPr lang="en-US" altLang="ko-KR" sz="12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endParaRPr lang="en-US" altLang="ko-KR" sz="1200" kern="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</p:txBody>
      </p:sp>
      <p:sp>
        <p:nvSpPr>
          <p:cNvPr id="74" name="직사각형 73"/>
          <p:cNvSpPr/>
          <p:nvPr/>
        </p:nvSpPr>
        <p:spPr>
          <a:xfrm>
            <a:off x="502998" y="4833992"/>
            <a:ext cx="38812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4938" indent="-134938" defTabSz="1330325" eaLnBrk="0" latinLnBrk="0" hangingPunct="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ko-KR" altLang="en-US" sz="1400" kern="0" spc="-15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itchFamily="18" charset="-127"/>
                <a:ea typeface="-윤고딕330" pitchFamily="18" charset="-127"/>
              </a:rPr>
              <a:t>창의상품 판로 확대 </a:t>
            </a:r>
            <a:r>
              <a:rPr lang="en-US" altLang="ko-KR" sz="1200" kern="0" spc="-15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itchFamily="18" charset="-127"/>
                <a:ea typeface="-윤고딕330" pitchFamily="18" charset="-127"/>
              </a:rPr>
              <a:t>(</a:t>
            </a:r>
            <a:r>
              <a:rPr lang="ko-KR" altLang="en-US" sz="1200" kern="0" spc="-15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itchFamily="18" charset="-127"/>
                <a:ea typeface="-윤고딕330" pitchFamily="18" charset="-127"/>
              </a:rPr>
              <a:t>공영 </a:t>
            </a:r>
            <a:r>
              <a:rPr lang="en-US" altLang="ko-KR" sz="1200" kern="0" spc="-15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itchFamily="18" charset="-127"/>
                <a:ea typeface="-윤고딕330" pitchFamily="18" charset="-127"/>
              </a:rPr>
              <a:t>TV </a:t>
            </a:r>
            <a:r>
              <a:rPr lang="ko-KR" altLang="en-US" sz="1200" kern="0" spc="-15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itchFamily="18" charset="-127"/>
                <a:ea typeface="-윤고딕330" pitchFamily="18" charset="-127"/>
              </a:rPr>
              <a:t>홈쇼핑</a:t>
            </a:r>
            <a:r>
              <a:rPr lang="en-US" altLang="ko-KR" sz="1200" kern="0" spc="-15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itchFamily="18" charset="-127"/>
                <a:ea typeface="-윤고딕330" pitchFamily="18" charset="-127"/>
              </a:rPr>
              <a:t>, </a:t>
            </a:r>
            <a:r>
              <a:rPr lang="ko-KR" altLang="en-US" sz="1200" kern="0" spc="-15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itchFamily="18" charset="-127"/>
                <a:ea typeface="-윤고딕330" pitchFamily="18" charset="-127"/>
              </a:rPr>
              <a:t>우체국 쇼핑 등 </a:t>
            </a:r>
            <a:r>
              <a:rPr lang="en-US" altLang="ko-KR" sz="1200" kern="0" spc="-15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itchFamily="18" charset="-127"/>
                <a:ea typeface="-윤고딕330" pitchFamily="18" charset="-127"/>
              </a:rPr>
              <a:t>)</a:t>
            </a:r>
            <a:endParaRPr lang="ko-KR" altLang="en-US" sz="1200" kern="0" spc="-15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FFFFFF">
                      <a:lumMod val="85000"/>
                      <a:alpha val="0"/>
                    </a:srgbClr>
                  </a:gs>
                </a:gsLst>
                <a:lin ang="108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75" name="직사각형 74"/>
          <p:cNvSpPr/>
          <p:nvPr/>
        </p:nvSpPr>
        <p:spPr>
          <a:xfrm>
            <a:off x="502998" y="5199407"/>
            <a:ext cx="39331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4938" indent="-134938" defTabSz="1330325" eaLnBrk="0" latinLnBrk="0" hangingPunct="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ko-KR" altLang="en-US" sz="1400" kern="0" spc="-15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itchFamily="18" charset="-127"/>
                <a:ea typeface="-윤고딕330" pitchFamily="18" charset="-127"/>
              </a:rPr>
              <a:t>대기업의 마케팅 수단 활용 </a:t>
            </a:r>
            <a:r>
              <a:rPr lang="en-US" altLang="ko-KR" sz="1200" kern="0" spc="-15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itchFamily="18" charset="-127"/>
                <a:ea typeface="-윤고딕330" pitchFamily="18" charset="-127"/>
              </a:rPr>
              <a:t>(</a:t>
            </a:r>
            <a:r>
              <a:rPr lang="ko-KR" altLang="en-US" sz="1200" kern="0" spc="-15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itchFamily="18" charset="-127"/>
                <a:ea typeface="-윤고딕330" pitchFamily="18" charset="-127"/>
              </a:rPr>
              <a:t>이미지 광고</a:t>
            </a:r>
            <a:r>
              <a:rPr lang="en-US" altLang="ko-KR" sz="1200" kern="0" spc="-15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itchFamily="18" charset="-127"/>
                <a:ea typeface="-윤고딕330" pitchFamily="18" charset="-127"/>
              </a:rPr>
              <a:t>, </a:t>
            </a:r>
            <a:r>
              <a:rPr lang="ko-KR" altLang="en-US" sz="1200" kern="0" spc="-150" dirty="0" err="1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itchFamily="18" charset="-127"/>
                <a:ea typeface="-윤고딕330" pitchFamily="18" charset="-127"/>
              </a:rPr>
              <a:t>스포츠팀</a:t>
            </a:r>
            <a:r>
              <a:rPr lang="ko-KR" altLang="en-US" sz="1200" kern="0" spc="-15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itchFamily="18" charset="-127"/>
                <a:ea typeface="-윤고딕330" pitchFamily="18" charset="-127"/>
              </a:rPr>
              <a:t> 등</a:t>
            </a:r>
            <a:r>
              <a:rPr lang="en-US" altLang="ko-KR" sz="1200" kern="0" spc="-15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itchFamily="18" charset="-127"/>
                <a:ea typeface="-윤고딕330" pitchFamily="18" charset="-127"/>
              </a:rPr>
              <a:t>)</a:t>
            </a:r>
            <a:r>
              <a:rPr lang="ko-KR" altLang="en-US" sz="1200" kern="0" spc="-15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</a:p>
        </p:txBody>
      </p:sp>
      <p:pic>
        <p:nvPicPr>
          <p:cNvPr id="1026" name="Picture 2" descr="C:\Users\Administrator\Desktop\2015미래부-업무보고\img\원구-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527" y="2900453"/>
            <a:ext cx="2656256" cy="28792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직사각형 97"/>
          <p:cNvSpPr/>
          <p:nvPr/>
        </p:nvSpPr>
        <p:spPr>
          <a:xfrm>
            <a:off x="3466077" y="3982816"/>
            <a:ext cx="2144179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30325" eaLnBrk="0" latinLnBrk="0" hangingPunct="0">
              <a:lnSpc>
                <a:spcPts val="2000"/>
              </a:lnSpc>
              <a:spcAft>
                <a:spcPts val="600"/>
              </a:spcAft>
              <a:buSzPct val="100000"/>
              <a:defRPr/>
            </a:pPr>
            <a:r>
              <a:rPr lang="ko-KR" altLang="en-US" sz="2400" b="1" kern="0" spc="-150" dirty="0" smtClean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rPr>
              <a:t>창업 허브</a:t>
            </a:r>
            <a:endParaRPr lang="en-US" altLang="ko-KR" sz="2400" b="1" kern="0" spc="-150" dirty="0">
              <a:gradFill>
                <a:gsLst>
                  <a:gs pos="100000">
                    <a:srgbClr val="0070C0"/>
                  </a:gs>
                  <a:gs pos="0">
                    <a:srgbClr val="1F497D">
                      <a:lumMod val="75000"/>
                    </a:srgbClr>
                  </a:gs>
                </a:gsLst>
                <a:lin ang="5400000" scaled="0"/>
              </a:gradFill>
              <a:latin typeface="-윤고딕340" panose="02030504000101010101" pitchFamily="18" charset="-127"/>
              <a:ea typeface="-윤고딕340" panose="02030504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89" name="제목 114"/>
          <p:cNvSpPr txBox="1">
            <a:spLocks/>
          </p:cNvSpPr>
          <p:nvPr/>
        </p:nvSpPr>
        <p:spPr>
          <a:xfrm>
            <a:off x="802343" y="4400153"/>
            <a:ext cx="3260578" cy="338630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eaLnBrk="0" latinLnBrk="0" hangingPunct="0">
              <a:defRPr/>
            </a:pPr>
            <a:r>
              <a:rPr lang="ko-KR" altLang="en-US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마케팅 및 글로벌 진출 지원</a:t>
            </a:r>
          </a:p>
        </p:txBody>
      </p:sp>
      <p:sp>
        <p:nvSpPr>
          <p:cNvPr id="105" name="직사각형 104"/>
          <p:cNvSpPr/>
          <p:nvPr/>
        </p:nvSpPr>
        <p:spPr>
          <a:xfrm>
            <a:off x="514888" y="3036507"/>
            <a:ext cx="38105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0175" indent="-130175" defTabSz="1330325" eaLnBrk="0" latinLnBrk="0" hangingPunct="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ko-KR" sz="1400" kern="0" dirty="0" smtClean="0">
                <a:gradFill>
                  <a:gsLst>
                    <a:gs pos="100000">
                      <a:srgbClr val="0070C0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[</a:t>
            </a:r>
            <a:r>
              <a:rPr lang="ko-KR" altLang="en-US" sz="1400" kern="0" dirty="0" smtClean="0">
                <a:gradFill>
                  <a:gsLst>
                    <a:gs pos="100000">
                      <a:srgbClr val="0070C0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기술창업</a:t>
            </a:r>
            <a:r>
              <a:rPr lang="en-US" altLang="ko-KR" sz="1400" kern="0" dirty="0" smtClean="0">
                <a:gradFill>
                  <a:gsLst>
                    <a:gs pos="100000">
                      <a:srgbClr val="0070C0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] </a:t>
            </a:r>
            <a:r>
              <a:rPr lang="ko-KR" altLang="en-US" sz="14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itchFamily="18" charset="-127"/>
                <a:ea typeface="-윤고딕330" pitchFamily="18" charset="-127"/>
              </a:rPr>
              <a:t>기술지주회사 등 연계</a:t>
            </a:r>
            <a:r>
              <a:rPr lang="en-US" altLang="ko-KR" sz="14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itchFamily="18" charset="-127"/>
                <a:ea typeface="-윤고딕330" pitchFamily="18" charset="-127"/>
              </a:rPr>
              <a:t>, </a:t>
            </a:r>
            <a:r>
              <a:rPr lang="ko-KR" altLang="en-US" sz="14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itchFamily="18" charset="-127"/>
                <a:ea typeface="-윤고딕330" pitchFamily="18" charset="-127"/>
              </a:rPr>
              <a:t>패키지 지원</a:t>
            </a:r>
            <a:endParaRPr lang="ko-KR" altLang="en-US" sz="1400" kern="0" dirty="0">
              <a:solidFill>
                <a:srgbClr val="FF0000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26" name="직사각형 125"/>
          <p:cNvSpPr/>
          <p:nvPr/>
        </p:nvSpPr>
        <p:spPr>
          <a:xfrm>
            <a:off x="4755411" y="4834512"/>
            <a:ext cx="33195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0" indent="-127000" defTabSz="1330325" eaLnBrk="0" latinLnBrk="0" hangingPunct="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ko-KR" altLang="en-US" sz="14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itchFamily="18" charset="-127"/>
                <a:ea typeface="-윤고딕330" pitchFamily="18" charset="-127"/>
              </a:rPr>
              <a:t>혁신센터에 </a:t>
            </a:r>
            <a:r>
              <a:rPr lang="ko-KR" altLang="en-US" sz="1400" kern="0" dirty="0" err="1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itchFamily="18" charset="-127"/>
                <a:ea typeface="-윤고딕330" pitchFamily="18" charset="-127"/>
              </a:rPr>
              <a:t>파이낸스존</a:t>
            </a:r>
            <a:r>
              <a:rPr lang="ko-KR" altLang="en-US" sz="14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itchFamily="18" charset="-127"/>
                <a:ea typeface="-윤고딕330" pitchFamily="18" charset="-127"/>
              </a:rPr>
              <a:t> 설치</a:t>
            </a:r>
            <a:endParaRPr lang="ko-KR" altLang="en-US" sz="1400" kern="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FFFFFF">
                      <a:lumMod val="85000"/>
                      <a:alpha val="0"/>
                    </a:srgbClr>
                  </a:gs>
                </a:gsLst>
                <a:lin ang="108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27" name="직사각형 126"/>
          <p:cNvSpPr/>
          <p:nvPr/>
        </p:nvSpPr>
        <p:spPr>
          <a:xfrm>
            <a:off x="4786104" y="5197832"/>
            <a:ext cx="3142282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latinLnBrk="0" hangingPunct="0">
              <a:lnSpc>
                <a:spcPts val="1500"/>
              </a:lnSpc>
              <a:buSzPct val="100000"/>
            </a:pPr>
            <a:r>
              <a:rPr lang="en-US" altLang="ko-KR" sz="1200" kern="0" spc="-6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* </a:t>
            </a:r>
            <a:r>
              <a:rPr lang="ko-KR" altLang="en-US" sz="1200" kern="0" spc="-6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펀드투자</a:t>
            </a:r>
            <a:r>
              <a:rPr lang="en-US" altLang="ko-KR" sz="1200" kern="0" spc="-6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, </a:t>
            </a:r>
            <a:r>
              <a:rPr lang="ko-KR" altLang="en-US" sz="1200" kern="0" spc="-6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기술금융</a:t>
            </a:r>
            <a:r>
              <a:rPr lang="en-US" altLang="ko-KR" sz="1200" kern="0" spc="-6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, </a:t>
            </a:r>
            <a:r>
              <a:rPr lang="ko-KR" altLang="en-US" sz="1200" kern="0" spc="-60" dirty="0" err="1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크라우드</a:t>
            </a:r>
            <a:r>
              <a:rPr lang="ko-KR" altLang="en-US" sz="1200" kern="0" spc="-6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en-US" sz="1200" kern="0" spc="-60" dirty="0" err="1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펀딩</a:t>
            </a:r>
            <a:r>
              <a:rPr lang="ko-KR" altLang="en-US" sz="1200" kern="0" spc="-6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 지원 연계</a:t>
            </a:r>
          </a:p>
        </p:txBody>
      </p:sp>
      <p:sp>
        <p:nvSpPr>
          <p:cNvPr id="128" name="제목 114"/>
          <p:cNvSpPr txBox="1">
            <a:spLocks/>
          </p:cNvSpPr>
          <p:nvPr/>
        </p:nvSpPr>
        <p:spPr>
          <a:xfrm>
            <a:off x="5038357" y="4409678"/>
            <a:ext cx="3666045" cy="338630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eaLnBrk="0" latinLnBrk="0" hangingPunct="0">
              <a:defRPr/>
            </a:pPr>
            <a:r>
              <a:rPr lang="ko-KR" altLang="en-US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금융지원 </a:t>
            </a:r>
            <a:r>
              <a:rPr lang="en-US" altLang="ko-KR" sz="1400" kern="0" spc="-10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(</a:t>
            </a:r>
            <a:r>
              <a:rPr lang="ko-KR" altLang="en-US" sz="1400" kern="0" spc="-10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아이디어 사업화 트랙 </a:t>
            </a:r>
            <a:r>
              <a:rPr lang="ko-KR" altLang="en-US" sz="1400" kern="0" spc="-100" dirty="0" err="1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통과시</a:t>
            </a:r>
            <a:r>
              <a:rPr lang="en-US" altLang="ko-KR" sz="1400" kern="0" spc="-10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)</a:t>
            </a:r>
            <a:endParaRPr lang="ko-KR" altLang="en-US" sz="1400" kern="0" spc="-10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40" panose="02030504000101010101" pitchFamily="18" charset="-127"/>
              <a:ea typeface="-윤고딕340" panose="02030504000101010101" pitchFamily="18" charset="-127"/>
              <a:cs typeface="Arial" pitchFamily="34" charset="0"/>
            </a:endParaRPr>
          </a:p>
        </p:txBody>
      </p:sp>
      <p:sp>
        <p:nvSpPr>
          <p:cNvPr id="72" name="직사각형 71"/>
          <p:cNvSpPr/>
          <p:nvPr/>
        </p:nvSpPr>
        <p:spPr>
          <a:xfrm>
            <a:off x="4747587" y="3244483"/>
            <a:ext cx="26182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4938" indent="-134938" defTabSz="1330325" eaLnBrk="0" latinLnBrk="0" hangingPunct="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>
                <a:tab pos="139700" algn="l"/>
              </a:tabLst>
              <a:defRPr/>
            </a:pPr>
            <a:r>
              <a:rPr lang="ko-KR" altLang="en-US" sz="14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itchFamily="18" charset="-127"/>
                <a:ea typeface="-윤고딕330" pitchFamily="18" charset="-127"/>
              </a:rPr>
              <a:t>아이디어 </a:t>
            </a:r>
            <a:r>
              <a:rPr lang="ko-KR" altLang="en-US" sz="1400" kern="0" dirty="0" err="1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itchFamily="18" charset="-127"/>
                <a:ea typeface="-윤고딕330" pitchFamily="18" charset="-127"/>
              </a:rPr>
              <a:t>선정시</a:t>
            </a:r>
            <a:r>
              <a:rPr lang="ko-KR" altLang="en-US" sz="14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itchFamily="18" charset="-127"/>
                <a:ea typeface="-윤고딕330" pitchFamily="18" charset="-127"/>
              </a:rPr>
              <a:t> 투명한 의사결정</a:t>
            </a:r>
            <a:r>
              <a:rPr lang="en-US" altLang="ko-KR" sz="12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itchFamily="18" charset="-127"/>
                <a:ea typeface="-윤고딕330" pitchFamily="18" charset="-127"/>
              </a:rPr>
              <a:t>(go/No go) </a:t>
            </a:r>
            <a:r>
              <a:rPr lang="ko-KR" altLang="en-US" sz="14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itchFamily="18" charset="-127"/>
                <a:ea typeface="-윤고딕330" pitchFamily="18" charset="-127"/>
              </a:rPr>
              <a:t>구조 구축</a:t>
            </a:r>
            <a:endParaRPr lang="ko-KR" altLang="en-US" sz="1400" kern="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FFFFFF">
                      <a:lumMod val="85000"/>
                      <a:alpha val="0"/>
                    </a:srgbClr>
                  </a:gs>
                </a:gsLst>
                <a:lin ang="108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grpSp>
        <p:nvGrpSpPr>
          <p:cNvPr id="77" name="그룹 76"/>
          <p:cNvGrpSpPr/>
          <p:nvPr/>
        </p:nvGrpSpPr>
        <p:grpSpPr>
          <a:xfrm>
            <a:off x="6449818" y="481896"/>
            <a:ext cx="2248452" cy="333943"/>
            <a:chOff x="6858154" y="481896"/>
            <a:chExt cx="2248452" cy="333943"/>
          </a:xfrm>
        </p:grpSpPr>
        <p:sp>
          <p:nvSpPr>
            <p:cNvPr id="78" name="모서리가 둥근 직사각형 77"/>
            <p:cNvSpPr/>
            <p:nvPr/>
          </p:nvSpPr>
          <p:spPr>
            <a:xfrm>
              <a:off x="6935657" y="510487"/>
              <a:ext cx="812855" cy="25059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 w="952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82" name="Text Box 5"/>
            <p:cNvSpPr txBox="1">
              <a:spLocks noChangeArrowheads="1"/>
            </p:cNvSpPr>
            <p:nvPr/>
          </p:nvSpPr>
          <p:spPr bwMode="auto">
            <a:xfrm>
              <a:off x="7707692" y="492674"/>
              <a:ext cx="139891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latinLnBrk="0" hangingPunct="1">
                <a:defRPr/>
              </a:pPr>
              <a:r>
                <a:rPr lang="ko-KR" altLang="en-US" sz="1500" kern="0" spc="-90" smtClean="0">
                  <a:gradFill>
                    <a:gsLst>
                      <a:gs pos="100000">
                        <a:srgbClr val="4F81BD">
                          <a:lumMod val="75000"/>
                        </a:srgbClr>
                      </a:gs>
                      <a:gs pos="100000">
                        <a:srgbClr val="00589A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창조경제 생태계</a:t>
              </a:r>
              <a:endParaRPr lang="ko-KR" altLang="en-US" sz="1500" kern="0" spc="-90" dirty="0">
                <a:gradFill>
                  <a:gsLst>
                    <a:gs pos="100000">
                      <a:srgbClr val="4F81BD">
                        <a:lumMod val="75000"/>
                      </a:srgbClr>
                    </a:gs>
                    <a:gs pos="100000">
                      <a:srgbClr val="00589A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6858154" y="481896"/>
              <a:ext cx="9678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base">
                <a:spcAft>
                  <a:spcPct val="0"/>
                </a:spcAft>
                <a:buClr>
                  <a:prstClr val="black">
                    <a:lumMod val="85000"/>
                    <a:lumOff val="15000"/>
                  </a:prstClr>
                </a:buClr>
              </a:pPr>
              <a:r>
                <a:rPr kumimoji="1" lang="ko-KR" altLang="en-US" sz="1400" b="1" spc="-40" dirty="0">
                  <a:gradFill>
                    <a:gsLst>
                      <a:gs pos="100000">
                        <a:prstClr val="white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창조경제</a:t>
              </a:r>
            </a:p>
          </p:txBody>
        </p:sp>
      </p:grpSp>
      <p:sp>
        <p:nvSpPr>
          <p:cNvPr id="64" name="직사각형 63"/>
          <p:cNvSpPr/>
          <p:nvPr/>
        </p:nvSpPr>
        <p:spPr>
          <a:xfrm>
            <a:off x="4747587" y="2875503"/>
            <a:ext cx="22519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0" indent="-127000" defTabSz="1330325" eaLnBrk="0" latinLnBrk="0" hangingPunct="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ko-KR" altLang="en-US" sz="14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itchFamily="18" charset="-127"/>
                <a:ea typeface="-윤고딕330" pitchFamily="18" charset="-127"/>
              </a:rPr>
              <a:t>공공 법률 서비스 연계</a:t>
            </a:r>
            <a:endParaRPr lang="ko-KR" altLang="en-US" sz="1400" kern="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FFFFFF">
                      <a:lumMod val="85000"/>
                      <a:alpha val="0"/>
                    </a:srgbClr>
                  </a:gs>
                </a:gsLst>
                <a:lin ang="108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19080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모서리가 둥근 직사각형 8"/>
          <p:cNvSpPr/>
          <p:nvPr/>
        </p:nvSpPr>
        <p:spPr>
          <a:xfrm>
            <a:off x="4770784" y="4495152"/>
            <a:ext cx="3902456" cy="172671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rgbClr val="368E7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6" name="모서리가 둥근 직사각형 8"/>
          <p:cNvSpPr/>
          <p:nvPr/>
        </p:nvSpPr>
        <p:spPr>
          <a:xfrm>
            <a:off x="473398" y="4488002"/>
            <a:ext cx="3902456" cy="173165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rgbClr val="AC73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3" name="모서리가 둥근 직사각형 8"/>
          <p:cNvSpPr/>
          <p:nvPr/>
        </p:nvSpPr>
        <p:spPr>
          <a:xfrm>
            <a:off x="473398" y="2034236"/>
            <a:ext cx="3902456" cy="173246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9" name="모서리가 둥근 직사각형 8"/>
          <p:cNvSpPr/>
          <p:nvPr/>
        </p:nvSpPr>
        <p:spPr>
          <a:xfrm>
            <a:off x="4770784" y="2034236"/>
            <a:ext cx="3902456" cy="173246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chemeClr val="accent4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5" name="AutoShape 55"/>
          <p:cNvSpPr>
            <a:spLocks noChangeArrowheads="1"/>
          </p:cNvSpPr>
          <p:nvPr/>
        </p:nvSpPr>
        <p:spPr bwMode="auto">
          <a:xfrm>
            <a:off x="3170582" y="2033943"/>
            <a:ext cx="1208441" cy="1732962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6" name="자유형 45"/>
          <p:cNvSpPr/>
          <p:nvPr/>
        </p:nvSpPr>
        <p:spPr>
          <a:xfrm flipV="1">
            <a:off x="3170582" y="2041857"/>
            <a:ext cx="1212575" cy="1725048"/>
          </a:xfrm>
          <a:custGeom>
            <a:avLst/>
            <a:gdLst>
              <a:gd name="connsiteX0" fmla="*/ 0 w 922421"/>
              <a:gd name="connsiteY0" fmla="*/ 409074 h 409074"/>
              <a:gd name="connsiteX1" fmla="*/ 922421 w 922421"/>
              <a:gd name="connsiteY1" fmla="*/ 0 h 409074"/>
              <a:gd name="connsiteX2" fmla="*/ 0 w 922421"/>
              <a:gd name="connsiteY2" fmla="*/ 0 h 409074"/>
              <a:gd name="connsiteX3" fmla="*/ 0 w 922421"/>
              <a:gd name="connsiteY3" fmla="*/ 409074 h 40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421" h="409074">
                <a:moveTo>
                  <a:pt x="0" y="409074"/>
                </a:moveTo>
                <a:lnTo>
                  <a:pt x="922421" y="0"/>
                </a:lnTo>
                <a:lnTo>
                  <a:pt x="0" y="0"/>
                </a:lnTo>
                <a:lnTo>
                  <a:pt x="0" y="409074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7000"/>
                </a:schemeClr>
              </a:gs>
            </a:gsLst>
            <a:lin ang="9000000" scaled="0"/>
          </a:gradFill>
          <a:ln w="1587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8" name="제목 114"/>
          <p:cNvSpPr txBox="1">
            <a:spLocks/>
          </p:cNvSpPr>
          <p:nvPr/>
        </p:nvSpPr>
        <p:spPr>
          <a:xfrm>
            <a:off x="3196025" y="2217866"/>
            <a:ext cx="1136028" cy="605669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eaLnBrk="0" latinLnBrk="0" hangingPunct="0">
              <a:defRPr/>
            </a:pPr>
            <a:r>
              <a:rPr lang="ko-KR" altLang="en-US" sz="170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지역 </a:t>
            </a:r>
            <a:endParaRPr lang="en-US" altLang="ko-KR" sz="1700" kern="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40" panose="02030504000101010101" pitchFamily="18" charset="-127"/>
              <a:ea typeface="-윤고딕340" panose="02030504000101010101" pitchFamily="18" charset="-127"/>
              <a:cs typeface="Arial" pitchFamily="34" charset="0"/>
            </a:endParaRPr>
          </a:p>
          <a:p>
            <a:pPr algn="ctr" eaLnBrk="0" latinLnBrk="0" hangingPunct="0">
              <a:defRPr/>
            </a:pPr>
            <a:r>
              <a:rPr lang="ko-KR" altLang="en-US" sz="170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혁신지원 기관</a:t>
            </a:r>
          </a:p>
        </p:txBody>
      </p:sp>
      <p:sp>
        <p:nvSpPr>
          <p:cNvPr id="83" name="AutoShape 55"/>
          <p:cNvSpPr>
            <a:spLocks noChangeArrowheads="1"/>
          </p:cNvSpPr>
          <p:nvPr/>
        </p:nvSpPr>
        <p:spPr bwMode="auto">
          <a:xfrm flipH="1">
            <a:off x="4769340" y="2033943"/>
            <a:ext cx="1208441" cy="1732962"/>
          </a:xfrm>
          <a:prstGeom prst="roundRect">
            <a:avLst>
              <a:gd name="adj" fmla="val 0"/>
            </a:avLst>
          </a:prstGeom>
          <a:solidFill>
            <a:schemeClr val="accent4">
              <a:lumMod val="75000"/>
            </a:schemeClr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84" name="자유형 83"/>
          <p:cNvSpPr/>
          <p:nvPr/>
        </p:nvSpPr>
        <p:spPr>
          <a:xfrm flipH="1" flipV="1">
            <a:off x="4765205" y="2041856"/>
            <a:ext cx="1212575" cy="1727939"/>
          </a:xfrm>
          <a:custGeom>
            <a:avLst/>
            <a:gdLst>
              <a:gd name="connsiteX0" fmla="*/ 0 w 922421"/>
              <a:gd name="connsiteY0" fmla="*/ 409074 h 409074"/>
              <a:gd name="connsiteX1" fmla="*/ 922421 w 922421"/>
              <a:gd name="connsiteY1" fmla="*/ 0 h 409074"/>
              <a:gd name="connsiteX2" fmla="*/ 0 w 922421"/>
              <a:gd name="connsiteY2" fmla="*/ 0 h 409074"/>
              <a:gd name="connsiteX3" fmla="*/ 0 w 922421"/>
              <a:gd name="connsiteY3" fmla="*/ 409074 h 40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421" h="409074">
                <a:moveTo>
                  <a:pt x="0" y="409074"/>
                </a:moveTo>
                <a:lnTo>
                  <a:pt x="922421" y="0"/>
                </a:lnTo>
                <a:lnTo>
                  <a:pt x="0" y="0"/>
                </a:lnTo>
                <a:lnTo>
                  <a:pt x="0" y="409074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7000"/>
                </a:schemeClr>
              </a:gs>
            </a:gsLst>
            <a:lin ang="9000000" scaled="0"/>
          </a:gradFill>
          <a:ln w="1587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14" name="제목 114"/>
          <p:cNvSpPr txBox="1">
            <a:spLocks/>
          </p:cNvSpPr>
          <p:nvPr/>
        </p:nvSpPr>
        <p:spPr>
          <a:xfrm>
            <a:off x="4713522" y="2156906"/>
            <a:ext cx="1287822" cy="605669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eaLnBrk="0" latinLnBrk="0" hangingPunct="0">
              <a:defRPr/>
            </a:pPr>
            <a:r>
              <a:rPr lang="ko-KR" altLang="en-US" sz="1700" kern="0" spc="-9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전국 </a:t>
            </a:r>
            <a:endParaRPr lang="en-US" altLang="ko-KR" sz="1700" kern="0" spc="-9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40" panose="02030504000101010101" pitchFamily="18" charset="-127"/>
              <a:ea typeface="-윤고딕340" panose="02030504000101010101" pitchFamily="18" charset="-127"/>
              <a:cs typeface="Arial" pitchFamily="34" charset="0"/>
            </a:endParaRPr>
          </a:p>
          <a:p>
            <a:pPr algn="ctr" eaLnBrk="0" latinLnBrk="0" hangingPunct="0">
              <a:defRPr/>
            </a:pPr>
            <a:r>
              <a:rPr lang="ko-KR" altLang="en-US" sz="1700" kern="0" spc="-9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혁신센터 간</a:t>
            </a:r>
          </a:p>
        </p:txBody>
      </p:sp>
      <p:sp>
        <p:nvSpPr>
          <p:cNvPr id="107" name="AutoShape 55"/>
          <p:cNvSpPr>
            <a:spLocks noChangeArrowheads="1"/>
          </p:cNvSpPr>
          <p:nvPr/>
        </p:nvSpPr>
        <p:spPr bwMode="auto">
          <a:xfrm>
            <a:off x="3182457" y="4488908"/>
            <a:ext cx="1208441" cy="1732962"/>
          </a:xfrm>
          <a:prstGeom prst="roundRect">
            <a:avLst>
              <a:gd name="adj" fmla="val 0"/>
            </a:avLst>
          </a:prstGeom>
          <a:solidFill>
            <a:srgbClr val="836846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08" name="자유형 107"/>
          <p:cNvSpPr/>
          <p:nvPr/>
        </p:nvSpPr>
        <p:spPr>
          <a:xfrm>
            <a:off x="3182457" y="4488002"/>
            <a:ext cx="1212575" cy="1713990"/>
          </a:xfrm>
          <a:custGeom>
            <a:avLst/>
            <a:gdLst>
              <a:gd name="connsiteX0" fmla="*/ 0 w 922421"/>
              <a:gd name="connsiteY0" fmla="*/ 409074 h 409074"/>
              <a:gd name="connsiteX1" fmla="*/ 922421 w 922421"/>
              <a:gd name="connsiteY1" fmla="*/ 0 h 409074"/>
              <a:gd name="connsiteX2" fmla="*/ 0 w 922421"/>
              <a:gd name="connsiteY2" fmla="*/ 0 h 409074"/>
              <a:gd name="connsiteX3" fmla="*/ 0 w 922421"/>
              <a:gd name="connsiteY3" fmla="*/ 409074 h 40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421" h="409074">
                <a:moveTo>
                  <a:pt x="0" y="409074"/>
                </a:moveTo>
                <a:lnTo>
                  <a:pt x="922421" y="0"/>
                </a:lnTo>
                <a:lnTo>
                  <a:pt x="0" y="0"/>
                </a:lnTo>
                <a:lnTo>
                  <a:pt x="0" y="409074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7000"/>
                </a:schemeClr>
              </a:gs>
            </a:gsLst>
            <a:lin ang="9000000" scaled="0"/>
          </a:gradFill>
          <a:ln w="1587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15" name="제목 114"/>
          <p:cNvSpPr txBox="1">
            <a:spLocks/>
          </p:cNvSpPr>
          <p:nvPr/>
        </p:nvSpPr>
        <p:spPr>
          <a:xfrm>
            <a:off x="3059831" y="5161328"/>
            <a:ext cx="1343875" cy="1042324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eaLnBrk="0" latinLnBrk="0" hangingPunct="0">
              <a:defRPr/>
            </a:pPr>
            <a:r>
              <a:rPr lang="ko-KR" altLang="en-US" sz="1700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창조경제</a:t>
            </a:r>
            <a:r>
              <a:rPr lang="en-US" altLang="ko-KR" sz="170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/>
            </a:r>
            <a:br>
              <a:rPr lang="en-US" altLang="ko-KR" sz="170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</a:br>
            <a:r>
              <a:rPr lang="ko-KR" altLang="en-US" sz="1700" kern="0" spc="-9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타운</a:t>
            </a:r>
            <a:endParaRPr lang="ko-KR" altLang="en-US" sz="1700" kern="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40" panose="02030504000101010101" pitchFamily="18" charset="-127"/>
              <a:ea typeface="-윤고딕340" panose="02030504000101010101" pitchFamily="18" charset="-127"/>
              <a:cs typeface="Arial" pitchFamily="34" charset="0"/>
            </a:endParaRPr>
          </a:p>
        </p:txBody>
      </p:sp>
      <p:sp>
        <p:nvSpPr>
          <p:cNvPr id="111" name="AutoShape 55"/>
          <p:cNvSpPr>
            <a:spLocks noChangeArrowheads="1"/>
          </p:cNvSpPr>
          <p:nvPr/>
        </p:nvSpPr>
        <p:spPr bwMode="auto">
          <a:xfrm flipH="1">
            <a:off x="4769340" y="4488908"/>
            <a:ext cx="1208441" cy="1732962"/>
          </a:xfrm>
          <a:prstGeom prst="roundRect">
            <a:avLst>
              <a:gd name="adj" fmla="val 0"/>
            </a:avLst>
          </a:prstGeom>
          <a:solidFill>
            <a:srgbClr val="368E73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12" name="자유형 111"/>
          <p:cNvSpPr/>
          <p:nvPr/>
        </p:nvSpPr>
        <p:spPr>
          <a:xfrm flipH="1">
            <a:off x="4765205" y="4488002"/>
            <a:ext cx="1212575" cy="1713990"/>
          </a:xfrm>
          <a:custGeom>
            <a:avLst/>
            <a:gdLst>
              <a:gd name="connsiteX0" fmla="*/ 0 w 922421"/>
              <a:gd name="connsiteY0" fmla="*/ 409074 h 409074"/>
              <a:gd name="connsiteX1" fmla="*/ 922421 w 922421"/>
              <a:gd name="connsiteY1" fmla="*/ 0 h 409074"/>
              <a:gd name="connsiteX2" fmla="*/ 0 w 922421"/>
              <a:gd name="connsiteY2" fmla="*/ 0 h 409074"/>
              <a:gd name="connsiteX3" fmla="*/ 0 w 922421"/>
              <a:gd name="connsiteY3" fmla="*/ 409074 h 40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421" h="409074">
                <a:moveTo>
                  <a:pt x="0" y="409074"/>
                </a:moveTo>
                <a:lnTo>
                  <a:pt x="922421" y="0"/>
                </a:lnTo>
                <a:lnTo>
                  <a:pt x="0" y="0"/>
                </a:lnTo>
                <a:lnTo>
                  <a:pt x="0" y="409074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7000"/>
                </a:schemeClr>
              </a:gs>
            </a:gsLst>
            <a:lin ang="9000000" scaled="0"/>
          </a:gradFill>
          <a:ln w="1587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16" name="제목 114"/>
          <p:cNvSpPr txBox="1">
            <a:spLocks/>
          </p:cNvSpPr>
          <p:nvPr/>
        </p:nvSpPr>
        <p:spPr>
          <a:xfrm>
            <a:off x="4788024" y="5442747"/>
            <a:ext cx="1159700" cy="605669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eaLnBrk="0" latinLnBrk="0" hangingPunct="0">
              <a:defRPr/>
            </a:pPr>
            <a:r>
              <a:rPr lang="ko-KR" altLang="en-US" sz="1700" kern="0" spc="-90" dirty="0" err="1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민ㆍ관</a:t>
            </a:r>
            <a:r>
              <a:rPr lang="en-US" altLang="ko-KR" sz="1700" kern="0" spc="-9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/>
            </a:r>
            <a:br>
              <a:rPr lang="en-US" altLang="ko-KR" sz="1700" kern="0" spc="-9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</a:br>
            <a:r>
              <a:rPr lang="ko-KR" altLang="en-US" sz="1700" kern="0" spc="-9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협업</a:t>
            </a:r>
            <a:endParaRPr lang="ko-KR" altLang="en-US" sz="1700" kern="0" spc="-9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40" panose="02030504000101010101" pitchFamily="18" charset="-127"/>
              <a:ea typeface="-윤고딕340" panose="02030504000101010101" pitchFamily="18" charset="-127"/>
              <a:cs typeface="Arial" pitchFamily="34" charset="0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3362673" y="3015943"/>
            <a:ext cx="2389651" cy="238965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headEnd type="none" w="sm" len="sm"/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93" name="그룹 92"/>
          <p:cNvGrpSpPr/>
          <p:nvPr/>
        </p:nvGrpSpPr>
        <p:grpSpPr>
          <a:xfrm rot="2389738">
            <a:off x="5205589" y="3234429"/>
            <a:ext cx="184463" cy="371644"/>
            <a:chOff x="8435419" y="4035192"/>
            <a:chExt cx="154433" cy="576064"/>
          </a:xfrm>
        </p:grpSpPr>
        <p:pic>
          <p:nvPicPr>
            <p:cNvPr id="95" name="Picture 3" descr="O:\2015미래부-업무보고\오팀장\link6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0864" t="6580" r="29045" b="6831"/>
            <a:stretch/>
          </p:blipFill>
          <p:spPr bwMode="auto">
            <a:xfrm>
              <a:off x="8435419" y="4035192"/>
              <a:ext cx="154433" cy="33354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" name="Picture 3" descr="O:\2015미래부-업무보고\오팀장\link6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0864" t="6580" r="29045" b="6831"/>
            <a:stretch/>
          </p:blipFill>
          <p:spPr bwMode="auto">
            <a:xfrm>
              <a:off x="8435419" y="4277714"/>
              <a:ext cx="154433" cy="33354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9" name="그룹 118"/>
          <p:cNvGrpSpPr/>
          <p:nvPr/>
        </p:nvGrpSpPr>
        <p:grpSpPr>
          <a:xfrm rot="19210262" flipH="1">
            <a:off x="3766983" y="3191690"/>
            <a:ext cx="183600" cy="371644"/>
            <a:chOff x="8435419" y="4035192"/>
            <a:chExt cx="154433" cy="576064"/>
          </a:xfrm>
        </p:grpSpPr>
        <p:pic>
          <p:nvPicPr>
            <p:cNvPr id="120" name="Picture 3" descr="O:\2015미래부-업무보고\오팀장\link6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0864" t="6580" r="29045" b="6831"/>
            <a:stretch/>
          </p:blipFill>
          <p:spPr bwMode="auto">
            <a:xfrm>
              <a:off x="8435419" y="4035192"/>
              <a:ext cx="154433" cy="33354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3" descr="O:\2015미래부-업무보고\오팀장\link6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0864" t="6580" r="29045" b="6831"/>
            <a:stretch/>
          </p:blipFill>
          <p:spPr bwMode="auto">
            <a:xfrm>
              <a:off x="8435419" y="4277714"/>
              <a:ext cx="154433" cy="33354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2" name="그룹 121"/>
          <p:cNvGrpSpPr/>
          <p:nvPr/>
        </p:nvGrpSpPr>
        <p:grpSpPr>
          <a:xfrm rot="19210262" flipV="1">
            <a:off x="5213309" y="4787636"/>
            <a:ext cx="183600" cy="371644"/>
            <a:chOff x="8435419" y="4035192"/>
            <a:chExt cx="154433" cy="576064"/>
          </a:xfrm>
        </p:grpSpPr>
        <p:pic>
          <p:nvPicPr>
            <p:cNvPr id="123" name="Picture 3" descr="O:\2015미래부-업무보고\오팀장\link6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0864" t="6580" r="29045" b="6831"/>
            <a:stretch/>
          </p:blipFill>
          <p:spPr bwMode="auto">
            <a:xfrm>
              <a:off x="8435419" y="4035192"/>
              <a:ext cx="154433" cy="33354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3" descr="O:\2015미래부-업무보고\오팀장\link6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0864" t="6580" r="29045" b="6831"/>
            <a:stretch/>
          </p:blipFill>
          <p:spPr bwMode="auto">
            <a:xfrm>
              <a:off x="8435419" y="4277714"/>
              <a:ext cx="154433" cy="33354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5" name="그룹 124"/>
          <p:cNvGrpSpPr/>
          <p:nvPr/>
        </p:nvGrpSpPr>
        <p:grpSpPr>
          <a:xfrm rot="2389738" flipH="1" flipV="1">
            <a:off x="3766981" y="4822479"/>
            <a:ext cx="183600" cy="371644"/>
            <a:chOff x="8435419" y="4035192"/>
            <a:chExt cx="154433" cy="576064"/>
          </a:xfrm>
        </p:grpSpPr>
        <p:pic>
          <p:nvPicPr>
            <p:cNvPr id="126" name="Picture 3" descr="O:\2015미래부-업무보고\오팀장\link6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0864" t="6580" r="29045" b="6831"/>
            <a:stretch/>
          </p:blipFill>
          <p:spPr bwMode="auto">
            <a:xfrm>
              <a:off x="8435419" y="4035192"/>
              <a:ext cx="154433" cy="33354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" name="Picture 3" descr="O:\2015미래부-업무보고\오팀장\link6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0864" t="6580" r="29045" b="6831"/>
            <a:stretch/>
          </p:blipFill>
          <p:spPr bwMode="auto">
            <a:xfrm>
              <a:off x="8435419" y="4277714"/>
              <a:ext cx="154433" cy="33354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8" name="Text Box 5"/>
          <p:cNvSpPr txBox="1">
            <a:spLocks noChangeArrowheads="1"/>
          </p:cNvSpPr>
          <p:nvPr/>
        </p:nvSpPr>
        <p:spPr bwMode="auto">
          <a:xfrm>
            <a:off x="432533" y="4834027"/>
            <a:ext cx="269930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179388" indent="-179388" eaLnBrk="1" hangingPunct="1">
              <a:buFont typeface="Arial" panose="020B0604020202020204" pitchFamily="34" charset="0"/>
              <a:buChar char="•"/>
            </a:pPr>
            <a:r>
              <a:rPr kumimoji="0" lang="ko-KR" altLang="en-US" sz="1500" spc="-8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아이디어 공유와 성숙</a:t>
            </a:r>
            <a:endParaRPr kumimoji="0" lang="ko-KR" altLang="en-US" sz="1500" spc="-80" dirty="0">
              <a:gradFill>
                <a:gsLst>
                  <a:gs pos="100000">
                    <a:srgbClr val="000000"/>
                  </a:gs>
                  <a:gs pos="100000">
                    <a:srgbClr val="BBE0E3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29" name="Text Box 5"/>
          <p:cNvSpPr txBox="1">
            <a:spLocks noChangeArrowheads="1"/>
          </p:cNvSpPr>
          <p:nvPr/>
        </p:nvSpPr>
        <p:spPr bwMode="auto">
          <a:xfrm>
            <a:off x="432533" y="5440743"/>
            <a:ext cx="2843323" cy="303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179388" indent="-179388" eaLnBrk="1" hangingPunct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kumimoji="0" lang="ko-KR" altLang="en-US" sz="1500" spc="-12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온 </a:t>
            </a:r>
            <a:r>
              <a:rPr kumimoji="0" lang="en-US" altLang="ko-KR" sz="1500" spc="-12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- </a:t>
            </a:r>
            <a:r>
              <a:rPr kumimoji="0" lang="ko-KR" altLang="en-US" sz="1500" spc="-12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오프라인 멘토 풀</a:t>
            </a:r>
            <a:r>
              <a:rPr kumimoji="0" lang="en-US" altLang="ko-KR" sz="1500" spc="-12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(pool) </a:t>
            </a:r>
            <a:r>
              <a:rPr kumimoji="0" lang="ko-KR" altLang="en-US" sz="1500" spc="-12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공유</a:t>
            </a:r>
            <a:endParaRPr kumimoji="0" lang="ko-KR" altLang="en-US" sz="1500" spc="-120" dirty="0">
              <a:gradFill>
                <a:gsLst>
                  <a:gs pos="100000">
                    <a:srgbClr val="000000"/>
                  </a:gs>
                  <a:gs pos="100000">
                    <a:srgbClr val="BBE0E3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31" name="Text Box 5"/>
          <p:cNvSpPr txBox="1">
            <a:spLocks noChangeArrowheads="1"/>
          </p:cNvSpPr>
          <p:nvPr/>
        </p:nvSpPr>
        <p:spPr bwMode="auto">
          <a:xfrm>
            <a:off x="432533" y="2110518"/>
            <a:ext cx="269930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179388" indent="-179388" eaLnBrk="1" hangingPunct="1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kumimoji="0" lang="ko-KR" altLang="en-US" sz="1500" spc="-8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성장 </a:t>
            </a:r>
            <a:r>
              <a:rPr kumimoji="0" lang="ko-KR" altLang="en-US" sz="1500" spc="-8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단계별 연계 </a:t>
            </a:r>
            <a:r>
              <a:rPr kumimoji="0" lang="ko-KR" altLang="en-US" sz="1500" spc="-8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지원</a:t>
            </a:r>
            <a:endParaRPr kumimoji="0" lang="en-US" altLang="ko-KR" sz="1100" dirty="0">
              <a:gradFill>
                <a:gsLst>
                  <a:gs pos="100000">
                    <a:srgbClr val="000000"/>
                  </a:gs>
                  <a:gs pos="100000">
                    <a:srgbClr val="BBE0E3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32" name="Text Box 5"/>
          <p:cNvSpPr txBox="1">
            <a:spLocks noChangeArrowheads="1"/>
          </p:cNvSpPr>
          <p:nvPr/>
        </p:nvSpPr>
        <p:spPr bwMode="auto">
          <a:xfrm>
            <a:off x="432533" y="3118256"/>
            <a:ext cx="266604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179388" indent="-179388" eaLnBrk="1" hangingPunct="1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kumimoji="0" lang="ko-KR" altLang="en-US" sz="1500" spc="-8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기업공감 </a:t>
            </a:r>
            <a:r>
              <a:rPr kumimoji="0" lang="ko-KR" altLang="en-US" sz="1500" spc="-80" dirty="0" err="1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원스톱</a:t>
            </a:r>
            <a:r>
              <a:rPr kumimoji="0" lang="ko-KR" altLang="en-US" sz="1500" spc="-8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 서비스 등</a:t>
            </a:r>
            <a:r>
              <a:rPr kumimoji="0" lang="en-US" altLang="ko-KR" sz="1500" spc="-8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/>
            </a:r>
            <a:br>
              <a:rPr kumimoji="0" lang="en-US" altLang="ko-KR" sz="1500" spc="-8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</a:br>
            <a:r>
              <a:rPr kumimoji="0" lang="ko-KR" altLang="en-US" sz="1500" spc="-8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중소</a:t>
            </a:r>
            <a:r>
              <a:rPr kumimoji="0" lang="ko-KR" altLang="en-US" sz="1500" spc="-8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/>
                <a:ea typeface="-윤고딕330"/>
              </a:rPr>
              <a:t>ㆍ</a:t>
            </a:r>
            <a:r>
              <a:rPr kumimoji="0" lang="ko-KR" altLang="en-US" sz="1500" spc="-8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중견기업 지원사업 연계</a:t>
            </a:r>
            <a:endParaRPr kumimoji="0" lang="ko-KR" altLang="en-US" sz="1500" spc="-80" dirty="0">
              <a:gradFill>
                <a:gsLst>
                  <a:gs pos="100000">
                    <a:srgbClr val="000000"/>
                  </a:gs>
                  <a:gs pos="100000">
                    <a:srgbClr val="BBE0E3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33" name="Text Box 5"/>
          <p:cNvSpPr txBox="1">
            <a:spLocks noChangeArrowheads="1"/>
          </p:cNvSpPr>
          <p:nvPr/>
        </p:nvSpPr>
        <p:spPr bwMode="auto">
          <a:xfrm>
            <a:off x="5940152" y="2837498"/>
            <a:ext cx="28123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179388" indent="-179388" eaLnBrk="1" hangingPunct="1">
              <a:buFont typeface="Arial" panose="020B0604020202020204" pitchFamily="34" charset="0"/>
              <a:buChar char="•"/>
            </a:pPr>
            <a:r>
              <a:rPr kumimoji="0" lang="ko-KR" altLang="en-US" sz="150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센터 핵심사업간</a:t>
            </a:r>
            <a:r>
              <a:rPr kumimoji="0" lang="en-US" altLang="ko-KR" sz="150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/>
            </a:r>
            <a:br>
              <a:rPr kumimoji="0" lang="en-US" altLang="ko-KR" sz="150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</a:br>
            <a:r>
              <a:rPr kumimoji="0" lang="ko-KR" altLang="en-US" sz="150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역할 </a:t>
            </a:r>
            <a:r>
              <a:rPr kumimoji="0" lang="ko-KR" altLang="en-US" sz="150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분담 </a:t>
            </a:r>
            <a:r>
              <a:rPr kumimoji="0" lang="ko-KR" altLang="en-US" sz="150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및</a:t>
            </a:r>
            <a:r>
              <a:rPr kumimoji="0" lang="en-US" altLang="ko-KR" sz="150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kumimoji="0" lang="ko-KR" altLang="en-US" sz="150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협력</a:t>
            </a:r>
            <a:endParaRPr kumimoji="0" lang="ko-KR" altLang="en-US" sz="1500" dirty="0">
              <a:gradFill>
                <a:gsLst>
                  <a:gs pos="100000">
                    <a:srgbClr val="000000"/>
                  </a:gs>
                  <a:gs pos="100000">
                    <a:srgbClr val="BBE0E3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34" name="Text Box 5"/>
          <p:cNvSpPr txBox="1">
            <a:spLocks noChangeArrowheads="1"/>
          </p:cNvSpPr>
          <p:nvPr/>
        </p:nvSpPr>
        <p:spPr bwMode="auto">
          <a:xfrm>
            <a:off x="5940152" y="2204864"/>
            <a:ext cx="27330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179388" indent="-179388" eaLnBrk="1" hangingPunct="1">
              <a:buFont typeface="Arial" panose="020B0604020202020204" pitchFamily="34" charset="0"/>
              <a:buChar char="•"/>
            </a:pPr>
            <a:r>
              <a:rPr kumimoji="0" lang="ko-KR" altLang="en-US" sz="1500" spc="-8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창조경제혁신센터장 협의회</a:t>
            </a:r>
            <a:r>
              <a:rPr kumimoji="0" lang="en-US" altLang="ko-KR" sz="1500" spc="-8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, </a:t>
            </a:r>
            <a:r>
              <a:rPr kumimoji="0" lang="en-US" altLang="ko-KR" sz="1500" spc="-8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/>
            </a:r>
            <a:br>
              <a:rPr kumimoji="0" lang="en-US" altLang="ko-KR" sz="1500" spc="-8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</a:br>
            <a:r>
              <a:rPr kumimoji="0" lang="ko-KR" altLang="en-US" sz="1500" spc="-8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전담기업 멘토단 </a:t>
            </a:r>
            <a:r>
              <a:rPr kumimoji="0" lang="ko-KR" altLang="en-US" sz="1500" spc="-8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협의회 운영</a:t>
            </a:r>
          </a:p>
        </p:txBody>
      </p:sp>
      <p:sp>
        <p:nvSpPr>
          <p:cNvPr id="136" name="Text Box 5"/>
          <p:cNvSpPr txBox="1">
            <a:spLocks noChangeArrowheads="1"/>
          </p:cNvSpPr>
          <p:nvPr/>
        </p:nvSpPr>
        <p:spPr bwMode="auto">
          <a:xfrm>
            <a:off x="5940152" y="4561208"/>
            <a:ext cx="2733088" cy="50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179388" indent="-179388" eaLnBrk="1" hangingPunct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kumimoji="0" lang="ko-KR" altLang="en-US" sz="1500" spc="-8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민간ㆍ軍 </a:t>
            </a:r>
            <a:r>
              <a:rPr kumimoji="0" lang="ko-KR" altLang="en-US" sz="1500" spc="-8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등의 </a:t>
            </a:r>
            <a:r>
              <a:rPr kumimoji="0" lang="ko-KR" altLang="en-US" sz="1500" spc="-8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장비</a:t>
            </a:r>
            <a:r>
              <a:rPr kumimoji="0" lang="ko-KR" altLang="en-US" sz="1500" spc="-8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/>
                <a:ea typeface="-윤고딕330"/>
              </a:rPr>
              <a:t>ㆍ</a:t>
            </a:r>
            <a:r>
              <a:rPr kumimoji="0" lang="ko-KR" altLang="en-US" sz="1500" spc="-8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제작</a:t>
            </a:r>
            <a:r>
              <a:rPr kumimoji="0" lang="en-US" altLang="ko-KR" sz="1500" spc="-8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/>
            </a:r>
            <a:br>
              <a:rPr kumimoji="0" lang="en-US" altLang="ko-KR" sz="1500" spc="-8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</a:br>
            <a:r>
              <a:rPr kumimoji="0" lang="ko-KR" altLang="en-US" sz="1500" spc="-8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공간 연계</a:t>
            </a:r>
            <a:r>
              <a:rPr kumimoji="0" lang="en-US" altLang="ko-KR" sz="1500" spc="-8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·</a:t>
            </a:r>
            <a:r>
              <a:rPr kumimoji="0" lang="ko-KR" altLang="en-US" sz="1500" spc="-8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협업</a:t>
            </a:r>
            <a:endParaRPr kumimoji="0" lang="ko-KR" altLang="en-US" sz="1500" spc="-80" dirty="0">
              <a:gradFill>
                <a:gsLst>
                  <a:gs pos="100000">
                    <a:srgbClr val="000000"/>
                  </a:gs>
                  <a:gs pos="100000">
                    <a:srgbClr val="BBE0E3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37" name="Text Box 5"/>
          <p:cNvSpPr txBox="1">
            <a:spLocks noChangeArrowheads="1"/>
          </p:cNvSpPr>
          <p:nvPr/>
        </p:nvSpPr>
        <p:spPr bwMode="auto">
          <a:xfrm>
            <a:off x="5940151" y="5347338"/>
            <a:ext cx="285149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179388" indent="-179388" eaLnBrk="1" hangingPunct="1">
              <a:buFont typeface="Arial" panose="020B0604020202020204" pitchFamily="34" charset="0"/>
              <a:buChar char="•"/>
            </a:pPr>
            <a:r>
              <a:rPr kumimoji="0" lang="ko-KR" altLang="en-US" sz="1500" spc="-20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대학의 발명 </a:t>
            </a:r>
            <a:r>
              <a:rPr kumimoji="0" lang="en-US" altLang="ko-KR" sz="1500" spc="-20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바탕" panose="02030600000101010101" pitchFamily="18" charset="-127"/>
                <a:ea typeface="바탕" panose="02030600000101010101" pitchFamily="18" charset="-127"/>
              </a:rPr>
              <a:t>· </a:t>
            </a:r>
            <a:r>
              <a:rPr kumimoji="0" lang="ko-KR" altLang="en-US" sz="1500" spc="-20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창업동아리 참여 확대 </a:t>
            </a:r>
            <a:endParaRPr kumimoji="0" lang="ko-KR" altLang="en-US" sz="1500" spc="-200" dirty="0">
              <a:gradFill>
                <a:gsLst>
                  <a:gs pos="100000">
                    <a:srgbClr val="000000"/>
                  </a:gs>
                  <a:gs pos="100000">
                    <a:srgbClr val="BBE0E3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69" name="직사각형 68"/>
          <p:cNvSpPr/>
          <p:nvPr/>
        </p:nvSpPr>
        <p:spPr>
          <a:xfrm>
            <a:off x="539450" y="2420077"/>
            <a:ext cx="253968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latinLnBrk="0" hangingPunct="0">
              <a:lnSpc>
                <a:spcPts val="1000"/>
              </a:lnSpc>
              <a:spcAft>
                <a:spcPts val="600"/>
              </a:spcAft>
              <a:buSzPct val="100000"/>
            </a:pPr>
            <a:r>
              <a:rPr lang="en-US" altLang="ko-KR" sz="1100" b="1" kern="0" spc="-2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* (</a:t>
            </a:r>
            <a:r>
              <a:rPr lang="ko-KR" altLang="en-US" sz="1100" b="1" kern="0" spc="-2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창업</a:t>
            </a:r>
            <a:r>
              <a:rPr lang="en-US" altLang="ko-KR" sz="1100" b="1" kern="0" spc="-2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) </a:t>
            </a:r>
            <a:r>
              <a:rPr lang="ko-KR" altLang="en-US" sz="1100" b="1" kern="0" spc="-2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창업보육센터 등</a:t>
            </a:r>
            <a:endParaRPr lang="en-US" altLang="ko-KR" sz="1100" b="1" kern="0" spc="-2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  <a:p>
            <a:pPr defTabSz="1330325" eaLnBrk="0" latinLnBrk="0" hangingPunct="0">
              <a:lnSpc>
                <a:spcPts val="1000"/>
              </a:lnSpc>
              <a:spcAft>
                <a:spcPts val="600"/>
              </a:spcAft>
              <a:buSzPct val="100000"/>
            </a:pPr>
            <a:r>
              <a:rPr lang="en-US" altLang="ko-KR" sz="1100" b="1" kern="0" spc="-2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  </a:t>
            </a:r>
            <a:r>
              <a:rPr lang="en-US" altLang="ko-KR" sz="1100" b="1" kern="0" spc="-2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(</a:t>
            </a:r>
            <a:r>
              <a:rPr lang="ko-KR" altLang="en-US" sz="1100" b="1" kern="0" spc="-2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성장</a:t>
            </a:r>
            <a:r>
              <a:rPr lang="en-US" altLang="ko-KR" sz="1100" b="1" kern="0" spc="-2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) </a:t>
            </a:r>
            <a:r>
              <a:rPr lang="ko-KR" altLang="en-US" sz="1100" b="1" kern="0" spc="-20" dirty="0" err="1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테크노파크</a:t>
            </a:r>
            <a:r>
              <a:rPr lang="en-US" altLang="ko-KR" sz="1100" b="1" kern="0" spc="-2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(TP)</a:t>
            </a:r>
            <a:r>
              <a:rPr lang="ko-KR" altLang="en-US" sz="1100" b="1" kern="0" spc="-2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en-US" sz="1100" b="1" kern="0" spc="-2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등</a:t>
            </a:r>
            <a:endParaRPr lang="en-US" altLang="ko-KR" sz="1100" b="1" kern="0" spc="-2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  <a:p>
            <a:pPr defTabSz="1330325" eaLnBrk="0" latinLnBrk="0" hangingPunct="0">
              <a:lnSpc>
                <a:spcPts val="1000"/>
              </a:lnSpc>
              <a:spcAft>
                <a:spcPts val="600"/>
              </a:spcAft>
              <a:buSzPct val="100000"/>
            </a:pPr>
            <a:r>
              <a:rPr lang="en-US" altLang="ko-KR" sz="1100" b="1" kern="0" spc="-2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  </a:t>
            </a:r>
            <a:r>
              <a:rPr lang="en-US" altLang="ko-KR" sz="1100" b="1" kern="0" spc="-2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(</a:t>
            </a:r>
            <a:r>
              <a:rPr lang="ko-KR" altLang="en-US" sz="1100" b="1" kern="0" spc="-2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해외진출</a:t>
            </a:r>
            <a:r>
              <a:rPr lang="en-US" altLang="ko-KR" sz="1100" b="1" kern="0" spc="-2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) </a:t>
            </a:r>
            <a:r>
              <a:rPr lang="ko-KR" altLang="en-US" sz="1100" b="1" kern="0" spc="-2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수출지원센터 등</a:t>
            </a:r>
          </a:p>
        </p:txBody>
      </p:sp>
      <p:grpSp>
        <p:nvGrpSpPr>
          <p:cNvPr id="97" name="그룹 141"/>
          <p:cNvGrpSpPr/>
          <p:nvPr/>
        </p:nvGrpSpPr>
        <p:grpSpPr>
          <a:xfrm>
            <a:off x="159416" y="1119570"/>
            <a:ext cx="8949088" cy="549717"/>
            <a:chOff x="116228" y="5798540"/>
            <a:chExt cx="8949088" cy="549717"/>
          </a:xfrm>
        </p:grpSpPr>
        <p:grpSp>
          <p:nvGrpSpPr>
            <p:cNvPr id="98" name="그룹 142"/>
            <p:cNvGrpSpPr/>
            <p:nvPr/>
          </p:nvGrpSpPr>
          <p:grpSpPr>
            <a:xfrm>
              <a:off x="323528" y="5798540"/>
              <a:ext cx="8741788" cy="549717"/>
              <a:chOff x="9525" y="336688"/>
              <a:chExt cx="4102220" cy="558662"/>
            </a:xfrm>
          </p:grpSpPr>
          <p:sp>
            <p:nvSpPr>
              <p:cNvPr id="100" name="직사각형 99"/>
              <p:cNvSpPr/>
              <p:nvPr/>
            </p:nvSpPr>
            <p:spPr bwMode="auto">
              <a:xfrm>
                <a:off x="12828" y="336688"/>
                <a:ext cx="4098917" cy="558662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kern="0" spc="-150">
                  <a:solidFill>
                    <a:srgbClr val="FFFF00"/>
                  </a:solidFill>
                  <a:latin typeface="HY헤드라인M"/>
                  <a:ea typeface="HY헤드라인M"/>
                </a:endParaRPr>
              </a:p>
            </p:txBody>
          </p:sp>
          <p:grpSp>
            <p:nvGrpSpPr>
              <p:cNvPr id="101" name="그룹 145"/>
              <p:cNvGrpSpPr/>
              <p:nvPr/>
            </p:nvGrpSpPr>
            <p:grpSpPr>
              <a:xfrm>
                <a:off x="9525" y="336688"/>
                <a:ext cx="3935812" cy="558662"/>
                <a:chOff x="130761" y="336688"/>
                <a:chExt cx="3814576" cy="558662"/>
              </a:xfrm>
            </p:grpSpPr>
            <p:cxnSp>
              <p:nvCxnSpPr>
                <p:cNvPr id="102" name="직선 연결선 101"/>
                <p:cNvCxnSpPr/>
                <p:nvPr/>
              </p:nvCxnSpPr>
              <p:spPr bwMode="auto">
                <a:xfrm flipH="1">
                  <a:off x="130761" y="336688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3" name="직선 연결선 102"/>
                <p:cNvCxnSpPr/>
                <p:nvPr/>
              </p:nvCxnSpPr>
              <p:spPr bwMode="auto">
                <a:xfrm flipH="1">
                  <a:off x="130761" y="895350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99" name="직사각형 98"/>
            <p:cNvSpPr/>
            <p:nvPr/>
          </p:nvSpPr>
          <p:spPr>
            <a:xfrm>
              <a:off x="116228" y="5827559"/>
              <a:ext cx="8424935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26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  지역의 </a:t>
              </a:r>
              <a:r>
                <a:rPr lang="ko-KR" altLang="en-US" sz="2600" b="1" kern="0" dirty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혁신자원과 역량을 총 결집하겠습니다</a:t>
              </a:r>
              <a:r>
                <a:rPr lang="en-US" altLang="ko-KR" sz="2600" b="1" kern="0" dirty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.</a:t>
              </a:r>
              <a:endParaRPr lang="ko-KR" altLang="en-US" sz="2600" b="1" kern="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3506396" y="3175058"/>
            <a:ext cx="2082326" cy="2097924"/>
            <a:chOff x="3506396" y="3175058"/>
            <a:chExt cx="2082326" cy="2097924"/>
          </a:xfrm>
        </p:grpSpPr>
        <p:pic>
          <p:nvPicPr>
            <p:cNvPr id="3074" name="Picture 2" descr="E:\기술과가치템플릿\원반-5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6396" y="3175058"/>
              <a:ext cx="2082326" cy="209792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5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74768"/>
            <a:stretch/>
          </p:blipFill>
          <p:spPr bwMode="auto">
            <a:xfrm>
              <a:off x="3719309" y="4611268"/>
              <a:ext cx="1673751" cy="413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0" name="Text Box 5"/>
          <p:cNvSpPr txBox="1">
            <a:spLocks noChangeArrowheads="1"/>
          </p:cNvSpPr>
          <p:nvPr/>
        </p:nvSpPr>
        <p:spPr bwMode="auto">
          <a:xfrm>
            <a:off x="3855810" y="4563864"/>
            <a:ext cx="1398364" cy="50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lnSpc>
                <a:spcPts val="1600"/>
              </a:lnSpc>
            </a:pPr>
            <a:r>
              <a:rPr kumimoji="0" lang="ko-KR" altLang="en-US" sz="1200" spc="-12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민관합동 </a:t>
            </a:r>
            <a:r>
              <a:rPr kumimoji="0" lang="ko-KR" altLang="en-US" sz="1200" spc="-12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창조경제 </a:t>
            </a:r>
            <a:r>
              <a:rPr kumimoji="0" lang="en-US" altLang="ko-KR" sz="1200" spc="-12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/>
            </a:r>
            <a:br>
              <a:rPr kumimoji="0" lang="en-US" altLang="ko-KR" sz="1200" spc="-12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</a:br>
            <a:r>
              <a:rPr kumimoji="0" lang="ko-KR" altLang="en-US" sz="1200" spc="-12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추진단</a:t>
            </a:r>
            <a:endParaRPr kumimoji="0" lang="ko-KR" altLang="en-US" sz="1200" spc="-120" dirty="0">
              <a:gradFill>
                <a:gsLst>
                  <a:gs pos="100000">
                    <a:srgbClr val="000000"/>
                  </a:gs>
                  <a:gs pos="100000">
                    <a:srgbClr val="BBE0E3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62" name="Text Box 5"/>
          <p:cNvSpPr txBox="1">
            <a:spLocks noChangeArrowheads="1"/>
          </p:cNvSpPr>
          <p:nvPr/>
        </p:nvSpPr>
        <p:spPr bwMode="auto">
          <a:xfrm>
            <a:off x="5940152" y="5716004"/>
            <a:ext cx="2793486" cy="50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179388" indent="-179388" eaLnBrk="1" hangingPunct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kumimoji="0" lang="ko-KR" altLang="en-US" sz="150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정부 </a:t>
            </a:r>
            <a:r>
              <a:rPr kumimoji="0" lang="en-US" altLang="ko-KR" sz="150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3.0 </a:t>
            </a:r>
            <a:r>
              <a:rPr kumimoji="0" lang="ko-KR" altLang="en-US" sz="150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데이터 등 공공자원 활용 지원</a:t>
            </a:r>
            <a:endParaRPr kumimoji="0" lang="ko-KR" altLang="en-US" sz="1500" dirty="0">
              <a:gradFill>
                <a:gsLst>
                  <a:gs pos="100000">
                    <a:srgbClr val="000000"/>
                  </a:gs>
                  <a:gs pos="100000">
                    <a:srgbClr val="BBE0E3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074602" y="5929794"/>
            <a:ext cx="143500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latinLnBrk="0" hangingPunct="0">
              <a:defRPr/>
            </a:pPr>
            <a:r>
              <a:rPr lang="en-US" altLang="ko-KR" sz="80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(</a:t>
            </a:r>
            <a:r>
              <a:rPr lang="en-US" altLang="ko-KR" sz="800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www.creativekorea.or.Kr</a:t>
            </a:r>
            <a:r>
              <a:rPr lang="en-US" altLang="ko-KR" sz="80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)</a:t>
            </a:r>
            <a:endParaRPr lang="ko-KR" altLang="en-US" sz="800" kern="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40" panose="02030504000101010101" pitchFamily="18" charset="-127"/>
              <a:ea typeface="-윤고딕340" panose="02030504000101010101" pitchFamily="18" charset="-127"/>
              <a:cs typeface="Arial" pitchFamily="34" charset="0"/>
            </a:endParaRPr>
          </a:p>
        </p:txBody>
      </p:sp>
      <p:sp>
        <p:nvSpPr>
          <p:cNvPr id="117" name="직사각형 116"/>
          <p:cNvSpPr/>
          <p:nvPr/>
        </p:nvSpPr>
        <p:spPr>
          <a:xfrm>
            <a:off x="3943888" y="3501008"/>
            <a:ext cx="1204176" cy="7591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600"/>
              </a:lnSpc>
            </a:pPr>
            <a:r>
              <a:rPr lang="ko-KR" altLang="en-US" sz="2200" b="1" kern="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rPr>
              <a:t>창조경제</a:t>
            </a:r>
            <a:r>
              <a:rPr lang="en-US" altLang="ko-KR" sz="2200" b="1" kern="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rPr>
              <a:t/>
            </a:r>
            <a:br>
              <a:rPr lang="en-US" altLang="ko-KR" sz="2200" b="1" kern="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rPr>
            </a:br>
            <a:r>
              <a:rPr lang="ko-KR" altLang="en-US" sz="2200" b="1" kern="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rPr>
              <a:t>혁신센터</a:t>
            </a:r>
            <a:endParaRPr lang="ko-KR" altLang="en-US" sz="2200" b="1" dirty="0">
              <a:solidFill>
                <a:prstClr val="black"/>
              </a:solidFill>
            </a:endParaRPr>
          </a:p>
        </p:txBody>
      </p:sp>
      <p:sp>
        <p:nvSpPr>
          <p:cNvPr id="118" name="직사각형 117"/>
          <p:cNvSpPr/>
          <p:nvPr/>
        </p:nvSpPr>
        <p:spPr>
          <a:xfrm>
            <a:off x="3746357" y="4226269"/>
            <a:ext cx="16248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330325" eaLnBrk="0" latinLnBrk="0" hangingPunct="0">
              <a:spcAft>
                <a:spcPts val="300"/>
              </a:spcAft>
              <a:buSzPct val="100000"/>
              <a:defRPr/>
            </a:pPr>
            <a:r>
              <a:rPr lang="en-US" altLang="ko-KR" sz="1400" b="1" kern="0" spc="-60" dirty="0">
                <a:gradFill>
                  <a:gsLst>
                    <a:gs pos="100000">
                      <a:srgbClr val="1F497D">
                        <a:lumMod val="75000"/>
                      </a:srgb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(</a:t>
            </a:r>
            <a:r>
              <a:rPr lang="ko-KR" altLang="en-US" sz="1400" b="1" kern="0" spc="-60" dirty="0">
                <a:gradFill>
                  <a:gsLst>
                    <a:gs pos="100000">
                      <a:srgbClr val="1F497D">
                        <a:lumMod val="75000"/>
                      </a:srgb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혁신지원 종합 포털</a:t>
            </a:r>
            <a:r>
              <a:rPr lang="en-US" altLang="ko-KR" sz="1400" b="1" kern="0" spc="-60" dirty="0">
                <a:gradFill>
                  <a:gsLst>
                    <a:gs pos="100000">
                      <a:srgbClr val="1F497D">
                        <a:lumMod val="75000"/>
                      </a:srgb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)</a:t>
            </a:r>
            <a:endParaRPr lang="ko-KR" altLang="en-US" sz="1400" b="1" kern="0" spc="-60" dirty="0">
              <a:gradFill>
                <a:gsLst>
                  <a:gs pos="100000">
                    <a:srgbClr val="1F497D">
                      <a:lumMod val="75000"/>
                    </a:srgb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grpSp>
        <p:nvGrpSpPr>
          <p:cNvPr id="65" name="그룹 64"/>
          <p:cNvGrpSpPr/>
          <p:nvPr/>
        </p:nvGrpSpPr>
        <p:grpSpPr>
          <a:xfrm>
            <a:off x="6449818" y="481896"/>
            <a:ext cx="2248452" cy="333943"/>
            <a:chOff x="6858154" y="481896"/>
            <a:chExt cx="2248452" cy="333943"/>
          </a:xfrm>
        </p:grpSpPr>
        <p:sp>
          <p:nvSpPr>
            <p:cNvPr id="66" name="모서리가 둥근 직사각형 65"/>
            <p:cNvSpPr/>
            <p:nvPr/>
          </p:nvSpPr>
          <p:spPr>
            <a:xfrm>
              <a:off x="6935657" y="510487"/>
              <a:ext cx="812855" cy="25059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 w="952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72" name="Text Box 5"/>
            <p:cNvSpPr txBox="1">
              <a:spLocks noChangeArrowheads="1"/>
            </p:cNvSpPr>
            <p:nvPr/>
          </p:nvSpPr>
          <p:spPr bwMode="auto">
            <a:xfrm>
              <a:off x="7707692" y="492674"/>
              <a:ext cx="139891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latinLnBrk="0" hangingPunct="1">
                <a:defRPr/>
              </a:pPr>
              <a:r>
                <a:rPr lang="ko-KR" altLang="en-US" sz="1500" kern="0" spc="-90" smtClean="0">
                  <a:gradFill>
                    <a:gsLst>
                      <a:gs pos="100000">
                        <a:srgbClr val="4F81BD">
                          <a:lumMod val="75000"/>
                        </a:srgbClr>
                      </a:gs>
                      <a:gs pos="100000">
                        <a:srgbClr val="00589A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창조경제 생태계</a:t>
              </a:r>
              <a:endParaRPr lang="ko-KR" altLang="en-US" sz="1500" kern="0" spc="-90" dirty="0">
                <a:gradFill>
                  <a:gsLst>
                    <a:gs pos="100000">
                      <a:srgbClr val="4F81BD">
                        <a:lumMod val="75000"/>
                      </a:srgbClr>
                    </a:gs>
                    <a:gs pos="100000">
                      <a:srgbClr val="00589A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858154" y="481896"/>
              <a:ext cx="9678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base">
                <a:spcAft>
                  <a:spcPct val="0"/>
                </a:spcAft>
                <a:buClr>
                  <a:prstClr val="black">
                    <a:lumMod val="85000"/>
                    <a:lumOff val="15000"/>
                  </a:prstClr>
                </a:buClr>
              </a:pPr>
              <a:r>
                <a:rPr kumimoji="1" lang="ko-KR" altLang="en-US" sz="1400" b="1" spc="-40" dirty="0">
                  <a:gradFill>
                    <a:gsLst>
                      <a:gs pos="100000">
                        <a:prstClr val="white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창조경제</a:t>
              </a: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7188343" y="1114343"/>
            <a:ext cx="1478065" cy="539644"/>
            <a:chOff x="6908610" y="1109250"/>
            <a:chExt cx="1575076" cy="575063"/>
          </a:xfrm>
        </p:grpSpPr>
        <p:pic>
          <p:nvPicPr>
            <p:cNvPr id="63" name="그림 6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8610" y="1109250"/>
              <a:ext cx="671149" cy="306245"/>
            </a:xfrm>
            <a:prstGeom prst="rect">
              <a:avLst/>
            </a:prstGeom>
          </p:spPr>
        </p:pic>
        <p:pic>
          <p:nvPicPr>
            <p:cNvPr id="64" name="그림 6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5882" y="1188617"/>
              <a:ext cx="777804" cy="208264"/>
            </a:xfrm>
            <a:prstGeom prst="rect">
              <a:avLst/>
            </a:prstGeom>
          </p:spPr>
        </p:pic>
        <p:pic>
          <p:nvPicPr>
            <p:cNvPr id="67" name="그림 6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25185" b="23889"/>
            <a:stretch/>
          </p:blipFill>
          <p:spPr>
            <a:xfrm>
              <a:off x="7092280" y="1432313"/>
              <a:ext cx="630398" cy="252000"/>
            </a:xfrm>
            <a:prstGeom prst="rect">
              <a:avLst/>
            </a:prstGeom>
          </p:spPr>
        </p:pic>
        <p:pic>
          <p:nvPicPr>
            <p:cNvPr id="68" name="그림 6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4141" y="1445500"/>
              <a:ext cx="659255" cy="208265"/>
            </a:xfrm>
            <a:prstGeom prst="rect">
              <a:avLst/>
            </a:prstGeom>
          </p:spPr>
        </p:pic>
      </p:grpSp>
      <p:sp>
        <p:nvSpPr>
          <p:cNvPr id="70" name="직사각형 69"/>
          <p:cNvSpPr/>
          <p:nvPr/>
        </p:nvSpPr>
        <p:spPr>
          <a:xfrm>
            <a:off x="6138924" y="5076558"/>
            <a:ext cx="2539688" cy="220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latinLnBrk="0" hangingPunct="0">
              <a:lnSpc>
                <a:spcPts val="1000"/>
              </a:lnSpc>
              <a:spcAft>
                <a:spcPts val="600"/>
              </a:spcAft>
              <a:buSzPct val="100000"/>
            </a:pPr>
            <a:r>
              <a:rPr lang="en-US" altLang="ko-KR" sz="1100" b="1" kern="0" spc="-2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* </a:t>
            </a:r>
            <a:r>
              <a:rPr lang="ko-KR" altLang="en-US" sz="1100" b="1" kern="0" spc="-20" dirty="0" err="1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팹랩서울</a:t>
            </a:r>
            <a:r>
              <a:rPr lang="en-US" altLang="ko-KR" sz="1100" b="1" kern="0" spc="-2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, Bravo! Restart </a:t>
            </a:r>
            <a:r>
              <a:rPr lang="ko-KR" altLang="en-US" sz="1100" b="1" kern="0" spc="-2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등</a:t>
            </a:r>
            <a:endParaRPr lang="ko-KR" altLang="en-US" sz="1100" b="1" kern="0" spc="-2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</p:txBody>
      </p:sp>
      <p:sp>
        <p:nvSpPr>
          <p:cNvPr id="71" name="직사각형 70"/>
          <p:cNvSpPr/>
          <p:nvPr/>
        </p:nvSpPr>
        <p:spPr>
          <a:xfrm>
            <a:off x="6156176" y="3424451"/>
            <a:ext cx="2539688" cy="220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latinLnBrk="0" hangingPunct="0">
              <a:lnSpc>
                <a:spcPts val="1000"/>
              </a:lnSpc>
              <a:spcAft>
                <a:spcPts val="600"/>
              </a:spcAft>
              <a:buSzPct val="100000"/>
            </a:pPr>
            <a:r>
              <a:rPr lang="en-US" altLang="ko-KR" sz="1100" b="1" kern="0" spc="-2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*</a:t>
            </a:r>
            <a:r>
              <a:rPr lang="ko-KR" altLang="en-US" sz="1100" b="1" kern="0" spc="-2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en-US" sz="1100" b="1" kern="0" spc="-2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예</a:t>
            </a:r>
            <a:r>
              <a:rPr lang="en-US" altLang="ko-KR" sz="1100" b="1" kern="0" spc="-2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) </a:t>
            </a:r>
            <a:r>
              <a:rPr lang="ko-KR" altLang="en-US" sz="1100" b="1" kern="0" spc="-2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전북</a:t>
            </a:r>
            <a:r>
              <a:rPr lang="en-US" altLang="ko-KR" sz="1100" b="1" kern="0" spc="-2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(</a:t>
            </a:r>
            <a:r>
              <a:rPr lang="ko-KR" altLang="en-US" sz="1100" b="1" kern="0" spc="-2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탄소</a:t>
            </a:r>
            <a:r>
              <a:rPr lang="en-US" altLang="ko-KR" sz="1100" b="1" kern="0" spc="-2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) – </a:t>
            </a:r>
            <a:r>
              <a:rPr lang="ko-KR" altLang="en-US" sz="1100" b="1" kern="0" spc="-2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광주</a:t>
            </a:r>
            <a:r>
              <a:rPr lang="en-US" altLang="ko-KR" sz="1100" b="1" kern="0" spc="-2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(</a:t>
            </a:r>
            <a:r>
              <a:rPr lang="ko-KR" altLang="en-US" sz="1100" b="1" kern="0" spc="-20" dirty="0" err="1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수소차</a:t>
            </a:r>
            <a:r>
              <a:rPr lang="en-US" altLang="ko-KR" sz="1100" b="1" kern="0" spc="-2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) </a:t>
            </a:r>
            <a:r>
              <a:rPr lang="ko-KR" altLang="en-US" sz="1100" b="1" kern="0" spc="-2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등</a:t>
            </a:r>
            <a:endParaRPr lang="ko-KR" altLang="en-US" sz="1100" b="1" kern="0" spc="-2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</p:txBody>
      </p:sp>
      <p:sp>
        <p:nvSpPr>
          <p:cNvPr id="74" name="TextBox 73"/>
          <p:cNvSpPr txBox="1"/>
          <p:nvPr/>
        </p:nvSpPr>
        <p:spPr bwMode="auto">
          <a:xfrm>
            <a:off x="478159" y="242257"/>
            <a:ext cx="6091732" cy="53860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90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1. </a:t>
            </a:r>
            <a:r>
              <a:rPr lang="ko-KR" altLang="en-US" sz="2900" spc="-3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창조경제혁신센터 구축 완료와 성과 창출</a:t>
            </a:r>
          </a:p>
        </p:txBody>
      </p:sp>
    </p:spTree>
    <p:extLst>
      <p:ext uri="{BB962C8B-B14F-4D97-AF65-F5344CB8AC3E}">
        <p14:creationId xmlns="" xmlns:p14="http://schemas.microsoft.com/office/powerpoint/2010/main" val="10832208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모서리가 둥근 직사각형 8"/>
          <p:cNvSpPr/>
          <p:nvPr/>
        </p:nvSpPr>
        <p:spPr>
          <a:xfrm>
            <a:off x="4066636" y="1979683"/>
            <a:ext cx="4765655" cy="416027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rgbClr val="248E9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51" name="직사각형 250"/>
          <p:cNvSpPr/>
          <p:nvPr/>
        </p:nvSpPr>
        <p:spPr>
          <a:xfrm>
            <a:off x="4196470" y="2445521"/>
            <a:ext cx="2160000" cy="1754889"/>
          </a:xfrm>
          <a:prstGeom prst="rect">
            <a:avLst/>
          </a:prstGeom>
          <a:solidFill>
            <a:schemeClr val="bg1"/>
          </a:solidFill>
          <a:ln w="3175" cap="rnd">
            <a:solidFill>
              <a:schemeClr val="bg1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52" name="직사각형 251"/>
          <p:cNvSpPr/>
          <p:nvPr/>
        </p:nvSpPr>
        <p:spPr>
          <a:xfrm>
            <a:off x="4203936" y="2450095"/>
            <a:ext cx="2160000" cy="3124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" name="자유형 11"/>
          <p:cNvSpPr/>
          <p:nvPr/>
        </p:nvSpPr>
        <p:spPr>
          <a:xfrm>
            <a:off x="4199364" y="2761483"/>
            <a:ext cx="2156400" cy="0"/>
          </a:xfrm>
          <a:custGeom>
            <a:avLst/>
            <a:gdLst>
              <a:gd name="connsiteX0" fmla="*/ 0 w 2510028"/>
              <a:gd name="connsiteY0" fmla="*/ 0 h 0"/>
              <a:gd name="connsiteX1" fmla="*/ 2510028 w 251002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10028">
                <a:moveTo>
                  <a:pt x="0" y="0"/>
                </a:moveTo>
                <a:lnTo>
                  <a:pt x="2510028" y="0"/>
                </a:lnTo>
              </a:path>
            </a:pathLst>
          </a:custGeom>
          <a:noFill/>
          <a:ln w="3175" cap="rnd">
            <a:solidFill>
              <a:schemeClr val="tx2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81" name="자유형 280"/>
          <p:cNvSpPr/>
          <p:nvPr/>
        </p:nvSpPr>
        <p:spPr>
          <a:xfrm>
            <a:off x="4199364" y="2450095"/>
            <a:ext cx="2156400" cy="0"/>
          </a:xfrm>
          <a:custGeom>
            <a:avLst/>
            <a:gdLst>
              <a:gd name="connsiteX0" fmla="*/ 0 w 2510028"/>
              <a:gd name="connsiteY0" fmla="*/ 0 h 0"/>
              <a:gd name="connsiteX1" fmla="*/ 2510028 w 251002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10028">
                <a:moveTo>
                  <a:pt x="0" y="0"/>
                </a:moveTo>
                <a:lnTo>
                  <a:pt x="2510028" y="0"/>
                </a:lnTo>
              </a:path>
            </a:pathLst>
          </a:custGeom>
          <a:noFill/>
          <a:ln w="3175" cap="rnd">
            <a:solidFill>
              <a:schemeClr val="tx2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4203936" y="2605321"/>
            <a:ext cx="2160000" cy="161583"/>
          </a:xfrm>
          <a:prstGeom prst="rect">
            <a:avLst/>
          </a:prstGeom>
          <a:solidFill>
            <a:schemeClr val="bg1">
              <a:alpha val="33000"/>
            </a:schemeClr>
          </a:solidFill>
          <a:ln w="952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53" name="직사각형 252"/>
          <p:cNvSpPr/>
          <p:nvPr/>
        </p:nvSpPr>
        <p:spPr>
          <a:xfrm>
            <a:off x="4732079" y="2443739"/>
            <a:ext cx="105670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500" spc="-10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제조업 혁신</a:t>
            </a:r>
            <a:endParaRPr lang="en-US" altLang="ko-KR" sz="1500" spc="-100" dirty="0">
              <a:gradFill>
                <a:gsLst>
                  <a:gs pos="100000">
                    <a:srgbClr val="000000"/>
                  </a:gs>
                  <a:gs pos="100000">
                    <a:srgbClr val="BBE0E3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283" name="직사각형 282"/>
          <p:cNvSpPr/>
          <p:nvPr/>
        </p:nvSpPr>
        <p:spPr>
          <a:xfrm>
            <a:off x="6529201" y="2445522"/>
            <a:ext cx="2160000" cy="1754888"/>
          </a:xfrm>
          <a:prstGeom prst="rect">
            <a:avLst/>
          </a:prstGeom>
          <a:solidFill>
            <a:schemeClr val="bg1"/>
          </a:solidFill>
          <a:ln w="3175" cap="rnd">
            <a:solidFill>
              <a:schemeClr val="bg1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84" name="직사각형 283"/>
          <p:cNvSpPr/>
          <p:nvPr/>
        </p:nvSpPr>
        <p:spPr>
          <a:xfrm>
            <a:off x="6536667" y="2450095"/>
            <a:ext cx="2160000" cy="3124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86" name="자유형 285"/>
          <p:cNvSpPr/>
          <p:nvPr/>
        </p:nvSpPr>
        <p:spPr>
          <a:xfrm>
            <a:off x="6532095" y="2761483"/>
            <a:ext cx="2156400" cy="0"/>
          </a:xfrm>
          <a:custGeom>
            <a:avLst/>
            <a:gdLst>
              <a:gd name="connsiteX0" fmla="*/ 0 w 2510028"/>
              <a:gd name="connsiteY0" fmla="*/ 0 h 0"/>
              <a:gd name="connsiteX1" fmla="*/ 2510028 w 251002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10028">
                <a:moveTo>
                  <a:pt x="0" y="0"/>
                </a:moveTo>
                <a:lnTo>
                  <a:pt x="2510028" y="0"/>
                </a:lnTo>
              </a:path>
            </a:pathLst>
          </a:custGeom>
          <a:noFill/>
          <a:ln w="3175" cap="rnd">
            <a:solidFill>
              <a:schemeClr val="tx2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87" name="자유형 286"/>
          <p:cNvSpPr/>
          <p:nvPr/>
        </p:nvSpPr>
        <p:spPr>
          <a:xfrm>
            <a:off x="6532095" y="2450095"/>
            <a:ext cx="2156400" cy="0"/>
          </a:xfrm>
          <a:custGeom>
            <a:avLst/>
            <a:gdLst>
              <a:gd name="connsiteX0" fmla="*/ 0 w 2510028"/>
              <a:gd name="connsiteY0" fmla="*/ 0 h 0"/>
              <a:gd name="connsiteX1" fmla="*/ 2510028 w 251002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10028">
                <a:moveTo>
                  <a:pt x="0" y="0"/>
                </a:moveTo>
                <a:lnTo>
                  <a:pt x="2510028" y="0"/>
                </a:lnTo>
              </a:path>
            </a:pathLst>
          </a:custGeom>
          <a:noFill/>
          <a:ln w="3175" cap="rnd">
            <a:solidFill>
              <a:schemeClr val="tx2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38" name="직사각형 337"/>
          <p:cNvSpPr/>
          <p:nvPr/>
        </p:nvSpPr>
        <p:spPr>
          <a:xfrm>
            <a:off x="6532677" y="2605321"/>
            <a:ext cx="2160000" cy="161583"/>
          </a:xfrm>
          <a:prstGeom prst="rect">
            <a:avLst/>
          </a:prstGeom>
          <a:solidFill>
            <a:schemeClr val="bg1">
              <a:alpha val="33000"/>
            </a:schemeClr>
          </a:solidFill>
          <a:ln w="952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85" name="직사각형 284"/>
          <p:cNvSpPr/>
          <p:nvPr/>
        </p:nvSpPr>
        <p:spPr>
          <a:xfrm>
            <a:off x="7162747" y="2443739"/>
            <a:ext cx="89319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500" spc="-10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창조 농업</a:t>
            </a:r>
          </a:p>
        </p:txBody>
      </p:sp>
      <p:sp>
        <p:nvSpPr>
          <p:cNvPr id="301" name="직사각형 300"/>
          <p:cNvSpPr/>
          <p:nvPr/>
        </p:nvSpPr>
        <p:spPr>
          <a:xfrm>
            <a:off x="4196470" y="4289222"/>
            <a:ext cx="2160000" cy="1754889"/>
          </a:xfrm>
          <a:prstGeom prst="rect">
            <a:avLst/>
          </a:prstGeom>
          <a:solidFill>
            <a:schemeClr val="bg1"/>
          </a:solidFill>
          <a:ln w="3175" cap="rnd">
            <a:solidFill>
              <a:schemeClr val="bg1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02" name="직사각형 301"/>
          <p:cNvSpPr/>
          <p:nvPr/>
        </p:nvSpPr>
        <p:spPr>
          <a:xfrm>
            <a:off x="4203936" y="4293796"/>
            <a:ext cx="2160000" cy="3124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04" name="자유형 303"/>
          <p:cNvSpPr/>
          <p:nvPr/>
        </p:nvSpPr>
        <p:spPr>
          <a:xfrm>
            <a:off x="4199364" y="4605184"/>
            <a:ext cx="2156400" cy="0"/>
          </a:xfrm>
          <a:custGeom>
            <a:avLst/>
            <a:gdLst>
              <a:gd name="connsiteX0" fmla="*/ 0 w 2510028"/>
              <a:gd name="connsiteY0" fmla="*/ 0 h 0"/>
              <a:gd name="connsiteX1" fmla="*/ 2510028 w 251002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10028">
                <a:moveTo>
                  <a:pt x="0" y="0"/>
                </a:moveTo>
                <a:lnTo>
                  <a:pt x="2510028" y="0"/>
                </a:lnTo>
              </a:path>
            </a:pathLst>
          </a:custGeom>
          <a:noFill/>
          <a:ln w="3175" cap="rnd">
            <a:solidFill>
              <a:schemeClr val="tx2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05" name="자유형 304"/>
          <p:cNvSpPr/>
          <p:nvPr/>
        </p:nvSpPr>
        <p:spPr>
          <a:xfrm>
            <a:off x="4199364" y="4293796"/>
            <a:ext cx="2156400" cy="0"/>
          </a:xfrm>
          <a:custGeom>
            <a:avLst/>
            <a:gdLst>
              <a:gd name="connsiteX0" fmla="*/ 0 w 2510028"/>
              <a:gd name="connsiteY0" fmla="*/ 0 h 0"/>
              <a:gd name="connsiteX1" fmla="*/ 2510028 w 251002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10028">
                <a:moveTo>
                  <a:pt x="0" y="0"/>
                </a:moveTo>
                <a:lnTo>
                  <a:pt x="2510028" y="0"/>
                </a:lnTo>
              </a:path>
            </a:pathLst>
          </a:custGeom>
          <a:noFill/>
          <a:ln w="3175" cap="rnd">
            <a:solidFill>
              <a:schemeClr val="tx2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39" name="직사각형 338"/>
          <p:cNvSpPr/>
          <p:nvPr/>
        </p:nvSpPr>
        <p:spPr>
          <a:xfrm>
            <a:off x="4203936" y="4443601"/>
            <a:ext cx="2160000" cy="161583"/>
          </a:xfrm>
          <a:prstGeom prst="rect">
            <a:avLst/>
          </a:prstGeom>
          <a:solidFill>
            <a:schemeClr val="bg1">
              <a:alpha val="33000"/>
            </a:schemeClr>
          </a:solidFill>
          <a:ln w="952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03" name="직사각형 302"/>
          <p:cNvSpPr/>
          <p:nvPr/>
        </p:nvSpPr>
        <p:spPr>
          <a:xfrm>
            <a:off x="4683527" y="4287440"/>
            <a:ext cx="105670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500" spc="-10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창작 생태계</a:t>
            </a:r>
          </a:p>
        </p:txBody>
      </p:sp>
      <p:sp>
        <p:nvSpPr>
          <p:cNvPr id="307" name="직사각형 306"/>
          <p:cNvSpPr/>
          <p:nvPr/>
        </p:nvSpPr>
        <p:spPr>
          <a:xfrm>
            <a:off x="6529201" y="4289223"/>
            <a:ext cx="2160000" cy="1754888"/>
          </a:xfrm>
          <a:prstGeom prst="rect">
            <a:avLst/>
          </a:prstGeom>
          <a:solidFill>
            <a:schemeClr val="bg1"/>
          </a:solidFill>
          <a:ln w="3175" cap="rnd">
            <a:solidFill>
              <a:schemeClr val="bg1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08" name="직사각형 307"/>
          <p:cNvSpPr/>
          <p:nvPr/>
        </p:nvSpPr>
        <p:spPr>
          <a:xfrm>
            <a:off x="6536667" y="4293796"/>
            <a:ext cx="2160000" cy="312413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10" name="자유형 309"/>
          <p:cNvSpPr/>
          <p:nvPr/>
        </p:nvSpPr>
        <p:spPr>
          <a:xfrm>
            <a:off x="6532095" y="4605184"/>
            <a:ext cx="2156400" cy="0"/>
          </a:xfrm>
          <a:custGeom>
            <a:avLst/>
            <a:gdLst>
              <a:gd name="connsiteX0" fmla="*/ 0 w 2510028"/>
              <a:gd name="connsiteY0" fmla="*/ 0 h 0"/>
              <a:gd name="connsiteX1" fmla="*/ 2510028 w 251002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10028">
                <a:moveTo>
                  <a:pt x="0" y="0"/>
                </a:moveTo>
                <a:lnTo>
                  <a:pt x="2510028" y="0"/>
                </a:lnTo>
              </a:path>
            </a:pathLst>
          </a:custGeom>
          <a:noFill/>
          <a:ln w="3175" cap="rnd">
            <a:solidFill>
              <a:schemeClr val="tx2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11" name="자유형 310"/>
          <p:cNvSpPr/>
          <p:nvPr/>
        </p:nvSpPr>
        <p:spPr>
          <a:xfrm>
            <a:off x="6532095" y="4293796"/>
            <a:ext cx="2156400" cy="0"/>
          </a:xfrm>
          <a:custGeom>
            <a:avLst/>
            <a:gdLst>
              <a:gd name="connsiteX0" fmla="*/ 0 w 2510028"/>
              <a:gd name="connsiteY0" fmla="*/ 0 h 0"/>
              <a:gd name="connsiteX1" fmla="*/ 2510028 w 251002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10028">
                <a:moveTo>
                  <a:pt x="0" y="0"/>
                </a:moveTo>
                <a:lnTo>
                  <a:pt x="2510028" y="0"/>
                </a:lnTo>
              </a:path>
            </a:pathLst>
          </a:custGeom>
          <a:noFill/>
          <a:ln w="3175" cap="rnd">
            <a:solidFill>
              <a:schemeClr val="tx2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40" name="직사각형 339"/>
          <p:cNvSpPr/>
          <p:nvPr/>
        </p:nvSpPr>
        <p:spPr>
          <a:xfrm>
            <a:off x="6532677" y="4443601"/>
            <a:ext cx="2160000" cy="161583"/>
          </a:xfrm>
          <a:prstGeom prst="rect">
            <a:avLst/>
          </a:prstGeom>
          <a:solidFill>
            <a:schemeClr val="bg1">
              <a:alpha val="33000"/>
            </a:schemeClr>
          </a:solidFill>
          <a:ln w="952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09" name="직사각형 308"/>
          <p:cNvSpPr/>
          <p:nvPr/>
        </p:nvSpPr>
        <p:spPr>
          <a:xfrm>
            <a:off x="7195115" y="4287440"/>
            <a:ext cx="89319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500" spc="-10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창조 도심</a:t>
            </a:r>
          </a:p>
        </p:txBody>
      </p:sp>
      <p:sp>
        <p:nvSpPr>
          <p:cNvPr id="35" name="TextBox 34"/>
          <p:cNvSpPr txBox="1"/>
          <p:nvPr/>
        </p:nvSpPr>
        <p:spPr bwMode="auto">
          <a:xfrm>
            <a:off x="478159" y="242257"/>
            <a:ext cx="3839513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00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2. </a:t>
            </a:r>
            <a:r>
              <a:rPr lang="ko-KR" altLang="en-US" sz="300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특화형 창조거점 조성</a:t>
            </a:r>
          </a:p>
        </p:txBody>
      </p:sp>
      <p:grpSp>
        <p:nvGrpSpPr>
          <p:cNvPr id="2" name="그룹 141"/>
          <p:cNvGrpSpPr/>
          <p:nvPr/>
        </p:nvGrpSpPr>
        <p:grpSpPr>
          <a:xfrm>
            <a:off x="366716" y="1196752"/>
            <a:ext cx="8741788" cy="549718"/>
            <a:chOff x="323528" y="5798539"/>
            <a:chExt cx="8741788" cy="549718"/>
          </a:xfrm>
        </p:grpSpPr>
        <p:grpSp>
          <p:nvGrpSpPr>
            <p:cNvPr id="3" name="그룹 142"/>
            <p:cNvGrpSpPr/>
            <p:nvPr/>
          </p:nvGrpSpPr>
          <p:grpSpPr>
            <a:xfrm>
              <a:off x="323528" y="5798539"/>
              <a:ext cx="8741788" cy="549718"/>
              <a:chOff x="9525" y="336687"/>
              <a:chExt cx="4102220" cy="558663"/>
            </a:xfrm>
          </p:grpSpPr>
          <p:sp>
            <p:nvSpPr>
              <p:cNvPr id="87" name="직사각형 86"/>
              <p:cNvSpPr/>
              <p:nvPr/>
            </p:nvSpPr>
            <p:spPr bwMode="auto">
              <a:xfrm>
                <a:off x="12828" y="336687"/>
                <a:ext cx="4098917" cy="558662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kern="0" spc="-150">
                  <a:solidFill>
                    <a:srgbClr val="FFFF00"/>
                  </a:solidFill>
                  <a:latin typeface="HY헤드라인M"/>
                  <a:ea typeface="HY헤드라인M"/>
                </a:endParaRPr>
              </a:p>
            </p:txBody>
          </p:sp>
          <p:grpSp>
            <p:nvGrpSpPr>
              <p:cNvPr id="4" name="그룹 145"/>
              <p:cNvGrpSpPr/>
              <p:nvPr/>
            </p:nvGrpSpPr>
            <p:grpSpPr>
              <a:xfrm>
                <a:off x="9525" y="336688"/>
                <a:ext cx="3935812" cy="558662"/>
                <a:chOff x="130761" y="336688"/>
                <a:chExt cx="3814576" cy="558662"/>
              </a:xfrm>
            </p:grpSpPr>
            <p:cxnSp>
              <p:nvCxnSpPr>
                <p:cNvPr id="89" name="직선 연결선 88"/>
                <p:cNvCxnSpPr/>
                <p:nvPr/>
              </p:nvCxnSpPr>
              <p:spPr bwMode="auto">
                <a:xfrm flipH="1">
                  <a:off x="130761" y="336688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0" name="직선 연결선 89"/>
                <p:cNvCxnSpPr/>
                <p:nvPr/>
              </p:nvCxnSpPr>
              <p:spPr bwMode="auto">
                <a:xfrm flipH="1">
                  <a:off x="130761" y="895350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86" name="직사각형 85"/>
            <p:cNvSpPr/>
            <p:nvPr/>
          </p:nvSpPr>
          <p:spPr>
            <a:xfrm>
              <a:off x="364168" y="5827559"/>
              <a:ext cx="8424935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2500" b="1" kern="0" spc="-250" dirty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성공이 다른 성공을 부르는 창조경제 </a:t>
              </a:r>
              <a:r>
                <a:rPr lang="ko-KR" altLang="en-US" sz="2500" b="1" kern="0" spc="-25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허브를 </a:t>
              </a:r>
              <a:r>
                <a:rPr lang="ko-KR" altLang="en-US" sz="2500" b="1" kern="0" spc="-250" dirty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마련하겠습니다</a:t>
              </a:r>
              <a:r>
                <a:rPr lang="en-US" altLang="ko-KR" sz="2500" b="1" kern="0" spc="-250" dirty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81" name="그림 8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200" y="1479868"/>
            <a:ext cx="479551" cy="182932"/>
          </a:xfrm>
          <a:prstGeom prst="rect">
            <a:avLst/>
          </a:prstGeom>
        </p:spPr>
      </p:pic>
      <p:pic>
        <p:nvPicPr>
          <p:cNvPr id="110" name="그림 10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091" y="1306202"/>
            <a:ext cx="610630" cy="119021"/>
          </a:xfrm>
          <a:prstGeom prst="rect">
            <a:avLst/>
          </a:prstGeom>
        </p:spPr>
      </p:pic>
      <p:pic>
        <p:nvPicPr>
          <p:cNvPr id="111" name="그림 1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4744" b="36410"/>
          <a:stretch/>
        </p:blipFill>
        <p:spPr>
          <a:xfrm>
            <a:off x="7439264" y="1298549"/>
            <a:ext cx="727097" cy="157305"/>
          </a:xfrm>
          <a:prstGeom prst="rect">
            <a:avLst/>
          </a:prstGeom>
        </p:spPr>
      </p:pic>
      <p:grpSp>
        <p:nvGrpSpPr>
          <p:cNvPr id="5" name="그룹 122"/>
          <p:cNvGrpSpPr/>
          <p:nvPr/>
        </p:nvGrpSpPr>
        <p:grpSpPr>
          <a:xfrm>
            <a:off x="6449818" y="481896"/>
            <a:ext cx="2248452" cy="333943"/>
            <a:chOff x="6858154" y="481896"/>
            <a:chExt cx="2248452" cy="333943"/>
          </a:xfrm>
        </p:grpSpPr>
        <p:sp>
          <p:nvSpPr>
            <p:cNvPr id="124" name="모서리가 둥근 직사각형 123"/>
            <p:cNvSpPr/>
            <p:nvPr/>
          </p:nvSpPr>
          <p:spPr>
            <a:xfrm>
              <a:off x="6935657" y="510487"/>
              <a:ext cx="812855" cy="25059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 w="952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125" name="Text Box 5"/>
            <p:cNvSpPr txBox="1">
              <a:spLocks noChangeArrowheads="1"/>
            </p:cNvSpPr>
            <p:nvPr/>
          </p:nvSpPr>
          <p:spPr bwMode="auto">
            <a:xfrm>
              <a:off x="7707692" y="492674"/>
              <a:ext cx="139891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latinLnBrk="0" hangingPunct="1">
                <a:defRPr/>
              </a:pPr>
              <a:r>
                <a:rPr lang="ko-KR" altLang="en-US" sz="1500" kern="0" spc="-90" smtClean="0">
                  <a:gradFill>
                    <a:gsLst>
                      <a:gs pos="100000">
                        <a:srgbClr val="4F81BD">
                          <a:lumMod val="75000"/>
                        </a:srgbClr>
                      </a:gs>
                      <a:gs pos="100000">
                        <a:srgbClr val="00589A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창조경제 생태계</a:t>
              </a:r>
              <a:endParaRPr lang="ko-KR" altLang="en-US" sz="1500" kern="0" spc="-90" dirty="0">
                <a:gradFill>
                  <a:gsLst>
                    <a:gs pos="100000">
                      <a:srgbClr val="4F81BD">
                        <a:lumMod val="75000"/>
                      </a:srgbClr>
                    </a:gs>
                    <a:gs pos="100000">
                      <a:srgbClr val="00589A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6858154" y="481896"/>
              <a:ext cx="9678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base">
                <a:spcAft>
                  <a:spcPct val="0"/>
                </a:spcAft>
                <a:buClr>
                  <a:prstClr val="black">
                    <a:lumMod val="85000"/>
                    <a:lumOff val="15000"/>
                  </a:prstClr>
                </a:buClr>
              </a:pPr>
              <a:r>
                <a:rPr kumimoji="1" lang="ko-KR" altLang="en-US" sz="1400" b="1" spc="-40" dirty="0">
                  <a:gradFill>
                    <a:gsLst>
                      <a:gs pos="100000">
                        <a:prstClr val="white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창조경제</a:t>
              </a:r>
            </a:p>
          </p:txBody>
        </p:sp>
      </p:grpSp>
      <p:sp>
        <p:nvSpPr>
          <p:cNvPr id="129" name="모서리가 둥근 직사각형 8"/>
          <p:cNvSpPr/>
          <p:nvPr/>
        </p:nvSpPr>
        <p:spPr>
          <a:xfrm>
            <a:off x="474745" y="1981872"/>
            <a:ext cx="3380703" cy="416027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34" name="AutoShape 55"/>
          <p:cNvSpPr>
            <a:spLocks noChangeArrowheads="1"/>
          </p:cNvSpPr>
          <p:nvPr/>
        </p:nvSpPr>
        <p:spPr bwMode="auto">
          <a:xfrm>
            <a:off x="475437" y="1985010"/>
            <a:ext cx="3379880" cy="365914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sz="200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36" name="자유형 135"/>
          <p:cNvSpPr/>
          <p:nvPr/>
        </p:nvSpPr>
        <p:spPr>
          <a:xfrm>
            <a:off x="477973" y="1980342"/>
            <a:ext cx="653768" cy="357119"/>
          </a:xfrm>
          <a:custGeom>
            <a:avLst/>
            <a:gdLst>
              <a:gd name="connsiteX0" fmla="*/ 0 w 922421"/>
              <a:gd name="connsiteY0" fmla="*/ 409074 h 409074"/>
              <a:gd name="connsiteX1" fmla="*/ 922421 w 922421"/>
              <a:gd name="connsiteY1" fmla="*/ 0 h 409074"/>
              <a:gd name="connsiteX2" fmla="*/ 0 w 922421"/>
              <a:gd name="connsiteY2" fmla="*/ 0 h 409074"/>
              <a:gd name="connsiteX3" fmla="*/ 0 w 922421"/>
              <a:gd name="connsiteY3" fmla="*/ 409074 h 40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421" h="409074">
                <a:moveTo>
                  <a:pt x="0" y="409074"/>
                </a:moveTo>
                <a:lnTo>
                  <a:pt x="922421" y="0"/>
                </a:lnTo>
                <a:lnTo>
                  <a:pt x="0" y="0"/>
                </a:lnTo>
                <a:lnTo>
                  <a:pt x="0" y="409074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10000"/>
                </a:schemeClr>
              </a:gs>
              <a:gs pos="0">
                <a:schemeClr val="bg1">
                  <a:alpha val="27000"/>
                </a:schemeClr>
              </a:gs>
            </a:gsLst>
            <a:lin ang="9000000" scaled="0"/>
          </a:gradFill>
          <a:ln w="1587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prstClr val="white"/>
              </a:solidFill>
            </a:endParaRPr>
          </a:p>
        </p:txBody>
      </p:sp>
      <p:grpSp>
        <p:nvGrpSpPr>
          <p:cNvPr id="6" name="그룹 105"/>
          <p:cNvGrpSpPr/>
          <p:nvPr/>
        </p:nvGrpSpPr>
        <p:grpSpPr>
          <a:xfrm>
            <a:off x="4070044" y="1981358"/>
            <a:ext cx="4762244" cy="365914"/>
            <a:chOff x="4693403" y="1672032"/>
            <a:chExt cx="3921281" cy="354747"/>
          </a:xfrm>
        </p:grpSpPr>
        <p:sp>
          <p:nvSpPr>
            <p:cNvPr id="144" name="AutoShape 55"/>
            <p:cNvSpPr>
              <a:spLocks noChangeArrowheads="1"/>
            </p:cNvSpPr>
            <p:nvPr/>
          </p:nvSpPr>
          <p:spPr bwMode="auto">
            <a:xfrm>
              <a:off x="4693699" y="1672032"/>
              <a:ext cx="3920985" cy="354747"/>
            </a:xfrm>
            <a:prstGeom prst="roundRect">
              <a:avLst>
                <a:gd name="adj" fmla="val 0"/>
              </a:avLst>
            </a:prstGeom>
            <a:solidFill>
              <a:srgbClr val="0070C0"/>
            </a:solidFill>
            <a:ln w="31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2000">
                <a:solidFill>
                  <a:prstClr val="black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46" name="자유형 145"/>
            <p:cNvSpPr/>
            <p:nvPr/>
          </p:nvSpPr>
          <p:spPr>
            <a:xfrm>
              <a:off x="4693403" y="1672342"/>
              <a:ext cx="461210" cy="346220"/>
            </a:xfrm>
            <a:custGeom>
              <a:avLst/>
              <a:gdLst>
                <a:gd name="connsiteX0" fmla="*/ 0 w 922421"/>
                <a:gd name="connsiteY0" fmla="*/ 409074 h 409074"/>
                <a:gd name="connsiteX1" fmla="*/ 922421 w 922421"/>
                <a:gd name="connsiteY1" fmla="*/ 0 h 409074"/>
                <a:gd name="connsiteX2" fmla="*/ 0 w 922421"/>
                <a:gd name="connsiteY2" fmla="*/ 0 h 409074"/>
                <a:gd name="connsiteX3" fmla="*/ 0 w 922421"/>
                <a:gd name="connsiteY3" fmla="*/ 409074 h 40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421" h="409074">
                  <a:moveTo>
                    <a:pt x="0" y="409074"/>
                  </a:moveTo>
                  <a:lnTo>
                    <a:pt x="922421" y="0"/>
                  </a:lnTo>
                  <a:lnTo>
                    <a:pt x="0" y="0"/>
                  </a:lnTo>
                  <a:lnTo>
                    <a:pt x="0" y="409074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10000"/>
                  </a:schemeClr>
                </a:gs>
                <a:gs pos="0">
                  <a:schemeClr val="bg1">
                    <a:alpha val="27000"/>
                  </a:schemeClr>
                </a:gs>
              </a:gsLst>
              <a:lin ang="9000000" scaled="0"/>
            </a:gra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prstClr val="white"/>
                </a:solidFill>
              </a:endParaRPr>
            </a:p>
          </p:txBody>
        </p:sp>
      </p:grpSp>
      <p:sp>
        <p:nvSpPr>
          <p:cNvPr id="137" name="제목 114"/>
          <p:cNvSpPr txBox="1">
            <a:spLocks/>
          </p:cNvSpPr>
          <p:nvPr/>
        </p:nvSpPr>
        <p:spPr>
          <a:xfrm>
            <a:off x="1002092" y="2033261"/>
            <a:ext cx="2391756" cy="267963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eaLnBrk="0" latinLnBrk="0" hangingPunct="0">
              <a:defRPr/>
            </a:pPr>
            <a:r>
              <a:rPr lang="ko-KR" altLang="en-US" sz="200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자생적 허브 육성</a:t>
            </a:r>
          </a:p>
        </p:txBody>
      </p:sp>
      <p:sp>
        <p:nvSpPr>
          <p:cNvPr id="242" name="제목 114"/>
          <p:cNvSpPr txBox="1">
            <a:spLocks/>
          </p:cNvSpPr>
          <p:nvPr/>
        </p:nvSpPr>
        <p:spPr>
          <a:xfrm>
            <a:off x="4349440" y="2017077"/>
            <a:ext cx="4070391" cy="267963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eaLnBrk="0" latinLnBrk="0" hangingPunct="0">
              <a:defRPr/>
            </a:pPr>
            <a:r>
              <a:rPr lang="ko-KR" altLang="en-US" sz="200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혁신센터 </a:t>
            </a:r>
            <a:r>
              <a:rPr lang="en-US" altLang="ko-KR" sz="200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+ </a:t>
            </a:r>
            <a:r>
              <a:rPr lang="ko-KR" altLang="en-US" sz="200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지자체 </a:t>
            </a:r>
            <a:r>
              <a:rPr lang="en-US" altLang="ko-KR" sz="200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+ </a:t>
            </a:r>
            <a:r>
              <a:rPr lang="ko-KR" altLang="en-US" sz="200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관계부처 연계</a:t>
            </a:r>
          </a:p>
        </p:txBody>
      </p:sp>
      <p:pic>
        <p:nvPicPr>
          <p:cNvPr id="2050" name="Picture 2" descr="E:\기술과가치템플릿\정균박스-1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01" y="2356741"/>
            <a:ext cx="644960" cy="20230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기술과가치템플릿\정균박스-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01" y="4492933"/>
            <a:ext cx="644960" cy="16231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3" name="제목 114"/>
          <p:cNvSpPr txBox="1">
            <a:spLocks/>
          </p:cNvSpPr>
          <p:nvPr/>
        </p:nvSpPr>
        <p:spPr>
          <a:xfrm>
            <a:off x="361260" y="2594017"/>
            <a:ext cx="672620" cy="1340279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eaLnBrk="0" latinLnBrk="0" hangingPunct="0">
              <a:defRPr/>
            </a:pPr>
            <a:r>
              <a:rPr lang="ko-KR" altLang="en-US" sz="1500" kern="0" dirty="0" err="1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창조경제밸리</a:t>
            </a:r>
            <a:r>
              <a:rPr lang="en-US" altLang="ko-KR" sz="1500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/>
            </a:r>
            <a:br>
              <a:rPr lang="en-US" altLang="ko-KR" sz="1500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</a:br>
            <a:r>
              <a:rPr lang="en-US" altLang="ko-KR" sz="1200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(</a:t>
            </a:r>
            <a:r>
              <a:rPr lang="ko-KR" altLang="en-US" sz="120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판교</a:t>
            </a:r>
            <a:r>
              <a:rPr lang="en-US" altLang="ko-KR" sz="120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)</a:t>
            </a:r>
            <a:endParaRPr lang="ko-KR" altLang="en-US" sz="1200" kern="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40" panose="02030504000101010101" pitchFamily="18" charset="-127"/>
              <a:ea typeface="-윤고딕340" panose="02030504000101010101" pitchFamily="18" charset="-127"/>
              <a:cs typeface="Arial" pitchFamily="34" charset="0"/>
            </a:endParaRPr>
          </a:p>
        </p:txBody>
      </p:sp>
      <p:sp>
        <p:nvSpPr>
          <p:cNvPr id="244" name="제목 114"/>
          <p:cNvSpPr txBox="1">
            <a:spLocks/>
          </p:cNvSpPr>
          <p:nvPr/>
        </p:nvSpPr>
        <p:spPr>
          <a:xfrm>
            <a:off x="291830" y="4614190"/>
            <a:ext cx="817124" cy="1340279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eaLnBrk="0" latinLnBrk="0" hangingPunct="0">
              <a:defRPr/>
            </a:pPr>
            <a:r>
              <a:rPr lang="ko-KR" altLang="en-US" sz="150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글로벌 창조</a:t>
            </a:r>
            <a:br>
              <a:rPr lang="ko-KR" altLang="en-US" sz="150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</a:br>
            <a:r>
              <a:rPr lang="ko-KR" altLang="en-US" sz="150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지식 과학</a:t>
            </a:r>
            <a:br>
              <a:rPr lang="ko-KR" altLang="en-US" sz="150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</a:br>
            <a:r>
              <a:rPr lang="ko-KR" altLang="en-US" sz="150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단지</a:t>
            </a:r>
            <a:br>
              <a:rPr lang="ko-KR" altLang="en-US" sz="150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</a:br>
            <a:r>
              <a:rPr lang="en-US" altLang="ko-KR" sz="120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(</a:t>
            </a:r>
            <a:r>
              <a:rPr lang="ko-KR" altLang="en-US" sz="120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홍릉</a:t>
            </a:r>
            <a:r>
              <a:rPr lang="en-US" altLang="ko-KR" sz="120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)</a:t>
            </a:r>
          </a:p>
        </p:txBody>
      </p:sp>
      <p:sp>
        <p:nvSpPr>
          <p:cNvPr id="245" name="직사각형 244"/>
          <p:cNvSpPr/>
          <p:nvPr/>
        </p:nvSpPr>
        <p:spPr>
          <a:xfrm>
            <a:off x="1014166" y="2695327"/>
            <a:ext cx="2708956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latinLnBrk="0" hangingPunct="0">
              <a:lnSpc>
                <a:spcPts val="1500"/>
              </a:lnSpc>
              <a:spcAft>
                <a:spcPts val="600"/>
              </a:spcAft>
              <a:buSzPct val="100000"/>
            </a:pPr>
            <a:r>
              <a:rPr lang="en-US" altLang="ko-KR" sz="1100" b="1" kern="0" spc="-9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 * </a:t>
            </a:r>
            <a:r>
              <a:rPr lang="ko-KR" altLang="en-US" sz="1100" b="1" kern="0" spc="-90" dirty="0" err="1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빅데이터</a:t>
            </a:r>
            <a:r>
              <a:rPr lang="en-US" altLang="ko-KR" sz="1100" b="1" kern="0" spc="-9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, IoT, </a:t>
            </a:r>
            <a:r>
              <a:rPr lang="ko-KR" altLang="en-US" sz="1100" b="1" kern="0" spc="-90" dirty="0" err="1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클라우드</a:t>
            </a:r>
            <a:r>
              <a:rPr lang="ko-KR" altLang="en-US" sz="1100" b="1" kern="0" spc="-9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en-US" sz="1100" b="1" kern="0" spc="-9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관련 창업 허브</a:t>
            </a:r>
          </a:p>
        </p:txBody>
      </p:sp>
      <p:sp>
        <p:nvSpPr>
          <p:cNvPr id="246" name="Text Box 5"/>
          <p:cNvSpPr txBox="1">
            <a:spLocks noChangeArrowheads="1"/>
          </p:cNvSpPr>
          <p:nvPr/>
        </p:nvSpPr>
        <p:spPr bwMode="auto">
          <a:xfrm>
            <a:off x="971600" y="2453504"/>
            <a:ext cx="2751522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176213" indent="-176213" defTabSz="1330325" latinLnBrk="0">
              <a:lnSpc>
                <a:spcPts val="15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kumimoji="0" lang="ko-KR" altLang="en-US" sz="1400" spc="-6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창업 및 </a:t>
            </a:r>
            <a:r>
              <a:rPr kumimoji="0" lang="en-US" altLang="ko-KR" sz="1400" spc="-6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ICT </a:t>
            </a:r>
            <a:r>
              <a:rPr kumimoji="0" lang="ko-KR" altLang="en-US" sz="1400" spc="-6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센터 구축</a:t>
            </a:r>
            <a:r>
              <a:rPr kumimoji="0" lang="ko-KR" altLang="en-US" sz="1400" spc="-6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kumimoji="0" lang="en-US" altLang="ko-KR" sz="1200" spc="-6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('15.10</a:t>
            </a:r>
            <a:r>
              <a:rPr kumimoji="0" lang="ko-KR" altLang="en-US" sz="1200" spc="-6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월</a:t>
            </a:r>
            <a:r>
              <a:rPr kumimoji="0" lang="en-US" altLang="ko-KR" sz="1200" spc="-6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)</a:t>
            </a:r>
            <a:endParaRPr kumimoji="0" lang="ko-KR" altLang="en-US" sz="1200" spc="-6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BBE0E3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247" name="Text Box 5"/>
          <p:cNvSpPr txBox="1">
            <a:spLocks noChangeArrowheads="1"/>
          </p:cNvSpPr>
          <p:nvPr/>
        </p:nvSpPr>
        <p:spPr bwMode="auto">
          <a:xfrm>
            <a:off x="971600" y="3018292"/>
            <a:ext cx="252646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ko-KR"/>
            </a:defPPr>
            <a:lvl1pPr marL="176213" indent="-176213" defTabSz="1330325" eaLnBrk="0" latinLnBrk="0" hangingPunct="0">
              <a:lnSpc>
                <a:spcPts val="15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 kumimoji="0" sz="1400" spc="-4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defRPr>
            </a:lvl1pPr>
            <a:lvl2pPr marL="742950" indent="-285750" eaLnBrk="0" hangingPunct="0">
              <a:defRPr kumimoji="1"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9pPr>
          </a:lstStyle>
          <a:p>
            <a:pPr>
              <a:lnSpc>
                <a:spcPts val="1800"/>
              </a:lnSpc>
            </a:pPr>
            <a:r>
              <a:rPr lang="ko-KR" altLang="en-US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</a:rPr>
              <a:t>게임 </a:t>
            </a:r>
            <a:r>
              <a:rPr lang="ko-KR" altLang="en-US" dirty="0" err="1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</a:rPr>
              <a:t>스타트업</a:t>
            </a:r>
            <a:r>
              <a:rPr lang="ko-KR" altLang="en-US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</a:rPr>
              <a:t> </a:t>
            </a:r>
            <a:r>
              <a:rPr lang="ko-KR" altLang="en-US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</a:rPr>
              <a:t>허브 </a:t>
            </a:r>
            <a:r>
              <a:rPr lang="en-US" altLang="ko-KR" sz="120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</a:rPr>
              <a:t>(G-Next) </a:t>
            </a:r>
            <a:r>
              <a:rPr lang="ko-KR" altLang="en-US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</a:rPr>
              <a:t>조성 </a:t>
            </a:r>
            <a:r>
              <a:rPr lang="ko-KR" altLang="en-US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</a:rPr>
              <a:t>추진</a:t>
            </a:r>
            <a:endParaRPr lang="en-US" altLang="ko-KR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BBE0E3">
                      <a:tint val="23500"/>
                      <a:satMod val="160000"/>
                    </a:srgbClr>
                  </a:gs>
                </a:gsLst>
                <a:lin ang="5400000" scaled="0"/>
              </a:gradFill>
            </a:endParaRPr>
          </a:p>
        </p:txBody>
      </p:sp>
      <p:sp>
        <p:nvSpPr>
          <p:cNvPr id="312" name="Text Box 5"/>
          <p:cNvSpPr txBox="1">
            <a:spLocks noChangeArrowheads="1"/>
          </p:cNvSpPr>
          <p:nvPr/>
        </p:nvSpPr>
        <p:spPr bwMode="auto">
          <a:xfrm>
            <a:off x="4203030" y="3294618"/>
            <a:ext cx="1935067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ko-KR"/>
            </a:defPPr>
            <a:lvl1pPr marL="179388" indent="-179388">
              <a:lnSpc>
                <a:spcPts val="1600"/>
              </a:lnSpc>
              <a:buFont typeface="Arial" panose="020B0604020202020204" pitchFamily="34" charset="0"/>
              <a:buChar char="•"/>
              <a:defRPr kumimoji="0" sz="1400" spc="-7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defRPr>
            </a:lvl1pPr>
            <a:lvl2pPr marL="742950" indent="-285750" eaLnBrk="0" hangingPunct="0">
              <a:defRPr kumimoji="1"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9pPr>
          </a:lstStyle>
          <a:p>
            <a:pPr>
              <a:lnSpc>
                <a:spcPts val="1800"/>
              </a:lnSpc>
            </a:pPr>
            <a:r>
              <a:rPr lang="ko-KR" altLang="en-US" dirty="0" smtClean="0"/>
              <a:t>아이디어 </a:t>
            </a:r>
            <a:r>
              <a:rPr lang="ko-KR" altLang="en-US" dirty="0"/>
              <a:t>구현</a:t>
            </a:r>
            <a:r>
              <a:rPr lang="en-US" altLang="ko-KR" dirty="0"/>
              <a:t>, </a:t>
            </a:r>
            <a:r>
              <a:rPr lang="ko-KR" altLang="en-US" dirty="0"/>
              <a:t>제품 </a:t>
            </a:r>
            <a:r>
              <a:rPr lang="ko-KR" altLang="en-US" dirty="0" smtClean="0"/>
              <a:t>생산 </a:t>
            </a:r>
            <a:r>
              <a:rPr lang="ko-KR" altLang="en-US" dirty="0"/>
              <a:t>장비 </a:t>
            </a:r>
            <a:r>
              <a:rPr lang="ko-KR" altLang="en-US" dirty="0" smtClean="0"/>
              <a:t>집적        </a:t>
            </a:r>
            <a:r>
              <a:rPr lang="en-US" altLang="ko-KR" sz="1200" b="1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(</a:t>
            </a:r>
            <a:r>
              <a:rPr lang="ko-KR" altLang="en-US" sz="1200" b="1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메이커스페이스</a:t>
            </a:r>
            <a:r>
              <a:rPr lang="en-US" altLang="ko-KR" sz="1200" b="1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) </a:t>
            </a:r>
            <a:endParaRPr lang="ko-KR" altLang="en-US" sz="1200" b="1" kern="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</p:txBody>
      </p:sp>
      <p:sp>
        <p:nvSpPr>
          <p:cNvPr id="313" name="Text Box 5"/>
          <p:cNvSpPr txBox="1">
            <a:spLocks noChangeArrowheads="1"/>
          </p:cNvSpPr>
          <p:nvPr/>
        </p:nvSpPr>
        <p:spPr bwMode="auto">
          <a:xfrm>
            <a:off x="4203030" y="2876681"/>
            <a:ext cx="2179248" cy="29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ko-KR"/>
            </a:defPPr>
            <a:lvl1pPr marL="179388" indent="-179388">
              <a:lnSpc>
                <a:spcPts val="1600"/>
              </a:lnSpc>
              <a:buBlip>
                <a:blip r:embed="rId8"/>
              </a:buBlip>
              <a:defRPr kumimoji="0" sz="1500" spc="-7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defRPr>
            </a:lvl1pPr>
            <a:lvl2pPr marL="742950" indent="-285750" eaLnBrk="0" hangingPunct="0">
              <a:defRPr kumimoji="1"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ko-KR" altLang="en-US" sz="1400" spc="0" dirty="0" err="1" smtClean="0"/>
              <a:t>창조산단</a:t>
            </a:r>
            <a:r>
              <a:rPr lang="ko-KR" altLang="en-US" sz="1400" spc="0" dirty="0" smtClean="0"/>
              <a:t> 모델 확산</a:t>
            </a:r>
            <a:endParaRPr lang="ko-KR" altLang="en-US" sz="1400" spc="0" dirty="0"/>
          </a:p>
        </p:txBody>
      </p:sp>
      <p:sp>
        <p:nvSpPr>
          <p:cNvPr id="314" name="Text Box 5"/>
          <p:cNvSpPr txBox="1">
            <a:spLocks noChangeArrowheads="1"/>
          </p:cNvSpPr>
          <p:nvPr/>
        </p:nvSpPr>
        <p:spPr bwMode="auto">
          <a:xfrm>
            <a:off x="4203031" y="4734279"/>
            <a:ext cx="2152734" cy="303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176213" indent="-176213" eaLnBrk="1" hangingPunct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kumimoji="0" lang="ko-KR" altLang="en-US" sz="1400" spc="-15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포털 활용 창작 인프라 조성</a:t>
            </a:r>
            <a:endParaRPr kumimoji="0" lang="en-US" altLang="ko-KR" sz="1400" spc="-150" dirty="0">
              <a:gradFill>
                <a:gsLst>
                  <a:gs pos="100000">
                    <a:srgbClr val="000000"/>
                  </a:gs>
                  <a:gs pos="100000">
                    <a:srgbClr val="BBE0E3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315" name="Text Box 5"/>
          <p:cNvSpPr txBox="1">
            <a:spLocks noChangeArrowheads="1"/>
          </p:cNvSpPr>
          <p:nvPr/>
        </p:nvSpPr>
        <p:spPr bwMode="auto">
          <a:xfrm>
            <a:off x="4203030" y="5393656"/>
            <a:ext cx="244209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176213" indent="-176213" eaLnBrk="1" hangingPunct="1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kumimoji="0" lang="ko-KR" altLang="en-US" sz="1400" spc="-8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벤처</a:t>
            </a:r>
            <a:r>
              <a:rPr kumimoji="0" lang="ko-KR" altLang="en-US" sz="1400" spc="-8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/>
                <a:ea typeface="-윤고딕330"/>
              </a:rPr>
              <a:t>ㆍ</a:t>
            </a:r>
            <a:r>
              <a:rPr kumimoji="0" lang="ko-KR" altLang="en-US" sz="1400" spc="-8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창업기업 지원 </a:t>
            </a:r>
            <a:r>
              <a:rPr kumimoji="0" lang="en-US" altLang="ko-KR" sz="1400" spc="-8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/>
            </a:r>
            <a:br>
              <a:rPr kumimoji="0" lang="en-US" altLang="ko-KR" sz="1400" spc="-8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</a:br>
            <a:r>
              <a:rPr kumimoji="0" lang="ko-KR" altLang="en-US" sz="1400" spc="-8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광고 플랫폼 구축</a:t>
            </a:r>
            <a:endParaRPr kumimoji="0" lang="en-US" altLang="ko-KR" sz="1400" spc="-80" dirty="0">
              <a:gradFill>
                <a:gsLst>
                  <a:gs pos="100000">
                    <a:srgbClr val="000000"/>
                  </a:gs>
                  <a:gs pos="100000">
                    <a:srgbClr val="BBE0E3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316" name="직사각형 315"/>
          <p:cNvSpPr/>
          <p:nvPr/>
        </p:nvSpPr>
        <p:spPr>
          <a:xfrm>
            <a:off x="6536668" y="2851561"/>
            <a:ext cx="215999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9388" indent="-179388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ko-KR" altLang="en-US" sz="1400" spc="-100" dirty="0" err="1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첨단농업형</a:t>
            </a:r>
            <a:r>
              <a:rPr lang="en-US" altLang="ko-KR" sz="1400" spc="-10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, </a:t>
            </a:r>
            <a:r>
              <a:rPr lang="ko-KR" altLang="en-US" sz="1400" spc="-100" dirty="0" err="1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수출중심형</a:t>
            </a:r>
            <a:r>
              <a:rPr lang="ko-KR" altLang="en-US" sz="1400" spc="-10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등 </a:t>
            </a:r>
            <a:r>
              <a:rPr lang="ko-KR" altLang="en-US" sz="140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유형별 성장 지원</a:t>
            </a:r>
          </a:p>
        </p:txBody>
      </p:sp>
      <p:sp>
        <p:nvSpPr>
          <p:cNvPr id="317" name="Text Box 5"/>
          <p:cNvSpPr txBox="1">
            <a:spLocks noChangeArrowheads="1"/>
          </p:cNvSpPr>
          <p:nvPr/>
        </p:nvSpPr>
        <p:spPr bwMode="auto">
          <a:xfrm>
            <a:off x="6536667" y="3489638"/>
            <a:ext cx="15158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ko-KR"/>
            </a:defPPr>
            <a:lvl1pPr marL="227013" indent="-227013">
              <a:buBlip>
                <a:blip r:embed="rId9"/>
              </a:buBlip>
              <a:defRPr kumimoji="0" sz="1500" spc="-8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defRPr>
            </a:lvl1pPr>
            <a:lvl2pPr marL="742950" indent="-285750" eaLnBrk="0" hangingPunct="0">
              <a:defRPr kumimoji="1"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9pPr>
          </a:lstStyle>
          <a:p>
            <a:pPr marL="176213" indent="-176213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/>
              <a:t>창조농업 공간의 관광상품화</a:t>
            </a:r>
            <a:endParaRPr lang="ko-KR" altLang="en-US" sz="1400" dirty="0"/>
          </a:p>
        </p:txBody>
      </p:sp>
      <p:sp>
        <p:nvSpPr>
          <p:cNvPr id="318" name="Text Box 5"/>
          <p:cNvSpPr txBox="1">
            <a:spLocks noChangeArrowheads="1"/>
          </p:cNvSpPr>
          <p:nvPr/>
        </p:nvSpPr>
        <p:spPr bwMode="auto">
          <a:xfrm>
            <a:off x="6536667" y="4728173"/>
            <a:ext cx="2129235" cy="279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ko-KR"/>
            </a:defPPr>
            <a:lvl1pPr marL="227013" indent="-227013">
              <a:buBlip>
                <a:blip r:embed="rId9"/>
              </a:buBlip>
              <a:defRPr kumimoji="0" sz="1500" spc="-8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defRPr>
            </a:lvl1pPr>
            <a:lvl2pPr marL="742950" indent="-285750" eaLnBrk="0" hangingPunct="0">
              <a:defRPr kumimoji="1"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9pPr>
          </a:lstStyle>
          <a:p>
            <a:pPr marL="176213" indent="-176213">
              <a:buFont typeface="Arial" panose="020B0604020202020204" pitchFamily="34" charset="0"/>
              <a:buChar char="•"/>
            </a:pPr>
            <a:r>
              <a:rPr lang="ko-KR" altLang="en-US" sz="1400" dirty="0"/>
              <a:t>구도심 제조업 창업 지원</a:t>
            </a:r>
          </a:p>
        </p:txBody>
      </p:sp>
      <p:sp>
        <p:nvSpPr>
          <p:cNvPr id="319" name="직사각형 318"/>
          <p:cNvSpPr/>
          <p:nvPr/>
        </p:nvSpPr>
        <p:spPr>
          <a:xfrm>
            <a:off x="6671377" y="4991885"/>
            <a:ext cx="2026893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latinLnBrk="0" hangingPunct="0">
              <a:lnSpc>
                <a:spcPts val="1500"/>
              </a:lnSpc>
              <a:spcAft>
                <a:spcPts val="600"/>
              </a:spcAft>
              <a:buSzPct val="100000"/>
            </a:pPr>
            <a:r>
              <a:rPr lang="en-US" altLang="ko-KR" sz="1100" b="1" kern="0" spc="-9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* </a:t>
            </a:r>
            <a:r>
              <a:rPr lang="ko-KR" altLang="en-US" sz="1100" b="1" kern="0" spc="-90" dirty="0" err="1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의류ㆍ수제화ㆍ귀금속</a:t>
            </a:r>
            <a:r>
              <a:rPr lang="ko-KR" altLang="en-US" sz="1100" b="1" kern="0" spc="-9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  </a:t>
            </a:r>
            <a:r>
              <a:rPr lang="en-US" altLang="ko-KR" sz="1100" b="1" kern="0" spc="-9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+  </a:t>
            </a:r>
            <a:r>
              <a:rPr lang="ko-KR" altLang="en-US" sz="1100" b="1" kern="0" spc="-9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디자인</a:t>
            </a:r>
          </a:p>
        </p:txBody>
      </p:sp>
      <p:sp>
        <p:nvSpPr>
          <p:cNvPr id="320" name="직사각형 319"/>
          <p:cNvSpPr/>
          <p:nvPr/>
        </p:nvSpPr>
        <p:spPr>
          <a:xfrm>
            <a:off x="6536667" y="5383397"/>
            <a:ext cx="149290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6213" indent="-176213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ko-KR" altLang="en-US" sz="1400" spc="-80" dirty="0" err="1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폐산업시설</a:t>
            </a:r>
            <a:r>
              <a:rPr lang="ko-KR" altLang="en-US" sz="1400" spc="-8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등에 문화예술 접목</a:t>
            </a:r>
            <a:endParaRPr lang="ko-KR" altLang="en-US" sz="1400" spc="-80" dirty="0">
              <a:gradFill>
                <a:gsLst>
                  <a:gs pos="100000">
                    <a:srgbClr val="000000"/>
                  </a:gs>
                  <a:gs pos="100000">
                    <a:srgbClr val="BBE0E3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0" name="자유형 9"/>
          <p:cNvSpPr/>
          <p:nvPr/>
        </p:nvSpPr>
        <p:spPr>
          <a:xfrm>
            <a:off x="496111" y="4423419"/>
            <a:ext cx="3312000" cy="0"/>
          </a:xfrm>
          <a:custGeom>
            <a:avLst/>
            <a:gdLst>
              <a:gd name="connsiteX0" fmla="*/ 0 w 2752928"/>
              <a:gd name="connsiteY0" fmla="*/ 0 h 0"/>
              <a:gd name="connsiteX1" fmla="*/ 2752928 w 275292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52928">
                <a:moveTo>
                  <a:pt x="0" y="0"/>
                </a:moveTo>
                <a:lnTo>
                  <a:pt x="2752928" y="0"/>
                </a:lnTo>
              </a:path>
            </a:pathLst>
          </a:custGeom>
          <a:noFill/>
          <a:ln w="6350" cap="rnd">
            <a:solidFill>
              <a:schemeClr val="bg1">
                <a:lumMod val="50000"/>
              </a:schemeClr>
            </a:solidFill>
            <a:prstDash val="dash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82" name="Picture 2" descr="C:\Users\Administrator\Desktop\2015미래부-업무보고\img\34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07082" y="3619728"/>
            <a:ext cx="1544837" cy="8098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8" name="Text Box 5"/>
          <p:cNvSpPr txBox="1">
            <a:spLocks noChangeArrowheads="1"/>
          </p:cNvSpPr>
          <p:nvPr/>
        </p:nvSpPr>
        <p:spPr bwMode="auto">
          <a:xfrm>
            <a:off x="971600" y="3610203"/>
            <a:ext cx="2350006" cy="48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ko-KR"/>
            </a:defPPr>
            <a:lvl1pPr marL="176213" indent="-176213" defTabSz="1330325" eaLnBrk="0" latinLnBrk="0" hangingPunct="0">
              <a:lnSpc>
                <a:spcPts val="15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 kumimoji="0" sz="1400" spc="-4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defRPr>
            </a:lvl1pPr>
            <a:lvl2pPr marL="742950" indent="-285750" eaLnBrk="0" hangingPunct="0">
              <a:defRPr kumimoji="1"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lang="en-US" altLang="ko-KR" spc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</a:rPr>
              <a:t>VC</a:t>
            </a:r>
            <a:r>
              <a:rPr lang="ko-KR" altLang="en-US" spc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</a:rPr>
              <a:t>타운</a:t>
            </a:r>
            <a:r>
              <a:rPr lang="en-US" altLang="ko-KR" spc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</a:rPr>
              <a:t>, </a:t>
            </a:r>
            <a:r>
              <a:rPr lang="ko-KR" altLang="en-US" spc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</a:rPr>
              <a:t>국제행사</a:t>
            </a:r>
            <a:r>
              <a:rPr lang="en-US" altLang="ko-KR" spc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</a:rPr>
              <a:t/>
            </a:r>
            <a:br>
              <a:rPr lang="en-US" altLang="ko-KR" spc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</a:rPr>
            </a:br>
            <a:r>
              <a:rPr lang="ko-KR" altLang="en-US" spc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</a:rPr>
              <a:t>공간으로 발전 </a:t>
            </a:r>
            <a:r>
              <a:rPr lang="en-US" altLang="ko-KR" sz="1100" spc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</a:rPr>
              <a:t>(~</a:t>
            </a:r>
            <a:r>
              <a:rPr lang="en-US" altLang="ko-KR" sz="1100" spc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</a:rPr>
              <a:t>'17</a:t>
            </a:r>
            <a:r>
              <a:rPr lang="en-US" altLang="ko-KR" sz="1100" spc="-10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</a:rPr>
              <a:t>)</a:t>
            </a:r>
          </a:p>
        </p:txBody>
      </p:sp>
      <p:sp>
        <p:nvSpPr>
          <p:cNvPr id="92" name="직사각형 91"/>
          <p:cNvSpPr/>
          <p:nvPr/>
        </p:nvSpPr>
        <p:spPr>
          <a:xfrm>
            <a:off x="4306409" y="4996706"/>
            <a:ext cx="2026893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latinLnBrk="0" hangingPunct="0">
              <a:lnSpc>
                <a:spcPts val="1500"/>
              </a:lnSpc>
              <a:spcAft>
                <a:spcPts val="600"/>
              </a:spcAft>
              <a:buSzPct val="100000"/>
            </a:pPr>
            <a:r>
              <a:rPr lang="en-US" altLang="ko-KR" sz="1100" b="1" kern="0" spc="-9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* </a:t>
            </a:r>
            <a:r>
              <a:rPr lang="ko-KR" altLang="en-US" sz="1100" b="1" kern="0" spc="-9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영화</a:t>
            </a:r>
            <a:r>
              <a:rPr lang="en-US" altLang="ko-KR" sz="1100" b="1" kern="0" spc="-9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, </a:t>
            </a:r>
            <a:r>
              <a:rPr lang="ko-KR" altLang="en-US" sz="1100" b="1" kern="0" spc="-9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음악</a:t>
            </a:r>
            <a:r>
              <a:rPr lang="en-US" altLang="ko-KR" sz="1100" b="1" kern="0" spc="-9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, </a:t>
            </a:r>
            <a:r>
              <a:rPr lang="ko-KR" altLang="en-US" sz="1100" b="1" kern="0" spc="-90" dirty="0" err="1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웹툰</a:t>
            </a:r>
            <a:r>
              <a:rPr lang="en-US" altLang="ko-KR" sz="1100" b="1" kern="0" spc="-9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, </a:t>
            </a:r>
            <a:r>
              <a:rPr lang="ko-KR" altLang="en-US" sz="1100" b="1" kern="0" spc="-9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게임 등 </a:t>
            </a:r>
            <a:r>
              <a:rPr lang="ko-KR" altLang="en-US" sz="1100" b="1" kern="0" spc="-90" dirty="0" err="1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콘텐츠</a:t>
            </a:r>
            <a:endParaRPr lang="ko-KR" altLang="en-US" sz="1100" b="1" kern="0" spc="-9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</p:txBody>
      </p:sp>
      <p:pic>
        <p:nvPicPr>
          <p:cNvPr id="93" name="그림 9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002" y="1455762"/>
            <a:ext cx="678940" cy="180344"/>
          </a:xfrm>
          <a:prstGeom prst="rect">
            <a:avLst/>
          </a:prstGeom>
        </p:spPr>
      </p:pic>
      <p:sp>
        <p:nvSpPr>
          <p:cNvPr id="83" name="Text Box 5"/>
          <p:cNvSpPr txBox="1">
            <a:spLocks noChangeArrowheads="1"/>
          </p:cNvSpPr>
          <p:nvPr/>
        </p:nvSpPr>
        <p:spPr bwMode="auto">
          <a:xfrm>
            <a:off x="971600" y="4699983"/>
            <a:ext cx="26054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ko-KR"/>
            </a:defPPr>
            <a:lvl1pPr marL="176213" indent="-176213" defTabSz="1330325" eaLnBrk="0" latinLnBrk="0" hangingPunct="0">
              <a:lnSpc>
                <a:spcPts val="15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 kumimoji="0" sz="1400" spc="-4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defRPr>
            </a:lvl1pPr>
            <a:lvl2pPr marL="742950" indent="-285750" eaLnBrk="0" hangingPunct="0">
              <a:defRPr kumimoji="1"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9pPr>
          </a:lstStyle>
          <a:p>
            <a:pPr>
              <a:lnSpc>
                <a:spcPct val="100000"/>
              </a:lnSpc>
            </a:pPr>
            <a:r>
              <a:rPr lang="ko-KR" altLang="en-US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</a:rPr>
              <a:t>산학연 융합 연구 </a:t>
            </a:r>
            <a:r>
              <a:rPr lang="ko-KR" altLang="en-US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</a:rPr>
              <a:t>및 적정기술의 글로벌 사업화 </a:t>
            </a:r>
            <a:r>
              <a:rPr lang="ko-KR" altLang="en-US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</a:rPr>
              <a:t>거점</a:t>
            </a:r>
          </a:p>
        </p:txBody>
      </p:sp>
      <p:sp>
        <p:nvSpPr>
          <p:cNvPr id="94" name="Text Box 5"/>
          <p:cNvSpPr txBox="1">
            <a:spLocks noChangeArrowheads="1"/>
          </p:cNvSpPr>
          <p:nvPr/>
        </p:nvSpPr>
        <p:spPr bwMode="auto">
          <a:xfrm>
            <a:off x="971600" y="5383397"/>
            <a:ext cx="23694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ko-KR"/>
            </a:defPPr>
            <a:lvl1pPr marL="176213" indent="-176213" defTabSz="1330325" eaLnBrk="0" latinLnBrk="0" hangingPunct="0">
              <a:lnSpc>
                <a:spcPts val="15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 kumimoji="0" sz="1400" spc="-4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defRPr>
            </a:lvl1pPr>
            <a:lvl2pPr marL="742950" indent="-285750" eaLnBrk="0" hangingPunct="0">
              <a:defRPr kumimoji="1"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9pPr>
          </a:lstStyle>
          <a:p>
            <a:pPr>
              <a:lnSpc>
                <a:spcPct val="100000"/>
              </a:lnSpc>
            </a:pPr>
            <a:r>
              <a:rPr lang="ko-KR" altLang="en-US" spc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</a:rPr>
              <a:t>경제발전 </a:t>
            </a:r>
            <a:r>
              <a:rPr lang="ko-KR" altLang="en-US" spc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</a:rPr>
              <a:t>경험을 공유하는 </a:t>
            </a:r>
            <a:r>
              <a:rPr lang="en-US" altLang="ko-KR" spc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</a:rPr>
              <a:t/>
            </a:r>
            <a:br>
              <a:rPr lang="en-US" altLang="ko-KR" spc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</a:rPr>
            </a:br>
            <a:r>
              <a:rPr lang="ko-KR" altLang="en-US" spc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</a:rPr>
              <a:t>글로벌 지식공유 허브</a:t>
            </a:r>
            <a:endParaRPr lang="ko-KR" altLang="en-US" spc="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BBE0E3">
                      <a:tint val="23500"/>
                      <a:satMod val="160000"/>
                    </a:srgb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7429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20"/>
          <p:cNvGrpSpPr/>
          <p:nvPr/>
        </p:nvGrpSpPr>
        <p:grpSpPr>
          <a:xfrm>
            <a:off x="1183725" y="2317001"/>
            <a:ext cx="2088861" cy="2431254"/>
            <a:chOff x="1183725" y="2317001"/>
            <a:chExt cx="2088861" cy="2431254"/>
          </a:xfrm>
        </p:grpSpPr>
        <p:cxnSp>
          <p:nvCxnSpPr>
            <p:cNvPr id="4" name="직선 연결선 3"/>
            <p:cNvCxnSpPr/>
            <p:nvPr/>
          </p:nvCxnSpPr>
          <p:spPr>
            <a:xfrm flipH="1" flipV="1">
              <a:off x="2291571" y="3530043"/>
              <a:ext cx="753640" cy="872697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/>
            <p:cNvCxnSpPr/>
            <p:nvPr/>
          </p:nvCxnSpPr>
          <p:spPr>
            <a:xfrm flipV="1">
              <a:off x="2291571" y="2685299"/>
              <a:ext cx="981015" cy="844744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>
              <a:endCxn id="109" idx="2"/>
            </p:cNvCxnSpPr>
            <p:nvPr/>
          </p:nvCxnSpPr>
          <p:spPr>
            <a:xfrm flipV="1">
              <a:off x="2222445" y="2317001"/>
              <a:ext cx="148396" cy="124625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>
              <a:endCxn id="129" idx="0"/>
            </p:cNvCxnSpPr>
            <p:nvPr/>
          </p:nvCxnSpPr>
          <p:spPr>
            <a:xfrm>
              <a:off x="2195245" y="3573016"/>
              <a:ext cx="216424" cy="1175239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 flipH="1" flipV="1">
              <a:off x="1591440" y="2598772"/>
              <a:ext cx="592419" cy="970144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/>
            <p:cNvCxnSpPr/>
            <p:nvPr/>
          </p:nvCxnSpPr>
          <p:spPr>
            <a:xfrm flipH="1" flipV="1">
              <a:off x="1183725" y="3184358"/>
              <a:ext cx="1019546" cy="352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23"/>
            <p:cNvCxnSpPr/>
            <p:nvPr/>
          </p:nvCxnSpPr>
          <p:spPr>
            <a:xfrm flipH="1">
              <a:off x="1207788" y="3551593"/>
              <a:ext cx="1015851" cy="362681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연결선 32"/>
            <p:cNvCxnSpPr>
              <a:endCxn id="127" idx="0"/>
            </p:cNvCxnSpPr>
            <p:nvPr/>
          </p:nvCxnSpPr>
          <p:spPr>
            <a:xfrm flipH="1">
              <a:off x="1494872" y="3673642"/>
              <a:ext cx="659400" cy="749825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903" y="2183476"/>
            <a:ext cx="2944209" cy="2760351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2328679" y="6068724"/>
            <a:ext cx="4588184" cy="72828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79618">
                <a:schemeClr val="bg1">
                  <a:lumMod val="85000"/>
                </a:schemeClr>
              </a:gs>
              <a:gs pos="14000">
                <a:schemeClr val="bg1">
                  <a:lumMod val="85000"/>
                </a:schemeClr>
              </a:gs>
              <a:gs pos="45825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 w="952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 bwMode="auto">
          <a:xfrm>
            <a:off x="478159" y="242257"/>
            <a:ext cx="5032147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300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창조경제 성공을 위한 협업 전략</a:t>
            </a:r>
            <a:endParaRPr lang="ko-KR" altLang="en-US" sz="3000" spc="-150" dirty="0">
              <a:solidFill>
                <a:srgbClr val="FF0000"/>
              </a:solidFill>
              <a:latin typeface="-윤고딕340" pitchFamily="18" charset="-127"/>
              <a:ea typeface="-윤고딕340" pitchFamily="18" charset="-127"/>
            </a:endParaRPr>
          </a:p>
        </p:txBody>
      </p:sp>
      <p:grpSp>
        <p:nvGrpSpPr>
          <p:cNvPr id="8" name="그룹 24"/>
          <p:cNvGrpSpPr/>
          <p:nvPr/>
        </p:nvGrpSpPr>
        <p:grpSpPr>
          <a:xfrm>
            <a:off x="269738" y="1052737"/>
            <a:ext cx="8795578" cy="576063"/>
            <a:chOff x="269738" y="5798540"/>
            <a:chExt cx="8795578" cy="549717"/>
          </a:xfrm>
        </p:grpSpPr>
        <p:grpSp>
          <p:nvGrpSpPr>
            <p:cNvPr id="9" name="그룹 25"/>
            <p:cNvGrpSpPr/>
            <p:nvPr/>
          </p:nvGrpSpPr>
          <p:grpSpPr>
            <a:xfrm>
              <a:off x="323528" y="5798540"/>
              <a:ext cx="8741788" cy="549717"/>
              <a:chOff x="9525" y="336688"/>
              <a:chExt cx="4102220" cy="558662"/>
            </a:xfrm>
          </p:grpSpPr>
          <p:sp>
            <p:nvSpPr>
              <p:cNvPr id="28" name="직사각형 27"/>
              <p:cNvSpPr/>
              <p:nvPr/>
            </p:nvSpPr>
            <p:spPr bwMode="auto">
              <a:xfrm>
                <a:off x="12828" y="336688"/>
                <a:ext cx="4098917" cy="558662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kern="0">
                  <a:solidFill>
                    <a:srgbClr val="FFFF00"/>
                  </a:solidFill>
                  <a:latin typeface="HY헤드라인M"/>
                  <a:ea typeface="HY헤드라인M"/>
                </a:endParaRPr>
              </a:p>
            </p:txBody>
          </p:sp>
          <p:grpSp>
            <p:nvGrpSpPr>
              <p:cNvPr id="10" name="그룹 28"/>
              <p:cNvGrpSpPr/>
              <p:nvPr/>
            </p:nvGrpSpPr>
            <p:grpSpPr>
              <a:xfrm>
                <a:off x="9525" y="336688"/>
                <a:ext cx="3935812" cy="558662"/>
                <a:chOff x="130761" y="336688"/>
                <a:chExt cx="3814576" cy="558662"/>
              </a:xfrm>
            </p:grpSpPr>
            <p:cxnSp>
              <p:nvCxnSpPr>
                <p:cNvPr id="30" name="직선 연결선 29"/>
                <p:cNvCxnSpPr/>
                <p:nvPr/>
              </p:nvCxnSpPr>
              <p:spPr bwMode="auto">
                <a:xfrm flipH="1">
                  <a:off x="130761" y="336688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" name="직선 연결선 30"/>
                <p:cNvCxnSpPr/>
                <p:nvPr/>
              </p:nvCxnSpPr>
              <p:spPr bwMode="auto">
                <a:xfrm flipH="1">
                  <a:off x="130761" y="895350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27" name="직사각형 26"/>
            <p:cNvSpPr/>
            <p:nvPr/>
          </p:nvSpPr>
          <p:spPr>
            <a:xfrm>
              <a:off x="269738" y="5837825"/>
              <a:ext cx="8568952" cy="4552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2500" kern="0" spc="-150" dirty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향후 큰 성공을 만들기 위해 협업 역량을 결집하겠습니다</a:t>
              </a:r>
              <a:r>
                <a:rPr lang="en-US" altLang="ko-KR" sz="2500" kern="0" spc="-150" dirty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1" name="그룹 91"/>
          <p:cNvGrpSpPr/>
          <p:nvPr/>
        </p:nvGrpSpPr>
        <p:grpSpPr>
          <a:xfrm>
            <a:off x="5256968" y="1931466"/>
            <a:ext cx="3353710" cy="3353700"/>
            <a:chOff x="-1836712" y="1988840"/>
            <a:chExt cx="1584176" cy="1584176"/>
          </a:xfrm>
        </p:grpSpPr>
        <p:grpSp>
          <p:nvGrpSpPr>
            <p:cNvPr id="12" name="그룹 119"/>
            <p:cNvGrpSpPr/>
            <p:nvPr/>
          </p:nvGrpSpPr>
          <p:grpSpPr>
            <a:xfrm>
              <a:off x="-1836712" y="1988840"/>
              <a:ext cx="1584176" cy="1584176"/>
              <a:chOff x="755576" y="1988840"/>
              <a:chExt cx="1584176" cy="1584176"/>
            </a:xfrm>
          </p:grpSpPr>
          <p:sp>
            <p:nvSpPr>
              <p:cNvPr id="95" name="타원 94"/>
              <p:cNvSpPr/>
              <p:nvPr/>
            </p:nvSpPr>
            <p:spPr>
              <a:xfrm>
                <a:off x="755576" y="1988840"/>
                <a:ext cx="1584176" cy="1584176"/>
              </a:xfrm>
              <a:prstGeom prst="ellipse">
                <a:avLst/>
              </a:prstGeom>
              <a:gradFill>
                <a:gsLst>
                  <a:gs pos="1000">
                    <a:srgbClr val="31469F"/>
                  </a:gs>
                  <a:gs pos="100000">
                    <a:srgbClr val="264FD4"/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3000000" algn="ctr" rotWithShape="0">
                  <a:srgbClr val="000000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6" name="원형 95"/>
              <p:cNvSpPr/>
              <p:nvPr/>
            </p:nvSpPr>
            <p:spPr>
              <a:xfrm rot="2700000">
                <a:off x="793434" y="2021480"/>
                <a:ext cx="1514704" cy="1514704"/>
              </a:xfrm>
              <a:prstGeom prst="pie">
                <a:avLst>
                  <a:gd name="adj1" fmla="val 5353069"/>
                  <a:gd name="adj2" fmla="val 16200000"/>
                </a:avLst>
              </a:prstGeom>
              <a:gradFill>
                <a:gsLst>
                  <a:gs pos="10000">
                    <a:schemeClr val="bg1">
                      <a:alpha val="0"/>
                    </a:schemeClr>
                  </a:gs>
                  <a:gs pos="73000">
                    <a:schemeClr val="bg1">
                      <a:alpha val="54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4" name="타원 93"/>
            <p:cNvSpPr/>
            <p:nvPr/>
          </p:nvSpPr>
          <p:spPr>
            <a:xfrm>
              <a:off x="-1781877" y="2052630"/>
              <a:ext cx="1463665" cy="1463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dist="25400" dir="5400000" algn="t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97" name="직사각형 96"/>
          <p:cNvSpPr/>
          <p:nvPr/>
        </p:nvSpPr>
        <p:spPr>
          <a:xfrm>
            <a:off x="5806114" y="2420362"/>
            <a:ext cx="2293897" cy="733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500"/>
              </a:lnSpc>
            </a:pPr>
            <a:r>
              <a:rPr lang="ko-KR" altLang="en-US" sz="2000" b="1" kern="0" spc="-70" dirty="0">
                <a:gradFill>
                  <a:gsLst>
                    <a:gs pos="100000">
                      <a:srgbClr val="264FD4"/>
                    </a:gs>
                    <a:gs pos="0">
                      <a:srgbClr val="1C1E66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rPr>
              <a:t>현재</a:t>
            </a:r>
            <a:r>
              <a:rPr lang="ko-KR" altLang="en-US" sz="1600" b="1" kern="0" spc="-70" dirty="0">
                <a:gradFill>
                  <a:gsLst>
                    <a:gs pos="100000">
                      <a:srgbClr val="264FD4"/>
                    </a:gs>
                    <a:gs pos="0">
                      <a:srgbClr val="1C1E66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rPr>
              <a:t>의</a:t>
            </a:r>
            <a:r>
              <a:rPr lang="ko-KR" altLang="en-US" sz="2000" b="1" kern="0" spc="-70" dirty="0">
                <a:gradFill>
                  <a:gsLst>
                    <a:gs pos="100000">
                      <a:srgbClr val="264FD4"/>
                    </a:gs>
                    <a:gs pos="0">
                      <a:srgbClr val="1C1E66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rPr>
              <a:t> 작은 성공</a:t>
            </a:r>
            <a:r>
              <a:rPr lang="ko-KR" altLang="en-US" sz="1600" b="1" kern="0" spc="-70" dirty="0">
                <a:gradFill>
                  <a:gsLst>
                    <a:gs pos="100000">
                      <a:srgbClr val="264FD4"/>
                    </a:gs>
                    <a:gs pos="0">
                      <a:srgbClr val="1C1E66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rPr>
              <a:t>들이</a:t>
            </a:r>
            <a:br>
              <a:rPr lang="ko-KR" altLang="en-US" sz="1600" b="1" kern="0" spc="-70" dirty="0">
                <a:gradFill>
                  <a:gsLst>
                    <a:gs pos="100000">
                      <a:srgbClr val="264FD4"/>
                    </a:gs>
                    <a:gs pos="0">
                      <a:srgbClr val="1C1E66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rPr>
            </a:br>
            <a:r>
              <a:rPr lang="ko-KR" altLang="en-US" sz="2000" b="1" kern="0" spc="-70" dirty="0">
                <a:gradFill>
                  <a:gsLst>
                    <a:gs pos="100000">
                      <a:srgbClr val="264FD4"/>
                    </a:gs>
                    <a:gs pos="0">
                      <a:srgbClr val="1C1E66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rPr>
              <a:t>큰 성공</a:t>
            </a:r>
            <a:r>
              <a:rPr lang="ko-KR" altLang="en-US" sz="1600" b="1" kern="0" spc="-70" dirty="0">
                <a:gradFill>
                  <a:gsLst>
                    <a:gs pos="100000">
                      <a:srgbClr val="264FD4"/>
                    </a:gs>
                    <a:gs pos="0">
                      <a:srgbClr val="1C1E66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rPr>
              <a:t>으로</a:t>
            </a:r>
            <a:r>
              <a:rPr lang="ko-KR" altLang="en-US" sz="2000" b="1" kern="0" spc="-70" dirty="0">
                <a:gradFill>
                  <a:gsLst>
                    <a:gs pos="100000">
                      <a:srgbClr val="264FD4"/>
                    </a:gs>
                    <a:gs pos="0">
                      <a:srgbClr val="1C1E66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rPr>
              <a:t> 연결</a:t>
            </a:r>
          </a:p>
        </p:txBody>
      </p:sp>
      <p:sp>
        <p:nvSpPr>
          <p:cNvPr id="98" name="직사각형 97"/>
          <p:cNvSpPr/>
          <p:nvPr/>
        </p:nvSpPr>
        <p:spPr>
          <a:xfrm>
            <a:off x="5723840" y="3509366"/>
            <a:ext cx="29478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3363" defTabSz="1330325" eaLnBrk="0" latinLnBrk="0" hangingPunct="0">
              <a:spcAft>
                <a:spcPts val="600"/>
              </a:spcAft>
              <a:buSzPct val="100000"/>
              <a:buFontTx/>
              <a:buBlip>
                <a:blip r:embed="rId4"/>
              </a:buBlip>
              <a:defRPr/>
            </a:pPr>
            <a:r>
              <a:rPr lang="ko-KR" altLang="en-US" sz="1200" b="1" kern="0" spc="-7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민간 혁신과 </a:t>
            </a:r>
            <a:r>
              <a:rPr kumimoji="1" lang="ko-KR" altLang="en-US" sz="1200" b="1" kern="0" dirty="0">
                <a:gradFill>
                  <a:gsLst>
                    <a:gs pos="100000">
                      <a:srgbClr val="C0504D">
                        <a:lumMod val="75000"/>
                      </a:srgbClr>
                    </a:gs>
                    <a:gs pos="100000">
                      <a:srgbClr val="F3F3F3"/>
                    </a:gs>
                  </a:gsLst>
                  <a:lin ang="18900000" scaled="1"/>
                </a:gradFill>
                <a:latin typeface="-윤고딕330" pitchFamily="18" charset="-127"/>
                <a:ea typeface="-윤고딕330" pitchFamily="18" charset="-127"/>
              </a:rPr>
              <a:t>창조일자리</a:t>
            </a:r>
            <a:r>
              <a:rPr lang="ko-KR" altLang="en-US" sz="1200" b="1" kern="0" spc="-7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창출</a:t>
            </a:r>
          </a:p>
        </p:txBody>
      </p:sp>
      <p:sp>
        <p:nvSpPr>
          <p:cNvPr id="99" name="직사각형 98"/>
          <p:cNvSpPr/>
          <p:nvPr/>
        </p:nvSpPr>
        <p:spPr>
          <a:xfrm>
            <a:off x="5723840" y="3808503"/>
            <a:ext cx="29478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1300" indent="-241300" defTabSz="1330325" eaLnBrk="0" latinLnBrk="0" hangingPunct="0">
              <a:spcAft>
                <a:spcPts val="600"/>
              </a:spcAft>
              <a:buSzPct val="100000"/>
              <a:buFontTx/>
              <a:buBlip>
                <a:blip r:embed="rId4"/>
              </a:buBlip>
              <a:defRPr/>
            </a:pPr>
            <a:r>
              <a:rPr lang="ko-KR" altLang="en-US" sz="1200" b="1" kern="0" spc="-7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지역 </a:t>
            </a:r>
            <a:r>
              <a:rPr lang="en-US" altLang="ko-KR" sz="1200" b="1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GDP </a:t>
            </a:r>
            <a:r>
              <a:rPr lang="ko-KR" altLang="en-US" sz="1200" b="1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증대 등 </a:t>
            </a:r>
            <a:r>
              <a:rPr kumimoji="1" lang="ko-KR" altLang="en-US" sz="1200" b="1" kern="0" dirty="0">
                <a:gradFill>
                  <a:gsLst>
                    <a:gs pos="100000">
                      <a:srgbClr val="C0504D">
                        <a:lumMod val="75000"/>
                      </a:srgbClr>
                    </a:gs>
                    <a:gs pos="100000">
                      <a:srgbClr val="F3F3F3"/>
                    </a:gs>
                  </a:gsLst>
                  <a:lin ang="18900000" scaled="1"/>
                </a:gradFill>
                <a:latin typeface="-윤고딕330" pitchFamily="18" charset="-127"/>
                <a:ea typeface="-윤고딕330" pitchFamily="18" charset="-127"/>
              </a:rPr>
              <a:t>지역 </a:t>
            </a:r>
            <a:r>
              <a:rPr lang="ko-KR" altLang="en-US" sz="1200" b="1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발전</a:t>
            </a:r>
          </a:p>
        </p:txBody>
      </p:sp>
      <p:sp>
        <p:nvSpPr>
          <p:cNvPr id="100" name="직사각형 99"/>
          <p:cNvSpPr/>
          <p:nvPr/>
        </p:nvSpPr>
        <p:spPr>
          <a:xfrm>
            <a:off x="5723840" y="3210229"/>
            <a:ext cx="29478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0825" indent="-250825" defTabSz="1330325" eaLnBrk="0" latinLnBrk="0" hangingPunct="0">
              <a:spcAft>
                <a:spcPts val="600"/>
              </a:spcAft>
              <a:buSzPct val="100000"/>
              <a:buFontTx/>
              <a:buBlip>
                <a:blip r:embed="rId4"/>
              </a:buBlip>
              <a:defRPr/>
            </a:pPr>
            <a:r>
              <a:rPr lang="ko-KR" altLang="en-US" sz="1200" b="1" kern="0" spc="-70" dirty="0" err="1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지속가능한</a:t>
            </a:r>
            <a:r>
              <a:rPr lang="ko-KR" altLang="en-US" sz="1200" b="1" kern="0" spc="-7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kumimoji="1" lang="ko-KR" altLang="en-US" sz="1200" b="1" kern="0" dirty="0">
                <a:gradFill>
                  <a:gsLst>
                    <a:gs pos="100000">
                      <a:srgbClr val="C0504D">
                        <a:lumMod val="75000"/>
                      </a:srgbClr>
                    </a:gs>
                    <a:gs pos="100000">
                      <a:srgbClr val="F3F3F3"/>
                    </a:gs>
                  </a:gsLst>
                  <a:lin ang="18900000" scaled="1"/>
                </a:gradFill>
                <a:latin typeface="-윤고딕330" pitchFamily="18" charset="-127"/>
                <a:ea typeface="-윤고딕330" pitchFamily="18" charset="-127"/>
              </a:rPr>
              <a:t>허브</a:t>
            </a:r>
            <a:r>
              <a:rPr lang="ko-KR" altLang="en-US" sz="1200" b="1" kern="0" spc="-7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와 </a:t>
            </a:r>
            <a:r>
              <a:rPr kumimoji="1" lang="ko-KR" altLang="en-US" sz="1200" b="1" kern="0" dirty="0">
                <a:gradFill>
                  <a:gsLst>
                    <a:gs pos="100000">
                      <a:srgbClr val="C0504D">
                        <a:lumMod val="75000"/>
                      </a:srgbClr>
                    </a:gs>
                    <a:gs pos="100000">
                      <a:srgbClr val="F3F3F3"/>
                    </a:gs>
                  </a:gsLst>
                  <a:lin ang="18900000" scaled="1"/>
                </a:gradFill>
                <a:latin typeface="-윤고딕330" pitchFamily="18" charset="-127"/>
                <a:ea typeface="-윤고딕330" pitchFamily="18" charset="-127"/>
              </a:rPr>
              <a:t>플랫폼</a:t>
            </a:r>
            <a:r>
              <a:rPr lang="ko-KR" altLang="en-US" sz="1200" b="1" kern="0" spc="-7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구축</a:t>
            </a:r>
          </a:p>
        </p:txBody>
      </p:sp>
      <p:grpSp>
        <p:nvGrpSpPr>
          <p:cNvPr id="16" name="그룹 100"/>
          <p:cNvGrpSpPr/>
          <p:nvPr/>
        </p:nvGrpSpPr>
        <p:grpSpPr>
          <a:xfrm>
            <a:off x="5514096" y="4097174"/>
            <a:ext cx="2485212" cy="704610"/>
            <a:chOff x="359589" y="4938647"/>
            <a:chExt cx="2485212" cy="616618"/>
          </a:xfrm>
        </p:grpSpPr>
        <p:grpSp>
          <p:nvGrpSpPr>
            <p:cNvPr id="18" name="그룹 101"/>
            <p:cNvGrpSpPr/>
            <p:nvPr/>
          </p:nvGrpSpPr>
          <p:grpSpPr>
            <a:xfrm>
              <a:off x="359589" y="4969507"/>
              <a:ext cx="2485212" cy="550759"/>
              <a:chOff x="65082" y="1048169"/>
              <a:chExt cx="3080019" cy="411108"/>
            </a:xfrm>
          </p:grpSpPr>
          <p:grpSp>
            <p:nvGrpSpPr>
              <p:cNvPr id="21" name="그룹 103"/>
              <p:cNvGrpSpPr/>
              <p:nvPr/>
            </p:nvGrpSpPr>
            <p:grpSpPr>
              <a:xfrm>
                <a:off x="456554" y="1048169"/>
                <a:ext cx="2688547" cy="411108"/>
                <a:chOff x="1454256" y="5858252"/>
                <a:chExt cx="4769757" cy="539079"/>
              </a:xfrm>
            </p:grpSpPr>
            <p:sp>
              <p:nvSpPr>
                <p:cNvPr id="106" name="모서리가 둥근 직사각형 105"/>
                <p:cNvSpPr/>
                <p:nvPr/>
              </p:nvSpPr>
              <p:spPr>
                <a:xfrm>
                  <a:off x="1454256" y="5858252"/>
                  <a:ext cx="4769757" cy="53907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7" name="모서리가 둥근 직사각형 106"/>
                <p:cNvSpPr/>
                <p:nvPr/>
              </p:nvSpPr>
              <p:spPr>
                <a:xfrm>
                  <a:off x="1530028" y="5889904"/>
                  <a:ext cx="4623914" cy="473856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100000">
                      <a:srgbClr val="264FD4"/>
                    </a:gs>
                    <a:gs pos="0">
                      <a:srgbClr val="2D30A3"/>
                    </a:gs>
                  </a:gsLst>
                  <a:lin ang="9000000" scaled="0"/>
                </a:gradFill>
                <a:ln w="6350">
                  <a:solidFill>
                    <a:schemeClr val="bg1"/>
                  </a:solidFill>
                </a:ln>
                <a:effectLst>
                  <a:innerShdw blurRad="63500" dist="127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</p:grpSp>
          <p:pic>
            <p:nvPicPr>
              <p:cNvPr id="105" name="그림 104" descr="7.png"/>
              <p:cNvPicPr>
                <a:picLocks noChangeAspect="1"/>
              </p:cNvPicPr>
              <p:nvPr/>
            </p:nvPicPr>
            <p:blipFill>
              <a:blip r:embed="rId5" cstate="print"/>
              <a:srcRect l="36136" t="27801" r="50166" b="42889"/>
              <a:stretch>
                <a:fillRect/>
              </a:stretch>
            </p:blipFill>
            <p:spPr>
              <a:xfrm flipH="1">
                <a:off x="65082" y="1087732"/>
                <a:ext cx="2508714" cy="337256"/>
              </a:xfrm>
              <a:prstGeom prst="roundRect">
                <a:avLst>
                  <a:gd name="adj" fmla="val 42750"/>
                </a:avLst>
              </a:prstGeom>
            </p:spPr>
          </p:pic>
        </p:grpSp>
        <p:sp>
          <p:nvSpPr>
            <p:cNvPr id="103" name="제목 114"/>
            <p:cNvSpPr txBox="1">
              <a:spLocks/>
            </p:cNvSpPr>
            <p:nvPr/>
          </p:nvSpPr>
          <p:spPr>
            <a:xfrm flipH="1">
              <a:off x="681041" y="4938647"/>
              <a:ext cx="2151478" cy="616618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defTabSz="1330325" eaLnBrk="0" fontAlgn="base" latinLnBrk="0" hangingPunct="0">
                <a:spcBef>
                  <a:spcPct val="0"/>
                </a:spcBef>
                <a:spcAft>
                  <a:spcPts val="600"/>
                </a:spcAft>
                <a:buSzPct val="100000"/>
                <a:defRPr/>
              </a:pPr>
              <a:r>
                <a:rPr kumimoji="1" lang="ko-KR" altLang="en-US" sz="1500" b="1" kern="0" spc="-10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국가 경제 전체의       생태계 변화 촉발</a:t>
              </a:r>
            </a:p>
          </p:txBody>
        </p:sp>
      </p:grpSp>
      <p:sp>
        <p:nvSpPr>
          <p:cNvPr id="5" name="십자형 4"/>
          <p:cNvSpPr/>
          <p:nvPr/>
        </p:nvSpPr>
        <p:spPr>
          <a:xfrm>
            <a:off x="4383882" y="4986725"/>
            <a:ext cx="458318" cy="458318"/>
          </a:xfrm>
          <a:prstGeom prst="plus">
            <a:avLst>
              <a:gd name="adj" fmla="val 41104"/>
            </a:avLst>
          </a:prstGeom>
          <a:solidFill>
            <a:schemeClr val="accent1">
              <a:lumMod val="75000"/>
            </a:schemeClr>
          </a:solidFill>
          <a:ln w="952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00" name="모서리가 둥근 직사각형 199"/>
          <p:cNvSpPr/>
          <p:nvPr/>
        </p:nvSpPr>
        <p:spPr>
          <a:xfrm>
            <a:off x="2836949" y="5603470"/>
            <a:ext cx="1516188" cy="993882"/>
          </a:xfrm>
          <a:prstGeom prst="roundRect">
            <a:avLst>
              <a:gd name="adj" fmla="val 2577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F3F3F3"/>
              </a:gs>
            </a:gsLst>
            <a:lin ang="18900000" scaled="1"/>
            <a:tileRect/>
          </a:gradFill>
          <a:ln w="6350">
            <a:solidFill>
              <a:schemeClr val="bg1">
                <a:lumMod val="85000"/>
              </a:schemeClr>
            </a:solidFill>
          </a:ln>
          <a:effectLst>
            <a:outerShdw blurRad="25400" algn="ctr" rotWithShape="0">
              <a:prstClr val="black">
                <a:alpha val="5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 sz="1600">
              <a:solidFill>
                <a:prstClr val="white"/>
              </a:solidFill>
            </a:endParaRPr>
          </a:p>
        </p:txBody>
      </p:sp>
      <p:sp>
        <p:nvSpPr>
          <p:cNvPr id="201" name="모서리가 둥근 직사각형 200"/>
          <p:cNvSpPr/>
          <p:nvPr/>
        </p:nvSpPr>
        <p:spPr>
          <a:xfrm>
            <a:off x="2887949" y="5659569"/>
            <a:ext cx="1414188" cy="541099"/>
          </a:xfrm>
          <a:prstGeom prst="roundRect">
            <a:avLst>
              <a:gd name="adj" fmla="val 2577"/>
            </a:avLst>
          </a:prstGeom>
          <a:gradFill flip="none" rotWithShape="1">
            <a:gsLst>
              <a:gs pos="100000">
                <a:srgbClr val="1B70BD"/>
              </a:gs>
              <a:gs pos="0">
                <a:srgbClr val="1965AB"/>
              </a:gs>
            </a:gsLst>
            <a:lin ang="13200000" scaled="0"/>
            <a:tileRect/>
          </a:gradFill>
          <a:ln>
            <a:noFill/>
          </a:ln>
          <a:effectLst>
            <a:innerShdw blurRad="38100">
              <a:srgbClr val="416F05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</a:endParaRPr>
          </a:p>
        </p:txBody>
      </p:sp>
      <p:sp>
        <p:nvSpPr>
          <p:cNvPr id="202" name="타원 39"/>
          <p:cNvSpPr/>
          <p:nvPr/>
        </p:nvSpPr>
        <p:spPr>
          <a:xfrm flipH="1">
            <a:off x="2871195" y="5655310"/>
            <a:ext cx="1367052" cy="350427"/>
          </a:xfrm>
          <a:custGeom>
            <a:avLst/>
            <a:gdLst>
              <a:gd name="connsiteX0" fmla="*/ 137486 w 4313088"/>
              <a:gd name="connsiteY0" fmla="*/ 0 h 824899"/>
              <a:gd name="connsiteX1" fmla="*/ 4175602 w 4313088"/>
              <a:gd name="connsiteY1" fmla="*/ 0 h 824899"/>
              <a:gd name="connsiteX2" fmla="*/ 4313088 w 4313088"/>
              <a:gd name="connsiteY2" fmla="*/ 137486 h 824899"/>
              <a:gd name="connsiteX3" fmla="*/ 4313088 w 4313088"/>
              <a:gd name="connsiteY3" fmla="*/ 824899 h 824899"/>
              <a:gd name="connsiteX4" fmla="*/ 4313088 w 4313088"/>
              <a:gd name="connsiteY4" fmla="*/ 824899 h 824899"/>
              <a:gd name="connsiteX5" fmla="*/ 0 w 4313088"/>
              <a:gd name="connsiteY5" fmla="*/ 824899 h 824899"/>
              <a:gd name="connsiteX6" fmla="*/ 0 w 4313088"/>
              <a:gd name="connsiteY6" fmla="*/ 824899 h 824899"/>
              <a:gd name="connsiteX7" fmla="*/ 0 w 4313088"/>
              <a:gd name="connsiteY7" fmla="*/ 137486 h 824899"/>
              <a:gd name="connsiteX8" fmla="*/ 137486 w 4313088"/>
              <a:gd name="connsiteY8" fmla="*/ 0 h 824899"/>
              <a:gd name="connsiteX0" fmla="*/ 137486 w 4313088"/>
              <a:gd name="connsiteY0" fmla="*/ 0 h 824899"/>
              <a:gd name="connsiteX1" fmla="*/ 4175602 w 4313088"/>
              <a:gd name="connsiteY1" fmla="*/ 0 h 824899"/>
              <a:gd name="connsiteX2" fmla="*/ 4313088 w 4313088"/>
              <a:gd name="connsiteY2" fmla="*/ 137486 h 824899"/>
              <a:gd name="connsiteX3" fmla="*/ 4313088 w 4313088"/>
              <a:gd name="connsiteY3" fmla="*/ 824899 h 824899"/>
              <a:gd name="connsiteX4" fmla="*/ 4313088 w 4313088"/>
              <a:gd name="connsiteY4" fmla="*/ 824899 h 824899"/>
              <a:gd name="connsiteX5" fmla="*/ 0 w 4313088"/>
              <a:gd name="connsiteY5" fmla="*/ 824899 h 824899"/>
              <a:gd name="connsiteX6" fmla="*/ 0 w 4313088"/>
              <a:gd name="connsiteY6" fmla="*/ 137486 h 824899"/>
              <a:gd name="connsiteX7" fmla="*/ 137486 w 4313088"/>
              <a:gd name="connsiteY7" fmla="*/ 0 h 824899"/>
              <a:gd name="connsiteX0" fmla="*/ 137486 w 4313088"/>
              <a:gd name="connsiteY0" fmla="*/ 0 h 824899"/>
              <a:gd name="connsiteX1" fmla="*/ 4175602 w 4313088"/>
              <a:gd name="connsiteY1" fmla="*/ 0 h 824899"/>
              <a:gd name="connsiteX2" fmla="*/ 4313088 w 4313088"/>
              <a:gd name="connsiteY2" fmla="*/ 137486 h 824899"/>
              <a:gd name="connsiteX3" fmla="*/ 4313088 w 4313088"/>
              <a:gd name="connsiteY3" fmla="*/ 824899 h 824899"/>
              <a:gd name="connsiteX4" fmla="*/ 4313088 w 4313088"/>
              <a:gd name="connsiteY4" fmla="*/ 824899 h 824899"/>
              <a:gd name="connsiteX5" fmla="*/ 0 w 4313088"/>
              <a:gd name="connsiteY5" fmla="*/ 137486 h 824899"/>
              <a:gd name="connsiteX6" fmla="*/ 137486 w 4313088"/>
              <a:gd name="connsiteY6" fmla="*/ 0 h 824899"/>
              <a:gd name="connsiteX0" fmla="*/ 0 w 4175602"/>
              <a:gd name="connsiteY0" fmla="*/ 0 h 824899"/>
              <a:gd name="connsiteX1" fmla="*/ 4038116 w 4175602"/>
              <a:gd name="connsiteY1" fmla="*/ 0 h 824899"/>
              <a:gd name="connsiteX2" fmla="*/ 4175602 w 4175602"/>
              <a:gd name="connsiteY2" fmla="*/ 137486 h 824899"/>
              <a:gd name="connsiteX3" fmla="*/ 4175602 w 4175602"/>
              <a:gd name="connsiteY3" fmla="*/ 824899 h 824899"/>
              <a:gd name="connsiteX4" fmla="*/ 4175602 w 4175602"/>
              <a:gd name="connsiteY4" fmla="*/ 824899 h 824899"/>
              <a:gd name="connsiteX5" fmla="*/ 0 w 4175602"/>
              <a:gd name="connsiteY5" fmla="*/ 0 h 824899"/>
              <a:gd name="connsiteX0" fmla="*/ 0 w 2841325"/>
              <a:gd name="connsiteY0" fmla="*/ 9331 h 824899"/>
              <a:gd name="connsiteX1" fmla="*/ 2703839 w 2841325"/>
              <a:gd name="connsiteY1" fmla="*/ 0 h 824899"/>
              <a:gd name="connsiteX2" fmla="*/ 2841325 w 2841325"/>
              <a:gd name="connsiteY2" fmla="*/ 137486 h 824899"/>
              <a:gd name="connsiteX3" fmla="*/ 2841325 w 2841325"/>
              <a:gd name="connsiteY3" fmla="*/ 824899 h 824899"/>
              <a:gd name="connsiteX4" fmla="*/ 2841325 w 2841325"/>
              <a:gd name="connsiteY4" fmla="*/ 824899 h 824899"/>
              <a:gd name="connsiteX5" fmla="*/ 0 w 2841325"/>
              <a:gd name="connsiteY5" fmla="*/ 9331 h 824899"/>
              <a:gd name="connsiteX0" fmla="*/ 0 w 2841325"/>
              <a:gd name="connsiteY0" fmla="*/ 9331 h 824899"/>
              <a:gd name="connsiteX1" fmla="*/ 2703839 w 2841325"/>
              <a:gd name="connsiteY1" fmla="*/ 0 h 824899"/>
              <a:gd name="connsiteX2" fmla="*/ 2841325 w 2841325"/>
              <a:gd name="connsiteY2" fmla="*/ 137486 h 824899"/>
              <a:gd name="connsiteX3" fmla="*/ 2841325 w 2841325"/>
              <a:gd name="connsiteY3" fmla="*/ 824899 h 824899"/>
              <a:gd name="connsiteX4" fmla="*/ 2841325 w 2841325"/>
              <a:gd name="connsiteY4" fmla="*/ 824899 h 824899"/>
              <a:gd name="connsiteX5" fmla="*/ 0 w 2841325"/>
              <a:gd name="connsiteY5" fmla="*/ 9331 h 824899"/>
              <a:gd name="connsiteX0" fmla="*/ 0 w 2841325"/>
              <a:gd name="connsiteY0" fmla="*/ 9331 h 824899"/>
              <a:gd name="connsiteX1" fmla="*/ 2703839 w 2841325"/>
              <a:gd name="connsiteY1" fmla="*/ 0 h 824899"/>
              <a:gd name="connsiteX2" fmla="*/ 2841325 w 2841325"/>
              <a:gd name="connsiteY2" fmla="*/ 137486 h 824899"/>
              <a:gd name="connsiteX3" fmla="*/ 2841325 w 2841325"/>
              <a:gd name="connsiteY3" fmla="*/ 824899 h 824899"/>
              <a:gd name="connsiteX4" fmla="*/ 2841325 w 2841325"/>
              <a:gd name="connsiteY4" fmla="*/ 824899 h 824899"/>
              <a:gd name="connsiteX5" fmla="*/ 0 w 2841325"/>
              <a:gd name="connsiteY5" fmla="*/ 9331 h 824899"/>
              <a:gd name="connsiteX0" fmla="*/ 0 w 2841325"/>
              <a:gd name="connsiteY0" fmla="*/ 9331 h 824899"/>
              <a:gd name="connsiteX1" fmla="*/ 2703839 w 2841325"/>
              <a:gd name="connsiteY1" fmla="*/ 0 h 824899"/>
              <a:gd name="connsiteX2" fmla="*/ 2841325 w 2841325"/>
              <a:gd name="connsiteY2" fmla="*/ 137486 h 824899"/>
              <a:gd name="connsiteX3" fmla="*/ 2841325 w 2841325"/>
              <a:gd name="connsiteY3" fmla="*/ 824899 h 824899"/>
              <a:gd name="connsiteX4" fmla="*/ 2841325 w 2841325"/>
              <a:gd name="connsiteY4" fmla="*/ 824899 h 824899"/>
              <a:gd name="connsiteX5" fmla="*/ 0 w 2841325"/>
              <a:gd name="connsiteY5" fmla="*/ 9331 h 824899"/>
              <a:gd name="connsiteX0" fmla="*/ 0 w 2841325"/>
              <a:gd name="connsiteY0" fmla="*/ 9331 h 824899"/>
              <a:gd name="connsiteX1" fmla="*/ 2703839 w 2841325"/>
              <a:gd name="connsiteY1" fmla="*/ 0 h 824899"/>
              <a:gd name="connsiteX2" fmla="*/ 2841325 w 2841325"/>
              <a:gd name="connsiteY2" fmla="*/ 137486 h 824899"/>
              <a:gd name="connsiteX3" fmla="*/ 2841325 w 2841325"/>
              <a:gd name="connsiteY3" fmla="*/ 824899 h 824899"/>
              <a:gd name="connsiteX4" fmla="*/ 2841325 w 2841325"/>
              <a:gd name="connsiteY4" fmla="*/ 824899 h 824899"/>
              <a:gd name="connsiteX5" fmla="*/ 0 w 2841325"/>
              <a:gd name="connsiteY5" fmla="*/ 9331 h 824899"/>
              <a:gd name="connsiteX0" fmla="*/ 0 w 2841325"/>
              <a:gd name="connsiteY0" fmla="*/ 9331 h 824899"/>
              <a:gd name="connsiteX1" fmla="*/ 2703839 w 2841325"/>
              <a:gd name="connsiteY1" fmla="*/ 0 h 824899"/>
              <a:gd name="connsiteX2" fmla="*/ 2841325 w 2841325"/>
              <a:gd name="connsiteY2" fmla="*/ 137486 h 824899"/>
              <a:gd name="connsiteX3" fmla="*/ 2841325 w 2841325"/>
              <a:gd name="connsiteY3" fmla="*/ 824899 h 824899"/>
              <a:gd name="connsiteX4" fmla="*/ 0 w 2841325"/>
              <a:gd name="connsiteY4" fmla="*/ 9331 h 824899"/>
              <a:gd name="connsiteX0" fmla="*/ 0 w 2841325"/>
              <a:gd name="connsiteY0" fmla="*/ 9331 h 659799"/>
              <a:gd name="connsiteX1" fmla="*/ 2703839 w 2841325"/>
              <a:gd name="connsiteY1" fmla="*/ 0 h 659799"/>
              <a:gd name="connsiteX2" fmla="*/ 2841325 w 2841325"/>
              <a:gd name="connsiteY2" fmla="*/ 137486 h 659799"/>
              <a:gd name="connsiteX3" fmla="*/ 2841325 w 2841325"/>
              <a:gd name="connsiteY3" fmla="*/ 659799 h 659799"/>
              <a:gd name="connsiteX4" fmla="*/ 0 w 2841325"/>
              <a:gd name="connsiteY4" fmla="*/ 9331 h 659799"/>
              <a:gd name="connsiteX0" fmla="*/ 0 w 2841325"/>
              <a:gd name="connsiteY0" fmla="*/ 9331 h 659799"/>
              <a:gd name="connsiteX1" fmla="*/ 2703839 w 2841325"/>
              <a:gd name="connsiteY1" fmla="*/ 0 h 659799"/>
              <a:gd name="connsiteX2" fmla="*/ 2841325 w 2841325"/>
              <a:gd name="connsiteY2" fmla="*/ 137486 h 659799"/>
              <a:gd name="connsiteX3" fmla="*/ 2841325 w 2841325"/>
              <a:gd name="connsiteY3" fmla="*/ 659799 h 659799"/>
              <a:gd name="connsiteX4" fmla="*/ 0 w 2841325"/>
              <a:gd name="connsiteY4" fmla="*/ 9331 h 659799"/>
              <a:gd name="connsiteX0" fmla="*/ 0 w 2841325"/>
              <a:gd name="connsiteY0" fmla="*/ 9331 h 659799"/>
              <a:gd name="connsiteX1" fmla="*/ 2703839 w 2841325"/>
              <a:gd name="connsiteY1" fmla="*/ 0 h 659799"/>
              <a:gd name="connsiteX2" fmla="*/ 2841325 w 2841325"/>
              <a:gd name="connsiteY2" fmla="*/ 137486 h 659799"/>
              <a:gd name="connsiteX3" fmla="*/ 2841325 w 2841325"/>
              <a:gd name="connsiteY3" fmla="*/ 659799 h 659799"/>
              <a:gd name="connsiteX4" fmla="*/ 0 w 2841325"/>
              <a:gd name="connsiteY4" fmla="*/ 9331 h 659799"/>
              <a:gd name="connsiteX0" fmla="*/ 0 w 2841325"/>
              <a:gd name="connsiteY0" fmla="*/ 9331 h 583599"/>
              <a:gd name="connsiteX1" fmla="*/ 2703839 w 2841325"/>
              <a:gd name="connsiteY1" fmla="*/ 0 h 583599"/>
              <a:gd name="connsiteX2" fmla="*/ 2841325 w 2841325"/>
              <a:gd name="connsiteY2" fmla="*/ 137486 h 583599"/>
              <a:gd name="connsiteX3" fmla="*/ 2841325 w 2841325"/>
              <a:gd name="connsiteY3" fmla="*/ 583599 h 583599"/>
              <a:gd name="connsiteX4" fmla="*/ 0 w 2841325"/>
              <a:gd name="connsiteY4" fmla="*/ 9331 h 583599"/>
              <a:gd name="connsiteX0" fmla="*/ 0 w 2841325"/>
              <a:gd name="connsiteY0" fmla="*/ 9331 h 583599"/>
              <a:gd name="connsiteX1" fmla="*/ 2703839 w 2841325"/>
              <a:gd name="connsiteY1" fmla="*/ 0 h 583599"/>
              <a:gd name="connsiteX2" fmla="*/ 2841325 w 2841325"/>
              <a:gd name="connsiteY2" fmla="*/ 137486 h 583599"/>
              <a:gd name="connsiteX3" fmla="*/ 2841325 w 2841325"/>
              <a:gd name="connsiteY3" fmla="*/ 583599 h 583599"/>
              <a:gd name="connsiteX4" fmla="*/ 0 w 2841325"/>
              <a:gd name="connsiteY4" fmla="*/ 9331 h 583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1325" h="583599">
                <a:moveTo>
                  <a:pt x="0" y="9331"/>
                </a:moveTo>
                <a:lnTo>
                  <a:pt x="2703839" y="0"/>
                </a:lnTo>
                <a:cubicBezTo>
                  <a:pt x="2779770" y="0"/>
                  <a:pt x="2841325" y="61555"/>
                  <a:pt x="2841325" y="137486"/>
                </a:cubicBezTo>
                <a:lnTo>
                  <a:pt x="2841325" y="583599"/>
                </a:lnTo>
                <a:cubicBezTo>
                  <a:pt x="2040267" y="-14224"/>
                  <a:pt x="1340808" y="92804"/>
                  <a:pt x="0" y="9331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 sz="1600">
              <a:solidFill>
                <a:prstClr val="white"/>
              </a:solidFill>
            </a:endParaRPr>
          </a:p>
        </p:txBody>
      </p:sp>
      <p:pic>
        <p:nvPicPr>
          <p:cNvPr id="223" name="그림 22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721" y="6253211"/>
            <a:ext cx="1035954" cy="308422"/>
          </a:xfrm>
          <a:prstGeom prst="rect">
            <a:avLst/>
          </a:prstGeom>
        </p:spPr>
      </p:pic>
      <p:sp>
        <p:nvSpPr>
          <p:cNvPr id="206" name="모서리가 둥근 직사각형 205"/>
          <p:cNvSpPr/>
          <p:nvPr/>
        </p:nvSpPr>
        <p:spPr>
          <a:xfrm>
            <a:off x="4854593" y="5603470"/>
            <a:ext cx="1516188" cy="993882"/>
          </a:xfrm>
          <a:prstGeom prst="roundRect">
            <a:avLst>
              <a:gd name="adj" fmla="val 2577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F3F3F3"/>
              </a:gs>
            </a:gsLst>
            <a:lin ang="18900000" scaled="1"/>
            <a:tileRect/>
          </a:gradFill>
          <a:ln w="6350">
            <a:solidFill>
              <a:schemeClr val="bg1">
                <a:lumMod val="85000"/>
              </a:schemeClr>
            </a:solidFill>
          </a:ln>
          <a:effectLst>
            <a:outerShdw blurRad="25400" algn="ctr" rotWithShape="0">
              <a:prstClr val="black">
                <a:alpha val="5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 sz="1600">
              <a:solidFill>
                <a:prstClr val="white"/>
              </a:solidFill>
            </a:endParaRPr>
          </a:p>
        </p:txBody>
      </p:sp>
      <p:sp>
        <p:nvSpPr>
          <p:cNvPr id="207" name="모서리가 둥근 직사각형 206"/>
          <p:cNvSpPr/>
          <p:nvPr/>
        </p:nvSpPr>
        <p:spPr>
          <a:xfrm>
            <a:off x="4905593" y="5659569"/>
            <a:ext cx="1414188" cy="541099"/>
          </a:xfrm>
          <a:prstGeom prst="roundRect">
            <a:avLst>
              <a:gd name="adj" fmla="val 2577"/>
            </a:avLst>
          </a:prstGeom>
          <a:gradFill flip="none" rotWithShape="1">
            <a:gsLst>
              <a:gs pos="100000">
                <a:srgbClr val="1B70BD"/>
              </a:gs>
              <a:gs pos="0">
                <a:srgbClr val="1965AB"/>
              </a:gs>
            </a:gsLst>
            <a:lin ang="13200000" scaled="0"/>
            <a:tileRect/>
          </a:gradFill>
          <a:ln>
            <a:noFill/>
          </a:ln>
          <a:effectLst>
            <a:innerShdw blurRad="38100">
              <a:srgbClr val="416F05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</a:endParaRPr>
          </a:p>
        </p:txBody>
      </p:sp>
      <p:sp>
        <p:nvSpPr>
          <p:cNvPr id="208" name="타원 39"/>
          <p:cNvSpPr/>
          <p:nvPr/>
        </p:nvSpPr>
        <p:spPr>
          <a:xfrm flipH="1">
            <a:off x="4888839" y="5655310"/>
            <a:ext cx="1367052" cy="350427"/>
          </a:xfrm>
          <a:custGeom>
            <a:avLst/>
            <a:gdLst>
              <a:gd name="connsiteX0" fmla="*/ 137486 w 4313088"/>
              <a:gd name="connsiteY0" fmla="*/ 0 h 824899"/>
              <a:gd name="connsiteX1" fmla="*/ 4175602 w 4313088"/>
              <a:gd name="connsiteY1" fmla="*/ 0 h 824899"/>
              <a:gd name="connsiteX2" fmla="*/ 4313088 w 4313088"/>
              <a:gd name="connsiteY2" fmla="*/ 137486 h 824899"/>
              <a:gd name="connsiteX3" fmla="*/ 4313088 w 4313088"/>
              <a:gd name="connsiteY3" fmla="*/ 824899 h 824899"/>
              <a:gd name="connsiteX4" fmla="*/ 4313088 w 4313088"/>
              <a:gd name="connsiteY4" fmla="*/ 824899 h 824899"/>
              <a:gd name="connsiteX5" fmla="*/ 0 w 4313088"/>
              <a:gd name="connsiteY5" fmla="*/ 824899 h 824899"/>
              <a:gd name="connsiteX6" fmla="*/ 0 w 4313088"/>
              <a:gd name="connsiteY6" fmla="*/ 824899 h 824899"/>
              <a:gd name="connsiteX7" fmla="*/ 0 w 4313088"/>
              <a:gd name="connsiteY7" fmla="*/ 137486 h 824899"/>
              <a:gd name="connsiteX8" fmla="*/ 137486 w 4313088"/>
              <a:gd name="connsiteY8" fmla="*/ 0 h 824899"/>
              <a:gd name="connsiteX0" fmla="*/ 137486 w 4313088"/>
              <a:gd name="connsiteY0" fmla="*/ 0 h 824899"/>
              <a:gd name="connsiteX1" fmla="*/ 4175602 w 4313088"/>
              <a:gd name="connsiteY1" fmla="*/ 0 h 824899"/>
              <a:gd name="connsiteX2" fmla="*/ 4313088 w 4313088"/>
              <a:gd name="connsiteY2" fmla="*/ 137486 h 824899"/>
              <a:gd name="connsiteX3" fmla="*/ 4313088 w 4313088"/>
              <a:gd name="connsiteY3" fmla="*/ 824899 h 824899"/>
              <a:gd name="connsiteX4" fmla="*/ 4313088 w 4313088"/>
              <a:gd name="connsiteY4" fmla="*/ 824899 h 824899"/>
              <a:gd name="connsiteX5" fmla="*/ 0 w 4313088"/>
              <a:gd name="connsiteY5" fmla="*/ 824899 h 824899"/>
              <a:gd name="connsiteX6" fmla="*/ 0 w 4313088"/>
              <a:gd name="connsiteY6" fmla="*/ 137486 h 824899"/>
              <a:gd name="connsiteX7" fmla="*/ 137486 w 4313088"/>
              <a:gd name="connsiteY7" fmla="*/ 0 h 824899"/>
              <a:gd name="connsiteX0" fmla="*/ 137486 w 4313088"/>
              <a:gd name="connsiteY0" fmla="*/ 0 h 824899"/>
              <a:gd name="connsiteX1" fmla="*/ 4175602 w 4313088"/>
              <a:gd name="connsiteY1" fmla="*/ 0 h 824899"/>
              <a:gd name="connsiteX2" fmla="*/ 4313088 w 4313088"/>
              <a:gd name="connsiteY2" fmla="*/ 137486 h 824899"/>
              <a:gd name="connsiteX3" fmla="*/ 4313088 w 4313088"/>
              <a:gd name="connsiteY3" fmla="*/ 824899 h 824899"/>
              <a:gd name="connsiteX4" fmla="*/ 4313088 w 4313088"/>
              <a:gd name="connsiteY4" fmla="*/ 824899 h 824899"/>
              <a:gd name="connsiteX5" fmla="*/ 0 w 4313088"/>
              <a:gd name="connsiteY5" fmla="*/ 137486 h 824899"/>
              <a:gd name="connsiteX6" fmla="*/ 137486 w 4313088"/>
              <a:gd name="connsiteY6" fmla="*/ 0 h 824899"/>
              <a:gd name="connsiteX0" fmla="*/ 0 w 4175602"/>
              <a:gd name="connsiteY0" fmla="*/ 0 h 824899"/>
              <a:gd name="connsiteX1" fmla="*/ 4038116 w 4175602"/>
              <a:gd name="connsiteY1" fmla="*/ 0 h 824899"/>
              <a:gd name="connsiteX2" fmla="*/ 4175602 w 4175602"/>
              <a:gd name="connsiteY2" fmla="*/ 137486 h 824899"/>
              <a:gd name="connsiteX3" fmla="*/ 4175602 w 4175602"/>
              <a:gd name="connsiteY3" fmla="*/ 824899 h 824899"/>
              <a:gd name="connsiteX4" fmla="*/ 4175602 w 4175602"/>
              <a:gd name="connsiteY4" fmla="*/ 824899 h 824899"/>
              <a:gd name="connsiteX5" fmla="*/ 0 w 4175602"/>
              <a:gd name="connsiteY5" fmla="*/ 0 h 824899"/>
              <a:gd name="connsiteX0" fmla="*/ 0 w 2841325"/>
              <a:gd name="connsiteY0" fmla="*/ 9331 h 824899"/>
              <a:gd name="connsiteX1" fmla="*/ 2703839 w 2841325"/>
              <a:gd name="connsiteY1" fmla="*/ 0 h 824899"/>
              <a:gd name="connsiteX2" fmla="*/ 2841325 w 2841325"/>
              <a:gd name="connsiteY2" fmla="*/ 137486 h 824899"/>
              <a:gd name="connsiteX3" fmla="*/ 2841325 w 2841325"/>
              <a:gd name="connsiteY3" fmla="*/ 824899 h 824899"/>
              <a:gd name="connsiteX4" fmla="*/ 2841325 w 2841325"/>
              <a:gd name="connsiteY4" fmla="*/ 824899 h 824899"/>
              <a:gd name="connsiteX5" fmla="*/ 0 w 2841325"/>
              <a:gd name="connsiteY5" fmla="*/ 9331 h 824899"/>
              <a:gd name="connsiteX0" fmla="*/ 0 w 2841325"/>
              <a:gd name="connsiteY0" fmla="*/ 9331 h 824899"/>
              <a:gd name="connsiteX1" fmla="*/ 2703839 w 2841325"/>
              <a:gd name="connsiteY1" fmla="*/ 0 h 824899"/>
              <a:gd name="connsiteX2" fmla="*/ 2841325 w 2841325"/>
              <a:gd name="connsiteY2" fmla="*/ 137486 h 824899"/>
              <a:gd name="connsiteX3" fmla="*/ 2841325 w 2841325"/>
              <a:gd name="connsiteY3" fmla="*/ 824899 h 824899"/>
              <a:gd name="connsiteX4" fmla="*/ 2841325 w 2841325"/>
              <a:gd name="connsiteY4" fmla="*/ 824899 h 824899"/>
              <a:gd name="connsiteX5" fmla="*/ 0 w 2841325"/>
              <a:gd name="connsiteY5" fmla="*/ 9331 h 824899"/>
              <a:gd name="connsiteX0" fmla="*/ 0 w 2841325"/>
              <a:gd name="connsiteY0" fmla="*/ 9331 h 824899"/>
              <a:gd name="connsiteX1" fmla="*/ 2703839 w 2841325"/>
              <a:gd name="connsiteY1" fmla="*/ 0 h 824899"/>
              <a:gd name="connsiteX2" fmla="*/ 2841325 w 2841325"/>
              <a:gd name="connsiteY2" fmla="*/ 137486 h 824899"/>
              <a:gd name="connsiteX3" fmla="*/ 2841325 w 2841325"/>
              <a:gd name="connsiteY3" fmla="*/ 824899 h 824899"/>
              <a:gd name="connsiteX4" fmla="*/ 2841325 w 2841325"/>
              <a:gd name="connsiteY4" fmla="*/ 824899 h 824899"/>
              <a:gd name="connsiteX5" fmla="*/ 0 w 2841325"/>
              <a:gd name="connsiteY5" fmla="*/ 9331 h 824899"/>
              <a:gd name="connsiteX0" fmla="*/ 0 w 2841325"/>
              <a:gd name="connsiteY0" fmla="*/ 9331 h 824899"/>
              <a:gd name="connsiteX1" fmla="*/ 2703839 w 2841325"/>
              <a:gd name="connsiteY1" fmla="*/ 0 h 824899"/>
              <a:gd name="connsiteX2" fmla="*/ 2841325 w 2841325"/>
              <a:gd name="connsiteY2" fmla="*/ 137486 h 824899"/>
              <a:gd name="connsiteX3" fmla="*/ 2841325 w 2841325"/>
              <a:gd name="connsiteY3" fmla="*/ 824899 h 824899"/>
              <a:gd name="connsiteX4" fmla="*/ 2841325 w 2841325"/>
              <a:gd name="connsiteY4" fmla="*/ 824899 h 824899"/>
              <a:gd name="connsiteX5" fmla="*/ 0 w 2841325"/>
              <a:gd name="connsiteY5" fmla="*/ 9331 h 824899"/>
              <a:gd name="connsiteX0" fmla="*/ 0 w 2841325"/>
              <a:gd name="connsiteY0" fmla="*/ 9331 h 824899"/>
              <a:gd name="connsiteX1" fmla="*/ 2703839 w 2841325"/>
              <a:gd name="connsiteY1" fmla="*/ 0 h 824899"/>
              <a:gd name="connsiteX2" fmla="*/ 2841325 w 2841325"/>
              <a:gd name="connsiteY2" fmla="*/ 137486 h 824899"/>
              <a:gd name="connsiteX3" fmla="*/ 2841325 w 2841325"/>
              <a:gd name="connsiteY3" fmla="*/ 824899 h 824899"/>
              <a:gd name="connsiteX4" fmla="*/ 2841325 w 2841325"/>
              <a:gd name="connsiteY4" fmla="*/ 824899 h 824899"/>
              <a:gd name="connsiteX5" fmla="*/ 0 w 2841325"/>
              <a:gd name="connsiteY5" fmla="*/ 9331 h 824899"/>
              <a:gd name="connsiteX0" fmla="*/ 0 w 2841325"/>
              <a:gd name="connsiteY0" fmla="*/ 9331 h 824899"/>
              <a:gd name="connsiteX1" fmla="*/ 2703839 w 2841325"/>
              <a:gd name="connsiteY1" fmla="*/ 0 h 824899"/>
              <a:gd name="connsiteX2" fmla="*/ 2841325 w 2841325"/>
              <a:gd name="connsiteY2" fmla="*/ 137486 h 824899"/>
              <a:gd name="connsiteX3" fmla="*/ 2841325 w 2841325"/>
              <a:gd name="connsiteY3" fmla="*/ 824899 h 824899"/>
              <a:gd name="connsiteX4" fmla="*/ 0 w 2841325"/>
              <a:gd name="connsiteY4" fmla="*/ 9331 h 824899"/>
              <a:gd name="connsiteX0" fmla="*/ 0 w 2841325"/>
              <a:gd name="connsiteY0" fmla="*/ 9331 h 659799"/>
              <a:gd name="connsiteX1" fmla="*/ 2703839 w 2841325"/>
              <a:gd name="connsiteY1" fmla="*/ 0 h 659799"/>
              <a:gd name="connsiteX2" fmla="*/ 2841325 w 2841325"/>
              <a:gd name="connsiteY2" fmla="*/ 137486 h 659799"/>
              <a:gd name="connsiteX3" fmla="*/ 2841325 w 2841325"/>
              <a:gd name="connsiteY3" fmla="*/ 659799 h 659799"/>
              <a:gd name="connsiteX4" fmla="*/ 0 w 2841325"/>
              <a:gd name="connsiteY4" fmla="*/ 9331 h 659799"/>
              <a:gd name="connsiteX0" fmla="*/ 0 w 2841325"/>
              <a:gd name="connsiteY0" fmla="*/ 9331 h 659799"/>
              <a:gd name="connsiteX1" fmla="*/ 2703839 w 2841325"/>
              <a:gd name="connsiteY1" fmla="*/ 0 h 659799"/>
              <a:gd name="connsiteX2" fmla="*/ 2841325 w 2841325"/>
              <a:gd name="connsiteY2" fmla="*/ 137486 h 659799"/>
              <a:gd name="connsiteX3" fmla="*/ 2841325 w 2841325"/>
              <a:gd name="connsiteY3" fmla="*/ 659799 h 659799"/>
              <a:gd name="connsiteX4" fmla="*/ 0 w 2841325"/>
              <a:gd name="connsiteY4" fmla="*/ 9331 h 659799"/>
              <a:gd name="connsiteX0" fmla="*/ 0 w 2841325"/>
              <a:gd name="connsiteY0" fmla="*/ 9331 h 659799"/>
              <a:gd name="connsiteX1" fmla="*/ 2703839 w 2841325"/>
              <a:gd name="connsiteY1" fmla="*/ 0 h 659799"/>
              <a:gd name="connsiteX2" fmla="*/ 2841325 w 2841325"/>
              <a:gd name="connsiteY2" fmla="*/ 137486 h 659799"/>
              <a:gd name="connsiteX3" fmla="*/ 2841325 w 2841325"/>
              <a:gd name="connsiteY3" fmla="*/ 659799 h 659799"/>
              <a:gd name="connsiteX4" fmla="*/ 0 w 2841325"/>
              <a:gd name="connsiteY4" fmla="*/ 9331 h 659799"/>
              <a:gd name="connsiteX0" fmla="*/ 0 w 2841325"/>
              <a:gd name="connsiteY0" fmla="*/ 9331 h 583599"/>
              <a:gd name="connsiteX1" fmla="*/ 2703839 w 2841325"/>
              <a:gd name="connsiteY1" fmla="*/ 0 h 583599"/>
              <a:gd name="connsiteX2" fmla="*/ 2841325 w 2841325"/>
              <a:gd name="connsiteY2" fmla="*/ 137486 h 583599"/>
              <a:gd name="connsiteX3" fmla="*/ 2841325 w 2841325"/>
              <a:gd name="connsiteY3" fmla="*/ 583599 h 583599"/>
              <a:gd name="connsiteX4" fmla="*/ 0 w 2841325"/>
              <a:gd name="connsiteY4" fmla="*/ 9331 h 583599"/>
              <a:gd name="connsiteX0" fmla="*/ 0 w 2841325"/>
              <a:gd name="connsiteY0" fmla="*/ 9331 h 583599"/>
              <a:gd name="connsiteX1" fmla="*/ 2703839 w 2841325"/>
              <a:gd name="connsiteY1" fmla="*/ 0 h 583599"/>
              <a:gd name="connsiteX2" fmla="*/ 2841325 w 2841325"/>
              <a:gd name="connsiteY2" fmla="*/ 137486 h 583599"/>
              <a:gd name="connsiteX3" fmla="*/ 2841325 w 2841325"/>
              <a:gd name="connsiteY3" fmla="*/ 583599 h 583599"/>
              <a:gd name="connsiteX4" fmla="*/ 0 w 2841325"/>
              <a:gd name="connsiteY4" fmla="*/ 9331 h 583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1325" h="583599">
                <a:moveTo>
                  <a:pt x="0" y="9331"/>
                </a:moveTo>
                <a:lnTo>
                  <a:pt x="2703839" y="0"/>
                </a:lnTo>
                <a:cubicBezTo>
                  <a:pt x="2779770" y="0"/>
                  <a:pt x="2841325" y="61555"/>
                  <a:pt x="2841325" y="137486"/>
                </a:cubicBezTo>
                <a:lnTo>
                  <a:pt x="2841325" y="583599"/>
                </a:lnTo>
                <a:cubicBezTo>
                  <a:pt x="2040267" y="-14224"/>
                  <a:pt x="1340808" y="92804"/>
                  <a:pt x="0" y="9331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 sz="1600">
              <a:solidFill>
                <a:prstClr val="white"/>
              </a:solidFill>
            </a:endParaRPr>
          </a:p>
        </p:txBody>
      </p:sp>
      <p:pic>
        <p:nvPicPr>
          <p:cNvPr id="224" name="그림 22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9446" y="6214164"/>
            <a:ext cx="791013" cy="360939"/>
          </a:xfrm>
          <a:prstGeom prst="rect">
            <a:avLst/>
          </a:prstGeom>
        </p:spPr>
      </p:pic>
      <p:sp>
        <p:nvSpPr>
          <p:cNvPr id="212" name="모서리가 둥근 직사각형 211"/>
          <p:cNvSpPr/>
          <p:nvPr/>
        </p:nvSpPr>
        <p:spPr>
          <a:xfrm>
            <a:off x="6872236" y="5603470"/>
            <a:ext cx="1516188" cy="993882"/>
          </a:xfrm>
          <a:prstGeom prst="roundRect">
            <a:avLst>
              <a:gd name="adj" fmla="val 2577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F3F3F3"/>
              </a:gs>
            </a:gsLst>
            <a:lin ang="18900000" scaled="1"/>
            <a:tileRect/>
          </a:gradFill>
          <a:ln w="6350">
            <a:solidFill>
              <a:schemeClr val="bg1">
                <a:lumMod val="85000"/>
              </a:schemeClr>
            </a:solidFill>
          </a:ln>
          <a:effectLst>
            <a:outerShdw blurRad="25400" algn="ctr" rotWithShape="0">
              <a:prstClr val="black">
                <a:alpha val="5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 sz="1600">
              <a:solidFill>
                <a:prstClr val="white"/>
              </a:solidFill>
            </a:endParaRPr>
          </a:p>
        </p:txBody>
      </p:sp>
      <p:sp>
        <p:nvSpPr>
          <p:cNvPr id="213" name="모서리가 둥근 직사각형 212"/>
          <p:cNvSpPr/>
          <p:nvPr/>
        </p:nvSpPr>
        <p:spPr>
          <a:xfrm>
            <a:off x="6923236" y="5659569"/>
            <a:ext cx="1414188" cy="541099"/>
          </a:xfrm>
          <a:prstGeom prst="roundRect">
            <a:avLst>
              <a:gd name="adj" fmla="val 2577"/>
            </a:avLst>
          </a:prstGeom>
          <a:gradFill flip="none" rotWithShape="1">
            <a:gsLst>
              <a:gs pos="100000">
                <a:srgbClr val="1B70BD"/>
              </a:gs>
              <a:gs pos="0">
                <a:srgbClr val="1965AB"/>
              </a:gs>
            </a:gsLst>
            <a:lin ang="13200000" scaled="0"/>
            <a:tileRect/>
          </a:gradFill>
          <a:ln>
            <a:noFill/>
          </a:ln>
          <a:effectLst>
            <a:innerShdw blurRad="38100">
              <a:srgbClr val="416F05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</a:endParaRPr>
          </a:p>
        </p:txBody>
      </p:sp>
      <p:sp>
        <p:nvSpPr>
          <p:cNvPr id="214" name="타원 39"/>
          <p:cNvSpPr/>
          <p:nvPr/>
        </p:nvSpPr>
        <p:spPr>
          <a:xfrm flipH="1">
            <a:off x="6906482" y="5655310"/>
            <a:ext cx="1367052" cy="350427"/>
          </a:xfrm>
          <a:custGeom>
            <a:avLst/>
            <a:gdLst>
              <a:gd name="connsiteX0" fmla="*/ 137486 w 4313088"/>
              <a:gd name="connsiteY0" fmla="*/ 0 h 824899"/>
              <a:gd name="connsiteX1" fmla="*/ 4175602 w 4313088"/>
              <a:gd name="connsiteY1" fmla="*/ 0 h 824899"/>
              <a:gd name="connsiteX2" fmla="*/ 4313088 w 4313088"/>
              <a:gd name="connsiteY2" fmla="*/ 137486 h 824899"/>
              <a:gd name="connsiteX3" fmla="*/ 4313088 w 4313088"/>
              <a:gd name="connsiteY3" fmla="*/ 824899 h 824899"/>
              <a:gd name="connsiteX4" fmla="*/ 4313088 w 4313088"/>
              <a:gd name="connsiteY4" fmla="*/ 824899 h 824899"/>
              <a:gd name="connsiteX5" fmla="*/ 0 w 4313088"/>
              <a:gd name="connsiteY5" fmla="*/ 824899 h 824899"/>
              <a:gd name="connsiteX6" fmla="*/ 0 w 4313088"/>
              <a:gd name="connsiteY6" fmla="*/ 824899 h 824899"/>
              <a:gd name="connsiteX7" fmla="*/ 0 w 4313088"/>
              <a:gd name="connsiteY7" fmla="*/ 137486 h 824899"/>
              <a:gd name="connsiteX8" fmla="*/ 137486 w 4313088"/>
              <a:gd name="connsiteY8" fmla="*/ 0 h 824899"/>
              <a:gd name="connsiteX0" fmla="*/ 137486 w 4313088"/>
              <a:gd name="connsiteY0" fmla="*/ 0 h 824899"/>
              <a:gd name="connsiteX1" fmla="*/ 4175602 w 4313088"/>
              <a:gd name="connsiteY1" fmla="*/ 0 h 824899"/>
              <a:gd name="connsiteX2" fmla="*/ 4313088 w 4313088"/>
              <a:gd name="connsiteY2" fmla="*/ 137486 h 824899"/>
              <a:gd name="connsiteX3" fmla="*/ 4313088 w 4313088"/>
              <a:gd name="connsiteY3" fmla="*/ 824899 h 824899"/>
              <a:gd name="connsiteX4" fmla="*/ 4313088 w 4313088"/>
              <a:gd name="connsiteY4" fmla="*/ 824899 h 824899"/>
              <a:gd name="connsiteX5" fmla="*/ 0 w 4313088"/>
              <a:gd name="connsiteY5" fmla="*/ 824899 h 824899"/>
              <a:gd name="connsiteX6" fmla="*/ 0 w 4313088"/>
              <a:gd name="connsiteY6" fmla="*/ 137486 h 824899"/>
              <a:gd name="connsiteX7" fmla="*/ 137486 w 4313088"/>
              <a:gd name="connsiteY7" fmla="*/ 0 h 824899"/>
              <a:gd name="connsiteX0" fmla="*/ 137486 w 4313088"/>
              <a:gd name="connsiteY0" fmla="*/ 0 h 824899"/>
              <a:gd name="connsiteX1" fmla="*/ 4175602 w 4313088"/>
              <a:gd name="connsiteY1" fmla="*/ 0 h 824899"/>
              <a:gd name="connsiteX2" fmla="*/ 4313088 w 4313088"/>
              <a:gd name="connsiteY2" fmla="*/ 137486 h 824899"/>
              <a:gd name="connsiteX3" fmla="*/ 4313088 w 4313088"/>
              <a:gd name="connsiteY3" fmla="*/ 824899 h 824899"/>
              <a:gd name="connsiteX4" fmla="*/ 4313088 w 4313088"/>
              <a:gd name="connsiteY4" fmla="*/ 824899 h 824899"/>
              <a:gd name="connsiteX5" fmla="*/ 0 w 4313088"/>
              <a:gd name="connsiteY5" fmla="*/ 137486 h 824899"/>
              <a:gd name="connsiteX6" fmla="*/ 137486 w 4313088"/>
              <a:gd name="connsiteY6" fmla="*/ 0 h 824899"/>
              <a:gd name="connsiteX0" fmla="*/ 0 w 4175602"/>
              <a:gd name="connsiteY0" fmla="*/ 0 h 824899"/>
              <a:gd name="connsiteX1" fmla="*/ 4038116 w 4175602"/>
              <a:gd name="connsiteY1" fmla="*/ 0 h 824899"/>
              <a:gd name="connsiteX2" fmla="*/ 4175602 w 4175602"/>
              <a:gd name="connsiteY2" fmla="*/ 137486 h 824899"/>
              <a:gd name="connsiteX3" fmla="*/ 4175602 w 4175602"/>
              <a:gd name="connsiteY3" fmla="*/ 824899 h 824899"/>
              <a:gd name="connsiteX4" fmla="*/ 4175602 w 4175602"/>
              <a:gd name="connsiteY4" fmla="*/ 824899 h 824899"/>
              <a:gd name="connsiteX5" fmla="*/ 0 w 4175602"/>
              <a:gd name="connsiteY5" fmla="*/ 0 h 824899"/>
              <a:gd name="connsiteX0" fmla="*/ 0 w 2841325"/>
              <a:gd name="connsiteY0" fmla="*/ 9331 h 824899"/>
              <a:gd name="connsiteX1" fmla="*/ 2703839 w 2841325"/>
              <a:gd name="connsiteY1" fmla="*/ 0 h 824899"/>
              <a:gd name="connsiteX2" fmla="*/ 2841325 w 2841325"/>
              <a:gd name="connsiteY2" fmla="*/ 137486 h 824899"/>
              <a:gd name="connsiteX3" fmla="*/ 2841325 w 2841325"/>
              <a:gd name="connsiteY3" fmla="*/ 824899 h 824899"/>
              <a:gd name="connsiteX4" fmla="*/ 2841325 w 2841325"/>
              <a:gd name="connsiteY4" fmla="*/ 824899 h 824899"/>
              <a:gd name="connsiteX5" fmla="*/ 0 w 2841325"/>
              <a:gd name="connsiteY5" fmla="*/ 9331 h 824899"/>
              <a:gd name="connsiteX0" fmla="*/ 0 w 2841325"/>
              <a:gd name="connsiteY0" fmla="*/ 9331 h 824899"/>
              <a:gd name="connsiteX1" fmla="*/ 2703839 w 2841325"/>
              <a:gd name="connsiteY1" fmla="*/ 0 h 824899"/>
              <a:gd name="connsiteX2" fmla="*/ 2841325 w 2841325"/>
              <a:gd name="connsiteY2" fmla="*/ 137486 h 824899"/>
              <a:gd name="connsiteX3" fmla="*/ 2841325 w 2841325"/>
              <a:gd name="connsiteY3" fmla="*/ 824899 h 824899"/>
              <a:gd name="connsiteX4" fmla="*/ 2841325 w 2841325"/>
              <a:gd name="connsiteY4" fmla="*/ 824899 h 824899"/>
              <a:gd name="connsiteX5" fmla="*/ 0 w 2841325"/>
              <a:gd name="connsiteY5" fmla="*/ 9331 h 824899"/>
              <a:gd name="connsiteX0" fmla="*/ 0 w 2841325"/>
              <a:gd name="connsiteY0" fmla="*/ 9331 h 824899"/>
              <a:gd name="connsiteX1" fmla="*/ 2703839 w 2841325"/>
              <a:gd name="connsiteY1" fmla="*/ 0 h 824899"/>
              <a:gd name="connsiteX2" fmla="*/ 2841325 w 2841325"/>
              <a:gd name="connsiteY2" fmla="*/ 137486 h 824899"/>
              <a:gd name="connsiteX3" fmla="*/ 2841325 w 2841325"/>
              <a:gd name="connsiteY3" fmla="*/ 824899 h 824899"/>
              <a:gd name="connsiteX4" fmla="*/ 2841325 w 2841325"/>
              <a:gd name="connsiteY4" fmla="*/ 824899 h 824899"/>
              <a:gd name="connsiteX5" fmla="*/ 0 w 2841325"/>
              <a:gd name="connsiteY5" fmla="*/ 9331 h 824899"/>
              <a:gd name="connsiteX0" fmla="*/ 0 w 2841325"/>
              <a:gd name="connsiteY0" fmla="*/ 9331 h 824899"/>
              <a:gd name="connsiteX1" fmla="*/ 2703839 w 2841325"/>
              <a:gd name="connsiteY1" fmla="*/ 0 h 824899"/>
              <a:gd name="connsiteX2" fmla="*/ 2841325 w 2841325"/>
              <a:gd name="connsiteY2" fmla="*/ 137486 h 824899"/>
              <a:gd name="connsiteX3" fmla="*/ 2841325 w 2841325"/>
              <a:gd name="connsiteY3" fmla="*/ 824899 h 824899"/>
              <a:gd name="connsiteX4" fmla="*/ 2841325 w 2841325"/>
              <a:gd name="connsiteY4" fmla="*/ 824899 h 824899"/>
              <a:gd name="connsiteX5" fmla="*/ 0 w 2841325"/>
              <a:gd name="connsiteY5" fmla="*/ 9331 h 824899"/>
              <a:gd name="connsiteX0" fmla="*/ 0 w 2841325"/>
              <a:gd name="connsiteY0" fmla="*/ 9331 h 824899"/>
              <a:gd name="connsiteX1" fmla="*/ 2703839 w 2841325"/>
              <a:gd name="connsiteY1" fmla="*/ 0 h 824899"/>
              <a:gd name="connsiteX2" fmla="*/ 2841325 w 2841325"/>
              <a:gd name="connsiteY2" fmla="*/ 137486 h 824899"/>
              <a:gd name="connsiteX3" fmla="*/ 2841325 w 2841325"/>
              <a:gd name="connsiteY3" fmla="*/ 824899 h 824899"/>
              <a:gd name="connsiteX4" fmla="*/ 2841325 w 2841325"/>
              <a:gd name="connsiteY4" fmla="*/ 824899 h 824899"/>
              <a:gd name="connsiteX5" fmla="*/ 0 w 2841325"/>
              <a:gd name="connsiteY5" fmla="*/ 9331 h 824899"/>
              <a:gd name="connsiteX0" fmla="*/ 0 w 2841325"/>
              <a:gd name="connsiteY0" fmla="*/ 9331 h 824899"/>
              <a:gd name="connsiteX1" fmla="*/ 2703839 w 2841325"/>
              <a:gd name="connsiteY1" fmla="*/ 0 h 824899"/>
              <a:gd name="connsiteX2" fmla="*/ 2841325 w 2841325"/>
              <a:gd name="connsiteY2" fmla="*/ 137486 h 824899"/>
              <a:gd name="connsiteX3" fmla="*/ 2841325 w 2841325"/>
              <a:gd name="connsiteY3" fmla="*/ 824899 h 824899"/>
              <a:gd name="connsiteX4" fmla="*/ 0 w 2841325"/>
              <a:gd name="connsiteY4" fmla="*/ 9331 h 824899"/>
              <a:gd name="connsiteX0" fmla="*/ 0 w 2841325"/>
              <a:gd name="connsiteY0" fmla="*/ 9331 h 659799"/>
              <a:gd name="connsiteX1" fmla="*/ 2703839 w 2841325"/>
              <a:gd name="connsiteY1" fmla="*/ 0 h 659799"/>
              <a:gd name="connsiteX2" fmla="*/ 2841325 w 2841325"/>
              <a:gd name="connsiteY2" fmla="*/ 137486 h 659799"/>
              <a:gd name="connsiteX3" fmla="*/ 2841325 w 2841325"/>
              <a:gd name="connsiteY3" fmla="*/ 659799 h 659799"/>
              <a:gd name="connsiteX4" fmla="*/ 0 w 2841325"/>
              <a:gd name="connsiteY4" fmla="*/ 9331 h 659799"/>
              <a:gd name="connsiteX0" fmla="*/ 0 w 2841325"/>
              <a:gd name="connsiteY0" fmla="*/ 9331 h 659799"/>
              <a:gd name="connsiteX1" fmla="*/ 2703839 w 2841325"/>
              <a:gd name="connsiteY1" fmla="*/ 0 h 659799"/>
              <a:gd name="connsiteX2" fmla="*/ 2841325 w 2841325"/>
              <a:gd name="connsiteY2" fmla="*/ 137486 h 659799"/>
              <a:gd name="connsiteX3" fmla="*/ 2841325 w 2841325"/>
              <a:gd name="connsiteY3" fmla="*/ 659799 h 659799"/>
              <a:gd name="connsiteX4" fmla="*/ 0 w 2841325"/>
              <a:gd name="connsiteY4" fmla="*/ 9331 h 659799"/>
              <a:gd name="connsiteX0" fmla="*/ 0 w 2841325"/>
              <a:gd name="connsiteY0" fmla="*/ 9331 h 659799"/>
              <a:gd name="connsiteX1" fmla="*/ 2703839 w 2841325"/>
              <a:gd name="connsiteY1" fmla="*/ 0 h 659799"/>
              <a:gd name="connsiteX2" fmla="*/ 2841325 w 2841325"/>
              <a:gd name="connsiteY2" fmla="*/ 137486 h 659799"/>
              <a:gd name="connsiteX3" fmla="*/ 2841325 w 2841325"/>
              <a:gd name="connsiteY3" fmla="*/ 659799 h 659799"/>
              <a:gd name="connsiteX4" fmla="*/ 0 w 2841325"/>
              <a:gd name="connsiteY4" fmla="*/ 9331 h 659799"/>
              <a:gd name="connsiteX0" fmla="*/ 0 w 2841325"/>
              <a:gd name="connsiteY0" fmla="*/ 9331 h 583599"/>
              <a:gd name="connsiteX1" fmla="*/ 2703839 w 2841325"/>
              <a:gd name="connsiteY1" fmla="*/ 0 h 583599"/>
              <a:gd name="connsiteX2" fmla="*/ 2841325 w 2841325"/>
              <a:gd name="connsiteY2" fmla="*/ 137486 h 583599"/>
              <a:gd name="connsiteX3" fmla="*/ 2841325 w 2841325"/>
              <a:gd name="connsiteY3" fmla="*/ 583599 h 583599"/>
              <a:gd name="connsiteX4" fmla="*/ 0 w 2841325"/>
              <a:gd name="connsiteY4" fmla="*/ 9331 h 583599"/>
              <a:gd name="connsiteX0" fmla="*/ 0 w 2841325"/>
              <a:gd name="connsiteY0" fmla="*/ 9331 h 583599"/>
              <a:gd name="connsiteX1" fmla="*/ 2703839 w 2841325"/>
              <a:gd name="connsiteY1" fmla="*/ 0 h 583599"/>
              <a:gd name="connsiteX2" fmla="*/ 2841325 w 2841325"/>
              <a:gd name="connsiteY2" fmla="*/ 137486 h 583599"/>
              <a:gd name="connsiteX3" fmla="*/ 2841325 w 2841325"/>
              <a:gd name="connsiteY3" fmla="*/ 583599 h 583599"/>
              <a:gd name="connsiteX4" fmla="*/ 0 w 2841325"/>
              <a:gd name="connsiteY4" fmla="*/ 9331 h 583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1325" h="583599">
                <a:moveTo>
                  <a:pt x="0" y="9331"/>
                </a:moveTo>
                <a:lnTo>
                  <a:pt x="2703839" y="0"/>
                </a:lnTo>
                <a:cubicBezTo>
                  <a:pt x="2779770" y="0"/>
                  <a:pt x="2841325" y="61555"/>
                  <a:pt x="2841325" y="137486"/>
                </a:cubicBezTo>
                <a:lnTo>
                  <a:pt x="2841325" y="583599"/>
                </a:lnTo>
                <a:cubicBezTo>
                  <a:pt x="2040267" y="-14224"/>
                  <a:pt x="1340808" y="92804"/>
                  <a:pt x="0" y="9331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 sz="1600">
              <a:solidFill>
                <a:prstClr val="white"/>
              </a:solidFill>
            </a:endParaRPr>
          </a:p>
        </p:txBody>
      </p:sp>
      <p:pic>
        <p:nvPicPr>
          <p:cNvPr id="225" name="그림 22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8475" y="6253075"/>
            <a:ext cx="1091780" cy="304172"/>
          </a:xfrm>
          <a:prstGeom prst="rect">
            <a:avLst/>
          </a:prstGeom>
        </p:spPr>
      </p:pic>
      <p:sp>
        <p:nvSpPr>
          <p:cNvPr id="195" name="모서리가 둥근 직사각형 194"/>
          <p:cNvSpPr/>
          <p:nvPr/>
        </p:nvSpPr>
        <p:spPr>
          <a:xfrm>
            <a:off x="819305" y="5603470"/>
            <a:ext cx="1516188" cy="993882"/>
          </a:xfrm>
          <a:prstGeom prst="roundRect">
            <a:avLst>
              <a:gd name="adj" fmla="val 2577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F3F3F3"/>
              </a:gs>
            </a:gsLst>
            <a:lin ang="18900000" scaled="1"/>
            <a:tileRect/>
          </a:gradFill>
          <a:ln w="6350">
            <a:solidFill>
              <a:schemeClr val="bg1">
                <a:lumMod val="85000"/>
              </a:schemeClr>
            </a:solidFill>
          </a:ln>
          <a:effectLst>
            <a:outerShdw blurRad="25400" algn="ctr" rotWithShape="0">
              <a:prstClr val="black">
                <a:alpha val="5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 sz="1600">
              <a:solidFill>
                <a:prstClr val="white"/>
              </a:solidFill>
            </a:endParaRPr>
          </a:p>
        </p:txBody>
      </p:sp>
      <p:sp>
        <p:nvSpPr>
          <p:cNvPr id="196" name="모서리가 둥근 직사각형 195"/>
          <p:cNvSpPr/>
          <p:nvPr/>
        </p:nvSpPr>
        <p:spPr>
          <a:xfrm>
            <a:off x="870305" y="5659569"/>
            <a:ext cx="1414188" cy="541099"/>
          </a:xfrm>
          <a:prstGeom prst="roundRect">
            <a:avLst>
              <a:gd name="adj" fmla="val 2577"/>
            </a:avLst>
          </a:prstGeom>
          <a:gradFill flip="none" rotWithShape="1">
            <a:gsLst>
              <a:gs pos="100000">
                <a:srgbClr val="1B70BD"/>
              </a:gs>
              <a:gs pos="0">
                <a:srgbClr val="1965AB"/>
              </a:gs>
            </a:gsLst>
            <a:lin ang="13200000" scaled="0"/>
            <a:tileRect/>
          </a:gradFill>
          <a:ln>
            <a:noFill/>
          </a:ln>
          <a:effectLst>
            <a:innerShdw blurRad="38100">
              <a:srgbClr val="416F05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</a:endParaRPr>
          </a:p>
        </p:txBody>
      </p:sp>
      <p:sp>
        <p:nvSpPr>
          <p:cNvPr id="192" name="타원 39"/>
          <p:cNvSpPr/>
          <p:nvPr/>
        </p:nvSpPr>
        <p:spPr>
          <a:xfrm flipH="1">
            <a:off x="853551" y="5655310"/>
            <a:ext cx="1367052" cy="350427"/>
          </a:xfrm>
          <a:custGeom>
            <a:avLst/>
            <a:gdLst>
              <a:gd name="connsiteX0" fmla="*/ 137486 w 4313088"/>
              <a:gd name="connsiteY0" fmla="*/ 0 h 824899"/>
              <a:gd name="connsiteX1" fmla="*/ 4175602 w 4313088"/>
              <a:gd name="connsiteY1" fmla="*/ 0 h 824899"/>
              <a:gd name="connsiteX2" fmla="*/ 4313088 w 4313088"/>
              <a:gd name="connsiteY2" fmla="*/ 137486 h 824899"/>
              <a:gd name="connsiteX3" fmla="*/ 4313088 w 4313088"/>
              <a:gd name="connsiteY3" fmla="*/ 824899 h 824899"/>
              <a:gd name="connsiteX4" fmla="*/ 4313088 w 4313088"/>
              <a:gd name="connsiteY4" fmla="*/ 824899 h 824899"/>
              <a:gd name="connsiteX5" fmla="*/ 0 w 4313088"/>
              <a:gd name="connsiteY5" fmla="*/ 824899 h 824899"/>
              <a:gd name="connsiteX6" fmla="*/ 0 w 4313088"/>
              <a:gd name="connsiteY6" fmla="*/ 824899 h 824899"/>
              <a:gd name="connsiteX7" fmla="*/ 0 w 4313088"/>
              <a:gd name="connsiteY7" fmla="*/ 137486 h 824899"/>
              <a:gd name="connsiteX8" fmla="*/ 137486 w 4313088"/>
              <a:gd name="connsiteY8" fmla="*/ 0 h 824899"/>
              <a:gd name="connsiteX0" fmla="*/ 137486 w 4313088"/>
              <a:gd name="connsiteY0" fmla="*/ 0 h 824899"/>
              <a:gd name="connsiteX1" fmla="*/ 4175602 w 4313088"/>
              <a:gd name="connsiteY1" fmla="*/ 0 h 824899"/>
              <a:gd name="connsiteX2" fmla="*/ 4313088 w 4313088"/>
              <a:gd name="connsiteY2" fmla="*/ 137486 h 824899"/>
              <a:gd name="connsiteX3" fmla="*/ 4313088 w 4313088"/>
              <a:gd name="connsiteY3" fmla="*/ 824899 h 824899"/>
              <a:gd name="connsiteX4" fmla="*/ 4313088 w 4313088"/>
              <a:gd name="connsiteY4" fmla="*/ 824899 h 824899"/>
              <a:gd name="connsiteX5" fmla="*/ 0 w 4313088"/>
              <a:gd name="connsiteY5" fmla="*/ 824899 h 824899"/>
              <a:gd name="connsiteX6" fmla="*/ 0 w 4313088"/>
              <a:gd name="connsiteY6" fmla="*/ 137486 h 824899"/>
              <a:gd name="connsiteX7" fmla="*/ 137486 w 4313088"/>
              <a:gd name="connsiteY7" fmla="*/ 0 h 824899"/>
              <a:gd name="connsiteX0" fmla="*/ 137486 w 4313088"/>
              <a:gd name="connsiteY0" fmla="*/ 0 h 824899"/>
              <a:gd name="connsiteX1" fmla="*/ 4175602 w 4313088"/>
              <a:gd name="connsiteY1" fmla="*/ 0 h 824899"/>
              <a:gd name="connsiteX2" fmla="*/ 4313088 w 4313088"/>
              <a:gd name="connsiteY2" fmla="*/ 137486 h 824899"/>
              <a:gd name="connsiteX3" fmla="*/ 4313088 w 4313088"/>
              <a:gd name="connsiteY3" fmla="*/ 824899 h 824899"/>
              <a:gd name="connsiteX4" fmla="*/ 4313088 w 4313088"/>
              <a:gd name="connsiteY4" fmla="*/ 824899 h 824899"/>
              <a:gd name="connsiteX5" fmla="*/ 0 w 4313088"/>
              <a:gd name="connsiteY5" fmla="*/ 137486 h 824899"/>
              <a:gd name="connsiteX6" fmla="*/ 137486 w 4313088"/>
              <a:gd name="connsiteY6" fmla="*/ 0 h 824899"/>
              <a:gd name="connsiteX0" fmla="*/ 0 w 4175602"/>
              <a:gd name="connsiteY0" fmla="*/ 0 h 824899"/>
              <a:gd name="connsiteX1" fmla="*/ 4038116 w 4175602"/>
              <a:gd name="connsiteY1" fmla="*/ 0 h 824899"/>
              <a:gd name="connsiteX2" fmla="*/ 4175602 w 4175602"/>
              <a:gd name="connsiteY2" fmla="*/ 137486 h 824899"/>
              <a:gd name="connsiteX3" fmla="*/ 4175602 w 4175602"/>
              <a:gd name="connsiteY3" fmla="*/ 824899 h 824899"/>
              <a:gd name="connsiteX4" fmla="*/ 4175602 w 4175602"/>
              <a:gd name="connsiteY4" fmla="*/ 824899 h 824899"/>
              <a:gd name="connsiteX5" fmla="*/ 0 w 4175602"/>
              <a:gd name="connsiteY5" fmla="*/ 0 h 824899"/>
              <a:gd name="connsiteX0" fmla="*/ 0 w 2841325"/>
              <a:gd name="connsiteY0" fmla="*/ 9331 h 824899"/>
              <a:gd name="connsiteX1" fmla="*/ 2703839 w 2841325"/>
              <a:gd name="connsiteY1" fmla="*/ 0 h 824899"/>
              <a:gd name="connsiteX2" fmla="*/ 2841325 w 2841325"/>
              <a:gd name="connsiteY2" fmla="*/ 137486 h 824899"/>
              <a:gd name="connsiteX3" fmla="*/ 2841325 w 2841325"/>
              <a:gd name="connsiteY3" fmla="*/ 824899 h 824899"/>
              <a:gd name="connsiteX4" fmla="*/ 2841325 w 2841325"/>
              <a:gd name="connsiteY4" fmla="*/ 824899 h 824899"/>
              <a:gd name="connsiteX5" fmla="*/ 0 w 2841325"/>
              <a:gd name="connsiteY5" fmla="*/ 9331 h 824899"/>
              <a:gd name="connsiteX0" fmla="*/ 0 w 2841325"/>
              <a:gd name="connsiteY0" fmla="*/ 9331 h 824899"/>
              <a:gd name="connsiteX1" fmla="*/ 2703839 w 2841325"/>
              <a:gd name="connsiteY1" fmla="*/ 0 h 824899"/>
              <a:gd name="connsiteX2" fmla="*/ 2841325 w 2841325"/>
              <a:gd name="connsiteY2" fmla="*/ 137486 h 824899"/>
              <a:gd name="connsiteX3" fmla="*/ 2841325 w 2841325"/>
              <a:gd name="connsiteY3" fmla="*/ 824899 h 824899"/>
              <a:gd name="connsiteX4" fmla="*/ 2841325 w 2841325"/>
              <a:gd name="connsiteY4" fmla="*/ 824899 h 824899"/>
              <a:gd name="connsiteX5" fmla="*/ 0 w 2841325"/>
              <a:gd name="connsiteY5" fmla="*/ 9331 h 824899"/>
              <a:gd name="connsiteX0" fmla="*/ 0 w 2841325"/>
              <a:gd name="connsiteY0" fmla="*/ 9331 h 824899"/>
              <a:gd name="connsiteX1" fmla="*/ 2703839 w 2841325"/>
              <a:gd name="connsiteY1" fmla="*/ 0 h 824899"/>
              <a:gd name="connsiteX2" fmla="*/ 2841325 w 2841325"/>
              <a:gd name="connsiteY2" fmla="*/ 137486 h 824899"/>
              <a:gd name="connsiteX3" fmla="*/ 2841325 w 2841325"/>
              <a:gd name="connsiteY3" fmla="*/ 824899 h 824899"/>
              <a:gd name="connsiteX4" fmla="*/ 2841325 w 2841325"/>
              <a:gd name="connsiteY4" fmla="*/ 824899 h 824899"/>
              <a:gd name="connsiteX5" fmla="*/ 0 w 2841325"/>
              <a:gd name="connsiteY5" fmla="*/ 9331 h 824899"/>
              <a:gd name="connsiteX0" fmla="*/ 0 w 2841325"/>
              <a:gd name="connsiteY0" fmla="*/ 9331 h 824899"/>
              <a:gd name="connsiteX1" fmla="*/ 2703839 w 2841325"/>
              <a:gd name="connsiteY1" fmla="*/ 0 h 824899"/>
              <a:gd name="connsiteX2" fmla="*/ 2841325 w 2841325"/>
              <a:gd name="connsiteY2" fmla="*/ 137486 h 824899"/>
              <a:gd name="connsiteX3" fmla="*/ 2841325 w 2841325"/>
              <a:gd name="connsiteY3" fmla="*/ 824899 h 824899"/>
              <a:gd name="connsiteX4" fmla="*/ 2841325 w 2841325"/>
              <a:gd name="connsiteY4" fmla="*/ 824899 h 824899"/>
              <a:gd name="connsiteX5" fmla="*/ 0 w 2841325"/>
              <a:gd name="connsiteY5" fmla="*/ 9331 h 824899"/>
              <a:gd name="connsiteX0" fmla="*/ 0 w 2841325"/>
              <a:gd name="connsiteY0" fmla="*/ 9331 h 824899"/>
              <a:gd name="connsiteX1" fmla="*/ 2703839 w 2841325"/>
              <a:gd name="connsiteY1" fmla="*/ 0 h 824899"/>
              <a:gd name="connsiteX2" fmla="*/ 2841325 w 2841325"/>
              <a:gd name="connsiteY2" fmla="*/ 137486 h 824899"/>
              <a:gd name="connsiteX3" fmla="*/ 2841325 w 2841325"/>
              <a:gd name="connsiteY3" fmla="*/ 824899 h 824899"/>
              <a:gd name="connsiteX4" fmla="*/ 2841325 w 2841325"/>
              <a:gd name="connsiteY4" fmla="*/ 824899 h 824899"/>
              <a:gd name="connsiteX5" fmla="*/ 0 w 2841325"/>
              <a:gd name="connsiteY5" fmla="*/ 9331 h 824899"/>
              <a:gd name="connsiteX0" fmla="*/ 0 w 2841325"/>
              <a:gd name="connsiteY0" fmla="*/ 9331 h 824899"/>
              <a:gd name="connsiteX1" fmla="*/ 2703839 w 2841325"/>
              <a:gd name="connsiteY1" fmla="*/ 0 h 824899"/>
              <a:gd name="connsiteX2" fmla="*/ 2841325 w 2841325"/>
              <a:gd name="connsiteY2" fmla="*/ 137486 h 824899"/>
              <a:gd name="connsiteX3" fmla="*/ 2841325 w 2841325"/>
              <a:gd name="connsiteY3" fmla="*/ 824899 h 824899"/>
              <a:gd name="connsiteX4" fmla="*/ 0 w 2841325"/>
              <a:gd name="connsiteY4" fmla="*/ 9331 h 824899"/>
              <a:gd name="connsiteX0" fmla="*/ 0 w 2841325"/>
              <a:gd name="connsiteY0" fmla="*/ 9331 h 659799"/>
              <a:gd name="connsiteX1" fmla="*/ 2703839 w 2841325"/>
              <a:gd name="connsiteY1" fmla="*/ 0 h 659799"/>
              <a:gd name="connsiteX2" fmla="*/ 2841325 w 2841325"/>
              <a:gd name="connsiteY2" fmla="*/ 137486 h 659799"/>
              <a:gd name="connsiteX3" fmla="*/ 2841325 w 2841325"/>
              <a:gd name="connsiteY3" fmla="*/ 659799 h 659799"/>
              <a:gd name="connsiteX4" fmla="*/ 0 w 2841325"/>
              <a:gd name="connsiteY4" fmla="*/ 9331 h 659799"/>
              <a:gd name="connsiteX0" fmla="*/ 0 w 2841325"/>
              <a:gd name="connsiteY0" fmla="*/ 9331 h 659799"/>
              <a:gd name="connsiteX1" fmla="*/ 2703839 w 2841325"/>
              <a:gd name="connsiteY1" fmla="*/ 0 h 659799"/>
              <a:gd name="connsiteX2" fmla="*/ 2841325 w 2841325"/>
              <a:gd name="connsiteY2" fmla="*/ 137486 h 659799"/>
              <a:gd name="connsiteX3" fmla="*/ 2841325 w 2841325"/>
              <a:gd name="connsiteY3" fmla="*/ 659799 h 659799"/>
              <a:gd name="connsiteX4" fmla="*/ 0 w 2841325"/>
              <a:gd name="connsiteY4" fmla="*/ 9331 h 659799"/>
              <a:gd name="connsiteX0" fmla="*/ 0 w 2841325"/>
              <a:gd name="connsiteY0" fmla="*/ 9331 h 659799"/>
              <a:gd name="connsiteX1" fmla="*/ 2703839 w 2841325"/>
              <a:gd name="connsiteY1" fmla="*/ 0 h 659799"/>
              <a:gd name="connsiteX2" fmla="*/ 2841325 w 2841325"/>
              <a:gd name="connsiteY2" fmla="*/ 137486 h 659799"/>
              <a:gd name="connsiteX3" fmla="*/ 2841325 w 2841325"/>
              <a:gd name="connsiteY3" fmla="*/ 659799 h 659799"/>
              <a:gd name="connsiteX4" fmla="*/ 0 w 2841325"/>
              <a:gd name="connsiteY4" fmla="*/ 9331 h 659799"/>
              <a:gd name="connsiteX0" fmla="*/ 0 w 2841325"/>
              <a:gd name="connsiteY0" fmla="*/ 9331 h 583599"/>
              <a:gd name="connsiteX1" fmla="*/ 2703839 w 2841325"/>
              <a:gd name="connsiteY1" fmla="*/ 0 h 583599"/>
              <a:gd name="connsiteX2" fmla="*/ 2841325 w 2841325"/>
              <a:gd name="connsiteY2" fmla="*/ 137486 h 583599"/>
              <a:gd name="connsiteX3" fmla="*/ 2841325 w 2841325"/>
              <a:gd name="connsiteY3" fmla="*/ 583599 h 583599"/>
              <a:gd name="connsiteX4" fmla="*/ 0 w 2841325"/>
              <a:gd name="connsiteY4" fmla="*/ 9331 h 583599"/>
              <a:gd name="connsiteX0" fmla="*/ 0 w 2841325"/>
              <a:gd name="connsiteY0" fmla="*/ 9331 h 583599"/>
              <a:gd name="connsiteX1" fmla="*/ 2703839 w 2841325"/>
              <a:gd name="connsiteY1" fmla="*/ 0 h 583599"/>
              <a:gd name="connsiteX2" fmla="*/ 2841325 w 2841325"/>
              <a:gd name="connsiteY2" fmla="*/ 137486 h 583599"/>
              <a:gd name="connsiteX3" fmla="*/ 2841325 w 2841325"/>
              <a:gd name="connsiteY3" fmla="*/ 583599 h 583599"/>
              <a:gd name="connsiteX4" fmla="*/ 0 w 2841325"/>
              <a:gd name="connsiteY4" fmla="*/ 9331 h 583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1325" h="583599">
                <a:moveTo>
                  <a:pt x="0" y="9331"/>
                </a:moveTo>
                <a:lnTo>
                  <a:pt x="2703839" y="0"/>
                </a:lnTo>
                <a:cubicBezTo>
                  <a:pt x="2779770" y="0"/>
                  <a:pt x="2841325" y="61555"/>
                  <a:pt x="2841325" y="137486"/>
                </a:cubicBezTo>
                <a:lnTo>
                  <a:pt x="2841325" y="583599"/>
                </a:lnTo>
                <a:cubicBezTo>
                  <a:pt x="2040267" y="-14224"/>
                  <a:pt x="1340808" y="92804"/>
                  <a:pt x="0" y="9331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 sz="1600">
              <a:solidFill>
                <a:prstClr val="white"/>
              </a:solidFill>
            </a:endParaRPr>
          </a:p>
        </p:txBody>
      </p:sp>
      <p:pic>
        <p:nvPicPr>
          <p:cNvPr id="226" name="그림 225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067581" y="6212206"/>
            <a:ext cx="1047718" cy="400170"/>
          </a:xfrm>
          <a:prstGeom prst="rect">
            <a:avLst/>
          </a:prstGeom>
        </p:spPr>
      </p:pic>
      <p:sp>
        <p:nvSpPr>
          <p:cNvPr id="227" name="TextBox 226"/>
          <p:cNvSpPr txBox="1"/>
          <p:nvPr/>
        </p:nvSpPr>
        <p:spPr>
          <a:xfrm>
            <a:off x="3084571" y="5646734"/>
            <a:ext cx="986167" cy="55399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>
            <a:defPPr>
              <a:defRPr lang="ko-KR"/>
            </a:defPPr>
            <a:lvl1pPr algn="ctr">
              <a:defRPr sz="150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defRPr>
            </a:lvl1pPr>
          </a:lstStyle>
          <a:p>
            <a:pPr defTabSz="1330325" eaLnBrk="0" fontAlgn="base" latinLnBrk="0" hangingPunct="0">
              <a:spcBef>
                <a:spcPct val="0"/>
              </a:spcBef>
              <a:spcAft>
                <a:spcPts val="600"/>
              </a:spcAft>
              <a:buSzPct val="100000"/>
              <a:defRPr/>
            </a:pPr>
            <a:r>
              <a:rPr kumimoji="1" lang="ko-KR" altLang="en-US" b="1" kern="0" spc="-100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창조적 </a:t>
            </a:r>
            <a:br>
              <a:rPr kumimoji="1" lang="ko-KR" altLang="en-US" b="1" kern="0" spc="-100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</a:br>
            <a:r>
              <a:rPr kumimoji="1" lang="ko-KR" altLang="en-US" b="1" kern="0" spc="-100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금융생태계</a:t>
            </a:r>
          </a:p>
        </p:txBody>
      </p:sp>
      <p:sp>
        <p:nvSpPr>
          <p:cNvPr id="228" name="TextBox 227"/>
          <p:cNvSpPr txBox="1"/>
          <p:nvPr/>
        </p:nvSpPr>
        <p:spPr>
          <a:xfrm>
            <a:off x="5182365" y="5646734"/>
            <a:ext cx="825867" cy="55399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>
            <a:defPPr>
              <a:defRPr lang="ko-KR"/>
            </a:defPPr>
            <a:lvl1pPr algn="ctr">
              <a:defRPr sz="150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defRPr>
            </a:lvl1pPr>
          </a:lstStyle>
          <a:p>
            <a:pPr defTabSz="1330325" eaLnBrk="0" fontAlgn="base" latinLnBrk="0" hangingPunct="0">
              <a:spcBef>
                <a:spcPct val="0"/>
              </a:spcBef>
              <a:spcAft>
                <a:spcPts val="600"/>
              </a:spcAft>
              <a:buSzPct val="100000"/>
              <a:defRPr/>
            </a:pPr>
            <a:r>
              <a:rPr kumimoji="1" lang="ko-KR" altLang="en-US" b="1" kern="0" spc="-100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미래대비</a:t>
            </a:r>
            <a:br>
              <a:rPr kumimoji="1" lang="ko-KR" altLang="en-US" b="1" kern="0" spc="-100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</a:br>
            <a:r>
              <a:rPr kumimoji="1" lang="ko-KR" altLang="en-US" b="1" kern="0" spc="-100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투자</a:t>
            </a:r>
          </a:p>
        </p:txBody>
      </p:sp>
      <p:sp>
        <p:nvSpPr>
          <p:cNvPr id="229" name="TextBox 228"/>
          <p:cNvSpPr txBox="1"/>
          <p:nvPr/>
        </p:nvSpPr>
        <p:spPr>
          <a:xfrm>
            <a:off x="7200008" y="5646734"/>
            <a:ext cx="825867" cy="55399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>
            <a:defPPr>
              <a:defRPr lang="ko-KR"/>
            </a:defPPr>
            <a:lvl1pPr algn="ctr">
              <a:defRPr sz="150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defRPr>
            </a:lvl1pPr>
          </a:lstStyle>
          <a:p>
            <a:pPr defTabSz="1330325" eaLnBrk="0" fontAlgn="base" latinLnBrk="0" hangingPunct="0">
              <a:spcBef>
                <a:spcPct val="0"/>
              </a:spcBef>
              <a:spcAft>
                <a:spcPts val="600"/>
              </a:spcAft>
              <a:buSzPct val="100000"/>
              <a:defRPr/>
            </a:pPr>
            <a:r>
              <a:rPr kumimoji="1" lang="ko-KR" altLang="en-US" b="1" kern="0" spc="-100" dirty="0" smtClean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해외진출</a:t>
            </a:r>
            <a:r>
              <a:rPr kumimoji="1" lang="en-US" altLang="ko-KR" b="1" kern="0" spc="-100" dirty="0" smtClean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/>
            </a:r>
            <a:br>
              <a:rPr kumimoji="1" lang="en-US" altLang="ko-KR" b="1" kern="0" spc="-100" dirty="0" smtClean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</a:br>
            <a:r>
              <a:rPr kumimoji="1" lang="ko-KR" altLang="en-US" b="1" kern="0" spc="-100" dirty="0" smtClean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촉진</a:t>
            </a:r>
            <a:endParaRPr kumimoji="1" lang="ko-KR" altLang="en-US" b="1" kern="0" spc="-100" dirty="0">
              <a:ln>
                <a:solidFill>
                  <a:prstClr val="white">
                    <a:lumMod val="75000"/>
                    <a:alpha val="0"/>
                  </a:prstClr>
                </a:solidFill>
              </a:ln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1040478" y="5651758"/>
            <a:ext cx="1039066" cy="55399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>
            <a:defPPr>
              <a:defRPr lang="ko-KR"/>
            </a:defPPr>
            <a:lvl1pPr algn="ctr">
              <a:defRPr sz="150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defRPr>
            </a:lvl1pPr>
          </a:lstStyle>
          <a:p>
            <a:pPr defTabSz="1330325" eaLnBrk="0" fontAlgn="base" latinLnBrk="0" hangingPunct="0">
              <a:spcBef>
                <a:spcPct val="0"/>
              </a:spcBef>
              <a:spcAft>
                <a:spcPts val="600"/>
              </a:spcAft>
              <a:buSzPct val="100000"/>
              <a:defRPr/>
            </a:pPr>
            <a:r>
              <a:rPr kumimoji="1" lang="ko-KR" altLang="en-US" b="1" kern="0" spc="-100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역동적 </a:t>
            </a:r>
            <a:br>
              <a:rPr kumimoji="1" lang="ko-KR" altLang="en-US" b="1" kern="0" spc="-100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</a:br>
            <a:r>
              <a:rPr kumimoji="1" lang="ko-KR" altLang="en-US" b="1" kern="0" spc="-100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 기업생태계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3648007" y="2818357"/>
            <a:ext cx="697627" cy="307777"/>
          </a:xfrm>
          <a:prstGeom prst="rect">
            <a:avLst/>
          </a:prstGeom>
          <a:noFill/>
          <a:scene3d>
            <a:camera prst="orthographicFront">
              <a:rot lat="0" lon="0" rev="600000"/>
            </a:camera>
            <a:lightRig rig="threePt" dir="t"/>
          </a:scene3d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25400">
              <a:bevelT w="1270" h="25400"/>
              <a:contourClr>
                <a:schemeClr val="tx1"/>
              </a:contourClr>
            </a:sp3d>
          </a:bodyPr>
          <a:lstStyle/>
          <a:p>
            <a:pPr marL="180975" indent="-180975" algn="ctr">
              <a:spcBef>
                <a:spcPts val="1100"/>
              </a:spcBef>
              <a:buClr>
                <a:srgbClr val="FFCC00"/>
              </a:buClr>
              <a:buFont typeface="Arial" panose="020B0604020202020204" pitchFamily="34" charset="0"/>
              <a:buChar char="•"/>
              <a:tabLst>
                <a:tab pos="268288" algn="l"/>
              </a:tabLst>
            </a:pPr>
            <a:r>
              <a:rPr lang="ko-KR" altLang="en-US" sz="1400" dirty="0">
                <a:gradFill>
                  <a:gsLst>
                    <a:gs pos="100000">
                      <a:srgbClr val="FFCC00"/>
                    </a:gs>
                    <a:gs pos="100000">
                      <a:srgbClr val="FFC00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</a:rPr>
              <a:t>창업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3648007" y="3416247"/>
            <a:ext cx="1192955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25400">
              <a:bevelT w="1270" h="25400"/>
              <a:contourClr>
                <a:schemeClr val="tx1"/>
              </a:contourClr>
            </a:sp3d>
          </a:bodyPr>
          <a:lstStyle/>
          <a:p>
            <a:pPr marL="180975" indent="-180975" algn="ctr">
              <a:spcBef>
                <a:spcPts val="1100"/>
              </a:spcBef>
              <a:buClr>
                <a:srgbClr val="FFCC00"/>
              </a:buClr>
              <a:buFont typeface="Arial" panose="020B0604020202020204" pitchFamily="34" charset="0"/>
              <a:buChar char="•"/>
              <a:tabLst>
                <a:tab pos="268288" algn="l"/>
              </a:tabLst>
            </a:pPr>
            <a:r>
              <a:rPr lang="ko-KR" altLang="en-US" sz="1400" dirty="0">
                <a:gradFill>
                  <a:gsLst>
                    <a:gs pos="100000">
                      <a:srgbClr val="FFCC00"/>
                    </a:gs>
                    <a:gs pos="100000">
                      <a:srgbClr val="FFC00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</a:rPr>
              <a:t>창조산업화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3648007" y="4059939"/>
            <a:ext cx="1027845" cy="307777"/>
          </a:xfrm>
          <a:prstGeom prst="rect">
            <a:avLst/>
          </a:prstGeom>
          <a:noFill/>
          <a:scene3d>
            <a:camera prst="orthographicFront">
              <a:rot lat="0" lon="0" rev="20999999"/>
            </a:camera>
            <a:lightRig rig="threePt" dir="t"/>
          </a:scene3d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25400">
              <a:bevelT w="1270" h="25400"/>
              <a:contourClr>
                <a:schemeClr val="tx1"/>
              </a:contourClr>
            </a:sp3d>
          </a:bodyPr>
          <a:lstStyle/>
          <a:p>
            <a:pPr marL="180975" indent="-180975" algn="ctr">
              <a:spcBef>
                <a:spcPts val="1100"/>
              </a:spcBef>
              <a:buClr>
                <a:srgbClr val="FFCC00"/>
              </a:buClr>
              <a:buFont typeface="Arial" panose="020B0604020202020204" pitchFamily="34" charset="0"/>
              <a:buChar char="•"/>
              <a:tabLst>
                <a:tab pos="268288" algn="l"/>
              </a:tabLst>
            </a:pPr>
            <a:r>
              <a:rPr lang="ko-KR" altLang="en-US" sz="1400" dirty="0">
                <a:gradFill>
                  <a:gsLst>
                    <a:gs pos="100000">
                      <a:srgbClr val="FFCC00"/>
                    </a:gs>
                    <a:gs pos="100000">
                      <a:srgbClr val="FFC00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</a:rPr>
              <a:t>글로벌화</a:t>
            </a:r>
          </a:p>
        </p:txBody>
      </p:sp>
      <p:grpSp>
        <p:nvGrpSpPr>
          <p:cNvPr id="23" name="그룹 241"/>
          <p:cNvGrpSpPr/>
          <p:nvPr/>
        </p:nvGrpSpPr>
        <p:grpSpPr>
          <a:xfrm>
            <a:off x="1051655" y="2244829"/>
            <a:ext cx="792088" cy="353943"/>
            <a:chOff x="1043188" y="2131228"/>
            <a:chExt cx="792088" cy="353943"/>
          </a:xfrm>
        </p:grpSpPr>
        <p:sp>
          <p:nvSpPr>
            <p:cNvPr id="14" name="모서리가 둥근 직사각형 13"/>
            <p:cNvSpPr/>
            <p:nvPr/>
          </p:nvSpPr>
          <p:spPr>
            <a:xfrm>
              <a:off x="1043188" y="2151975"/>
              <a:ext cx="792088" cy="32846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 cap="rnd">
              <a:solidFill>
                <a:schemeClr val="bg1">
                  <a:lumMod val="75000"/>
                </a:schemeClr>
              </a:solidFill>
              <a:tailEnd type="none"/>
            </a:ln>
            <a:effectLst>
              <a:innerShdw blurRad="114300">
                <a:schemeClr val="bg1">
                  <a:lumMod val="7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15" name="직사각형 114"/>
            <p:cNvSpPr/>
            <p:nvPr/>
          </p:nvSpPr>
          <p:spPr>
            <a:xfrm>
              <a:off x="1055794" y="2131228"/>
              <a:ext cx="775369" cy="3539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330325" eaLnBrk="0" latinLnBrk="0" hangingPunct="0">
                <a:lnSpc>
                  <a:spcPts val="1000"/>
                </a:lnSpc>
                <a:spcAft>
                  <a:spcPts val="300"/>
                </a:spcAft>
                <a:buSzPct val="100000"/>
                <a:defRPr/>
              </a:pPr>
              <a:r>
                <a:rPr lang="en-US" altLang="ko-KR" sz="800" b="1" kern="0" spc="-70" dirty="0">
                  <a:gradFill>
                    <a:gsLst>
                      <a:gs pos="100000">
                        <a:prstClr val="black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effectLst>
                    <a:glow rad="139700">
                      <a:prstClr val="white">
                        <a:alpha val="40000"/>
                      </a:prstClr>
                    </a:glow>
                  </a:effectLst>
                  <a:latin typeface="-윤고딕330" pitchFamily="18" charset="-127"/>
                  <a:ea typeface="-윤고딕330" pitchFamily="18" charset="-127"/>
                </a:rPr>
                <a:t>R&amp;D </a:t>
              </a:r>
              <a:r>
                <a:rPr lang="ko-KR" altLang="en-US" sz="800" b="1" kern="0" spc="-70" dirty="0">
                  <a:gradFill>
                    <a:gsLst>
                      <a:gs pos="100000">
                        <a:prstClr val="black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effectLst>
                    <a:glow rad="139700">
                      <a:prstClr val="white">
                        <a:alpha val="40000"/>
                      </a:prstClr>
                    </a:glow>
                  </a:effectLst>
                  <a:latin typeface="-윤고딕330" pitchFamily="18" charset="-127"/>
                  <a:ea typeface="-윤고딕330" pitchFamily="18" charset="-127"/>
                </a:rPr>
                <a:t>사업화</a:t>
              </a:r>
              <a:r>
                <a:rPr lang="en-US" altLang="ko-KR" sz="800" b="1" kern="0" spc="-70" dirty="0">
                  <a:gradFill>
                    <a:gsLst>
                      <a:gs pos="100000">
                        <a:prstClr val="black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effectLst>
                    <a:glow rad="139700">
                      <a:prstClr val="white">
                        <a:alpha val="40000"/>
                      </a:prstClr>
                    </a:glow>
                  </a:effectLst>
                  <a:latin typeface="-윤고딕330" pitchFamily="18" charset="-127"/>
                  <a:ea typeface="-윤고딕330" pitchFamily="18" charset="-127"/>
                </a:rPr>
                <a:t/>
              </a:r>
              <a:br>
                <a:rPr lang="en-US" altLang="ko-KR" sz="800" b="1" kern="0" spc="-70" dirty="0">
                  <a:gradFill>
                    <a:gsLst>
                      <a:gs pos="100000">
                        <a:prstClr val="black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effectLst>
                    <a:glow rad="139700">
                      <a:prstClr val="white">
                        <a:alpha val="40000"/>
                      </a:prstClr>
                    </a:glow>
                  </a:effectLst>
                  <a:latin typeface="-윤고딕330" pitchFamily="18" charset="-127"/>
                  <a:ea typeface="-윤고딕330" pitchFamily="18" charset="-127"/>
                </a:rPr>
              </a:br>
              <a:r>
                <a:rPr lang="en-US" altLang="ko-KR" sz="700" b="1" kern="0" spc="-70" dirty="0">
                  <a:gradFill>
                    <a:gsLst>
                      <a:gs pos="100000">
                        <a:prstClr val="black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effectLst>
                    <a:glow rad="139700">
                      <a:prstClr val="white">
                        <a:alpha val="40000"/>
                      </a:prstClr>
                    </a:glow>
                  </a:effectLst>
                  <a:latin typeface="-윤고딕330" pitchFamily="18" charset="-127"/>
                  <a:ea typeface="-윤고딕330" pitchFamily="18" charset="-127"/>
                </a:rPr>
                <a:t>(</a:t>
              </a:r>
              <a:r>
                <a:rPr lang="ko-KR" altLang="en-US" sz="700" b="1" kern="0" spc="-70" dirty="0" err="1">
                  <a:gradFill>
                    <a:gsLst>
                      <a:gs pos="100000">
                        <a:prstClr val="black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effectLst>
                    <a:glow rad="139700">
                      <a:prstClr val="white">
                        <a:alpha val="40000"/>
                      </a:prstClr>
                    </a:glow>
                  </a:effectLst>
                  <a:latin typeface="-윤고딕330" pitchFamily="18" charset="-127"/>
                  <a:ea typeface="-윤고딕330" pitchFamily="18" charset="-127"/>
                </a:rPr>
                <a:t>원스톱</a:t>
              </a:r>
              <a:r>
                <a:rPr lang="ko-KR" altLang="en-US" sz="700" b="1" kern="0" spc="-70" dirty="0">
                  <a:gradFill>
                    <a:gsLst>
                      <a:gs pos="100000">
                        <a:prstClr val="black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effectLst>
                    <a:glow rad="139700">
                      <a:prstClr val="white">
                        <a:alpha val="40000"/>
                      </a:prstClr>
                    </a:glow>
                  </a:effectLst>
                  <a:latin typeface="-윤고딕330" pitchFamily="18" charset="-127"/>
                  <a:ea typeface="-윤고딕330" pitchFamily="18" charset="-127"/>
                </a:rPr>
                <a:t> 서비스</a:t>
              </a:r>
              <a:r>
                <a:rPr lang="en-US" altLang="ko-KR" sz="700" b="1" kern="0" spc="-70" dirty="0">
                  <a:gradFill>
                    <a:gsLst>
                      <a:gs pos="100000">
                        <a:prstClr val="black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effectLst>
                    <a:glow rad="139700">
                      <a:prstClr val="white">
                        <a:alpha val="40000"/>
                      </a:prstClr>
                    </a:glow>
                  </a:effectLst>
                  <a:latin typeface="-윤고딕330" pitchFamily="18" charset="-127"/>
                  <a:ea typeface="-윤고딕330" pitchFamily="18" charset="-127"/>
                </a:rPr>
                <a:t>)</a:t>
              </a:r>
            </a:p>
          </p:txBody>
        </p:sp>
      </p:grpSp>
      <p:grpSp>
        <p:nvGrpSpPr>
          <p:cNvPr id="25" name="그룹 240"/>
          <p:cNvGrpSpPr/>
          <p:nvPr/>
        </p:nvGrpSpPr>
        <p:grpSpPr>
          <a:xfrm>
            <a:off x="1974797" y="1988539"/>
            <a:ext cx="792088" cy="328462"/>
            <a:chOff x="1974797" y="1988539"/>
            <a:chExt cx="792088" cy="328462"/>
          </a:xfrm>
        </p:grpSpPr>
        <p:sp>
          <p:nvSpPr>
            <p:cNvPr id="109" name="모서리가 둥근 직사각형 108"/>
            <p:cNvSpPr/>
            <p:nvPr/>
          </p:nvSpPr>
          <p:spPr>
            <a:xfrm>
              <a:off x="1974797" y="1988539"/>
              <a:ext cx="792088" cy="32846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 cap="rnd">
              <a:solidFill>
                <a:schemeClr val="bg1">
                  <a:lumMod val="75000"/>
                </a:schemeClr>
              </a:solidFill>
              <a:tailEnd type="none"/>
            </a:ln>
            <a:effectLst>
              <a:innerShdw blurRad="114300">
                <a:schemeClr val="bg1">
                  <a:lumMod val="7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18" name="직사각형 117"/>
            <p:cNvSpPr/>
            <p:nvPr/>
          </p:nvSpPr>
          <p:spPr>
            <a:xfrm>
              <a:off x="1978526" y="2033328"/>
              <a:ext cx="775369" cy="2266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330325" eaLnBrk="0" latinLnBrk="0" hangingPunct="0">
                <a:lnSpc>
                  <a:spcPts val="1000"/>
                </a:lnSpc>
                <a:spcAft>
                  <a:spcPts val="300"/>
                </a:spcAft>
                <a:buSzPct val="100000"/>
                <a:defRPr/>
              </a:pPr>
              <a:r>
                <a:rPr lang="ko-KR" altLang="en-US" sz="800" b="1" kern="0" spc="-70" dirty="0">
                  <a:gradFill>
                    <a:gsLst>
                      <a:gs pos="100000">
                        <a:prstClr val="black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effectLst>
                    <a:glow rad="139700">
                      <a:prstClr val="white">
                        <a:alpha val="40000"/>
                      </a:prstClr>
                    </a:glow>
                  </a:effectLst>
                  <a:latin typeface="-윤고딕330" pitchFamily="18" charset="-127"/>
                  <a:ea typeface="-윤고딕330" pitchFamily="18" charset="-127"/>
                </a:rPr>
                <a:t>미래성장동력</a:t>
              </a:r>
            </a:p>
          </p:txBody>
        </p:sp>
      </p:grpSp>
      <p:grpSp>
        <p:nvGrpSpPr>
          <p:cNvPr id="26" name="그룹 239"/>
          <p:cNvGrpSpPr/>
          <p:nvPr/>
        </p:nvGrpSpPr>
        <p:grpSpPr>
          <a:xfrm>
            <a:off x="2896187" y="2341152"/>
            <a:ext cx="798627" cy="354841"/>
            <a:chOff x="2896187" y="2341152"/>
            <a:chExt cx="798627" cy="354841"/>
          </a:xfrm>
        </p:grpSpPr>
        <p:sp>
          <p:nvSpPr>
            <p:cNvPr id="119" name="모서리가 둥근 직사각형 118"/>
            <p:cNvSpPr/>
            <p:nvPr/>
          </p:nvSpPr>
          <p:spPr>
            <a:xfrm>
              <a:off x="2896187" y="2356837"/>
              <a:ext cx="792088" cy="32846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 cap="rnd">
              <a:solidFill>
                <a:schemeClr val="bg1">
                  <a:lumMod val="75000"/>
                </a:schemeClr>
              </a:solidFill>
              <a:tailEnd type="none"/>
            </a:ln>
            <a:effectLst>
              <a:innerShdw blurRad="114300">
                <a:schemeClr val="bg1">
                  <a:lumMod val="7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39" name="직사각형 138"/>
            <p:cNvSpPr/>
            <p:nvPr/>
          </p:nvSpPr>
          <p:spPr>
            <a:xfrm>
              <a:off x="2919445" y="2341152"/>
              <a:ext cx="775369" cy="3548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330325" eaLnBrk="0" latinLnBrk="0" hangingPunct="0">
                <a:lnSpc>
                  <a:spcPts val="1000"/>
                </a:lnSpc>
                <a:spcAft>
                  <a:spcPts val="300"/>
                </a:spcAft>
                <a:buSzPct val="100000"/>
                <a:defRPr/>
              </a:pPr>
              <a:r>
                <a:rPr lang="ko-KR" altLang="en-US" sz="800" b="1" kern="0" spc="-70" dirty="0">
                  <a:gradFill>
                    <a:gsLst>
                      <a:gs pos="100000">
                        <a:prstClr val="black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effectLst>
                    <a:glow rad="139700">
                      <a:prstClr val="white">
                        <a:alpha val="40000"/>
                      </a:prstClr>
                    </a:glow>
                  </a:effectLst>
                  <a:latin typeface="-윤고딕330" pitchFamily="18" charset="-127"/>
                  <a:ea typeface="-윤고딕330" pitchFamily="18" charset="-127"/>
                </a:rPr>
                <a:t>적정기술 </a:t>
              </a:r>
              <a:r>
                <a:rPr lang="en-US" altLang="ko-KR" sz="800" b="1" kern="0" spc="-70" dirty="0">
                  <a:gradFill>
                    <a:gsLst>
                      <a:gs pos="100000">
                        <a:prstClr val="black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effectLst>
                    <a:glow rad="139700">
                      <a:prstClr val="white">
                        <a:alpha val="40000"/>
                      </a:prstClr>
                    </a:glow>
                  </a:effectLst>
                  <a:latin typeface="-윤고딕330" pitchFamily="18" charset="-127"/>
                  <a:ea typeface="-윤고딕330" pitchFamily="18" charset="-127"/>
                </a:rPr>
                <a:t>+ ICT</a:t>
              </a:r>
              <a:br>
                <a:rPr lang="en-US" altLang="ko-KR" sz="800" b="1" kern="0" spc="-70" dirty="0">
                  <a:gradFill>
                    <a:gsLst>
                      <a:gs pos="100000">
                        <a:prstClr val="black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effectLst>
                    <a:glow rad="139700">
                      <a:prstClr val="white">
                        <a:alpha val="40000"/>
                      </a:prstClr>
                    </a:glow>
                  </a:effectLst>
                  <a:latin typeface="-윤고딕330" pitchFamily="18" charset="-127"/>
                  <a:ea typeface="-윤고딕330" pitchFamily="18" charset="-127"/>
                </a:rPr>
              </a:br>
              <a:r>
                <a:rPr lang="ko-KR" altLang="en-US" sz="800" b="1" kern="0" spc="-70" dirty="0">
                  <a:gradFill>
                    <a:gsLst>
                      <a:gs pos="100000">
                        <a:prstClr val="black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effectLst>
                    <a:glow rad="139700">
                      <a:prstClr val="white">
                        <a:alpha val="40000"/>
                      </a:prstClr>
                    </a:glow>
                  </a:effectLst>
                  <a:latin typeface="-윤고딕330" pitchFamily="18" charset="-127"/>
                  <a:ea typeface="-윤고딕330" pitchFamily="18" charset="-127"/>
                </a:rPr>
                <a:t>개도국 사업화</a:t>
              </a:r>
            </a:p>
          </p:txBody>
        </p:sp>
      </p:grpSp>
      <p:grpSp>
        <p:nvGrpSpPr>
          <p:cNvPr id="29" name="그룹 236"/>
          <p:cNvGrpSpPr/>
          <p:nvPr/>
        </p:nvGrpSpPr>
        <p:grpSpPr>
          <a:xfrm>
            <a:off x="1098828" y="4410623"/>
            <a:ext cx="792088" cy="348813"/>
            <a:chOff x="1098828" y="4410623"/>
            <a:chExt cx="792088" cy="348813"/>
          </a:xfrm>
        </p:grpSpPr>
        <p:sp>
          <p:nvSpPr>
            <p:cNvPr id="127" name="모서리가 둥근 직사각형 126"/>
            <p:cNvSpPr/>
            <p:nvPr/>
          </p:nvSpPr>
          <p:spPr>
            <a:xfrm>
              <a:off x="1098828" y="4423467"/>
              <a:ext cx="792088" cy="32846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 cap="rnd">
              <a:solidFill>
                <a:schemeClr val="bg1">
                  <a:lumMod val="75000"/>
                </a:schemeClr>
              </a:solidFill>
              <a:tailEnd type="none"/>
            </a:ln>
            <a:effectLst>
              <a:innerShdw blurRad="114300">
                <a:schemeClr val="bg1">
                  <a:lumMod val="7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6" name="직사각형 125"/>
            <p:cNvSpPr/>
            <p:nvPr/>
          </p:nvSpPr>
          <p:spPr>
            <a:xfrm>
              <a:off x="1109263" y="4410623"/>
              <a:ext cx="775369" cy="3488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330325" eaLnBrk="0" latinLnBrk="0" hangingPunct="0">
                <a:lnSpc>
                  <a:spcPts val="1000"/>
                </a:lnSpc>
                <a:spcAft>
                  <a:spcPts val="300"/>
                </a:spcAft>
                <a:buSzPct val="100000"/>
                <a:defRPr/>
              </a:pPr>
              <a:r>
                <a:rPr lang="ko-KR" altLang="en-US" sz="800" b="1" kern="0" spc="-70" dirty="0">
                  <a:gradFill>
                    <a:gsLst>
                      <a:gs pos="100000">
                        <a:prstClr val="black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effectLst>
                    <a:glow rad="139700">
                      <a:prstClr val="white">
                        <a:alpha val="40000"/>
                      </a:prstClr>
                    </a:glow>
                  </a:effectLst>
                  <a:latin typeface="-윤고딕330" pitchFamily="18" charset="-127"/>
                  <a:ea typeface="-윤고딕330" pitchFamily="18" charset="-127"/>
                </a:rPr>
                <a:t>정부 </a:t>
              </a:r>
              <a:r>
                <a:rPr lang="en-US" altLang="ko-KR" sz="800" b="1" kern="0" spc="-70" dirty="0">
                  <a:gradFill>
                    <a:gsLst>
                      <a:gs pos="100000">
                        <a:prstClr val="black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effectLst>
                    <a:glow rad="139700">
                      <a:prstClr val="white">
                        <a:alpha val="40000"/>
                      </a:prstClr>
                    </a:glow>
                  </a:effectLst>
                  <a:latin typeface="-윤고딕330" pitchFamily="18" charset="-127"/>
                  <a:ea typeface="-윤고딕330" pitchFamily="18" charset="-127"/>
                </a:rPr>
                <a:t>3.0 </a:t>
              </a:r>
              <a:r>
                <a:rPr lang="ko-KR" altLang="en-US" sz="800" b="1" kern="0" spc="-70" dirty="0" smtClean="0">
                  <a:gradFill>
                    <a:gsLst>
                      <a:gs pos="100000">
                        <a:prstClr val="black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effectLst>
                    <a:glow rad="139700">
                      <a:prstClr val="white">
                        <a:alpha val="40000"/>
                      </a:prstClr>
                    </a:glow>
                  </a:effectLst>
                  <a:latin typeface="-윤고딕330" pitchFamily="18" charset="-127"/>
                  <a:ea typeface="-윤고딕330" pitchFamily="18" charset="-127"/>
                </a:rPr>
                <a:t>활용</a:t>
              </a:r>
              <a:r>
                <a:rPr lang="en-US" altLang="ko-KR" sz="800" b="1" kern="0" spc="-70" dirty="0" smtClean="0">
                  <a:gradFill>
                    <a:gsLst>
                      <a:gs pos="100000">
                        <a:prstClr val="black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effectLst>
                    <a:glow rad="139700">
                      <a:prstClr val="white">
                        <a:alpha val="40000"/>
                      </a:prstClr>
                    </a:glow>
                  </a:effectLst>
                  <a:latin typeface="-윤고딕330" pitchFamily="18" charset="-127"/>
                  <a:ea typeface="-윤고딕330" pitchFamily="18" charset="-127"/>
                </a:rPr>
                <a:t/>
              </a:r>
              <a:br>
                <a:rPr lang="en-US" altLang="ko-KR" sz="800" b="1" kern="0" spc="-70" dirty="0" smtClean="0">
                  <a:gradFill>
                    <a:gsLst>
                      <a:gs pos="100000">
                        <a:prstClr val="black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effectLst>
                    <a:glow rad="139700">
                      <a:prstClr val="white">
                        <a:alpha val="40000"/>
                      </a:prstClr>
                    </a:glow>
                  </a:effectLst>
                  <a:latin typeface="-윤고딕330" pitchFamily="18" charset="-127"/>
                  <a:ea typeface="-윤고딕330" pitchFamily="18" charset="-127"/>
                </a:rPr>
              </a:br>
              <a:r>
                <a:rPr lang="ko-KR" altLang="en-US" sz="800" b="1" kern="0" spc="-70" dirty="0" smtClean="0">
                  <a:gradFill>
                    <a:gsLst>
                      <a:gs pos="100000">
                        <a:prstClr val="black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effectLst>
                    <a:glow rad="139700">
                      <a:prstClr val="white">
                        <a:alpha val="40000"/>
                      </a:prstClr>
                    </a:glow>
                  </a:effectLst>
                  <a:latin typeface="-윤고딕330" pitchFamily="18" charset="-127"/>
                  <a:ea typeface="-윤고딕330" pitchFamily="18" charset="-127"/>
                </a:rPr>
                <a:t>창업</a:t>
              </a:r>
              <a:endParaRPr lang="ko-KR" altLang="en-US" sz="800" b="1" kern="0" spc="-70" dirty="0">
                <a:gradFill>
                  <a:gsLst>
                    <a:gs pos="100000">
                      <a:prstClr val="black"/>
                    </a:gs>
                    <a:gs pos="100000">
                      <a:srgbClr val="0070C0"/>
                    </a:gs>
                  </a:gsLst>
                  <a:lin ang="5400000" scaled="0"/>
                </a:gradFill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-윤고딕330" pitchFamily="18" charset="-127"/>
                <a:ea typeface="-윤고딕330" pitchFamily="18" charset="-127"/>
              </a:endParaRPr>
            </a:p>
          </p:txBody>
        </p:sp>
      </p:grpSp>
      <p:grpSp>
        <p:nvGrpSpPr>
          <p:cNvPr id="231" name="그룹 237"/>
          <p:cNvGrpSpPr/>
          <p:nvPr/>
        </p:nvGrpSpPr>
        <p:grpSpPr>
          <a:xfrm>
            <a:off x="1986393" y="4724651"/>
            <a:ext cx="864317" cy="352066"/>
            <a:chOff x="2011794" y="4664363"/>
            <a:chExt cx="864317" cy="352066"/>
          </a:xfrm>
        </p:grpSpPr>
        <p:sp>
          <p:nvSpPr>
            <p:cNvPr id="129" name="모서리가 둥근 직사각형 128"/>
            <p:cNvSpPr/>
            <p:nvPr/>
          </p:nvSpPr>
          <p:spPr>
            <a:xfrm>
              <a:off x="2041026" y="4687967"/>
              <a:ext cx="792088" cy="32846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 cap="rnd">
              <a:solidFill>
                <a:schemeClr val="bg1">
                  <a:lumMod val="75000"/>
                </a:schemeClr>
              </a:solidFill>
              <a:tailEnd type="none"/>
            </a:ln>
            <a:effectLst>
              <a:innerShdw blurRad="114300">
                <a:schemeClr val="bg1">
                  <a:lumMod val="7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43" name="직사각형 142"/>
            <p:cNvSpPr/>
            <p:nvPr/>
          </p:nvSpPr>
          <p:spPr>
            <a:xfrm>
              <a:off x="2011794" y="4664363"/>
              <a:ext cx="864317" cy="3488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330325" eaLnBrk="0" latinLnBrk="0" hangingPunct="0">
                <a:lnSpc>
                  <a:spcPts val="1000"/>
                </a:lnSpc>
                <a:spcAft>
                  <a:spcPts val="300"/>
                </a:spcAft>
                <a:buSzPct val="100000"/>
                <a:defRPr/>
              </a:pPr>
              <a:r>
                <a:rPr lang="ko-KR" altLang="en-US" sz="800" b="1" kern="0" spc="-70" dirty="0" smtClean="0">
                  <a:gradFill>
                    <a:gsLst>
                      <a:gs pos="100000">
                        <a:prstClr val="black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effectLst>
                    <a:glow rad="139700">
                      <a:prstClr val="white">
                        <a:alpha val="40000"/>
                      </a:prstClr>
                    </a:glow>
                  </a:effectLst>
                  <a:latin typeface="-윤고딕330" pitchFamily="18" charset="-127"/>
                  <a:ea typeface="-윤고딕330" pitchFamily="18" charset="-127"/>
                </a:rPr>
                <a:t>우체국</a:t>
              </a:r>
              <a:r>
                <a:rPr lang="en-US" altLang="ko-KR" sz="800" b="1" kern="0" spc="-70" dirty="0" smtClean="0">
                  <a:gradFill>
                    <a:gsLst>
                      <a:gs pos="100000">
                        <a:prstClr val="black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effectLst>
                    <a:glow rad="139700">
                      <a:prstClr val="white">
                        <a:alpha val="40000"/>
                      </a:prstClr>
                    </a:glow>
                  </a:effectLst>
                  <a:latin typeface="-윤고딕330" pitchFamily="18" charset="-127"/>
                  <a:ea typeface="-윤고딕330" pitchFamily="18" charset="-127"/>
                </a:rPr>
                <a:t/>
              </a:r>
              <a:br>
                <a:rPr lang="en-US" altLang="ko-KR" sz="800" b="1" kern="0" spc="-70" dirty="0" smtClean="0">
                  <a:gradFill>
                    <a:gsLst>
                      <a:gs pos="100000">
                        <a:prstClr val="black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effectLst>
                    <a:glow rad="139700">
                      <a:prstClr val="white">
                        <a:alpha val="40000"/>
                      </a:prstClr>
                    </a:glow>
                  </a:effectLst>
                  <a:latin typeface="-윤고딕330" pitchFamily="18" charset="-127"/>
                  <a:ea typeface="-윤고딕330" pitchFamily="18" charset="-127"/>
                </a:rPr>
              </a:br>
              <a:r>
                <a:rPr lang="en-US" altLang="ko-KR" sz="800" b="1" kern="0" spc="-70" dirty="0" err="1" smtClean="0">
                  <a:gradFill>
                    <a:gsLst>
                      <a:gs pos="100000">
                        <a:prstClr val="black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effectLst>
                    <a:glow rad="139700">
                      <a:prstClr val="white">
                        <a:alpha val="40000"/>
                      </a:prstClr>
                    </a:glow>
                  </a:effectLst>
                  <a:latin typeface="-윤고딕330" pitchFamily="18" charset="-127"/>
                  <a:ea typeface="-윤고딕330" pitchFamily="18" charset="-127"/>
                </a:rPr>
                <a:t>FinTech</a:t>
              </a:r>
              <a:r>
                <a:rPr lang="en-US" altLang="ko-KR" sz="800" b="1" kern="0" spc="-70" dirty="0" smtClean="0">
                  <a:gradFill>
                    <a:gsLst>
                      <a:gs pos="100000">
                        <a:prstClr val="black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effectLst>
                    <a:glow rad="139700">
                      <a:prstClr val="white">
                        <a:alpha val="40000"/>
                      </a:prstClr>
                    </a:glow>
                  </a:effectLst>
                  <a:latin typeface="-윤고딕330" pitchFamily="18" charset="-127"/>
                  <a:ea typeface="-윤고딕330" pitchFamily="18" charset="-127"/>
                </a:rPr>
                <a:t> </a:t>
              </a:r>
              <a:r>
                <a:rPr lang="ko-KR" altLang="en-US" sz="800" b="1" kern="0" spc="-70" dirty="0" smtClean="0">
                  <a:gradFill>
                    <a:gsLst>
                      <a:gs pos="100000">
                        <a:prstClr val="black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effectLst>
                    <a:glow rad="139700">
                      <a:prstClr val="white">
                        <a:alpha val="40000"/>
                      </a:prstClr>
                    </a:glow>
                  </a:effectLst>
                  <a:latin typeface="-윤고딕330" pitchFamily="18" charset="-127"/>
                  <a:ea typeface="-윤고딕330" pitchFamily="18" charset="-127"/>
                </a:rPr>
                <a:t>기업투자</a:t>
              </a:r>
              <a:endParaRPr lang="ko-KR" altLang="en-US" sz="800" b="1" kern="0" spc="-70" dirty="0">
                <a:gradFill>
                  <a:gsLst>
                    <a:gs pos="100000">
                      <a:prstClr val="black"/>
                    </a:gs>
                    <a:gs pos="100000">
                      <a:srgbClr val="0070C0"/>
                    </a:gs>
                  </a:gsLst>
                  <a:lin ang="5400000" scaled="0"/>
                </a:gradFill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-윤고딕330" pitchFamily="18" charset="-127"/>
                <a:ea typeface="-윤고딕330" pitchFamily="18" charset="-127"/>
              </a:endParaRPr>
            </a:p>
          </p:txBody>
        </p:sp>
      </p:grpSp>
      <p:grpSp>
        <p:nvGrpSpPr>
          <p:cNvPr id="232" name="그룹 238"/>
          <p:cNvGrpSpPr/>
          <p:nvPr/>
        </p:nvGrpSpPr>
        <p:grpSpPr>
          <a:xfrm>
            <a:off x="2876542" y="4410377"/>
            <a:ext cx="818272" cy="354841"/>
            <a:chOff x="2876542" y="4410377"/>
            <a:chExt cx="818272" cy="354841"/>
          </a:xfrm>
        </p:grpSpPr>
        <p:sp>
          <p:nvSpPr>
            <p:cNvPr id="134" name="모서리가 둥근 직사각형 133"/>
            <p:cNvSpPr/>
            <p:nvPr/>
          </p:nvSpPr>
          <p:spPr>
            <a:xfrm>
              <a:off x="2876542" y="4419319"/>
              <a:ext cx="792088" cy="32846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 cap="rnd">
              <a:solidFill>
                <a:schemeClr val="bg1">
                  <a:lumMod val="75000"/>
                </a:schemeClr>
              </a:solidFill>
              <a:tailEnd type="none"/>
            </a:ln>
            <a:effectLst>
              <a:innerShdw blurRad="114300">
                <a:schemeClr val="bg1">
                  <a:lumMod val="7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48" name="직사각형 147"/>
            <p:cNvSpPr/>
            <p:nvPr/>
          </p:nvSpPr>
          <p:spPr>
            <a:xfrm>
              <a:off x="2919445" y="4410377"/>
              <a:ext cx="775369" cy="3548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330325" eaLnBrk="0" latinLnBrk="0" hangingPunct="0">
                <a:lnSpc>
                  <a:spcPts val="1000"/>
                </a:lnSpc>
                <a:spcAft>
                  <a:spcPts val="300"/>
                </a:spcAft>
                <a:buSzPct val="100000"/>
                <a:defRPr/>
              </a:pPr>
              <a:r>
                <a:rPr lang="ko-KR" altLang="en-US" sz="800" b="1" kern="0" spc="-70" dirty="0">
                  <a:gradFill>
                    <a:gsLst>
                      <a:gs pos="100000">
                        <a:prstClr val="black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effectLst>
                    <a:glow rad="139700">
                      <a:prstClr val="white">
                        <a:alpha val="40000"/>
                      </a:prstClr>
                    </a:glow>
                  </a:effectLst>
                  <a:latin typeface="-윤고딕330" pitchFamily="18" charset="-127"/>
                  <a:ea typeface="-윤고딕330" pitchFamily="18" charset="-127"/>
                </a:rPr>
                <a:t>미래글로벌 창업 지원센터</a:t>
              </a:r>
            </a:p>
          </p:txBody>
        </p:sp>
      </p:grpSp>
      <p:grpSp>
        <p:nvGrpSpPr>
          <p:cNvPr id="233" name="그룹 242"/>
          <p:cNvGrpSpPr/>
          <p:nvPr/>
        </p:nvGrpSpPr>
        <p:grpSpPr>
          <a:xfrm>
            <a:off x="452396" y="2924076"/>
            <a:ext cx="803415" cy="348813"/>
            <a:chOff x="406230" y="2924076"/>
            <a:chExt cx="803415" cy="348813"/>
          </a:xfrm>
        </p:grpSpPr>
        <p:sp>
          <p:nvSpPr>
            <p:cNvPr id="120" name="모서리가 둥근 직사각형 119"/>
            <p:cNvSpPr/>
            <p:nvPr/>
          </p:nvSpPr>
          <p:spPr>
            <a:xfrm>
              <a:off x="406230" y="2934761"/>
              <a:ext cx="792088" cy="32846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 cap="rnd">
              <a:solidFill>
                <a:schemeClr val="bg1">
                  <a:lumMod val="75000"/>
                </a:schemeClr>
              </a:solidFill>
              <a:tailEnd type="none"/>
            </a:ln>
            <a:effectLst>
              <a:innerShdw blurRad="114300">
                <a:schemeClr val="bg1">
                  <a:lumMod val="7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60" name="직사각형 159"/>
            <p:cNvSpPr/>
            <p:nvPr/>
          </p:nvSpPr>
          <p:spPr>
            <a:xfrm>
              <a:off x="434276" y="2924076"/>
              <a:ext cx="775369" cy="3488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330325" eaLnBrk="0" latinLnBrk="0" hangingPunct="0">
                <a:lnSpc>
                  <a:spcPts val="1000"/>
                </a:lnSpc>
                <a:spcAft>
                  <a:spcPts val="300"/>
                </a:spcAft>
                <a:buSzPct val="100000"/>
                <a:defRPr/>
              </a:pPr>
              <a:r>
                <a:rPr lang="ko-KR" altLang="en-US" sz="800" b="1" kern="0" spc="-70" dirty="0" smtClean="0">
                  <a:gradFill>
                    <a:gsLst>
                      <a:gs pos="100000">
                        <a:prstClr val="black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effectLst>
                    <a:glow rad="139700">
                      <a:prstClr val="white">
                        <a:alpha val="40000"/>
                      </a:prstClr>
                    </a:glow>
                  </a:effectLst>
                  <a:latin typeface="-윤고딕330" pitchFamily="18" charset="-127"/>
                  <a:ea typeface="-윤고딕330" pitchFamily="18" charset="-127"/>
                </a:rPr>
                <a:t>유휴</a:t>
              </a:r>
              <a:r>
                <a:rPr lang="en-US" altLang="ko-KR" sz="800" b="1" kern="0" spc="-70" dirty="0">
                  <a:gradFill>
                    <a:gsLst>
                      <a:gs pos="100000">
                        <a:prstClr val="black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effectLst>
                    <a:glow rad="139700">
                      <a:prstClr val="white">
                        <a:alpha val="40000"/>
                      </a:prstClr>
                    </a:glow>
                  </a:effectLst>
                  <a:latin typeface="-윤고딕330" pitchFamily="18" charset="-127"/>
                  <a:ea typeface="-윤고딕330" pitchFamily="18" charset="-127"/>
                </a:rPr>
                <a:t> </a:t>
              </a:r>
              <a:r>
                <a:rPr lang="ko-KR" altLang="en-US" sz="800" b="1" kern="0" spc="-70" dirty="0" smtClean="0">
                  <a:gradFill>
                    <a:gsLst>
                      <a:gs pos="100000">
                        <a:prstClr val="black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effectLst>
                    <a:glow rad="139700">
                      <a:prstClr val="white">
                        <a:alpha val="40000"/>
                      </a:prstClr>
                    </a:glow>
                  </a:effectLst>
                  <a:latin typeface="-윤고딕330" pitchFamily="18" charset="-127"/>
                  <a:ea typeface="-윤고딕330" pitchFamily="18" charset="-127"/>
                </a:rPr>
                <a:t>연구자산 </a:t>
              </a:r>
              <a:r>
                <a:rPr lang="en-US" altLang="ko-KR" sz="800" b="1" kern="0" spc="-70" dirty="0" smtClean="0">
                  <a:gradFill>
                    <a:gsLst>
                      <a:gs pos="100000">
                        <a:prstClr val="black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effectLst>
                    <a:glow rad="139700">
                      <a:prstClr val="white">
                        <a:alpha val="40000"/>
                      </a:prstClr>
                    </a:glow>
                  </a:effectLst>
                  <a:latin typeface="바탕" panose="02030600000101010101" pitchFamily="18" charset="-127"/>
                  <a:ea typeface="바탕" panose="02030600000101010101" pitchFamily="18" charset="-127"/>
                </a:rPr>
                <a:t>·</a:t>
              </a:r>
              <a:r>
                <a:rPr lang="ko-KR" altLang="en-US" sz="800" b="1" kern="0" spc="-70" dirty="0" smtClean="0">
                  <a:gradFill>
                    <a:gsLst>
                      <a:gs pos="100000">
                        <a:prstClr val="black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effectLst>
                    <a:glow rad="139700">
                      <a:prstClr val="white">
                        <a:alpha val="40000"/>
                      </a:prstClr>
                    </a:glow>
                  </a:effectLst>
                  <a:latin typeface="-윤고딕330" pitchFamily="18" charset="-127"/>
                  <a:ea typeface="-윤고딕330" pitchFamily="18" charset="-127"/>
                </a:rPr>
                <a:t> </a:t>
              </a:r>
              <a:r>
                <a:rPr lang="en-US" altLang="ko-KR" sz="800" b="1" kern="0" spc="-70" dirty="0" smtClean="0">
                  <a:gradFill>
                    <a:gsLst>
                      <a:gs pos="100000">
                        <a:prstClr val="black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effectLst>
                    <a:glow rad="139700">
                      <a:prstClr val="white">
                        <a:alpha val="40000"/>
                      </a:prstClr>
                    </a:glow>
                  </a:effectLst>
                  <a:latin typeface="-윤고딕330" pitchFamily="18" charset="-127"/>
                  <a:ea typeface="-윤고딕330" pitchFamily="18" charset="-127"/>
                </a:rPr>
                <a:t/>
              </a:r>
              <a:br>
                <a:rPr lang="en-US" altLang="ko-KR" sz="800" b="1" kern="0" spc="-70" dirty="0" smtClean="0">
                  <a:gradFill>
                    <a:gsLst>
                      <a:gs pos="100000">
                        <a:prstClr val="black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effectLst>
                    <a:glow rad="139700">
                      <a:prstClr val="white">
                        <a:alpha val="40000"/>
                      </a:prstClr>
                    </a:glow>
                  </a:effectLst>
                  <a:latin typeface="-윤고딕330" pitchFamily="18" charset="-127"/>
                  <a:ea typeface="-윤고딕330" pitchFamily="18" charset="-127"/>
                </a:rPr>
              </a:br>
              <a:r>
                <a:rPr lang="ko-KR" altLang="en-US" sz="800" b="1" kern="0" spc="-70" dirty="0" smtClean="0">
                  <a:gradFill>
                    <a:gsLst>
                      <a:gs pos="100000">
                        <a:prstClr val="black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effectLst>
                    <a:glow rad="139700">
                      <a:prstClr val="white">
                        <a:alpha val="40000"/>
                      </a:prstClr>
                    </a:glow>
                  </a:effectLst>
                  <a:latin typeface="-윤고딕330" pitchFamily="18" charset="-127"/>
                  <a:ea typeface="-윤고딕330" pitchFamily="18" charset="-127"/>
                </a:rPr>
                <a:t>특허</a:t>
              </a:r>
              <a:r>
                <a:rPr lang="en-US" altLang="ko-KR" sz="800" b="1" kern="0" spc="-70" dirty="0">
                  <a:gradFill>
                    <a:gsLst>
                      <a:gs pos="100000">
                        <a:prstClr val="black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effectLst>
                    <a:glow rad="139700">
                      <a:prstClr val="white">
                        <a:alpha val="40000"/>
                      </a:prstClr>
                    </a:glow>
                  </a:effectLst>
                  <a:latin typeface="-윤고딕330" pitchFamily="18" charset="-127"/>
                  <a:ea typeface="-윤고딕330" pitchFamily="18" charset="-127"/>
                </a:rPr>
                <a:t> </a:t>
              </a:r>
              <a:r>
                <a:rPr lang="ko-KR" altLang="en-US" sz="800" b="1" kern="0" spc="-70" dirty="0" smtClean="0">
                  <a:gradFill>
                    <a:gsLst>
                      <a:gs pos="100000">
                        <a:prstClr val="black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effectLst>
                    <a:glow rad="139700">
                      <a:prstClr val="white">
                        <a:alpha val="40000"/>
                      </a:prstClr>
                    </a:glow>
                  </a:effectLst>
                  <a:latin typeface="-윤고딕330" pitchFamily="18" charset="-127"/>
                  <a:ea typeface="-윤고딕330" pitchFamily="18" charset="-127"/>
                </a:rPr>
                <a:t>거래장터</a:t>
              </a:r>
              <a:endParaRPr lang="en-US" altLang="ko-KR" sz="800" b="1" kern="0" spc="-70" dirty="0">
                <a:gradFill>
                  <a:gsLst>
                    <a:gs pos="100000">
                      <a:prstClr val="black"/>
                    </a:gs>
                    <a:gs pos="100000">
                      <a:srgbClr val="0070C0"/>
                    </a:gs>
                  </a:gsLst>
                  <a:lin ang="5400000" scaled="0"/>
                </a:gradFill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-윤고딕330" pitchFamily="18" charset="-127"/>
                <a:ea typeface="-윤고딕330" pitchFamily="18" charset="-127"/>
              </a:endParaRPr>
            </a:p>
          </p:txBody>
        </p:sp>
      </p:grpSp>
      <p:grpSp>
        <p:nvGrpSpPr>
          <p:cNvPr id="234" name="그룹 235"/>
          <p:cNvGrpSpPr/>
          <p:nvPr/>
        </p:nvGrpSpPr>
        <p:grpSpPr>
          <a:xfrm>
            <a:off x="484478" y="3772929"/>
            <a:ext cx="792088" cy="354841"/>
            <a:chOff x="438312" y="3772929"/>
            <a:chExt cx="792088" cy="354841"/>
          </a:xfrm>
        </p:grpSpPr>
        <p:sp>
          <p:nvSpPr>
            <p:cNvPr id="123" name="모서리가 둥근 직사각형 122"/>
            <p:cNvSpPr/>
            <p:nvPr/>
          </p:nvSpPr>
          <p:spPr>
            <a:xfrm>
              <a:off x="438312" y="3789040"/>
              <a:ext cx="792088" cy="32846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 cap="rnd">
              <a:solidFill>
                <a:schemeClr val="bg1">
                  <a:lumMod val="75000"/>
                </a:schemeClr>
              </a:solidFill>
              <a:tailEnd type="none"/>
            </a:ln>
            <a:effectLst>
              <a:innerShdw blurRad="114300">
                <a:schemeClr val="bg1">
                  <a:lumMod val="7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63" name="직사각형 162"/>
            <p:cNvSpPr/>
            <p:nvPr/>
          </p:nvSpPr>
          <p:spPr>
            <a:xfrm>
              <a:off x="444970" y="3772929"/>
              <a:ext cx="775369" cy="3548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330325" eaLnBrk="0" latinLnBrk="0" hangingPunct="0">
                <a:lnSpc>
                  <a:spcPts val="1000"/>
                </a:lnSpc>
                <a:spcAft>
                  <a:spcPts val="300"/>
                </a:spcAft>
                <a:buSzPct val="100000"/>
                <a:defRPr/>
              </a:pPr>
              <a:r>
                <a:rPr lang="en-US" altLang="ko-KR" sz="800" b="1" kern="0" spc="-70" dirty="0">
                  <a:gradFill>
                    <a:gsLst>
                      <a:gs pos="100000">
                        <a:prstClr val="black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effectLst>
                    <a:glow rad="139700">
                      <a:prstClr val="white">
                        <a:alpha val="40000"/>
                      </a:prstClr>
                    </a:glow>
                  </a:effectLst>
                  <a:latin typeface="-윤고딕330" pitchFamily="18" charset="-127"/>
                  <a:ea typeface="-윤고딕330" pitchFamily="18" charset="-127"/>
                </a:rPr>
                <a:t>SW·HW </a:t>
              </a:r>
              <a:r>
                <a:rPr lang="ko-KR" altLang="en-US" sz="800" b="1" kern="0" spc="-70" dirty="0">
                  <a:gradFill>
                    <a:gsLst>
                      <a:gs pos="100000">
                        <a:prstClr val="black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effectLst>
                    <a:glow rad="139700">
                      <a:prstClr val="white">
                        <a:alpha val="40000"/>
                      </a:prstClr>
                    </a:glow>
                  </a:effectLst>
                  <a:latin typeface="-윤고딕330" pitchFamily="18" charset="-127"/>
                  <a:ea typeface="-윤고딕330" pitchFamily="18" charset="-127"/>
                </a:rPr>
                <a:t>실증 </a:t>
              </a:r>
              <a:r>
                <a:rPr lang="en-US" altLang="ko-KR" sz="800" b="1" kern="0" spc="-70" dirty="0" smtClean="0">
                  <a:gradFill>
                    <a:gsLst>
                      <a:gs pos="100000">
                        <a:prstClr val="black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effectLst>
                    <a:glow rad="139700">
                      <a:prstClr val="white">
                        <a:alpha val="40000"/>
                      </a:prstClr>
                    </a:glow>
                  </a:effectLst>
                  <a:latin typeface="-윤고딕330" pitchFamily="18" charset="-127"/>
                  <a:ea typeface="-윤고딕330" pitchFamily="18" charset="-127"/>
                </a:rPr>
                <a:t/>
              </a:r>
              <a:br>
                <a:rPr lang="en-US" altLang="ko-KR" sz="800" b="1" kern="0" spc="-70" dirty="0" smtClean="0">
                  <a:gradFill>
                    <a:gsLst>
                      <a:gs pos="100000">
                        <a:prstClr val="black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effectLst>
                    <a:glow rad="139700">
                      <a:prstClr val="white">
                        <a:alpha val="40000"/>
                      </a:prstClr>
                    </a:glow>
                  </a:effectLst>
                  <a:latin typeface="-윤고딕330" pitchFamily="18" charset="-127"/>
                  <a:ea typeface="-윤고딕330" pitchFamily="18" charset="-127"/>
                </a:rPr>
              </a:br>
              <a:r>
                <a:rPr lang="ko-KR" altLang="en-US" sz="800" b="1" kern="0" spc="-70" dirty="0" smtClean="0">
                  <a:gradFill>
                    <a:gsLst>
                      <a:gs pos="100000">
                        <a:prstClr val="black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effectLst>
                    <a:glow rad="139700">
                      <a:prstClr val="white">
                        <a:alpha val="40000"/>
                      </a:prstClr>
                    </a:glow>
                  </a:effectLst>
                  <a:latin typeface="-윤고딕330" pitchFamily="18" charset="-127"/>
                  <a:ea typeface="-윤고딕330" pitchFamily="18" charset="-127"/>
                </a:rPr>
                <a:t>및 </a:t>
              </a:r>
              <a:r>
                <a:rPr lang="ko-KR" altLang="en-US" sz="800" b="1" kern="0" spc="-70" dirty="0">
                  <a:gradFill>
                    <a:gsLst>
                      <a:gs pos="100000">
                        <a:prstClr val="black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effectLst>
                    <a:glow rad="139700">
                      <a:prstClr val="white">
                        <a:alpha val="40000"/>
                      </a:prstClr>
                    </a:glow>
                  </a:effectLst>
                  <a:latin typeface="-윤고딕330" pitchFamily="18" charset="-127"/>
                  <a:ea typeface="-윤고딕330" pitchFamily="18" charset="-127"/>
                </a:rPr>
                <a:t>사업화</a:t>
              </a:r>
            </a:p>
          </p:txBody>
        </p:sp>
      </p:grpSp>
      <p:grpSp>
        <p:nvGrpSpPr>
          <p:cNvPr id="235" name="그룹 15"/>
          <p:cNvGrpSpPr/>
          <p:nvPr/>
        </p:nvGrpSpPr>
        <p:grpSpPr>
          <a:xfrm>
            <a:off x="1495633" y="2757990"/>
            <a:ext cx="1627740" cy="1632515"/>
            <a:chOff x="1355986" y="2657679"/>
            <a:chExt cx="1812750" cy="1818068"/>
          </a:xfrm>
        </p:grpSpPr>
        <p:grpSp>
          <p:nvGrpSpPr>
            <p:cNvPr id="236" name="그룹 154"/>
            <p:cNvGrpSpPr/>
            <p:nvPr/>
          </p:nvGrpSpPr>
          <p:grpSpPr>
            <a:xfrm>
              <a:off x="1355986" y="2657679"/>
              <a:ext cx="1812750" cy="1818068"/>
              <a:chOff x="812976" y="2590304"/>
              <a:chExt cx="2034522" cy="2040490"/>
            </a:xfrm>
          </p:grpSpPr>
          <p:pic>
            <p:nvPicPr>
              <p:cNvPr id="156" name="Picture 2" descr="E:\기술과가치템플릿\원반-5.png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2976" y="2590304"/>
                <a:ext cx="2034522" cy="20404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7" name="직사각형 156"/>
              <p:cNvSpPr/>
              <p:nvPr/>
            </p:nvSpPr>
            <p:spPr>
              <a:xfrm>
                <a:off x="1150681" y="3022450"/>
                <a:ext cx="1547256" cy="8847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o-KR" altLang="en-US" sz="2000" b="1" kern="0" dirty="0">
                    <a:gradFill>
                      <a:gsLst>
                        <a:gs pos="100000">
                          <a:srgbClr val="0070C0"/>
                        </a:gs>
                        <a:gs pos="0">
                          <a:srgbClr val="1F497D">
                            <a:lumMod val="75000"/>
                          </a:srgbClr>
                        </a:gs>
                      </a:gsLst>
                      <a:lin ang="5400000" scaled="0"/>
                    </a:gradFill>
                    <a:latin typeface="-윤고딕340" panose="02030504000101010101" pitchFamily="18" charset="-127"/>
                    <a:ea typeface="-윤고딕340" panose="02030504000101010101" pitchFamily="18" charset="-127"/>
                    <a:cs typeface="Arial" panose="020B0604020202020204" pitchFamily="34" charset="0"/>
                  </a:rPr>
                  <a:t>창조경제</a:t>
                </a:r>
                <a:r>
                  <a:rPr lang="en-US" altLang="ko-KR" sz="2000" b="1" kern="0" dirty="0">
                    <a:gradFill>
                      <a:gsLst>
                        <a:gs pos="100000">
                          <a:srgbClr val="0070C0"/>
                        </a:gs>
                        <a:gs pos="0">
                          <a:srgbClr val="1F497D">
                            <a:lumMod val="75000"/>
                          </a:srgbClr>
                        </a:gs>
                      </a:gsLst>
                      <a:lin ang="5400000" scaled="0"/>
                    </a:gradFill>
                    <a:latin typeface="-윤고딕340" panose="02030504000101010101" pitchFamily="18" charset="-127"/>
                    <a:ea typeface="-윤고딕340" panose="02030504000101010101" pitchFamily="18" charset="-127"/>
                    <a:cs typeface="Arial" panose="020B0604020202020204" pitchFamily="34" charset="0"/>
                  </a:rPr>
                  <a:t/>
                </a:r>
                <a:br>
                  <a:rPr lang="en-US" altLang="ko-KR" sz="2000" b="1" kern="0" dirty="0">
                    <a:gradFill>
                      <a:gsLst>
                        <a:gs pos="100000">
                          <a:srgbClr val="0070C0"/>
                        </a:gs>
                        <a:gs pos="0">
                          <a:srgbClr val="1F497D">
                            <a:lumMod val="75000"/>
                          </a:srgbClr>
                        </a:gs>
                      </a:gsLst>
                      <a:lin ang="5400000" scaled="0"/>
                    </a:gradFill>
                    <a:latin typeface="-윤고딕340" panose="02030504000101010101" pitchFamily="18" charset="-127"/>
                    <a:ea typeface="-윤고딕340" panose="02030504000101010101" pitchFamily="18" charset="-127"/>
                    <a:cs typeface="Arial" panose="020B0604020202020204" pitchFamily="34" charset="0"/>
                  </a:rPr>
                </a:br>
                <a:r>
                  <a:rPr lang="ko-KR" altLang="en-US" sz="2000" b="1" kern="0" dirty="0">
                    <a:gradFill>
                      <a:gsLst>
                        <a:gs pos="100000">
                          <a:srgbClr val="0070C0"/>
                        </a:gs>
                        <a:gs pos="0">
                          <a:srgbClr val="1F497D">
                            <a:lumMod val="75000"/>
                          </a:srgbClr>
                        </a:gs>
                      </a:gsLst>
                      <a:lin ang="5400000" scaled="0"/>
                    </a:gradFill>
                    <a:latin typeface="-윤고딕340" panose="02030504000101010101" pitchFamily="18" charset="-127"/>
                    <a:ea typeface="-윤고딕340" panose="02030504000101010101" pitchFamily="18" charset="-127"/>
                    <a:cs typeface="Arial" panose="020B0604020202020204" pitchFamily="34" charset="0"/>
                  </a:rPr>
                  <a:t>혁신센터</a:t>
                </a:r>
                <a:endParaRPr lang="ko-KR" altLang="en-US" sz="20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직사각형 107"/>
              <p:cNvSpPr/>
              <p:nvPr/>
            </p:nvSpPr>
            <p:spPr>
              <a:xfrm>
                <a:off x="1046889" y="3890217"/>
                <a:ext cx="1547256" cy="4145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b="1" dirty="0" smtClean="0">
                    <a:gradFill>
                      <a:gsLst>
                        <a:gs pos="100000">
                          <a:srgbClr val="1F497D">
                            <a:lumMod val="75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  <a:latin typeface="-윤고딕330" panose="02030504000101010101" pitchFamily="18" charset="-127"/>
                    <a:ea typeface="-윤고딕330" panose="02030504000101010101" pitchFamily="18" charset="-127"/>
                  </a:rPr>
                  <a:t>Trigger</a:t>
                </a:r>
                <a:endParaRPr lang="ko-KR" altLang="en-US" b="1" dirty="0">
                  <a:gradFill>
                    <a:gsLst>
                      <a:gs pos="100000">
                        <a:srgbClr val="1F497D">
                          <a:lumMod val="75000"/>
                        </a:srgb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endParaRPr>
              </a:p>
            </p:txBody>
          </p:sp>
        </p:grpSp>
        <p:sp>
          <p:nvSpPr>
            <p:cNvPr id="3" name="자유형 2"/>
            <p:cNvSpPr/>
            <p:nvPr/>
          </p:nvSpPr>
          <p:spPr>
            <a:xfrm>
              <a:off x="1631576" y="3827929"/>
              <a:ext cx="1264024" cy="0"/>
            </a:xfrm>
            <a:custGeom>
              <a:avLst/>
              <a:gdLst>
                <a:gd name="connsiteX0" fmla="*/ 0 w 1264024"/>
                <a:gd name="connsiteY0" fmla="*/ 0 h 0"/>
                <a:gd name="connsiteX1" fmla="*/ 1264024 w 126402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4024">
                  <a:moveTo>
                    <a:pt x="0" y="0"/>
                  </a:moveTo>
                  <a:lnTo>
                    <a:pt x="1264024" y="0"/>
                  </a:lnTo>
                </a:path>
              </a:pathLst>
            </a:custGeom>
            <a:noFill/>
            <a:ln w="9525" cap="rnd">
              <a:solidFill>
                <a:srgbClr val="0070C0"/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37" name="그룹 109"/>
          <p:cNvGrpSpPr/>
          <p:nvPr/>
        </p:nvGrpSpPr>
        <p:grpSpPr>
          <a:xfrm>
            <a:off x="6449818" y="481896"/>
            <a:ext cx="2248452" cy="333943"/>
            <a:chOff x="6858154" y="481896"/>
            <a:chExt cx="2248452" cy="333943"/>
          </a:xfrm>
        </p:grpSpPr>
        <p:sp>
          <p:nvSpPr>
            <p:cNvPr id="113" name="모서리가 둥근 직사각형 112"/>
            <p:cNvSpPr/>
            <p:nvPr/>
          </p:nvSpPr>
          <p:spPr>
            <a:xfrm>
              <a:off x="6935657" y="510487"/>
              <a:ext cx="812855" cy="25059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 w="952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116" name="Text Box 5"/>
            <p:cNvSpPr txBox="1">
              <a:spLocks noChangeArrowheads="1"/>
            </p:cNvSpPr>
            <p:nvPr/>
          </p:nvSpPr>
          <p:spPr bwMode="auto">
            <a:xfrm>
              <a:off x="7707692" y="492674"/>
              <a:ext cx="139891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latinLnBrk="0" hangingPunct="1">
                <a:defRPr/>
              </a:pPr>
              <a:r>
                <a:rPr lang="ko-KR" altLang="en-US" sz="1500" kern="0" spc="-90" smtClean="0">
                  <a:gradFill>
                    <a:gsLst>
                      <a:gs pos="100000">
                        <a:srgbClr val="4F81BD">
                          <a:lumMod val="75000"/>
                        </a:srgbClr>
                      </a:gs>
                      <a:gs pos="100000">
                        <a:srgbClr val="00589A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창조경제 생태계</a:t>
              </a:r>
              <a:endParaRPr lang="ko-KR" altLang="en-US" sz="1500" kern="0" spc="-90" dirty="0">
                <a:gradFill>
                  <a:gsLst>
                    <a:gs pos="100000">
                      <a:srgbClr val="4F81BD">
                        <a:lumMod val="75000"/>
                      </a:srgbClr>
                    </a:gs>
                    <a:gs pos="100000">
                      <a:srgbClr val="00589A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6858154" y="481896"/>
              <a:ext cx="9678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base">
                <a:spcAft>
                  <a:spcPct val="0"/>
                </a:spcAft>
                <a:buClr>
                  <a:prstClr val="black">
                    <a:lumMod val="85000"/>
                    <a:lumOff val="15000"/>
                  </a:prstClr>
                </a:buClr>
              </a:pPr>
              <a:r>
                <a:rPr kumimoji="1" lang="ko-KR" altLang="en-US" sz="1400" b="1" spc="-40" dirty="0">
                  <a:gradFill>
                    <a:gsLst>
                      <a:gs pos="100000">
                        <a:prstClr val="white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창조경제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63982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자유형 1"/>
          <p:cNvSpPr/>
          <p:nvPr/>
        </p:nvSpPr>
        <p:spPr>
          <a:xfrm flipV="1">
            <a:off x="1662050" y="2263608"/>
            <a:ext cx="7481950" cy="45719"/>
          </a:xfrm>
          <a:custGeom>
            <a:avLst/>
            <a:gdLst>
              <a:gd name="connsiteX0" fmla="*/ 0 w 8334302"/>
              <a:gd name="connsiteY0" fmla="*/ 0 h 0"/>
              <a:gd name="connsiteX1" fmla="*/ 8334302 w 833430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34302">
                <a:moveTo>
                  <a:pt x="0" y="0"/>
                </a:moveTo>
                <a:lnTo>
                  <a:pt x="8334302" y="0"/>
                </a:lnTo>
              </a:path>
            </a:pathLst>
          </a:custGeom>
          <a:noFill/>
          <a:ln w="19050" cap="rnd">
            <a:solidFill>
              <a:schemeClr val="accent1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080772" y="4129916"/>
            <a:ext cx="46805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defRPr/>
            </a:pPr>
            <a:r>
              <a:rPr lang="ko-KR" altLang="en-US" sz="2800" kern="0" spc="-90" dirty="0">
                <a:gradFill>
                  <a:gsLst>
                    <a:gs pos="100000">
                      <a:prstClr val="white">
                        <a:lumMod val="75000"/>
                      </a:prstClr>
                    </a:gs>
                    <a:gs pos="100000">
                      <a:srgbClr val="00589A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창조적 금융생태계 활성화</a:t>
            </a:r>
          </a:p>
        </p:txBody>
      </p:sp>
      <p:sp>
        <p:nvSpPr>
          <p:cNvPr id="19" name="모서리가 둥근 직사각형 18"/>
          <p:cNvSpPr/>
          <p:nvPr/>
        </p:nvSpPr>
        <p:spPr>
          <a:xfrm>
            <a:off x="1662050" y="4167105"/>
            <a:ext cx="1329148" cy="449980"/>
          </a:xfrm>
          <a:prstGeom prst="roundRect">
            <a:avLst>
              <a:gd name="adj" fmla="val 0"/>
            </a:avLst>
          </a:prstGeom>
          <a:solidFill>
            <a:srgbClr val="B3D1DF"/>
          </a:solidFill>
          <a:ln w="952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100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06254" y="4121392"/>
            <a:ext cx="148262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 fontAlgn="base">
              <a:spcAft>
                <a:spcPct val="0"/>
              </a:spcAft>
              <a:buClr>
                <a:prstClr val="black">
                  <a:lumMod val="85000"/>
                  <a:lumOff val="15000"/>
                </a:prstClr>
              </a:buClr>
            </a:pPr>
            <a:r>
              <a:rPr kumimoji="1" lang="ko-KR" altLang="en-US" sz="2800" b="1" spc="-40" dirty="0" smtClean="0">
                <a:gradFill>
                  <a:gsLst>
                    <a:gs pos="100000">
                      <a:prstClr val="white"/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전략 </a:t>
            </a:r>
            <a:r>
              <a:rPr kumimoji="1" lang="en-US" altLang="ko-KR" sz="2800" b="1" spc="-40" dirty="0" smtClean="0">
                <a:gradFill>
                  <a:gsLst>
                    <a:gs pos="100000">
                      <a:prstClr val="white"/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III</a:t>
            </a:r>
            <a:endParaRPr kumimoji="1" lang="ko-KR" altLang="en-US" sz="2800" b="1" spc="-40" dirty="0">
              <a:gradFill>
                <a:gsLst>
                  <a:gs pos="100000">
                    <a:prstClr val="white"/>
                  </a:gs>
                  <a:gs pos="100000">
                    <a:srgbClr val="FFFFFF">
                      <a:lumMod val="85000"/>
                      <a:alpha val="0"/>
                    </a:srgbClr>
                  </a:gs>
                </a:gsLst>
                <a:lin ang="108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grpSp>
        <p:nvGrpSpPr>
          <p:cNvPr id="3" name="그룹 22"/>
          <p:cNvGrpSpPr/>
          <p:nvPr/>
        </p:nvGrpSpPr>
        <p:grpSpPr>
          <a:xfrm>
            <a:off x="1606254" y="2636912"/>
            <a:ext cx="6155038" cy="565100"/>
            <a:chOff x="1606254" y="3390102"/>
            <a:chExt cx="6155038" cy="565100"/>
          </a:xfrm>
        </p:grpSpPr>
        <p:sp>
          <p:nvSpPr>
            <p:cNvPr id="24" name="Text Box 5"/>
            <p:cNvSpPr txBox="1">
              <a:spLocks noChangeArrowheads="1"/>
            </p:cNvSpPr>
            <p:nvPr/>
          </p:nvSpPr>
          <p:spPr bwMode="auto">
            <a:xfrm>
              <a:off x="3080772" y="3431982"/>
              <a:ext cx="468052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latinLnBrk="0" hangingPunct="1">
                <a:defRPr/>
              </a:pPr>
              <a:r>
                <a:rPr lang="ko-KR" altLang="en-US" sz="2800" kern="0" spc="-90" dirty="0">
                  <a:gradFill>
                    <a:gsLst>
                      <a:gs pos="100000">
                        <a:prstClr val="white">
                          <a:lumMod val="75000"/>
                        </a:prstClr>
                      </a:gs>
                      <a:gs pos="100000">
                        <a:srgbClr val="00589A"/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혁신적 </a:t>
              </a:r>
              <a:r>
                <a:rPr lang="ko-KR" altLang="en-US" sz="2800" kern="0" spc="-90" dirty="0" smtClean="0">
                  <a:gradFill>
                    <a:gsLst>
                      <a:gs pos="100000">
                        <a:prstClr val="white">
                          <a:lumMod val="75000"/>
                        </a:prstClr>
                      </a:gs>
                      <a:gs pos="100000">
                        <a:srgbClr val="00589A"/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창조경제 생태계 </a:t>
              </a:r>
              <a:r>
                <a:rPr lang="ko-KR" altLang="en-US" sz="2800" kern="0" spc="-90" dirty="0">
                  <a:gradFill>
                    <a:gsLst>
                      <a:gs pos="100000">
                        <a:prstClr val="white">
                          <a:lumMod val="75000"/>
                        </a:prstClr>
                      </a:gs>
                      <a:gs pos="100000">
                        <a:srgbClr val="00589A"/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확충</a:t>
              </a:r>
            </a:p>
          </p:txBody>
        </p:sp>
        <p:sp>
          <p:nvSpPr>
            <p:cNvPr id="25" name="모서리가 둥근 직사각형 24"/>
            <p:cNvSpPr/>
            <p:nvPr/>
          </p:nvSpPr>
          <p:spPr>
            <a:xfrm>
              <a:off x="1662050" y="3435815"/>
              <a:ext cx="1329148" cy="449980"/>
            </a:xfrm>
            <a:prstGeom prst="roundRect">
              <a:avLst>
                <a:gd name="adj" fmla="val 0"/>
              </a:avLst>
            </a:prstGeom>
            <a:solidFill>
              <a:srgbClr val="B3D1DF"/>
            </a:solidFill>
            <a:ln w="952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606254" y="3390102"/>
              <a:ext cx="1482620" cy="523220"/>
            </a:xfrm>
            <a:prstGeom prst="rect">
              <a:avLst/>
            </a:prstGeom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base">
                <a:spcAft>
                  <a:spcPct val="0"/>
                </a:spcAft>
                <a:buClr>
                  <a:prstClr val="black">
                    <a:lumMod val="85000"/>
                    <a:lumOff val="15000"/>
                  </a:prstClr>
                </a:buClr>
              </a:pPr>
              <a:r>
                <a:rPr kumimoji="1" lang="ko-KR" altLang="en-US" sz="2800" b="1" spc="-4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전략 </a:t>
              </a:r>
              <a:r>
                <a:rPr kumimoji="1" lang="en-US" altLang="ko-KR" sz="2800" b="1" spc="-4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I</a:t>
              </a:r>
              <a:endParaRPr kumimoji="1" lang="ko-KR" altLang="en-US" sz="2800" b="1" spc="-40" dirty="0">
                <a:gradFill>
                  <a:gsLst>
                    <a:gs pos="100000">
                      <a:prstClr val="white"/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</p:grpSp>
      <p:grpSp>
        <p:nvGrpSpPr>
          <p:cNvPr id="4" name="그룹 26"/>
          <p:cNvGrpSpPr/>
          <p:nvPr/>
        </p:nvGrpSpPr>
        <p:grpSpPr>
          <a:xfrm>
            <a:off x="1606254" y="3353505"/>
            <a:ext cx="6155038" cy="584775"/>
            <a:chOff x="1606254" y="2692168"/>
            <a:chExt cx="6155038" cy="584775"/>
          </a:xfrm>
        </p:grpSpPr>
        <p:sp>
          <p:nvSpPr>
            <p:cNvPr id="28" name="모서리가 둥근 직사각형 27"/>
            <p:cNvSpPr/>
            <p:nvPr/>
          </p:nvSpPr>
          <p:spPr>
            <a:xfrm>
              <a:off x="1662050" y="2748349"/>
              <a:ext cx="1329148" cy="449980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75000"/>
              </a:schemeClr>
            </a:solidFill>
            <a:ln w="952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06254" y="2702635"/>
              <a:ext cx="14826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base">
                <a:spcAft>
                  <a:spcPct val="0"/>
                </a:spcAft>
                <a:buClr>
                  <a:prstClr val="black">
                    <a:lumMod val="85000"/>
                    <a:lumOff val="15000"/>
                  </a:prstClr>
                </a:buClr>
              </a:pPr>
              <a:r>
                <a:rPr kumimoji="1" lang="ko-KR" altLang="en-US" sz="2800" b="1" spc="-4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전략 </a:t>
              </a:r>
              <a:r>
                <a:rPr kumimoji="1" lang="en-US" altLang="ko-KR" sz="2800" b="1" spc="-4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II</a:t>
              </a:r>
              <a:endParaRPr kumimoji="1" lang="ko-KR" altLang="en-US" sz="2800" b="1" spc="-40" dirty="0">
                <a:gradFill>
                  <a:gsLst>
                    <a:gs pos="100000">
                      <a:prstClr val="white"/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sp>
          <p:nvSpPr>
            <p:cNvPr id="30" name="Text Box 5"/>
            <p:cNvSpPr txBox="1">
              <a:spLocks noChangeArrowheads="1"/>
            </p:cNvSpPr>
            <p:nvPr/>
          </p:nvSpPr>
          <p:spPr bwMode="auto">
            <a:xfrm>
              <a:off x="3080772" y="2692168"/>
              <a:ext cx="468052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latinLnBrk="0" hangingPunct="1">
                <a:defRPr/>
              </a:pPr>
              <a:r>
                <a:rPr lang="ko-KR" altLang="en-US" sz="2800" kern="0" spc="-9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589A"/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역동적 </a:t>
              </a:r>
              <a:r>
                <a:rPr lang="ko-KR" altLang="en-US" sz="3200" b="1" kern="0" spc="-90" dirty="0">
                  <a:gradFill>
                    <a:gsLst>
                      <a:gs pos="100000">
                        <a:srgbClr val="145CAC"/>
                      </a:gs>
                      <a:gs pos="100000">
                        <a:srgbClr val="00589A"/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기업생태계</a:t>
              </a:r>
              <a:r>
                <a:rPr lang="ko-KR" altLang="en-US" sz="2800" kern="0" spc="-9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589A"/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 구현</a:t>
              </a:r>
            </a:p>
          </p:txBody>
        </p:sp>
      </p:grpSp>
      <p:sp>
        <p:nvSpPr>
          <p:cNvPr id="15" name="직사각형 14"/>
          <p:cNvSpPr/>
          <p:nvPr/>
        </p:nvSpPr>
        <p:spPr>
          <a:xfrm>
            <a:off x="448038" y="1463911"/>
            <a:ext cx="57801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30325" eaLnBrk="0" latinLnBrk="0" hangingPunct="0">
              <a:buSzPct val="100000"/>
              <a:defRPr/>
            </a:pPr>
            <a:r>
              <a:rPr lang="ko-KR" altLang="en-US" sz="4800" b="1" kern="0" spc="-150" dirty="0" smtClean="0">
                <a:gradFill>
                  <a:gsLst>
                    <a:gs pos="0">
                      <a:srgbClr val="1F497D">
                        <a:lumMod val="50000"/>
                      </a:srgbClr>
                    </a:gs>
                    <a:gs pos="100000">
                      <a:srgbClr val="004D86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창조경제 </a:t>
            </a:r>
            <a:r>
              <a:rPr lang="ko-KR" altLang="en-US" sz="4800" b="1" kern="0" spc="-150" dirty="0">
                <a:gradFill>
                  <a:gsLst>
                    <a:gs pos="0">
                      <a:srgbClr val="1F497D">
                        <a:lumMod val="50000"/>
                      </a:srgbClr>
                    </a:gs>
                    <a:gs pos="100000">
                      <a:srgbClr val="004D86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구현</a:t>
            </a:r>
          </a:p>
        </p:txBody>
      </p:sp>
    </p:spTree>
    <p:extLst>
      <p:ext uri="{BB962C8B-B14F-4D97-AF65-F5344CB8AC3E}">
        <p14:creationId xmlns="" xmlns:p14="http://schemas.microsoft.com/office/powerpoint/2010/main" val="7417487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extBox 208"/>
          <p:cNvSpPr txBox="1"/>
          <p:nvPr/>
        </p:nvSpPr>
        <p:spPr bwMode="auto">
          <a:xfrm>
            <a:off x="478159" y="242257"/>
            <a:ext cx="4642618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0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2014</a:t>
            </a:r>
            <a:r>
              <a:rPr lang="ko-KR" altLang="en-US" sz="30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년도 주요 성과와 평가</a:t>
            </a:r>
          </a:p>
        </p:txBody>
      </p:sp>
      <p:grpSp>
        <p:nvGrpSpPr>
          <p:cNvPr id="2" name="그룹 228"/>
          <p:cNvGrpSpPr/>
          <p:nvPr/>
        </p:nvGrpSpPr>
        <p:grpSpPr>
          <a:xfrm>
            <a:off x="6732240" y="481896"/>
            <a:ext cx="2086188" cy="333943"/>
            <a:chOff x="6858154" y="481896"/>
            <a:chExt cx="2086188" cy="333943"/>
          </a:xfrm>
        </p:grpSpPr>
        <p:sp>
          <p:nvSpPr>
            <p:cNvPr id="235" name="모서리가 둥근 직사각형 234"/>
            <p:cNvSpPr/>
            <p:nvPr/>
          </p:nvSpPr>
          <p:spPr>
            <a:xfrm>
              <a:off x="6935657" y="510487"/>
              <a:ext cx="812855" cy="25059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 w="952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238" name="Text Box 5"/>
            <p:cNvSpPr txBox="1">
              <a:spLocks noChangeArrowheads="1"/>
            </p:cNvSpPr>
            <p:nvPr/>
          </p:nvSpPr>
          <p:spPr bwMode="auto">
            <a:xfrm>
              <a:off x="7707692" y="492674"/>
              <a:ext cx="123665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latinLnBrk="0" hangingPunct="1">
                <a:defRPr/>
              </a:pPr>
              <a:r>
                <a:rPr lang="ko-KR" altLang="en-US" sz="1500" kern="0" spc="-90" dirty="0">
                  <a:gradFill>
                    <a:gsLst>
                      <a:gs pos="100000">
                        <a:srgbClr val="4F81BD">
                          <a:lumMod val="75000"/>
                        </a:srgbClr>
                      </a:gs>
                      <a:gs pos="100000">
                        <a:srgbClr val="00589A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기업생태계</a:t>
              </a:r>
            </a:p>
          </p:txBody>
        </p:sp>
        <p:sp>
          <p:nvSpPr>
            <p:cNvPr id="239" name="TextBox 238"/>
            <p:cNvSpPr txBox="1"/>
            <p:nvPr/>
          </p:nvSpPr>
          <p:spPr>
            <a:xfrm>
              <a:off x="6858154" y="481896"/>
              <a:ext cx="9678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base">
                <a:spcAft>
                  <a:spcPct val="0"/>
                </a:spcAft>
                <a:buClr>
                  <a:prstClr val="black">
                    <a:lumMod val="85000"/>
                    <a:lumOff val="15000"/>
                  </a:prstClr>
                </a:buClr>
              </a:pPr>
              <a:r>
                <a:rPr kumimoji="1" lang="ko-KR" altLang="en-US" sz="1400" b="1" spc="-40" dirty="0">
                  <a:gradFill>
                    <a:gsLst>
                      <a:gs pos="100000">
                        <a:prstClr val="white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창조경제</a:t>
              </a:r>
            </a:p>
          </p:txBody>
        </p:sp>
      </p:grpSp>
      <p:grpSp>
        <p:nvGrpSpPr>
          <p:cNvPr id="3" name="그룹 240"/>
          <p:cNvGrpSpPr/>
          <p:nvPr/>
        </p:nvGrpSpPr>
        <p:grpSpPr>
          <a:xfrm>
            <a:off x="2214547" y="985820"/>
            <a:ext cx="6500858" cy="450228"/>
            <a:chOff x="97456" y="1156196"/>
            <a:chExt cx="8939040" cy="671916"/>
          </a:xfrm>
        </p:grpSpPr>
        <p:sp>
          <p:nvSpPr>
            <p:cNvPr id="220" name="직사각형 219"/>
            <p:cNvSpPr/>
            <p:nvPr/>
          </p:nvSpPr>
          <p:spPr bwMode="auto">
            <a:xfrm>
              <a:off x="204627" y="1224673"/>
              <a:ext cx="8734749" cy="549714"/>
            </a:xfrm>
            <a:prstGeom prst="rect">
              <a:avLst/>
            </a:prstGeom>
            <a:gradFill rotWithShape="1">
              <a:gsLst>
                <a:gs pos="833">
                  <a:srgbClr val="FFFFFF">
                    <a:alpha val="0"/>
                  </a:srgbClr>
                </a:gs>
                <a:gs pos="69550">
                  <a:srgbClr val="FFFFFF"/>
                </a:gs>
                <a:gs pos="25000">
                  <a:schemeClr val="bg1"/>
                </a:gs>
                <a:gs pos="100000">
                  <a:srgbClr val="FFFFFF">
                    <a:alpha val="0"/>
                  </a:srgbClr>
                </a:gs>
              </a:gsLst>
              <a:lin ang="21594000" scaled="0"/>
            </a:gradFill>
            <a:ln>
              <a:noFill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>
              <a:bevelT w="0" h="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atinLnBrk="0">
                <a:defRPr/>
              </a:pPr>
              <a:endParaRPr lang="ko-KR" altLang="en-US" sz="2000" kern="0">
                <a:solidFill>
                  <a:srgbClr val="FFFF00"/>
                </a:solidFill>
                <a:latin typeface="HY헤드라인M"/>
                <a:ea typeface="HY헤드라인M"/>
              </a:endParaRPr>
            </a:p>
          </p:txBody>
        </p:sp>
        <p:cxnSp>
          <p:nvCxnSpPr>
            <p:cNvPr id="221" name="직선 연결선 220"/>
            <p:cNvCxnSpPr/>
            <p:nvPr/>
          </p:nvCxnSpPr>
          <p:spPr bwMode="auto">
            <a:xfrm flipH="1">
              <a:off x="378413" y="1156196"/>
              <a:ext cx="8387173" cy="0"/>
            </a:xfrm>
            <a:prstGeom prst="line">
              <a:avLst/>
            </a:prstGeom>
            <a:solidFill>
              <a:srgbClr val="0066FF"/>
            </a:solidFill>
            <a:ln w="9525" cap="flat" cmpd="sng" algn="ctr">
              <a:gradFill>
                <a:gsLst>
                  <a:gs pos="0">
                    <a:srgbClr val="0070C0">
                      <a:alpha val="0"/>
                    </a:srgbClr>
                  </a:gs>
                  <a:gs pos="21000">
                    <a:srgbClr val="0070C0"/>
                  </a:gs>
                  <a:gs pos="79000">
                    <a:srgbClr val="0070C0"/>
                  </a:gs>
                  <a:gs pos="100000">
                    <a:srgbClr val="FFFFFF">
                      <a:lumMod val="85000"/>
                      <a:alpha val="0"/>
                    </a:srgbClr>
                  </a:gs>
                </a:gsLst>
                <a:lin ang="108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8" name="직선 연결선 227"/>
            <p:cNvCxnSpPr/>
            <p:nvPr/>
          </p:nvCxnSpPr>
          <p:spPr bwMode="auto">
            <a:xfrm flipH="1">
              <a:off x="378413" y="1828112"/>
              <a:ext cx="8387174" cy="0"/>
            </a:xfrm>
            <a:prstGeom prst="line">
              <a:avLst/>
            </a:prstGeom>
            <a:solidFill>
              <a:srgbClr val="0066FF"/>
            </a:solidFill>
            <a:ln w="9525" cap="flat" cmpd="sng" algn="ctr">
              <a:gradFill>
                <a:gsLst>
                  <a:gs pos="0">
                    <a:srgbClr val="0070C0">
                      <a:alpha val="0"/>
                    </a:srgbClr>
                  </a:gs>
                  <a:gs pos="21000">
                    <a:srgbClr val="0070C0"/>
                  </a:gs>
                  <a:gs pos="79000">
                    <a:srgbClr val="0070C0"/>
                  </a:gs>
                  <a:gs pos="100000">
                    <a:srgbClr val="FFFFFF">
                      <a:lumMod val="85000"/>
                      <a:alpha val="0"/>
                    </a:srgbClr>
                  </a:gs>
                </a:gsLst>
                <a:lin ang="108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2" name="직사각형 251"/>
            <p:cNvSpPr/>
            <p:nvPr/>
          </p:nvSpPr>
          <p:spPr>
            <a:xfrm>
              <a:off x="97456" y="1171363"/>
              <a:ext cx="8939040" cy="63156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215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   벤처</a:t>
              </a:r>
              <a:r>
                <a:rPr lang="en-US" altLang="ko-KR" sz="215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맑은 고딕"/>
                  <a:ea typeface="맑은 고딕"/>
                  <a:cs typeface="Arial" panose="020B0604020202020204" pitchFamily="34" charset="0"/>
                </a:rPr>
                <a:t>·</a:t>
              </a:r>
              <a:r>
                <a:rPr lang="ko-KR" altLang="en-US" sz="215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창업 열기 속에 중소</a:t>
              </a:r>
              <a:r>
                <a:rPr lang="en-US" altLang="ko-KR" sz="215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맑은 고딕"/>
                  <a:ea typeface="맑은 고딕"/>
                  <a:cs typeface="Arial" panose="020B0604020202020204" pitchFamily="34" charset="0"/>
                </a:rPr>
                <a:t>·</a:t>
              </a:r>
              <a:r>
                <a:rPr lang="ko-KR" altLang="en-US" sz="215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중견기업도</a:t>
              </a:r>
              <a:r>
                <a:rPr lang="en-US" altLang="ko-KR" sz="215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 </a:t>
              </a:r>
              <a:r>
                <a:rPr lang="ko-KR" altLang="en-US" sz="215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지속 성장</a:t>
              </a:r>
            </a:p>
          </p:txBody>
        </p:sp>
      </p:grpSp>
      <p:sp>
        <p:nvSpPr>
          <p:cNvPr id="254" name="직사각형 253"/>
          <p:cNvSpPr/>
          <p:nvPr/>
        </p:nvSpPr>
        <p:spPr>
          <a:xfrm>
            <a:off x="377811" y="1619237"/>
            <a:ext cx="8358301" cy="4968000"/>
          </a:xfrm>
          <a:prstGeom prst="rect">
            <a:avLst/>
          </a:prstGeom>
          <a:solidFill>
            <a:srgbClr val="F5F5F5"/>
          </a:solidFill>
          <a:ln w="6350" cap="rnd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kumimoji="1" lang="ko-KR" altLang="en-US" sz="1400">
              <a:solidFill>
                <a:prstClr val="white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grpSp>
        <p:nvGrpSpPr>
          <p:cNvPr id="4" name="그룹 255"/>
          <p:cNvGrpSpPr/>
          <p:nvPr/>
        </p:nvGrpSpPr>
        <p:grpSpPr>
          <a:xfrm>
            <a:off x="514678" y="4914172"/>
            <a:ext cx="2484000" cy="1620000"/>
            <a:chOff x="407945" y="4947351"/>
            <a:chExt cx="1944000" cy="1404000"/>
          </a:xfrm>
        </p:grpSpPr>
        <p:sp>
          <p:nvSpPr>
            <p:cNvPr id="257" name="모서리가 둥근 직사각형 256"/>
            <p:cNvSpPr/>
            <p:nvPr/>
          </p:nvSpPr>
          <p:spPr>
            <a:xfrm>
              <a:off x="407945" y="4947351"/>
              <a:ext cx="1944000" cy="1404000"/>
            </a:xfrm>
            <a:prstGeom prst="roundRect">
              <a:avLst>
                <a:gd name="adj" fmla="val 1886"/>
              </a:avLst>
            </a:prstGeom>
            <a:solidFill>
              <a:schemeClr val="bg1"/>
            </a:solidFill>
            <a:ln w="3175" cap="rnd">
              <a:solidFill>
                <a:srgbClr val="EAEAEA"/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grpSp>
          <p:nvGrpSpPr>
            <p:cNvPr id="5" name="그룹 413"/>
            <p:cNvGrpSpPr/>
            <p:nvPr/>
          </p:nvGrpSpPr>
          <p:grpSpPr>
            <a:xfrm>
              <a:off x="588674" y="5915409"/>
              <a:ext cx="1582543" cy="382657"/>
              <a:chOff x="1043608" y="5570077"/>
              <a:chExt cx="2503561" cy="595225"/>
            </a:xfrm>
          </p:grpSpPr>
          <p:sp>
            <p:nvSpPr>
              <p:cNvPr id="274" name="직사각형 273"/>
              <p:cNvSpPr/>
              <p:nvPr/>
            </p:nvSpPr>
            <p:spPr>
              <a:xfrm>
                <a:off x="1043608" y="5805263"/>
                <a:ext cx="2503561" cy="360039"/>
              </a:xfrm>
              <a:prstGeom prst="rect">
                <a:avLst/>
              </a:prstGeom>
              <a:solidFill>
                <a:srgbClr val="236A8D"/>
              </a:solidFill>
              <a:ln w="15875" cap="rnd">
                <a:noFill/>
                <a:tailEnd type="none"/>
              </a:ln>
              <a:effectLst>
                <a:innerShdw blurRad="63500">
                  <a:schemeClr val="tx2">
                    <a:lumMod val="75000"/>
                    <a:alpha val="73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900">
                  <a:solidFill>
                    <a:prstClr val="white"/>
                  </a:solidFill>
                </a:endParaRPr>
              </a:p>
            </p:txBody>
          </p:sp>
          <p:sp>
            <p:nvSpPr>
              <p:cNvPr id="275" name="사다리꼴 274"/>
              <p:cNvSpPr/>
              <p:nvPr/>
            </p:nvSpPr>
            <p:spPr>
              <a:xfrm>
                <a:off x="1043608" y="5570077"/>
                <a:ext cx="2503561" cy="231660"/>
              </a:xfrm>
              <a:prstGeom prst="trapezoid">
                <a:avLst>
                  <a:gd name="adj" fmla="val 64961"/>
                </a:avLst>
              </a:prstGeom>
              <a:solidFill>
                <a:schemeClr val="bg1">
                  <a:lumMod val="95000"/>
                </a:schemeClr>
              </a:solidFill>
              <a:ln w="6350" cap="rnd">
                <a:solidFill>
                  <a:schemeClr val="bg1">
                    <a:lumMod val="85000"/>
                  </a:schemeClr>
                </a:solidFill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9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59" name="모서리가 둥근 직사각형 258"/>
            <p:cNvSpPr/>
            <p:nvPr/>
          </p:nvSpPr>
          <p:spPr>
            <a:xfrm>
              <a:off x="1575403" y="5124853"/>
              <a:ext cx="566588" cy="227945"/>
            </a:xfrm>
            <a:prstGeom prst="roundRect">
              <a:avLst>
                <a:gd name="adj" fmla="val 10193"/>
              </a:avLst>
            </a:prstGeom>
          </p:spPr>
          <p:txBody>
            <a:bodyPr wrap="square" lIns="0" tIns="0" rIns="0" bIns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spcAft>
                  <a:spcPts val="300"/>
                </a:spcAft>
                <a:buClr>
                  <a:schemeClr val="accent1">
                    <a:lumMod val="75000"/>
                  </a:schemeClr>
                </a:buClr>
              </a:pPr>
              <a:r>
                <a:rPr lang="en-US" altLang="ko-KR" sz="1400" kern="0" dirty="0" smtClean="0">
                  <a:gradFill>
                    <a:gsLst>
                      <a:gs pos="100000">
                        <a:srgbClr val="006699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3.0</a:t>
              </a:r>
              <a:endParaRPr lang="ko-KR" altLang="en-US" sz="1400" kern="0" dirty="0">
                <a:gradFill>
                  <a:gsLst>
                    <a:gs pos="100000">
                      <a:srgbClr val="006699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endParaRPr>
            </a:p>
          </p:txBody>
        </p:sp>
        <p:sp>
          <p:nvSpPr>
            <p:cNvPr id="260" name="모서리가 둥근 직사각형 259"/>
            <p:cNvSpPr/>
            <p:nvPr/>
          </p:nvSpPr>
          <p:spPr>
            <a:xfrm>
              <a:off x="486878" y="5018789"/>
              <a:ext cx="1057726" cy="130254"/>
            </a:xfrm>
            <a:prstGeom prst="roundRect">
              <a:avLst>
                <a:gd name="adj" fmla="val 10193"/>
              </a:avLst>
            </a:prstGeom>
          </p:spPr>
          <p:txBody>
            <a:bodyPr wrap="square" lIns="0" tIns="0" rIns="0" bIns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300"/>
                </a:spcAft>
                <a:buClr>
                  <a:schemeClr val="accent1">
                    <a:lumMod val="75000"/>
                  </a:schemeClr>
                </a:buClr>
              </a:pPr>
              <a:r>
                <a:rPr lang="ko-KR" altLang="en-US" sz="800" dirty="0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21594000" scaled="0"/>
                  </a:gradFill>
                  <a:latin typeface="-윤고딕330" pitchFamily="18" charset="-127"/>
                  <a:ea typeface="-윤고딕330" pitchFamily="18" charset="-127"/>
                </a:rPr>
                <a:t>기업부설연구소</a:t>
              </a:r>
              <a:r>
                <a:rPr lang="en-US" altLang="ko-KR" sz="800" dirty="0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21594000" scaled="0"/>
                  </a:gradFill>
                  <a:latin typeface="-윤고딕330" pitchFamily="18" charset="-127"/>
                  <a:ea typeface="-윤고딕330" pitchFamily="18" charset="-127"/>
                </a:rPr>
                <a:t>(</a:t>
              </a:r>
              <a:r>
                <a:rPr lang="ko-KR" altLang="en-US" sz="800" dirty="0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21594000" scaled="0"/>
                  </a:gradFill>
                  <a:latin typeface="-윤고딕330" pitchFamily="18" charset="-127"/>
                  <a:ea typeface="-윤고딕330" pitchFamily="18" charset="-127"/>
                </a:rPr>
                <a:t>만개</a:t>
              </a:r>
              <a:r>
                <a:rPr lang="en-US" altLang="ko-KR" sz="800" dirty="0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21594000" scaled="0"/>
                  </a:gradFill>
                  <a:latin typeface="-윤고딕330" pitchFamily="18" charset="-127"/>
                  <a:ea typeface="-윤고딕330" pitchFamily="18" charset="-127"/>
                </a:rPr>
                <a:t>)</a:t>
              </a:r>
              <a:endParaRPr lang="en-US" altLang="ko-KR" sz="800" dirty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latin typeface="-윤고딕330" pitchFamily="18" charset="-127"/>
                <a:ea typeface="-윤고딕330" pitchFamily="18" charset="-127"/>
              </a:endParaRPr>
            </a:p>
          </p:txBody>
        </p:sp>
        <p:sp>
          <p:nvSpPr>
            <p:cNvPr id="263" name="제목 114"/>
            <p:cNvSpPr txBox="1">
              <a:spLocks/>
            </p:cNvSpPr>
            <p:nvPr/>
          </p:nvSpPr>
          <p:spPr>
            <a:xfrm>
              <a:off x="530801" y="6038937"/>
              <a:ext cx="692784" cy="302249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wrap="none" lIns="0" tIns="0" rIns="0" bIns="0" anchor="ctr" anchorCtr="0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latinLnBrk="0" hangingPunct="0">
                <a:defRPr/>
              </a:pPr>
              <a:r>
                <a:rPr lang="en-US" altLang="ko-KR" sz="1200" kern="0" dirty="0">
                  <a:gradFill>
                    <a:gsLst>
                      <a:gs pos="100000">
                        <a:schemeClr val="bg1"/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'12</a:t>
              </a:r>
              <a:endParaRPr lang="ko-KR" altLang="en-US" sz="1200" kern="0" dirty="0">
                <a:gradFill>
                  <a:gsLst>
                    <a:gs pos="10000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endParaRPr>
            </a:p>
          </p:txBody>
        </p:sp>
        <p:sp>
          <p:nvSpPr>
            <p:cNvPr id="264" name="제목 114"/>
            <p:cNvSpPr txBox="1">
              <a:spLocks/>
            </p:cNvSpPr>
            <p:nvPr/>
          </p:nvSpPr>
          <p:spPr>
            <a:xfrm>
              <a:off x="1029882" y="6045287"/>
              <a:ext cx="692784" cy="302249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wrap="none" lIns="0" tIns="0" rIns="0" bIns="0" anchor="ctr" anchorCtr="0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latinLnBrk="0" hangingPunct="0">
                <a:defRPr/>
              </a:pPr>
              <a:r>
                <a:rPr lang="en-US" altLang="ko-KR" sz="1200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'13</a:t>
              </a:r>
              <a:endParaRPr lang="ko-KR" altLang="en-US" sz="120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endParaRPr>
            </a:p>
          </p:txBody>
        </p:sp>
        <p:sp>
          <p:nvSpPr>
            <p:cNvPr id="265" name="자유형 264"/>
            <p:cNvSpPr/>
            <p:nvPr/>
          </p:nvSpPr>
          <p:spPr>
            <a:xfrm>
              <a:off x="935006" y="5641962"/>
              <a:ext cx="490293" cy="288000"/>
            </a:xfrm>
            <a:custGeom>
              <a:avLst/>
              <a:gdLst>
                <a:gd name="connsiteX0" fmla="*/ 0 w 2014208"/>
                <a:gd name="connsiteY0" fmla="*/ 855406 h 855406"/>
                <a:gd name="connsiteX1" fmla="*/ 615218 w 2014208"/>
                <a:gd name="connsiteY1" fmla="*/ 623646 h 855406"/>
                <a:gd name="connsiteX2" fmla="*/ 1045029 w 2014208"/>
                <a:gd name="connsiteY2" fmla="*/ 459307 h 855406"/>
                <a:gd name="connsiteX3" fmla="*/ 1508549 w 2014208"/>
                <a:gd name="connsiteY3" fmla="*/ 202263 h 855406"/>
                <a:gd name="connsiteX4" fmla="*/ 2014208 w 2014208"/>
                <a:gd name="connsiteY4" fmla="*/ 0 h 855406"/>
                <a:gd name="connsiteX0" fmla="*/ 0 w 2085350"/>
                <a:gd name="connsiteY0" fmla="*/ 887146 h 887146"/>
                <a:gd name="connsiteX1" fmla="*/ 615218 w 2085350"/>
                <a:gd name="connsiteY1" fmla="*/ 655386 h 887146"/>
                <a:gd name="connsiteX2" fmla="*/ 1045029 w 2085350"/>
                <a:gd name="connsiteY2" fmla="*/ 491047 h 887146"/>
                <a:gd name="connsiteX3" fmla="*/ 1508549 w 2085350"/>
                <a:gd name="connsiteY3" fmla="*/ 234003 h 887146"/>
                <a:gd name="connsiteX4" fmla="*/ 2085350 w 2085350"/>
                <a:gd name="connsiteY4" fmla="*/ 0 h 887146"/>
                <a:gd name="connsiteX0" fmla="*/ 0 w 2056246"/>
                <a:gd name="connsiteY0" fmla="*/ 864929 h 864929"/>
                <a:gd name="connsiteX1" fmla="*/ 615218 w 2056246"/>
                <a:gd name="connsiteY1" fmla="*/ 633169 h 864929"/>
                <a:gd name="connsiteX2" fmla="*/ 1045029 w 2056246"/>
                <a:gd name="connsiteY2" fmla="*/ 468830 h 864929"/>
                <a:gd name="connsiteX3" fmla="*/ 1508549 w 2056246"/>
                <a:gd name="connsiteY3" fmla="*/ 211786 h 864929"/>
                <a:gd name="connsiteX4" fmla="*/ 2056246 w 2056246"/>
                <a:gd name="connsiteY4" fmla="*/ 0 h 864929"/>
                <a:gd name="connsiteX0" fmla="*/ 0 w 2040078"/>
                <a:gd name="connsiteY0" fmla="*/ 868104 h 868104"/>
                <a:gd name="connsiteX1" fmla="*/ 615218 w 2040078"/>
                <a:gd name="connsiteY1" fmla="*/ 636344 h 868104"/>
                <a:gd name="connsiteX2" fmla="*/ 1045029 w 2040078"/>
                <a:gd name="connsiteY2" fmla="*/ 472005 h 868104"/>
                <a:gd name="connsiteX3" fmla="*/ 1508549 w 2040078"/>
                <a:gd name="connsiteY3" fmla="*/ 214961 h 868104"/>
                <a:gd name="connsiteX4" fmla="*/ 2040078 w 2040078"/>
                <a:gd name="connsiteY4" fmla="*/ 0 h 868104"/>
                <a:gd name="connsiteX0" fmla="*/ 0 w 2011497"/>
                <a:gd name="connsiteY0" fmla="*/ 378430 h 636344"/>
                <a:gd name="connsiteX1" fmla="*/ 586637 w 2011497"/>
                <a:gd name="connsiteY1" fmla="*/ 636344 h 636344"/>
                <a:gd name="connsiteX2" fmla="*/ 1016448 w 2011497"/>
                <a:gd name="connsiteY2" fmla="*/ 472005 h 636344"/>
                <a:gd name="connsiteX3" fmla="*/ 1479968 w 2011497"/>
                <a:gd name="connsiteY3" fmla="*/ 214961 h 636344"/>
                <a:gd name="connsiteX4" fmla="*/ 2011497 w 2011497"/>
                <a:gd name="connsiteY4" fmla="*/ 0 h 636344"/>
                <a:gd name="connsiteX0" fmla="*/ 0 w 2011497"/>
                <a:gd name="connsiteY0" fmla="*/ 378430 h 472005"/>
                <a:gd name="connsiteX1" fmla="*/ 500892 w 2011497"/>
                <a:gd name="connsiteY1" fmla="*/ 201078 h 472005"/>
                <a:gd name="connsiteX2" fmla="*/ 1016448 w 2011497"/>
                <a:gd name="connsiteY2" fmla="*/ 472005 h 472005"/>
                <a:gd name="connsiteX3" fmla="*/ 1479968 w 2011497"/>
                <a:gd name="connsiteY3" fmla="*/ 214961 h 472005"/>
                <a:gd name="connsiteX4" fmla="*/ 2011497 w 2011497"/>
                <a:gd name="connsiteY4" fmla="*/ 0 h 472005"/>
                <a:gd name="connsiteX0" fmla="*/ 0 w 2011497"/>
                <a:gd name="connsiteY0" fmla="*/ 378430 h 825659"/>
                <a:gd name="connsiteX1" fmla="*/ 500892 w 2011497"/>
                <a:gd name="connsiteY1" fmla="*/ 201078 h 825659"/>
                <a:gd name="connsiteX2" fmla="*/ 1006921 w 2011497"/>
                <a:gd name="connsiteY2" fmla="*/ 825659 h 825659"/>
                <a:gd name="connsiteX3" fmla="*/ 1479968 w 2011497"/>
                <a:gd name="connsiteY3" fmla="*/ 214961 h 825659"/>
                <a:gd name="connsiteX4" fmla="*/ 2011497 w 2011497"/>
                <a:gd name="connsiteY4" fmla="*/ 0 h 825659"/>
                <a:gd name="connsiteX0" fmla="*/ 0 w 2021024"/>
                <a:gd name="connsiteY0" fmla="*/ 534853 h 825659"/>
                <a:gd name="connsiteX1" fmla="*/ 510419 w 2021024"/>
                <a:gd name="connsiteY1" fmla="*/ 201078 h 825659"/>
                <a:gd name="connsiteX2" fmla="*/ 1016448 w 2021024"/>
                <a:gd name="connsiteY2" fmla="*/ 825659 h 825659"/>
                <a:gd name="connsiteX3" fmla="*/ 1489495 w 2021024"/>
                <a:gd name="connsiteY3" fmla="*/ 214961 h 825659"/>
                <a:gd name="connsiteX4" fmla="*/ 2021024 w 2021024"/>
                <a:gd name="connsiteY4" fmla="*/ 0 h 825659"/>
                <a:gd name="connsiteX0" fmla="*/ 0 w 2021024"/>
                <a:gd name="connsiteY0" fmla="*/ 534853 h 825659"/>
                <a:gd name="connsiteX1" fmla="*/ 510419 w 2021024"/>
                <a:gd name="connsiteY1" fmla="*/ 201078 h 825659"/>
                <a:gd name="connsiteX2" fmla="*/ 1016448 w 2021024"/>
                <a:gd name="connsiteY2" fmla="*/ 825659 h 825659"/>
                <a:gd name="connsiteX3" fmla="*/ 1479968 w 2021024"/>
                <a:gd name="connsiteY3" fmla="*/ 595819 h 825659"/>
                <a:gd name="connsiteX4" fmla="*/ 2021024 w 2021024"/>
                <a:gd name="connsiteY4" fmla="*/ 0 h 825659"/>
                <a:gd name="connsiteX0" fmla="*/ 0 w 1954334"/>
                <a:gd name="connsiteY0" fmla="*/ 333775 h 624581"/>
                <a:gd name="connsiteX1" fmla="*/ 510419 w 1954334"/>
                <a:gd name="connsiteY1" fmla="*/ 0 h 624581"/>
                <a:gd name="connsiteX2" fmla="*/ 1016448 w 1954334"/>
                <a:gd name="connsiteY2" fmla="*/ 624581 h 624581"/>
                <a:gd name="connsiteX3" fmla="*/ 1479968 w 1954334"/>
                <a:gd name="connsiteY3" fmla="*/ 394741 h 624581"/>
                <a:gd name="connsiteX4" fmla="*/ 1954334 w 1954334"/>
                <a:gd name="connsiteY4" fmla="*/ 519831 h 624581"/>
                <a:gd name="connsiteX0" fmla="*/ 0 w 1954334"/>
                <a:gd name="connsiteY0" fmla="*/ 469796 h 760602"/>
                <a:gd name="connsiteX1" fmla="*/ 500892 w 1954334"/>
                <a:gd name="connsiteY1" fmla="*/ 0 h 760602"/>
                <a:gd name="connsiteX2" fmla="*/ 1016448 w 1954334"/>
                <a:gd name="connsiteY2" fmla="*/ 760602 h 760602"/>
                <a:gd name="connsiteX3" fmla="*/ 1479968 w 1954334"/>
                <a:gd name="connsiteY3" fmla="*/ 530762 h 760602"/>
                <a:gd name="connsiteX4" fmla="*/ 1954334 w 1954334"/>
                <a:gd name="connsiteY4" fmla="*/ 655852 h 760602"/>
                <a:gd name="connsiteX0" fmla="*/ 0 w 1954334"/>
                <a:gd name="connsiteY0" fmla="*/ 381383 h 672189"/>
                <a:gd name="connsiteX1" fmla="*/ 481838 w 1954334"/>
                <a:gd name="connsiteY1" fmla="*/ 0 h 672189"/>
                <a:gd name="connsiteX2" fmla="*/ 1016448 w 1954334"/>
                <a:gd name="connsiteY2" fmla="*/ 672189 h 672189"/>
                <a:gd name="connsiteX3" fmla="*/ 1479968 w 1954334"/>
                <a:gd name="connsiteY3" fmla="*/ 442349 h 672189"/>
                <a:gd name="connsiteX4" fmla="*/ 1954334 w 1954334"/>
                <a:gd name="connsiteY4" fmla="*/ 567439 h 672189"/>
                <a:gd name="connsiteX0" fmla="*/ 0 w 1954334"/>
                <a:gd name="connsiteY0" fmla="*/ 381383 h 835414"/>
                <a:gd name="connsiteX1" fmla="*/ 481838 w 1954334"/>
                <a:gd name="connsiteY1" fmla="*/ 0 h 835414"/>
                <a:gd name="connsiteX2" fmla="*/ 1006921 w 1954334"/>
                <a:gd name="connsiteY2" fmla="*/ 835414 h 835414"/>
                <a:gd name="connsiteX3" fmla="*/ 1479968 w 1954334"/>
                <a:gd name="connsiteY3" fmla="*/ 442349 h 835414"/>
                <a:gd name="connsiteX4" fmla="*/ 1954334 w 1954334"/>
                <a:gd name="connsiteY4" fmla="*/ 567439 h 835414"/>
                <a:gd name="connsiteX0" fmla="*/ 0 w 1954334"/>
                <a:gd name="connsiteY0" fmla="*/ 381383 h 835414"/>
                <a:gd name="connsiteX1" fmla="*/ 481838 w 1954334"/>
                <a:gd name="connsiteY1" fmla="*/ 0 h 835414"/>
                <a:gd name="connsiteX2" fmla="*/ 1006921 w 1954334"/>
                <a:gd name="connsiteY2" fmla="*/ 835414 h 835414"/>
                <a:gd name="connsiteX3" fmla="*/ 1489495 w 1954334"/>
                <a:gd name="connsiteY3" fmla="*/ 483155 h 835414"/>
                <a:gd name="connsiteX4" fmla="*/ 1954334 w 1954334"/>
                <a:gd name="connsiteY4" fmla="*/ 567439 h 835414"/>
                <a:gd name="connsiteX0" fmla="*/ 0 w 1973388"/>
                <a:gd name="connsiteY0" fmla="*/ 381383 h 835414"/>
                <a:gd name="connsiteX1" fmla="*/ 481838 w 1973388"/>
                <a:gd name="connsiteY1" fmla="*/ 0 h 835414"/>
                <a:gd name="connsiteX2" fmla="*/ 1006921 w 1973388"/>
                <a:gd name="connsiteY2" fmla="*/ 835414 h 835414"/>
                <a:gd name="connsiteX3" fmla="*/ 1489495 w 1973388"/>
                <a:gd name="connsiteY3" fmla="*/ 483155 h 835414"/>
                <a:gd name="connsiteX4" fmla="*/ 1973388 w 1973388"/>
                <a:gd name="connsiteY4" fmla="*/ 560638 h 835414"/>
                <a:gd name="connsiteX0" fmla="*/ 0 w 1973388"/>
                <a:gd name="connsiteY0" fmla="*/ 381383 h 835414"/>
                <a:gd name="connsiteX1" fmla="*/ 481838 w 1973388"/>
                <a:gd name="connsiteY1" fmla="*/ 0 h 835414"/>
                <a:gd name="connsiteX2" fmla="*/ 1006921 w 1973388"/>
                <a:gd name="connsiteY2" fmla="*/ 835414 h 835414"/>
                <a:gd name="connsiteX3" fmla="*/ 1489495 w 1973388"/>
                <a:gd name="connsiteY3" fmla="*/ 483155 h 835414"/>
                <a:gd name="connsiteX4" fmla="*/ 1973388 w 1973388"/>
                <a:gd name="connsiteY4" fmla="*/ 669454 h 835414"/>
                <a:gd name="connsiteX0" fmla="*/ 0 w 1489495"/>
                <a:gd name="connsiteY0" fmla="*/ 381383 h 835414"/>
                <a:gd name="connsiteX1" fmla="*/ 481838 w 1489495"/>
                <a:gd name="connsiteY1" fmla="*/ 0 h 835414"/>
                <a:gd name="connsiteX2" fmla="*/ 1006921 w 1489495"/>
                <a:gd name="connsiteY2" fmla="*/ 835414 h 835414"/>
                <a:gd name="connsiteX3" fmla="*/ 1489495 w 1489495"/>
                <a:gd name="connsiteY3" fmla="*/ 483155 h 835414"/>
                <a:gd name="connsiteX0" fmla="*/ 0 w 1006921"/>
                <a:gd name="connsiteY0" fmla="*/ 381383 h 835414"/>
                <a:gd name="connsiteX1" fmla="*/ 481838 w 1006921"/>
                <a:gd name="connsiteY1" fmla="*/ 0 h 835414"/>
                <a:gd name="connsiteX2" fmla="*/ 1006921 w 1006921"/>
                <a:gd name="connsiteY2" fmla="*/ 835414 h 835414"/>
                <a:gd name="connsiteX0" fmla="*/ 0 w 990248"/>
                <a:gd name="connsiteY0" fmla="*/ 0 h 947106"/>
                <a:gd name="connsiteX1" fmla="*/ 465165 w 990248"/>
                <a:gd name="connsiteY1" fmla="*/ 111692 h 947106"/>
                <a:gd name="connsiteX2" fmla="*/ 990248 w 990248"/>
                <a:gd name="connsiteY2" fmla="*/ 947106 h 947106"/>
                <a:gd name="connsiteX0" fmla="*/ 0 w 990248"/>
                <a:gd name="connsiteY0" fmla="*/ 141646 h 1088752"/>
                <a:gd name="connsiteX1" fmla="*/ 448493 w 990248"/>
                <a:gd name="connsiteY1" fmla="*/ 0 h 1088752"/>
                <a:gd name="connsiteX2" fmla="*/ 990248 w 990248"/>
                <a:gd name="connsiteY2" fmla="*/ 1088752 h 1088752"/>
                <a:gd name="connsiteX0" fmla="*/ 0 w 792561"/>
                <a:gd name="connsiteY0" fmla="*/ 202267 h 202267"/>
                <a:gd name="connsiteX1" fmla="*/ 448493 w 792561"/>
                <a:gd name="connsiteY1" fmla="*/ 60621 h 202267"/>
                <a:gd name="connsiteX2" fmla="*/ 792561 w 792561"/>
                <a:gd name="connsiteY2" fmla="*/ 0 h 202267"/>
                <a:gd name="connsiteX0" fmla="*/ 0 w 794943"/>
                <a:gd name="connsiteY0" fmla="*/ 178464 h 178464"/>
                <a:gd name="connsiteX1" fmla="*/ 448493 w 794943"/>
                <a:gd name="connsiteY1" fmla="*/ 36818 h 178464"/>
                <a:gd name="connsiteX2" fmla="*/ 794943 w 794943"/>
                <a:gd name="connsiteY2" fmla="*/ 0 h 178464"/>
                <a:gd name="connsiteX0" fmla="*/ 0 w 771125"/>
                <a:gd name="connsiteY0" fmla="*/ 220970 h 220970"/>
                <a:gd name="connsiteX1" fmla="*/ 424675 w 771125"/>
                <a:gd name="connsiteY1" fmla="*/ 36818 h 220970"/>
                <a:gd name="connsiteX2" fmla="*/ 771125 w 771125"/>
                <a:gd name="connsiteY2" fmla="*/ 0 h 220970"/>
                <a:gd name="connsiteX0" fmla="*/ 0 w 771125"/>
                <a:gd name="connsiteY0" fmla="*/ 220970 h 220970"/>
                <a:gd name="connsiteX1" fmla="*/ 408002 w 771125"/>
                <a:gd name="connsiteY1" fmla="*/ 53821 h 220970"/>
                <a:gd name="connsiteX2" fmla="*/ 771125 w 771125"/>
                <a:gd name="connsiteY2" fmla="*/ 0 h 220970"/>
                <a:gd name="connsiteX0" fmla="*/ 0 w 787798"/>
                <a:gd name="connsiteY0" fmla="*/ 205668 h 205668"/>
                <a:gd name="connsiteX1" fmla="*/ 408002 w 787798"/>
                <a:gd name="connsiteY1" fmla="*/ 38519 h 205668"/>
                <a:gd name="connsiteX2" fmla="*/ 787798 w 787798"/>
                <a:gd name="connsiteY2" fmla="*/ 0 h 205668"/>
                <a:gd name="connsiteX0" fmla="*/ 0 w 408002"/>
                <a:gd name="connsiteY0" fmla="*/ 167149 h 167149"/>
                <a:gd name="connsiteX1" fmla="*/ 408002 w 408002"/>
                <a:gd name="connsiteY1" fmla="*/ 0 h 16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8002" h="167149">
                  <a:moveTo>
                    <a:pt x="0" y="167149"/>
                  </a:moveTo>
                  <a:lnTo>
                    <a:pt x="408002" y="0"/>
                  </a:lnTo>
                </a:path>
              </a:pathLst>
            </a:custGeom>
            <a:noFill/>
            <a:ln w="76200" cap="rnd">
              <a:solidFill>
                <a:srgbClr val="6B6B6B"/>
              </a:solidFill>
              <a:tailEnd type="none" w="sm" len="sm"/>
            </a:ln>
            <a:effectLst/>
            <a:scene3d>
              <a:camera prst="orthographicFront"/>
              <a:lightRig rig="threePt" dir="t"/>
            </a:scene3d>
            <a:sp3d prstMaterial="plastic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266" name="자유형 265"/>
            <p:cNvSpPr/>
            <p:nvPr/>
          </p:nvSpPr>
          <p:spPr>
            <a:xfrm>
              <a:off x="1403363" y="5387919"/>
              <a:ext cx="449435" cy="254367"/>
            </a:xfrm>
            <a:custGeom>
              <a:avLst/>
              <a:gdLst>
                <a:gd name="connsiteX0" fmla="*/ 0 w 2014208"/>
                <a:gd name="connsiteY0" fmla="*/ 855406 h 855406"/>
                <a:gd name="connsiteX1" fmla="*/ 615218 w 2014208"/>
                <a:gd name="connsiteY1" fmla="*/ 623646 h 855406"/>
                <a:gd name="connsiteX2" fmla="*/ 1045029 w 2014208"/>
                <a:gd name="connsiteY2" fmla="*/ 459307 h 855406"/>
                <a:gd name="connsiteX3" fmla="*/ 1508549 w 2014208"/>
                <a:gd name="connsiteY3" fmla="*/ 202263 h 855406"/>
                <a:gd name="connsiteX4" fmla="*/ 2014208 w 2014208"/>
                <a:gd name="connsiteY4" fmla="*/ 0 h 855406"/>
                <a:gd name="connsiteX0" fmla="*/ 0 w 2085350"/>
                <a:gd name="connsiteY0" fmla="*/ 887146 h 887146"/>
                <a:gd name="connsiteX1" fmla="*/ 615218 w 2085350"/>
                <a:gd name="connsiteY1" fmla="*/ 655386 h 887146"/>
                <a:gd name="connsiteX2" fmla="*/ 1045029 w 2085350"/>
                <a:gd name="connsiteY2" fmla="*/ 491047 h 887146"/>
                <a:gd name="connsiteX3" fmla="*/ 1508549 w 2085350"/>
                <a:gd name="connsiteY3" fmla="*/ 234003 h 887146"/>
                <a:gd name="connsiteX4" fmla="*/ 2085350 w 2085350"/>
                <a:gd name="connsiteY4" fmla="*/ 0 h 887146"/>
                <a:gd name="connsiteX0" fmla="*/ 0 w 2056246"/>
                <a:gd name="connsiteY0" fmla="*/ 864929 h 864929"/>
                <a:gd name="connsiteX1" fmla="*/ 615218 w 2056246"/>
                <a:gd name="connsiteY1" fmla="*/ 633169 h 864929"/>
                <a:gd name="connsiteX2" fmla="*/ 1045029 w 2056246"/>
                <a:gd name="connsiteY2" fmla="*/ 468830 h 864929"/>
                <a:gd name="connsiteX3" fmla="*/ 1508549 w 2056246"/>
                <a:gd name="connsiteY3" fmla="*/ 211786 h 864929"/>
                <a:gd name="connsiteX4" fmla="*/ 2056246 w 2056246"/>
                <a:gd name="connsiteY4" fmla="*/ 0 h 864929"/>
                <a:gd name="connsiteX0" fmla="*/ 0 w 2040078"/>
                <a:gd name="connsiteY0" fmla="*/ 868104 h 868104"/>
                <a:gd name="connsiteX1" fmla="*/ 615218 w 2040078"/>
                <a:gd name="connsiteY1" fmla="*/ 636344 h 868104"/>
                <a:gd name="connsiteX2" fmla="*/ 1045029 w 2040078"/>
                <a:gd name="connsiteY2" fmla="*/ 472005 h 868104"/>
                <a:gd name="connsiteX3" fmla="*/ 1508549 w 2040078"/>
                <a:gd name="connsiteY3" fmla="*/ 214961 h 868104"/>
                <a:gd name="connsiteX4" fmla="*/ 2040078 w 2040078"/>
                <a:gd name="connsiteY4" fmla="*/ 0 h 868104"/>
                <a:gd name="connsiteX0" fmla="*/ 0 w 2011497"/>
                <a:gd name="connsiteY0" fmla="*/ 378430 h 636344"/>
                <a:gd name="connsiteX1" fmla="*/ 586637 w 2011497"/>
                <a:gd name="connsiteY1" fmla="*/ 636344 h 636344"/>
                <a:gd name="connsiteX2" fmla="*/ 1016448 w 2011497"/>
                <a:gd name="connsiteY2" fmla="*/ 472005 h 636344"/>
                <a:gd name="connsiteX3" fmla="*/ 1479968 w 2011497"/>
                <a:gd name="connsiteY3" fmla="*/ 214961 h 636344"/>
                <a:gd name="connsiteX4" fmla="*/ 2011497 w 2011497"/>
                <a:gd name="connsiteY4" fmla="*/ 0 h 636344"/>
                <a:gd name="connsiteX0" fmla="*/ 0 w 2011497"/>
                <a:gd name="connsiteY0" fmla="*/ 378430 h 472005"/>
                <a:gd name="connsiteX1" fmla="*/ 500892 w 2011497"/>
                <a:gd name="connsiteY1" fmla="*/ 201078 h 472005"/>
                <a:gd name="connsiteX2" fmla="*/ 1016448 w 2011497"/>
                <a:gd name="connsiteY2" fmla="*/ 472005 h 472005"/>
                <a:gd name="connsiteX3" fmla="*/ 1479968 w 2011497"/>
                <a:gd name="connsiteY3" fmla="*/ 214961 h 472005"/>
                <a:gd name="connsiteX4" fmla="*/ 2011497 w 2011497"/>
                <a:gd name="connsiteY4" fmla="*/ 0 h 472005"/>
                <a:gd name="connsiteX0" fmla="*/ 0 w 2011497"/>
                <a:gd name="connsiteY0" fmla="*/ 378430 h 825659"/>
                <a:gd name="connsiteX1" fmla="*/ 500892 w 2011497"/>
                <a:gd name="connsiteY1" fmla="*/ 201078 h 825659"/>
                <a:gd name="connsiteX2" fmla="*/ 1006921 w 2011497"/>
                <a:gd name="connsiteY2" fmla="*/ 825659 h 825659"/>
                <a:gd name="connsiteX3" fmla="*/ 1479968 w 2011497"/>
                <a:gd name="connsiteY3" fmla="*/ 214961 h 825659"/>
                <a:gd name="connsiteX4" fmla="*/ 2011497 w 2011497"/>
                <a:gd name="connsiteY4" fmla="*/ 0 h 825659"/>
                <a:gd name="connsiteX0" fmla="*/ 0 w 2021024"/>
                <a:gd name="connsiteY0" fmla="*/ 534853 h 825659"/>
                <a:gd name="connsiteX1" fmla="*/ 510419 w 2021024"/>
                <a:gd name="connsiteY1" fmla="*/ 201078 h 825659"/>
                <a:gd name="connsiteX2" fmla="*/ 1016448 w 2021024"/>
                <a:gd name="connsiteY2" fmla="*/ 825659 h 825659"/>
                <a:gd name="connsiteX3" fmla="*/ 1489495 w 2021024"/>
                <a:gd name="connsiteY3" fmla="*/ 214961 h 825659"/>
                <a:gd name="connsiteX4" fmla="*/ 2021024 w 2021024"/>
                <a:gd name="connsiteY4" fmla="*/ 0 h 825659"/>
                <a:gd name="connsiteX0" fmla="*/ 0 w 2021024"/>
                <a:gd name="connsiteY0" fmla="*/ 534853 h 825659"/>
                <a:gd name="connsiteX1" fmla="*/ 510419 w 2021024"/>
                <a:gd name="connsiteY1" fmla="*/ 201078 h 825659"/>
                <a:gd name="connsiteX2" fmla="*/ 1016448 w 2021024"/>
                <a:gd name="connsiteY2" fmla="*/ 825659 h 825659"/>
                <a:gd name="connsiteX3" fmla="*/ 1479968 w 2021024"/>
                <a:gd name="connsiteY3" fmla="*/ 595819 h 825659"/>
                <a:gd name="connsiteX4" fmla="*/ 2021024 w 2021024"/>
                <a:gd name="connsiteY4" fmla="*/ 0 h 825659"/>
                <a:gd name="connsiteX0" fmla="*/ 0 w 1954334"/>
                <a:gd name="connsiteY0" fmla="*/ 333775 h 624581"/>
                <a:gd name="connsiteX1" fmla="*/ 510419 w 1954334"/>
                <a:gd name="connsiteY1" fmla="*/ 0 h 624581"/>
                <a:gd name="connsiteX2" fmla="*/ 1016448 w 1954334"/>
                <a:gd name="connsiteY2" fmla="*/ 624581 h 624581"/>
                <a:gd name="connsiteX3" fmla="*/ 1479968 w 1954334"/>
                <a:gd name="connsiteY3" fmla="*/ 394741 h 624581"/>
                <a:gd name="connsiteX4" fmla="*/ 1954334 w 1954334"/>
                <a:gd name="connsiteY4" fmla="*/ 519831 h 624581"/>
                <a:gd name="connsiteX0" fmla="*/ 0 w 1954334"/>
                <a:gd name="connsiteY0" fmla="*/ 469796 h 760602"/>
                <a:gd name="connsiteX1" fmla="*/ 500892 w 1954334"/>
                <a:gd name="connsiteY1" fmla="*/ 0 h 760602"/>
                <a:gd name="connsiteX2" fmla="*/ 1016448 w 1954334"/>
                <a:gd name="connsiteY2" fmla="*/ 760602 h 760602"/>
                <a:gd name="connsiteX3" fmla="*/ 1479968 w 1954334"/>
                <a:gd name="connsiteY3" fmla="*/ 530762 h 760602"/>
                <a:gd name="connsiteX4" fmla="*/ 1954334 w 1954334"/>
                <a:gd name="connsiteY4" fmla="*/ 655852 h 760602"/>
                <a:gd name="connsiteX0" fmla="*/ 0 w 1954334"/>
                <a:gd name="connsiteY0" fmla="*/ 381383 h 672189"/>
                <a:gd name="connsiteX1" fmla="*/ 481838 w 1954334"/>
                <a:gd name="connsiteY1" fmla="*/ 0 h 672189"/>
                <a:gd name="connsiteX2" fmla="*/ 1016448 w 1954334"/>
                <a:gd name="connsiteY2" fmla="*/ 672189 h 672189"/>
                <a:gd name="connsiteX3" fmla="*/ 1479968 w 1954334"/>
                <a:gd name="connsiteY3" fmla="*/ 442349 h 672189"/>
                <a:gd name="connsiteX4" fmla="*/ 1954334 w 1954334"/>
                <a:gd name="connsiteY4" fmla="*/ 567439 h 672189"/>
                <a:gd name="connsiteX0" fmla="*/ 0 w 1954334"/>
                <a:gd name="connsiteY0" fmla="*/ 381383 h 835414"/>
                <a:gd name="connsiteX1" fmla="*/ 481838 w 1954334"/>
                <a:gd name="connsiteY1" fmla="*/ 0 h 835414"/>
                <a:gd name="connsiteX2" fmla="*/ 1006921 w 1954334"/>
                <a:gd name="connsiteY2" fmla="*/ 835414 h 835414"/>
                <a:gd name="connsiteX3" fmla="*/ 1479968 w 1954334"/>
                <a:gd name="connsiteY3" fmla="*/ 442349 h 835414"/>
                <a:gd name="connsiteX4" fmla="*/ 1954334 w 1954334"/>
                <a:gd name="connsiteY4" fmla="*/ 567439 h 835414"/>
                <a:gd name="connsiteX0" fmla="*/ 0 w 1954334"/>
                <a:gd name="connsiteY0" fmla="*/ 381383 h 835414"/>
                <a:gd name="connsiteX1" fmla="*/ 481838 w 1954334"/>
                <a:gd name="connsiteY1" fmla="*/ 0 h 835414"/>
                <a:gd name="connsiteX2" fmla="*/ 1006921 w 1954334"/>
                <a:gd name="connsiteY2" fmla="*/ 835414 h 835414"/>
                <a:gd name="connsiteX3" fmla="*/ 1489495 w 1954334"/>
                <a:gd name="connsiteY3" fmla="*/ 483155 h 835414"/>
                <a:gd name="connsiteX4" fmla="*/ 1954334 w 1954334"/>
                <a:gd name="connsiteY4" fmla="*/ 567439 h 835414"/>
                <a:gd name="connsiteX0" fmla="*/ 0 w 1973388"/>
                <a:gd name="connsiteY0" fmla="*/ 381383 h 835414"/>
                <a:gd name="connsiteX1" fmla="*/ 481838 w 1973388"/>
                <a:gd name="connsiteY1" fmla="*/ 0 h 835414"/>
                <a:gd name="connsiteX2" fmla="*/ 1006921 w 1973388"/>
                <a:gd name="connsiteY2" fmla="*/ 835414 h 835414"/>
                <a:gd name="connsiteX3" fmla="*/ 1489495 w 1973388"/>
                <a:gd name="connsiteY3" fmla="*/ 483155 h 835414"/>
                <a:gd name="connsiteX4" fmla="*/ 1973388 w 1973388"/>
                <a:gd name="connsiteY4" fmla="*/ 560638 h 835414"/>
                <a:gd name="connsiteX0" fmla="*/ 0 w 1973388"/>
                <a:gd name="connsiteY0" fmla="*/ 381383 h 835414"/>
                <a:gd name="connsiteX1" fmla="*/ 481838 w 1973388"/>
                <a:gd name="connsiteY1" fmla="*/ 0 h 835414"/>
                <a:gd name="connsiteX2" fmla="*/ 1006921 w 1973388"/>
                <a:gd name="connsiteY2" fmla="*/ 835414 h 835414"/>
                <a:gd name="connsiteX3" fmla="*/ 1489495 w 1973388"/>
                <a:gd name="connsiteY3" fmla="*/ 483155 h 835414"/>
                <a:gd name="connsiteX4" fmla="*/ 1973388 w 1973388"/>
                <a:gd name="connsiteY4" fmla="*/ 669454 h 835414"/>
                <a:gd name="connsiteX0" fmla="*/ 0 w 1489495"/>
                <a:gd name="connsiteY0" fmla="*/ 381383 h 835414"/>
                <a:gd name="connsiteX1" fmla="*/ 481838 w 1489495"/>
                <a:gd name="connsiteY1" fmla="*/ 0 h 835414"/>
                <a:gd name="connsiteX2" fmla="*/ 1006921 w 1489495"/>
                <a:gd name="connsiteY2" fmla="*/ 835414 h 835414"/>
                <a:gd name="connsiteX3" fmla="*/ 1489495 w 1489495"/>
                <a:gd name="connsiteY3" fmla="*/ 483155 h 835414"/>
                <a:gd name="connsiteX0" fmla="*/ 0 w 1006921"/>
                <a:gd name="connsiteY0" fmla="*/ 381383 h 835414"/>
                <a:gd name="connsiteX1" fmla="*/ 481838 w 1006921"/>
                <a:gd name="connsiteY1" fmla="*/ 0 h 835414"/>
                <a:gd name="connsiteX2" fmla="*/ 1006921 w 1006921"/>
                <a:gd name="connsiteY2" fmla="*/ 835414 h 835414"/>
                <a:gd name="connsiteX0" fmla="*/ 0 w 990248"/>
                <a:gd name="connsiteY0" fmla="*/ 0 h 947106"/>
                <a:gd name="connsiteX1" fmla="*/ 465165 w 990248"/>
                <a:gd name="connsiteY1" fmla="*/ 111692 h 947106"/>
                <a:gd name="connsiteX2" fmla="*/ 990248 w 990248"/>
                <a:gd name="connsiteY2" fmla="*/ 947106 h 947106"/>
                <a:gd name="connsiteX0" fmla="*/ 0 w 990248"/>
                <a:gd name="connsiteY0" fmla="*/ 141646 h 1088752"/>
                <a:gd name="connsiteX1" fmla="*/ 448493 w 990248"/>
                <a:gd name="connsiteY1" fmla="*/ 0 h 1088752"/>
                <a:gd name="connsiteX2" fmla="*/ 990248 w 990248"/>
                <a:gd name="connsiteY2" fmla="*/ 1088752 h 1088752"/>
                <a:gd name="connsiteX0" fmla="*/ 0 w 792561"/>
                <a:gd name="connsiteY0" fmla="*/ 202267 h 202267"/>
                <a:gd name="connsiteX1" fmla="*/ 448493 w 792561"/>
                <a:gd name="connsiteY1" fmla="*/ 60621 h 202267"/>
                <a:gd name="connsiteX2" fmla="*/ 792561 w 792561"/>
                <a:gd name="connsiteY2" fmla="*/ 0 h 202267"/>
                <a:gd name="connsiteX0" fmla="*/ 0 w 794943"/>
                <a:gd name="connsiteY0" fmla="*/ 178464 h 178464"/>
                <a:gd name="connsiteX1" fmla="*/ 448493 w 794943"/>
                <a:gd name="connsiteY1" fmla="*/ 36818 h 178464"/>
                <a:gd name="connsiteX2" fmla="*/ 794943 w 794943"/>
                <a:gd name="connsiteY2" fmla="*/ 0 h 178464"/>
                <a:gd name="connsiteX0" fmla="*/ 0 w 771125"/>
                <a:gd name="connsiteY0" fmla="*/ 220970 h 220970"/>
                <a:gd name="connsiteX1" fmla="*/ 424675 w 771125"/>
                <a:gd name="connsiteY1" fmla="*/ 36818 h 220970"/>
                <a:gd name="connsiteX2" fmla="*/ 771125 w 771125"/>
                <a:gd name="connsiteY2" fmla="*/ 0 h 220970"/>
                <a:gd name="connsiteX0" fmla="*/ 0 w 771125"/>
                <a:gd name="connsiteY0" fmla="*/ 220970 h 220970"/>
                <a:gd name="connsiteX1" fmla="*/ 408002 w 771125"/>
                <a:gd name="connsiteY1" fmla="*/ 53821 h 220970"/>
                <a:gd name="connsiteX2" fmla="*/ 771125 w 771125"/>
                <a:gd name="connsiteY2" fmla="*/ 0 h 220970"/>
                <a:gd name="connsiteX0" fmla="*/ 0 w 787798"/>
                <a:gd name="connsiteY0" fmla="*/ 205668 h 205668"/>
                <a:gd name="connsiteX1" fmla="*/ 408002 w 787798"/>
                <a:gd name="connsiteY1" fmla="*/ 38519 h 205668"/>
                <a:gd name="connsiteX2" fmla="*/ 787798 w 787798"/>
                <a:gd name="connsiteY2" fmla="*/ 0 h 205668"/>
                <a:gd name="connsiteX0" fmla="*/ 0 w 379796"/>
                <a:gd name="connsiteY0" fmla="*/ 38519 h 38519"/>
                <a:gd name="connsiteX1" fmla="*/ 379796 w 379796"/>
                <a:gd name="connsiteY1" fmla="*/ 0 h 38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9796" h="38519">
                  <a:moveTo>
                    <a:pt x="0" y="38519"/>
                  </a:moveTo>
                  <a:lnTo>
                    <a:pt x="379796" y="0"/>
                  </a:lnTo>
                </a:path>
              </a:pathLst>
            </a:custGeom>
            <a:noFill/>
            <a:ln w="76200" cap="rnd">
              <a:solidFill>
                <a:srgbClr val="0070C0"/>
              </a:solidFill>
              <a:tailEnd type="none" w="sm" len="sm"/>
            </a:ln>
            <a:effectLst/>
            <a:scene3d>
              <a:camera prst="orthographicFront"/>
              <a:lightRig rig="threePt" dir="t"/>
            </a:scene3d>
            <a:sp3d prstMaterial="plastic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267" name="모서리가 둥근 직사각형 266"/>
            <p:cNvSpPr/>
            <p:nvPr/>
          </p:nvSpPr>
          <p:spPr>
            <a:xfrm>
              <a:off x="651711" y="5585537"/>
              <a:ext cx="566588" cy="195382"/>
            </a:xfrm>
            <a:prstGeom prst="roundRect">
              <a:avLst>
                <a:gd name="adj" fmla="val 10193"/>
              </a:avLst>
            </a:prstGeom>
          </p:spPr>
          <p:txBody>
            <a:bodyPr wrap="square" lIns="0" tIns="0" rIns="0" bIns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spcAft>
                  <a:spcPts val="300"/>
                </a:spcAft>
                <a:buClr>
                  <a:schemeClr val="accent1">
                    <a:lumMod val="75000"/>
                  </a:schemeClr>
                </a:buClr>
              </a:pPr>
              <a:r>
                <a:rPr lang="en-US" altLang="ko-KR" sz="1200" b="1" dirty="0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21594000" scaled="0"/>
                  </a:gradFill>
                  <a:latin typeface="-윤고딕330" pitchFamily="18" charset="-127"/>
                  <a:ea typeface="-윤고딕330" pitchFamily="18" charset="-127"/>
                </a:rPr>
                <a:t>2.4</a:t>
              </a:r>
              <a:endParaRPr lang="ko-KR" altLang="en-US" sz="1200" b="1" dirty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latin typeface="-윤고딕330" pitchFamily="18" charset="-127"/>
                <a:ea typeface="-윤고딕330" pitchFamily="18" charset="-127"/>
              </a:endParaRPr>
            </a:p>
          </p:txBody>
        </p:sp>
        <p:grpSp>
          <p:nvGrpSpPr>
            <p:cNvPr id="6" name="그룹 404"/>
            <p:cNvGrpSpPr/>
            <p:nvPr/>
          </p:nvGrpSpPr>
          <p:grpSpPr>
            <a:xfrm>
              <a:off x="904091" y="5352001"/>
              <a:ext cx="977836" cy="611745"/>
              <a:chOff x="1110896" y="2884973"/>
              <a:chExt cx="861576" cy="432888"/>
            </a:xfrm>
          </p:grpSpPr>
          <p:sp>
            <p:nvSpPr>
              <p:cNvPr id="271" name="타원 270"/>
              <p:cNvSpPr/>
              <p:nvPr/>
            </p:nvSpPr>
            <p:spPr>
              <a:xfrm flipH="1">
                <a:off x="1110896" y="3266912"/>
                <a:ext cx="63440" cy="50949"/>
              </a:xfrm>
              <a:prstGeom prst="ellipse">
                <a:avLst/>
              </a:prstGeom>
              <a:solidFill>
                <a:schemeClr val="bg1"/>
              </a:solidFill>
              <a:ln w="25400" cap="rnd">
                <a:noFill/>
              </a:ln>
              <a:effectLst>
                <a:innerShdw blurRad="254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272" name="타원 271"/>
              <p:cNvSpPr/>
              <p:nvPr/>
            </p:nvSpPr>
            <p:spPr>
              <a:xfrm flipH="1">
                <a:off x="1526283" y="3062887"/>
                <a:ext cx="63440" cy="50949"/>
              </a:xfrm>
              <a:prstGeom prst="ellipse">
                <a:avLst/>
              </a:prstGeom>
              <a:solidFill>
                <a:schemeClr val="bg1"/>
              </a:solidFill>
              <a:ln w="25400" cap="rnd">
                <a:noFill/>
              </a:ln>
              <a:effectLst>
                <a:innerShdw blurRad="254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273" name="타원 272"/>
              <p:cNvSpPr/>
              <p:nvPr/>
            </p:nvSpPr>
            <p:spPr>
              <a:xfrm flipH="1">
                <a:off x="1909032" y="2884973"/>
                <a:ext cx="63440" cy="50949"/>
              </a:xfrm>
              <a:prstGeom prst="ellipse">
                <a:avLst/>
              </a:prstGeom>
              <a:solidFill>
                <a:schemeClr val="bg1"/>
              </a:solidFill>
              <a:ln w="25400" cap="rnd">
                <a:noFill/>
              </a:ln>
              <a:effectLst>
                <a:innerShdw blurRad="254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</p:grpSp>
        <p:sp>
          <p:nvSpPr>
            <p:cNvPr id="269" name="모서리가 둥근 직사각형 268"/>
            <p:cNvSpPr/>
            <p:nvPr/>
          </p:nvSpPr>
          <p:spPr>
            <a:xfrm>
              <a:off x="1114976" y="5366333"/>
              <a:ext cx="566588" cy="195382"/>
            </a:xfrm>
            <a:prstGeom prst="roundRect">
              <a:avLst>
                <a:gd name="adj" fmla="val 10193"/>
              </a:avLst>
            </a:prstGeom>
          </p:spPr>
          <p:txBody>
            <a:bodyPr wrap="square" lIns="0" tIns="0" rIns="0" bIns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spcAft>
                  <a:spcPts val="300"/>
                </a:spcAft>
                <a:buClr>
                  <a:schemeClr val="accent1">
                    <a:lumMod val="75000"/>
                  </a:schemeClr>
                </a:buClr>
              </a:pPr>
              <a:r>
                <a:rPr lang="en-US" altLang="ko-KR" sz="1200" b="1" dirty="0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21594000" scaled="0"/>
                  </a:gradFill>
                  <a:latin typeface="-윤고딕330" pitchFamily="18" charset="-127"/>
                  <a:ea typeface="-윤고딕330" pitchFamily="18" charset="-127"/>
                </a:rPr>
                <a:t>2.7</a:t>
              </a:r>
              <a:endParaRPr lang="ko-KR" altLang="en-US" sz="1200" b="1" dirty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latin typeface="-윤고딕330" pitchFamily="18" charset="-127"/>
                <a:ea typeface="-윤고딕330" pitchFamily="18" charset="-127"/>
              </a:endParaRPr>
            </a:p>
          </p:txBody>
        </p:sp>
        <p:sp>
          <p:nvSpPr>
            <p:cNvPr id="270" name="제목 114"/>
            <p:cNvSpPr txBox="1">
              <a:spLocks/>
            </p:cNvSpPr>
            <p:nvPr/>
          </p:nvSpPr>
          <p:spPr>
            <a:xfrm>
              <a:off x="1483806" y="6044322"/>
              <a:ext cx="692784" cy="302249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wrap="none" lIns="0" tIns="0" rIns="0" bIns="0" anchor="ctr" anchorCtr="0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latinLnBrk="0" hangingPunct="0">
                <a:defRPr/>
              </a:pPr>
              <a:r>
                <a:rPr lang="en-US" altLang="ko-KR" sz="1200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'14</a:t>
              </a:r>
              <a:endParaRPr lang="ko-KR" altLang="en-US" sz="120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endParaRPr>
            </a:p>
          </p:txBody>
        </p:sp>
      </p:grpSp>
      <p:grpSp>
        <p:nvGrpSpPr>
          <p:cNvPr id="7" name="그룹 275"/>
          <p:cNvGrpSpPr/>
          <p:nvPr/>
        </p:nvGrpSpPr>
        <p:grpSpPr>
          <a:xfrm>
            <a:off x="3307403" y="4914171"/>
            <a:ext cx="2484000" cy="1620000"/>
            <a:chOff x="3338300" y="4947351"/>
            <a:chExt cx="1946696" cy="1410607"/>
          </a:xfrm>
        </p:grpSpPr>
        <p:sp>
          <p:nvSpPr>
            <p:cNvPr id="277" name="모서리가 둥근 직사각형 276"/>
            <p:cNvSpPr/>
            <p:nvPr/>
          </p:nvSpPr>
          <p:spPr>
            <a:xfrm>
              <a:off x="3338300" y="4953958"/>
              <a:ext cx="1944000" cy="1404000"/>
            </a:xfrm>
            <a:prstGeom prst="roundRect">
              <a:avLst>
                <a:gd name="adj" fmla="val 1886"/>
              </a:avLst>
            </a:prstGeom>
            <a:solidFill>
              <a:schemeClr val="bg1"/>
            </a:solidFill>
            <a:ln w="3175" cap="rnd">
              <a:solidFill>
                <a:srgbClr val="EAEAEA"/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grpSp>
          <p:nvGrpSpPr>
            <p:cNvPr id="8" name="그룹 383"/>
            <p:cNvGrpSpPr/>
            <p:nvPr/>
          </p:nvGrpSpPr>
          <p:grpSpPr>
            <a:xfrm>
              <a:off x="3519029" y="5922016"/>
              <a:ext cx="1582542" cy="382657"/>
              <a:chOff x="1043608" y="5570077"/>
              <a:chExt cx="2503561" cy="595225"/>
            </a:xfrm>
          </p:grpSpPr>
          <p:sp>
            <p:nvSpPr>
              <p:cNvPr id="339" name="직사각형 338"/>
              <p:cNvSpPr/>
              <p:nvPr/>
            </p:nvSpPr>
            <p:spPr>
              <a:xfrm>
                <a:off x="1043608" y="5805263"/>
                <a:ext cx="2503561" cy="360039"/>
              </a:xfrm>
              <a:prstGeom prst="rect">
                <a:avLst/>
              </a:prstGeom>
              <a:solidFill>
                <a:srgbClr val="236A8D"/>
              </a:solidFill>
              <a:ln w="15875" cap="rnd">
                <a:noFill/>
                <a:tailEnd type="none"/>
              </a:ln>
              <a:effectLst>
                <a:innerShdw blurRad="63500">
                  <a:schemeClr val="tx2">
                    <a:lumMod val="75000"/>
                    <a:alpha val="73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900">
                  <a:solidFill>
                    <a:prstClr val="white"/>
                  </a:solidFill>
                </a:endParaRPr>
              </a:p>
            </p:txBody>
          </p:sp>
          <p:sp>
            <p:nvSpPr>
              <p:cNvPr id="340" name="사다리꼴 339"/>
              <p:cNvSpPr/>
              <p:nvPr/>
            </p:nvSpPr>
            <p:spPr>
              <a:xfrm>
                <a:off x="1043608" y="5570077"/>
                <a:ext cx="2503561" cy="231660"/>
              </a:xfrm>
              <a:prstGeom prst="trapezoid">
                <a:avLst>
                  <a:gd name="adj" fmla="val 64961"/>
                </a:avLst>
              </a:prstGeom>
              <a:solidFill>
                <a:schemeClr val="bg1">
                  <a:lumMod val="95000"/>
                </a:schemeClr>
              </a:solidFill>
              <a:ln w="6350" cap="rnd">
                <a:solidFill>
                  <a:schemeClr val="bg1">
                    <a:lumMod val="85000"/>
                  </a:schemeClr>
                </a:solidFill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9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82" name="직사각형 281"/>
            <p:cNvSpPr/>
            <p:nvPr/>
          </p:nvSpPr>
          <p:spPr>
            <a:xfrm>
              <a:off x="4281564" y="5529624"/>
              <a:ext cx="64738" cy="50873"/>
            </a:xfrm>
            <a:prstGeom prst="rect">
              <a:avLst/>
            </a:prstGeom>
            <a:gradFill>
              <a:gsLst>
                <a:gs pos="0">
                  <a:srgbClr val="3E7898">
                    <a:tint val="66000"/>
                    <a:satMod val="160000"/>
                    <a:alpha val="0"/>
                  </a:srgbClr>
                </a:gs>
                <a:gs pos="50000">
                  <a:srgbClr val="FFFFFF">
                    <a:alpha val="73000"/>
                  </a:srgbClr>
                </a:gs>
                <a:gs pos="100000">
                  <a:srgbClr val="3E7898">
                    <a:tint val="23500"/>
                    <a:satMod val="160000"/>
                    <a:alpha val="0"/>
                  </a:srgbClr>
                </a:gs>
              </a:gsLst>
              <a:lin ang="0" scaled="0"/>
            </a:gradFill>
            <a:ln w="15875" cap="rnd" cmpd="sng" algn="ctr">
              <a:noFill/>
              <a:prstDash val="solid"/>
              <a:tailEnd type="none"/>
            </a:ln>
            <a:effectLst/>
          </p:spPr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latinLnBrk="0">
                <a:defRPr/>
              </a:pPr>
              <a:endParaRPr lang="ko-KR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283" name="자유형 282"/>
            <p:cNvSpPr/>
            <p:nvPr/>
          </p:nvSpPr>
          <p:spPr>
            <a:xfrm>
              <a:off x="4329168" y="5209295"/>
              <a:ext cx="433651" cy="288000"/>
            </a:xfrm>
            <a:custGeom>
              <a:avLst/>
              <a:gdLst>
                <a:gd name="connsiteX0" fmla="*/ 0 w 2014208"/>
                <a:gd name="connsiteY0" fmla="*/ 855406 h 855406"/>
                <a:gd name="connsiteX1" fmla="*/ 615218 w 2014208"/>
                <a:gd name="connsiteY1" fmla="*/ 623646 h 855406"/>
                <a:gd name="connsiteX2" fmla="*/ 1045029 w 2014208"/>
                <a:gd name="connsiteY2" fmla="*/ 459307 h 855406"/>
                <a:gd name="connsiteX3" fmla="*/ 1508549 w 2014208"/>
                <a:gd name="connsiteY3" fmla="*/ 202263 h 855406"/>
                <a:gd name="connsiteX4" fmla="*/ 2014208 w 2014208"/>
                <a:gd name="connsiteY4" fmla="*/ 0 h 855406"/>
                <a:gd name="connsiteX0" fmla="*/ 0 w 2085350"/>
                <a:gd name="connsiteY0" fmla="*/ 887146 h 887146"/>
                <a:gd name="connsiteX1" fmla="*/ 615218 w 2085350"/>
                <a:gd name="connsiteY1" fmla="*/ 655386 h 887146"/>
                <a:gd name="connsiteX2" fmla="*/ 1045029 w 2085350"/>
                <a:gd name="connsiteY2" fmla="*/ 491047 h 887146"/>
                <a:gd name="connsiteX3" fmla="*/ 1508549 w 2085350"/>
                <a:gd name="connsiteY3" fmla="*/ 234003 h 887146"/>
                <a:gd name="connsiteX4" fmla="*/ 2085350 w 2085350"/>
                <a:gd name="connsiteY4" fmla="*/ 0 h 887146"/>
                <a:gd name="connsiteX0" fmla="*/ 0 w 2056246"/>
                <a:gd name="connsiteY0" fmla="*/ 864929 h 864929"/>
                <a:gd name="connsiteX1" fmla="*/ 615218 w 2056246"/>
                <a:gd name="connsiteY1" fmla="*/ 633169 h 864929"/>
                <a:gd name="connsiteX2" fmla="*/ 1045029 w 2056246"/>
                <a:gd name="connsiteY2" fmla="*/ 468830 h 864929"/>
                <a:gd name="connsiteX3" fmla="*/ 1508549 w 2056246"/>
                <a:gd name="connsiteY3" fmla="*/ 211786 h 864929"/>
                <a:gd name="connsiteX4" fmla="*/ 2056246 w 2056246"/>
                <a:gd name="connsiteY4" fmla="*/ 0 h 864929"/>
                <a:gd name="connsiteX0" fmla="*/ 0 w 2040078"/>
                <a:gd name="connsiteY0" fmla="*/ 868104 h 868104"/>
                <a:gd name="connsiteX1" fmla="*/ 615218 w 2040078"/>
                <a:gd name="connsiteY1" fmla="*/ 636344 h 868104"/>
                <a:gd name="connsiteX2" fmla="*/ 1045029 w 2040078"/>
                <a:gd name="connsiteY2" fmla="*/ 472005 h 868104"/>
                <a:gd name="connsiteX3" fmla="*/ 1508549 w 2040078"/>
                <a:gd name="connsiteY3" fmla="*/ 214961 h 868104"/>
                <a:gd name="connsiteX4" fmla="*/ 2040078 w 2040078"/>
                <a:gd name="connsiteY4" fmla="*/ 0 h 868104"/>
                <a:gd name="connsiteX0" fmla="*/ 0 w 2011497"/>
                <a:gd name="connsiteY0" fmla="*/ 378430 h 636344"/>
                <a:gd name="connsiteX1" fmla="*/ 586637 w 2011497"/>
                <a:gd name="connsiteY1" fmla="*/ 636344 h 636344"/>
                <a:gd name="connsiteX2" fmla="*/ 1016448 w 2011497"/>
                <a:gd name="connsiteY2" fmla="*/ 472005 h 636344"/>
                <a:gd name="connsiteX3" fmla="*/ 1479968 w 2011497"/>
                <a:gd name="connsiteY3" fmla="*/ 214961 h 636344"/>
                <a:gd name="connsiteX4" fmla="*/ 2011497 w 2011497"/>
                <a:gd name="connsiteY4" fmla="*/ 0 h 636344"/>
                <a:gd name="connsiteX0" fmla="*/ 0 w 2011497"/>
                <a:gd name="connsiteY0" fmla="*/ 378430 h 472005"/>
                <a:gd name="connsiteX1" fmla="*/ 500892 w 2011497"/>
                <a:gd name="connsiteY1" fmla="*/ 201078 h 472005"/>
                <a:gd name="connsiteX2" fmla="*/ 1016448 w 2011497"/>
                <a:gd name="connsiteY2" fmla="*/ 472005 h 472005"/>
                <a:gd name="connsiteX3" fmla="*/ 1479968 w 2011497"/>
                <a:gd name="connsiteY3" fmla="*/ 214961 h 472005"/>
                <a:gd name="connsiteX4" fmla="*/ 2011497 w 2011497"/>
                <a:gd name="connsiteY4" fmla="*/ 0 h 472005"/>
                <a:gd name="connsiteX0" fmla="*/ 0 w 2011497"/>
                <a:gd name="connsiteY0" fmla="*/ 378430 h 825659"/>
                <a:gd name="connsiteX1" fmla="*/ 500892 w 2011497"/>
                <a:gd name="connsiteY1" fmla="*/ 201078 h 825659"/>
                <a:gd name="connsiteX2" fmla="*/ 1006921 w 2011497"/>
                <a:gd name="connsiteY2" fmla="*/ 825659 h 825659"/>
                <a:gd name="connsiteX3" fmla="*/ 1479968 w 2011497"/>
                <a:gd name="connsiteY3" fmla="*/ 214961 h 825659"/>
                <a:gd name="connsiteX4" fmla="*/ 2011497 w 2011497"/>
                <a:gd name="connsiteY4" fmla="*/ 0 h 825659"/>
                <a:gd name="connsiteX0" fmla="*/ 0 w 2021024"/>
                <a:gd name="connsiteY0" fmla="*/ 534853 h 825659"/>
                <a:gd name="connsiteX1" fmla="*/ 510419 w 2021024"/>
                <a:gd name="connsiteY1" fmla="*/ 201078 h 825659"/>
                <a:gd name="connsiteX2" fmla="*/ 1016448 w 2021024"/>
                <a:gd name="connsiteY2" fmla="*/ 825659 h 825659"/>
                <a:gd name="connsiteX3" fmla="*/ 1489495 w 2021024"/>
                <a:gd name="connsiteY3" fmla="*/ 214961 h 825659"/>
                <a:gd name="connsiteX4" fmla="*/ 2021024 w 2021024"/>
                <a:gd name="connsiteY4" fmla="*/ 0 h 825659"/>
                <a:gd name="connsiteX0" fmla="*/ 0 w 2021024"/>
                <a:gd name="connsiteY0" fmla="*/ 534853 h 825659"/>
                <a:gd name="connsiteX1" fmla="*/ 510419 w 2021024"/>
                <a:gd name="connsiteY1" fmla="*/ 201078 h 825659"/>
                <a:gd name="connsiteX2" fmla="*/ 1016448 w 2021024"/>
                <a:gd name="connsiteY2" fmla="*/ 825659 h 825659"/>
                <a:gd name="connsiteX3" fmla="*/ 1479968 w 2021024"/>
                <a:gd name="connsiteY3" fmla="*/ 595819 h 825659"/>
                <a:gd name="connsiteX4" fmla="*/ 2021024 w 2021024"/>
                <a:gd name="connsiteY4" fmla="*/ 0 h 825659"/>
                <a:gd name="connsiteX0" fmla="*/ 0 w 1954334"/>
                <a:gd name="connsiteY0" fmla="*/ 333775 h 624581"/>
                <a:gd name="connsiteX1" fmla="*/ 510419 w 1954334"/>
                <a:gd name="connsiteY1" fmla="*/ 0 h 624581"/>
                <a:gd name="connsiteX2" fmla="*/ 1016448 w 1954334"/>
                <a:gd name="connsiteY2" fmla="*/ 624581 h 624581"/>
                <a:gd name="connsiteX3" fmla="*/ 1479968 w 1954334"/>
                <a:gd name="connsiteY3" fmla="*/ 394741 h 624581"/>
                <a:gd name="connsiteX4" fmla="*/ 1954334 w 1954334"/>
                <a:gd name="connsiteY4" fmla="*/ 519831 h 624581"/>
                <a:gd name="connsiteX0" fmla="*/ 0 w 1954334"/>
                <a:gd name="connsiteY0" fmla="*/ 469796 h 760602"/>
                <a:gd name="connsiteX1" fmla="*/ 500892 w 1954334"/>
                <a:gd name="connsiteY1" fmla="*/ 0 h 760602"/>
                <a:gd name="connsiteX2" fmla="*/ 1016448 w 1954334"/>
                <a:gd name="connsiteY2" fmla="*/ 760602 h 760602"/>
                <a:gd name="connsiteX3" fmla="*/ 1479968 w 1954334"/>
                <a:gd name="connsiteY3" fmla="*/ 530762 h 760602"/>
                <a:gd name="connsiteX4" fmla="*/ 1954334 w 1954334"/>
                <a:gd name="connsiteY4" fmla="*/ 655852 h 760602"/>
                <a:gd name="connsiteX0" fmla="*/ 0 w 1954334"/>
                <a:gd name="connsiteY0" fmla="*/ 381383 h 672189"/>
                <a:gd name="connsiteX1" fmla="*/ 481838 w 1954334"/>
                <a:gd name="connsiteY1" fmla="*/ 0 h 672189"/>
                <a:gd name="connsiteX2" fmla="*/ 1016448 w 1954334"/>
                <a:gd name="connsiteY2" fmla="*/ 672189 h 672189"/>
                <a:gd name="connsiteX3" fmla="*/ 1479968 w 1954334"/>
                <a:gd name="connsiteY3" fmla="*/ 442349 h 672189"/>
                <a:gd name="connsiteX4" fmla="*/ 1954334 w 1954334"/>
                <a:gd name="connsiteY4" fmla="*/ 567439 h 672189"/>
                <a:gd name="connsiteX0" fmla="*/ 0 w 1954334"/>
                <a:gd name="connsiteY0" fmla="*/ 381383 h 835414"/>
                <a:gd name="connsiteX1" fmla="*/ 481838 w 1954334"/>
                <a:gd name="connsiteY1" fmla="*/ 0 h 835414"/>
                <a:gd name="connsiteX2" fmla="*/ 1006921 w 1954334"/>
                <a:gd name="connsiteY2" fmla="*/ 835414 h 835414"/>
                <a:gd name="connsiteX3" fmla="*/ 1479968 w 1954334"/>
                <a:gd name="connsiteY3" fmla="*/ 442349 h 835414"/>
                <a:gd name="connsiteX4" fmla="*/ 1954334 w 1954334"/>
                <a:gd name="connsiteY4" fmla="*/ 567439 h 835414"/>
                <a:gd name="connsiteX0" fmla="*/ 0 w 1954334"/>
                <a:gd name="connsiteY0" fmla="*/ 381383 h 835414"/>
                <a:gd name="connsiteX1" fmla="*/ 481838 w 1954334"/>
                <a:gd name="connsiteY1" fmla="*/ 0 h 835414"/>
                <a:gd name="connsiteX2" fmla="*/ 1006921 w 1954334"/>
                <a:gd name="connsiteY2" fmla="*/ 835414 h 835414"/>
                <a:gd name="connsiteX3" fmla="*/ 1489495 w 1954334"/>
                <a:gd name="connsiteY3" fmla="*/ 483155 h 835414"/>
                <a:gd name="connsiteX4" fmla="*/ 1954334 w 1954334"/>
                <a:gd name="connsiteY4" fmla="*/ 567439 h 835414"/>
                <a:gd name="connsiteX0" fmla="*/ 0 w 1973388"/>
                <a:gd name="connsiteY0" fmla="*/ 381383 h 835414"/>
                <a:gd name="connsiteX1" fmla="*/ 481838 w 1973388"/>
                <a:gd name="connsiteY1" fmla="*/ 0 h 835414"/>
                <a:gd name="connsiteX2" fmla="*/ 1006921 w 1973388"/>
                <a:gd name="connsiteY2" fmla="*/ 835414 h 835414"/>
                <a:gd name="connsiteX3" fmla="*/ 1489495 w 1973388"/>
                <a:gd name="connsiteY3" fmla="*/ 483155 h 835414"/>
                <a:gd name="connsiteX4" fmla="*/ 1973388 w 1973388"/>
                <a:gd name="connsiteY4" fmla="*/ 560638 h 835414"/>
                <a:gd name="connsiteX0" fmla="*/ 0 w 1973388"/>
                <a:gd name="connsiteY0" fmla="*/ 381383 h 835414"/>
                <a:gd name="connsiteX1" fmla="*/ 481838 w 1973388"/>
                <a:gd name="connsiteY1" fmla="*/ 0 h 835414"/>
                <a:gd name="connsiteX2" fmla="*/ 1006921 w 1973388"/>
                <a:gd name="connsiteY2" fmla="*/ 835414 h 835414"/>
                <a:gd name="connsiteX3" fmla="*/ 1489495 w 1973388"/>
                <a:gd name="connsiteY3" fmla="*/ 483155 h 835414"/>
                <a:gd name="connsiteX4" fmla="*/ 1973388 w 1973388"/>
                <a:gd name="connsiteY4" fmla="*/ 669454 h 835414"/>
                <a:gd name="connsiteX0" fmla="*/ 0 w 1489495"/>
                <a:gd name="connsiteY0" fmla="*/ 381383 h 835414"/>
                <a:gd name="connsiteX1" fmla="*/ 481838 w 1489495"/>
                <a:gd name="connsiteY1" fmla="*/ 0 h 835414"/>
                <a:gd name="connsiteX2" fmla="*/ 1006921 w 1489495"/>
                <a:gd name="connsiteY2" fmla="*/ 835414 h 835414"/>
                <a:gd name="connsiteX3" fmla="*/ 1489495 w 1489495"/>
                <a:gd name="connsiteY3" fmla="*/ 483155 h 835414"/>
                <a:gd name="connsiteX0" fmla="*/ 0 w 1006921"/>
                <a:gd name="connsiteY0" fmla="*/ 381383 h 835414"/>
                <a:gd name="connsiteX1" fmla="*/ 481838 w 1006921"/>
                <a:gd name="connsiteY1" fmla="*/ 0 h 835414"/>
                <a:gd name="connsiteX2" fmla="*/ 1006921 w 1006921"/>
                <a:gd name="connsiteY2" fmla="*/ 835414 h 835414"/>
                <a:gd name="connsiteX0" fmla="*/ 0 w 990248"/>
                <a:gd name="connsiteY0" fmla="*/ 0 h 947106"/>
                <a:gd name="connsiteX1" fmla="*/ 465165 w 990248"/>
                <a:gd name="connsiteY1" fmla="*/ 111692 h 947106"/>
                <a:gd name="connsiteX2" fmla="*/ 990248 w 990248"/>
                <a:gd name="connsiteY2" fmla="*/ 947106 h 947106"/>
                <a:gd name="connsiteX0" fmla="*/ 0 w 990248"/>
                <a:gd name="connsiteY0" fmla="*/ 141646 h 1088752"/>
                <a:gd name="connsiteX1" fmla="*/ 448493 w 990248"/>
                <a:gd name="connsiteY1" fmla="*/ 0 h 1088752"/>
                <a:gd name="connsiteX2" fmla="*/ 990248 w 990248"/>
                <a:gd name="connsiteY2" fmla="*/ 1088752 h 1088752"/>
                <a:gd name="connsiteX0" fmla="*/ 0 w 792561"/>
                <a:gd name="connsiteY0" fmla="*/ 202267 h 202267"/>
                <a:gd name="connsiteX1" fmla="*/ 448493 w 792561"/>
                <a:gd name="connsiteY1" fmla="*/ 60621 h 202267"/>
                <a:gd name="connsiteX2" fmla="*/ 792561 w 792561"/>
                <a:gd name="connsiteY2" fmla="*/ 0 h 202267"/>
                <a:gd name="connsiteX0" fmla="*/ 0 w 794943"/>
                <a:gd name="connsiteY0" fmla="*/ 178464 h 178464"/>
                <a:gd name="connsiteX1" fmla="*/ 448493 w 794943"/>
                <a:gd name="connsiteY1" fmla="*/ 36818 h 178464"/>
                <a:gd name="connsiteX2" fmla="*/ 794943 w 794943"/>
                <a:gd name="connsiteY2" fmla="*/ 0 h 178464"/>
                <a:gd name="connsiteX0" fmla="*/ 0 w 771125"/>
                <a:gd name="connsiteY0" fmla="*/ 220970 h 220970"/>
                <a:gd name="connsiteX1" fmla="*/ 424675 w 771125"/>
                <a:gd name="connsiteY1" fmla="*/ 36818 h 220970"/>
                <a:gd name="connsiteX2" fmla="*/ 771125 w 771125"/>
                <a:gd name="connsiteY2" fmla="*/ 0 h 220970"/>
                <a:gd name="connsiteX0" fmla="*/ 0 w 771125"/>
                <a:gd name="connsiteY0" fmla="*/ 220970 h 220970"/>
                <a:gd name="connsiteX1" fmla="*/ 408002 w 771125"/>
                <a:gd name="connsiteY1" fmla="*/ 53821 h 220970"/>
                <a:gd name="connsiteX2" fmla="*/ 771125 w 771125"/>
                <a:gd name="connsiteY2" fmla="*/ 0 h 220970"/>
                <a:gd name="connsiteX0" fmla="*/ 0 w 787798"/>
                <a:gd name="connsiteY0" fmla="*/ 205668 h 205668"/>
                <a:gd name="connsiteX1" fmla="*/ 408002 w 787798"/>
                <a:gd name="connsiteY1" fmla="*/ 38519 h 205668"/>
                <a:gd name="connsiteX2" fmla="*/ 787798 w 787798"/>
                <a:gd name="connsiteY2" fmla="*/ 0 h 205668"/>
                <a:gd name="connsiteX0" fmla="*/ 0 w 790181"/>
                <a:gd name="connsiteY0" fmla="*/ 44143 h 44143"/>
                <a:gd name="connsiteX1" fmla="*/ 410385 w 790181"/>
                <a:gd name="connsiteY1" fmla="*/ 38519 h 44143"/>
                <a:gd name="connsiteX2" fmla="*/ 790181 w 790181"/>
                <a:gd name="connsiteY2" fmla="*/ 0 h 44143"/>
                <a:gd name="connsiteX0" fmla="*/ 0 w 785418"/>
                <a:gd name="connsiteY0" fmla="*/ 10138 h 38519"/>
                <a:gd name="connsiteX1" fmla="*/ 405622 w 785418"/>
                <a:gd name="connsiteY1" fmla="*/ 38519 h 38519"/>
                <a:gd name="connsiteX2" fmla="*/ 785418 w 785418"/>
                <a:gd name="connsiteY2" fmla="*/ 0 h 38519"/>
                <a:gd name="connsiteX0" fmla="*/ 0 w 787801"/>
                <a:gd name="connsiteY0" fmla="*/ 84950 h 113331"/>
                <a:gd name="connsiteX1" fmla="*/ 405622 w 787801"/>
                <a:gd name="connsiteY1" fmla="*/ 113331 h 113331"/>
                <a:gd name="connsiteX2" fmla="*/ 787801 w 787801"/>
                <a:gd name="connsiteY2" fmla="*/ 0 h 113331"/>
                <a:gd name="connsiteX0" fmla="*/ 0 w 382179"/>
                <a:gd name="connsiteY0" fmla="*/ 113331 h 113331"/>
                <a:gd name="connsiteX1" fmla="*/ 382179 w 382179"/>
                <a:gd name="connsiteY1" fmla="*/ 0 h 11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2179" h="113331">
                  <a:moveTo>
                    <a:pt x="0" y="113331"/>
                  </a:moveTo>
                  <a:lnTo>
                    <a:pt x="382179" y="0"/>
                  </a:lnTo>
                </a:path>
              </a:pathLst>
            </a:custGeom>
            <a:noFill/>
            <a:ln w="76200" cap="rnd">
              <a:solidFill>
                <a:srgbClr val="0070C0"/>
              </a:solidFill>
              <a:tailEnd type="none" w="sm" len="sm"/>
            </a:ln>
            <a:effectLst/>
            <a:scene3d>
              <a:camera prst="orthographicFront"/>
              <a:lightRig rig="threePt" dir="t"/>
            </a:scene3d>
            <a:sp3d prstMaterial="plastic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grpSp>
          <p:nvGrpSpPr>
            <p:cNvPr id="9" name="그룹 460"/>
            <p:cNvGrpSpPr/>
            <p:nvPr/>
          </p:nvGrpSpPr>
          <p:grpSpPr>
            <a:xfrm>
              <a:off x="3543931" y="5009263"/>
              <a:ext cx="1235269" cy="236956"/>
              <a:chOff x="4836929" y="2555532"/>
              <a:chExt cx="1235269" cy="236956"/>
            </a:xfrm>
          </p:grpSpPr>
          <p:sp>
            <p:nvSpPr>
              <p:cNvPr id="337" name="모서리가 둥근 직사각형 336"/>
              <p:cNvSpPr/>
              <p:nvPr/>
            </p:nvSpPr>
            <p:spPr>
              <a:xfrm>
                <a:off x="4836929" y="2555532"/>
                <a:ext cx="1092393" cy="130254"/>
              </a:xfrm>
              <a:prstGeom prst="roundRect">
                <a:avLst>
                  <a:gd name="adj" fmla="val 10193"/>
                </a:avLst>
              </a:prstGeom>
            </p:spPr>
            <p:txBody>
              <a:bodyPr wrap="square" lIns="0" tIns="0" rIns="0" bIns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Aft>
                    <a:spcPts val="300"/>
                  </a:spcAft>
                  <a:buClr>
                    <a:schemeClr val="accent1">
                      <a:lumMod val="75000"/>
                    </a:schemeClr>
                  </a:buClr>
                </a:pPr>
                <a:r>
                  <a:rPr lang="ko-KR" altLang="en-US" sz="800" dirty="0" smtClean="0">
                    <a:gradFill>
                      <a:gsLst>
                        <a:gs pos="100000">
                          <a:schemeClr val="tx1">
                            <a:lumMod val="75000"/>
                            <a:lumOff val="25000"/>
                          </a:schemeClr>
                        </a:gs>
                        <a:gs pos="100000">
                          <a:schemeClr val="tx1">
                            <a:lumMod val="85000"/>
                            <a:lumOff val="15000"/>
                          </a:schemeClr>
                        </a:gs>
                      </a:gsLst>
                      <a:lin ang="21594000" scaled="0"/>
                    </a:gradFill>
                    <a:latin typeface="-윤고딕330" pitchFamily="18" charset="-127"/>
                    <a:ea typeface="-윤고딕330" pitchFamily="18" charset="-127"/>
                  </a:rPr>
                  <a:t>중견기업</a:t>
                </a:r>
                <a:r>
                  <a:rPr lang="en-US" altLang="ko-KR" sz="800" dirty="0" smtClean="0">
                    <a:gradFill>
                      <a:gsLst>
                        <a:gs pos="100000">
                          <a:schemeClr val="tx1">
                            <a:lumMod val="75000"/>
                            <a:lumOff val="25000"/>
                          </a:schemeClr>
                        </a:gs>
                        <a:gs pos="100000">
                          <a:schemeClr val="tx1">
                            <a:lumMod val="85000"/>
                            <a:lumOff val="15000"/>
                          </a:schemeClr>
                        </a:gs>
                      </a:gsLst>
                      <a:lin ang="21594000" scaled="0"/>
                    </a:gradFill>
                    <a:latin typeface="-윤고딕330" pitchFamily="18" charset="-127"/>
                    <a:ea typeface="-윤고딕330" pitchFamily="18" charset="-127"/>
                  </a:rPr>
                  <a:t>(</a:t>
                </a:r>
                <a:r>
                  <a:rPr lang="ko-KR" altLang="en-US" sz="800" dirty="0" smtClean="0">
                    <a:gradFill>
                      <a:gsLst>
                        <a:gs pos="100000">
                          <a:schemeClr val="tx1">
                            <a:lumMod val="75000"/>
                            <a:lumOff val="25000"/>
                          </a:schemeClr>
                        </a:gs>
                        <a:gs pos="100000">
                          <a:schemeClr val="tx1">
                            <a:lumMod val="85000"/>
                            <a:lumOff val="15000"/>
                          </a:schemeClr>
                        </a:gs>
                      </a:gsLst>
                      <a:lin ang="21594000" scaled="0"/>
                    </a:gradFill>
                    <a:latin typeface="-윤고딕330" pitchFamily="18" charset="-127"/>
                    <a:ea typeface="-윤고딕330" pitchFamily="18" charset="-127"/>
                  </a:rPr>
                  <a:t>개</a:t>
                </a:r>
                <a:r>
                  <a:rPr lang="en-US" altLang="ko-KR" sz="800" dirty="0" smtClean="0">
                    <a:gradFill>
                      <a:gsLst>
                        <a:gs pos="100000">
                          <a:schemeClr val="tx1">
                            <a:lumMod val="75000"/>
                            <a:lumOff val="25000"/>
                          </a:schemeClr>
                        </a:gs>
                        <a:gs pos="100000">
                          <a:schemeClr val="tx1">
                            <a:lumMod val="85000"/>
                            <a:lumOff val="15000"/>
                          </a:schemeClr>
                        </a:gs>
                      </a:gsLst>
                      <a:lin ang="21594000" scaled="0"/>
                    </a:gradFill>
                    <a:latin typeface="-윤고딕330" pitchFamily="18" charset="-127"/>
                    <a:ea typeface="-윤고딕330" pitchFamily="18" charset="-127"/>
                  </a:rPr>
                  <a:t>)</a:t>
                </a:r>
              </a:p>
            </p:txBody>
          </p:sp>
          <p:sp>
            <p:nvSpPr>
              <p:cNvPr id="338" name="모서리가 둥근 직사각형 337"/>
              <p:cNvSpPr/>
              <p:nvPr/>
            </p:nvSpPr>
            <p:spPr>
              <a:xfrm>
                <a:off x="4841155" y="2662234"/>
                <a:ext cx="1231043" cy="130254"/>
              </a:xfrm>
              <a:prstGeom prst="roundRect">
                <a:avLst>
                  <a:gd name="adj" fmla="val 10193"/>
                </a:avLst>
              </a:prstGeom>
            </p:spPr>
            <p:txBody>
              <a:bodyPr wrap="square" lIns="0" tIns="0" rIns="0" bIns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spcAft>
                    <a:spcPts val="300"/>
                  </a:spcAft>
                  <a:buClr>
                    <a:schemeClr val="accent1">
                      <a:lumMod val="75000"/>
                    </a:schemeClr>
                  </a:buClr>
                </a:pPr>
                <a:r>
                  <a:rPr lang="ko-KR" altLang="en-US" sz="800" dirty="0" err="1" smtClean="0">
                    <a:gradFill>
                      <a:gsLst>
                        <a:gs pos="100000">
                          <a:schemeClr val="tx1">
                            <a:lumMod val="75000"/>
                            <a:lumOff val="25000"/>
                          </a:schemeClr>
                        </a:gs>
                        <a:gs pos="100000">
                          <a:schemeClr val="tx1">
                            <a:lumMod val="85000"/>
                            <a:lumOff val="15000"/>
                          </a:schemeClr>
                        </a:gs>
                      </a:gsLst>
                      <a:lin ang="21594000" scaled="0"/>
                    </a:gradFill>
                    <a:latin typeface="-윤고딕330" pitchFamily="18" charset="-127"/>
                    <a:ea typeface="-윤고딕330" pitchFamily="18" charset="-127"/>
                  </a:rPr>
                  <a:t>벤처천억클럽</a:t>
                </a:r>
                <a:r>
                  <a:rPr lang="en-US" altLang="ko-KR" sz="800" dirty="0" smtClean="0">
                    <a:gradFill>
                      <a:gsLst>
                        <a:gs pos="100000">
                          <a:schemeClr val="tx1">
                            <a:lumMod val="75000"/>
                            <a:lumOff val="25000"/>
                          </a:schemeClr>
                        </a:gs>
                        <a:gs pos="100000">
                          <a:schemeClr val="tx1">
                            <a:lumMod val="85000"/>
                            <a:lumOff val="15000"/>
                          </a:schemeClr>
                        </a:gs>
                      </a:gsLst>
                      <a:lin ang="21594000" scaled="0"/>
                    </a:gradFill>
                    <a:latin typeface="-윤고딕330" pitchFamily="18" charset="-127"/>
                    <a:ea typeface="-윤고딕330" pitchFamily="18" charset="-127"/>
                  </a:rPr>
                  <a:t>(</a:t>
                </a:r>
                <a:r>
                  <a:rPr lang="ko-KR" altLang="en-US" sz="800" dirty="0" smtClean="0">
                    <a:gradFill>
                      <a:gsLst>
                        <a:gs pos="100000">
                          <a:schemeClr val="tx1">
                            <a:lumMod val="75000"/>
                            <a:lumOff val="25000"/>
                          </a:schemeClr>
                        </a:gs>
                        <a:gs pos="100000">
                          <a:schemeClr val="tx1">
                            <a:lumMod val="85000"/>
                            <a:lumOff val="15000"/>
                          </a:schemeClr>
                        </a:gs>
                      </a:gsLst>
                      <a:lin ang="21594000" scaled="0"/>
                    </a:gradFill>
                    <a:latin typeface="-윤고딕330" pitchFamily="18" charset="-127"/>
                    <a:ea typeface="-윤고딕330" pitchFamily="18" charset="-127"/>
                  </a:rPr>
                  <a:t>개</a:t>
                </a:r>
                <a:r>
                  <a:rPr lang="en-US" altLang="ko-KR" sz="800" dirty="0" smtClean="0">
                    <a:gradFill>
                      <a:gsLst>
                        <a:gs pos="100000">
                          <a:schemeClr val="tx1">
                            <a:lumMod val="75000"/>
                            <a:lumOff val="25000"/>
                          </a:schemeClr>
                        </a:gs>
                        <a:gs pos="100000">
                          <a:schemeClr val="tx1">
                            <a:lumMod val="85000"/>
                            <a:lumOff val="15000"/>
                          </a:schemeClr>
                        </a:gs>
                      </a:gsLst>
                      <a:lin ang="21594000" scaled="0"/>
                    </a:gradFill>
                    <a:latin typeface="-윤고딕330" pitchFamily="18" charset="-127"/>
                    <a:ea typeface="-윤고딕330" pitchFamily="18" charset="-127"/>
                  </a:rPr>
                  <a:t>)</a:t>
                </a:r>
                <a:endParaRPr lang="en-US" altLang="ko-KR" sz="800" dirty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21594000" scaled="0"/>
                  </a:gradFill>
                  <a:latin typeface="-윤고딕330" pitchFamily="18" charset="-127"/>
                  <a:ea typeface="-윤고딕330" pitchFamily="18" charset="-127"/>
                </a:endParaRPr>
              </a:p>
            </p:txBody>
          </p:sp>
        </p:grpSp>
        <p:sp>
          <p:nvSpPr>
            <p:cNvPr id="285" name="모서리가 둥근 직사각형 284"/>
            <p:cNvSpPr/>
            <p:nvPr/>
          </p:nvSpPr>
          <p:spPr>
            <a:xfrm>
              <a:off x="3930239" y="5234913"/>
              <a:ext cx="590694" cy="195382"/>
            </a:xfrm>
            <a:prstGeom prst="roundRect">
              <a:avLst>
                <a:gd name="adj" fmla="val 10193"/>
              </a:avLst>
            </a:prstGeom>
          </p:spPr>
          <p:txBody>
            <a:bodyPr wrap="square" lIns="0" tIns="0" rIns="0" bIns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spcAft>
                  <a:spcPts val="300"/>
                </a:spcAft>
                <a:buClr>
                  <a:schemeClr val="accent1">
                    <a:lumMod val="75000"/>
                  </a:schemeClr>
                </a:buClr>
              </a:pPr>
              <a:r>
                <a:rPr lang="en-US" altLang="ko-KR" sz="1200" b="1" dirty="0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21594000" scaled="0"/>
                  </a:gradFill>
                  <a:latin typeface="-윤고딕330" pitchFamily="18" charset="-127"/>
                  <a:ea typeface="-윤고딕330" pitchFamily="18" charset="-127"/>
                </a:rPr>
                <a:t>2,505</a:t>
              </a:r>
              <a:endParaRPr lang="ko-KR" altLang="en-US" sz="1200" b="1" dirty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latin typeface="-윤고딕330" pitchFamily="18" charset="-127"/>
                <a:ea typeface="-윤고딕330" pitchFamily="18" charset="-127"/>
              </a:endParaRPr>
            </a:p>
          </p:txBody>
        </p:sp>
        <p:sp>
          <p:nvSpPr>
            <p:cNvPr id="286" name="모서리가 둥근 직사각형 285"/>
            <p:cNvSpPr/>
            <p:nvPr/>
          </p:nvSpPr>
          <p:spPr>
            <a:xfrm>
              <a:off x="4445172" y="4947351"/>
              <a:ext cx="839824" cy="227945"/>
            </a:xfrm>
            <a:prstGeom prst="roundRect">
              <a:avLst>
                <a:gd name="adj" fmla="val 10193"/>
              </a:avLst>
            </a:prstGeom>
          </p:spPr>
          <p:txBody>
            <a:bodyPr wrap="square" lIns="0" tIns="0" rIns="0" bIns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spcAft>
                  <a:spcPts val="300"/>
                </a:spcAft>
                <a:buClr>
                  <a:schemeClr val="accent1">
                    <a:lumMod val="75000"/>
                  </a:schemeClr>
                </a:buClr>
              </a:pPr>
              <a:r>
                <a:rPr lang="en-US" altLang="ko-KR" sz="1400" kern="0" dirty="0" smtClean="0">
                  <a:gradFill>
                    <a:gsLst>
                      <a:gs pos="100000">
                        <a:srgbClr val="006699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2,853</a:t>
              </a:r>
              <a:endParaRPr lang="ko-KR" altLang="en-US" sz="1400" kern="0" dirty="0">
                <a:gradFill>
                  <a:gsLst>
                    <a:gs pos="100000">
                      <a:srgbClr val="006699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endParaRPr>
            </a:p>
          </p:txBody>
        </p:sp>
        <p:grpSp>
          <p:nvGrpSpPr>
            <p:cNvPr id="10" name="그룹 278"/>
            <p:cNvGrpSpPr/>
            <p:nvPr/>
          </p:nvGrpSpPr>
          <p:grpSpPr>
            <a:xfrm>
              <a:off x="3438834" y="5050875"/>
              <a:ext cx="53936" cy="64625"/>
              <a:chOff x="1152250" y="2884562"/>
              <a:chExt cx="70440" cy="67764"/>
            </a:xfrm>
          </p:grpSpPr>
          <p:sp>
            <p:nvSpPr>
              <p:cNvPr id="335" name="자유형 334"/>
              <p:cNvSpPr/>
              <p:nvPr/>
            </p:nvSpPr>
            <p:spPr>
              <a:xfrm>
                <a:off x="1153780" y="2919135"/>
                <a:ext cx="67380" cy="732"/>
              </a:xfrm>
              <a:custGeom>
                <a:avLst/>
                <a:gdLst>
                  <a:gd name="connsiteX0" fmla="*/ 0 w 2014208"/>
                  <a:gd name="connsiteY0" fmla="*/ 855406 h 855406"/>
                  <a:gd name="connsiteX1" fmla="*/ 615218 w 2014208"/>
                  <a:gd name="connsiteY1" fmla="*/ 623646 h 855406"/>
                  <a:gd name="connsiteX2" fmla="*/ 1045029 w 2014208"/>
                  <a:gd name="connsiteY2" fmla="*/ 459307 h 855406"/>
                  <a:gd name="connsiteX3" fmla="*/ 1508549 w 2014208"/>
                  <a:gd name="connsiteY3" fmla="*/ 202263 h 855406"/>
                  <a:gd name="connsiteX4" fmla="*/ 2014208 w 2014208"/>
                  <a:gd name="connsiteY4" fmla="*/ 0 h 855406"/>
                  <a:gd name="connsiteX0" fmla="*/ 0 w 2085350"/>
                  <a:gd name="connsiteY0" fmla="*/ 887146 h 887146"/>
                  <a:gd name="connsiteX1" fmla="*/ 615218 w 2085350"/>
                  <a:gd name="connsiteY1" fmla="*/ 655386 h 887146"/>
                  <a:gd name="connsiteX2" fmla="*/ 1045029 w 2085350"/>
                  <a:gd name="connsiteY2" fmla="*/ 491047 h 887146"/>
                  <a:gd name="connsiteX3" fmla="*/ 1508549 w 2085350"/>
                  <a:gd name="connsiteY3" fmla="*/ 234003 h 887146"/>
                  <a:gd name="connsiteX4" fmla="*/ 2085350 w 2085350"/>
                  <a:gd name="connsiteY4" fmla="*/ 0 h 887146"/>
                  <a:gd name="connsiteX0" fmla="*/ 0 w 2056246"/>
                  <a:gd name="connsiteY0" fmla="*/ 864929 h 864929"/>
                  <a:gd name="connsiteX1" fmla="*/ 615218 w 2056246"/>
                  <a:gd name="connsiteY1" fmla="*/ 633169 h 864929"/>
                  <a:gd name="connsiteX2" fmla="*/ 1045029 w 2056246"/>
                  <a:gd name="connsiteY2" fmla="*/ 468830 h 864929"/>
                  <a:gd name="connsiteX3" fmla="*/ 1508549 w 2056246"/>
                  <a:gd name="connsiteY3" fmla="*/ 211786 h 864929"/>
                  <a:gd name="connsiteX4" fmla="*/ 2056246 w 2056246"/>
                  <a:gd name="connsiteY4" fmla="*/ 0 h 864929"/>
                  <a:gd name="connsiteX0" fmla="*/ 0 w 2040078"/>
                  <a:gd name="connsiteY0" fmla="*/ 868104 h 868104"/>
                  <a:gd name="connsiteX1" fmla="*/ 615218 w 2040078"/>
                  <a:gd name="connsiteY1" fmla="*/ 636344 h 868104"/>
                  <a:gd name="connsiteX2" fmla="*/ 1045029 w 2040078"/>
                  <a:gd name="connsiteY2" fmla="*/ 472005 h 868104"/>
                  <a:gd name="connsiteX3" fmla="*/ 1508549 w 2040078"/>
                  <a:gd name="connsiteY3" fmla="*/ 214961 h 868104"/>
                  <a:gd name="connsiteX4" fmla="*/ 2040078 w 2040078"/>
                  <a:gd name="connsiteY4" fmla="*/ 0 h 868104"/>
                  <a:gd name="connsiteX0" fmla="*/ 0 w 2011497"/>
                  <a:gd name="connsiteY0" fmla="*/ 378430 h 636344"/>
                  <a:gd name="connsiteX1" fmla="*/ 586637 w 2011497"/>
                  <a:gd name="connsiteY1" fmla="*/ 636344 h 636344"/>
                  <a:gd name="connsiteX2" fmla="*/ 1016448 w 2011497"/>
                  <a:gd name="connsiteY2" fmla="*/ 472005 h 636344"/>
                  <a:gd name="connsiteX3" fmla="*/ 1479968 w 2011497"/>
                  <a:gd name="connsiteY3" fmla="*/ 214961 h 636344"/>
                  <a:gd name="connsiteX4" fmla="*/ 2011497 w 2011497"/>
                  <a:gd name="connsiteY4" fmla="*/ 0 h 636344"/>
                  <a:gd name="connsiteX0" fmla="*/ 0 w 2011497"/>
                  <a:gd name="connsiteY0" fmla="*/ 378430 h 472005"/>
                  <a:gd name="connsiteX1" fmla="*/ 500892 w 2011497"/>
                  <a:gd name="connsiteY1" fmla="*/ 201078 h 472005"/>
                  <a:gd name="connsiteX2" fmla="*/ 1016448 w 2011497"/>
                  <a:gd name="connsiteY2" fmla="*/ 472005 h 472005"/>
                  <a:gd name="connsiteX3" fmla="*/ 1479968 w 2011497"/>
                  <a:gd name="connsiteY3" fmla="*/ 214961 h 472005"/>
                  <a:gd name="connsiteX4" fmla="*/ 2011497 w 2011497"/>
                  <a:gd name="connsiteY4" fmla="*/ 0 h 472005"/>
                  <a:gd name="connsiteX0" fmla="*/ 0 w 2011497"/>
                  <a:gd name="connsiteY0" fmla="*/ 378430 h 825659"/>
                  <a:gd name="connsiteX1" fmla="*/ 500892 w 2011497"/>
                  <a:gd name="connsiteY1" fmla="*/ 201078 h 825659"/>
                  <a:gd name="connsiteX2" fmla="*/ 1006921 w 2011497"/>
                  <a:gd name="connsiteY2" fmla="*/ 825659 h 825659"/>
                  <a:gd name="connsiteX3" fmla="*/ 1479968 w 2011497"/>
                  <a:gd name="connsiteY3" fmla="*/ 214961 h 825659"/>
                  <a:gd name="connsiteX4" fmla="*/ 2011497 w 2011497"/>
                  <a:gd name="connsiteY4" fmla="*/ 0 h 825659"/>
                  <a:gd name="connsiteX0" fmla="*/ 0 w 2021024"/>
                  <a:gd name="connsiteY0" fmla="*/ 534853 h 825659"/>
                  <a:gd name="connsiteX1" fmla="*/ 510419 w 2021024"/>
                  <a:gd name="connsiteY1" fmla="*/ 201078 h 825659"/>
                  <a:gd name="connsiteX2" fmla="*/ 1016448 w 2021024"/>
                  <a:gd name="connsiteY2" fmla="*/ 825659 h 825659"/>
                  <a:gd name="connsiteX3" fmla="*/ 1489495 w 2021024"/>
                  <a:gd name="connsiteY3" fmla="*/ 214961 h 825659"/>
                  <a:gd name="connsiteX4" fmla="*/ 2021024 w 2021024"/>
                  <a:gd name="connsiteY4" fmla="*/ 0 h 825659"/>
                  <a:gd name="connsiteX0" fmla="*/ 0 w 2021024"/>
                  <a:gd name="connsiteY0" fmla="*/ 534853 h 825659"/>
                  <a:gd name="connsiteX1" fmla="*/ 510419 w 2021024"/>
                  <a:gd name="connsiteY1" fmla="*/ 201078 h 825659"/>
                  <a:gd name="connsiteX2" fmla="*/ 1016448 w 2021024"/>
                  <a:gd name="connsiteY2" fmla="*/ 825659 h 825659"/>
                  <a:gd name="connsiteX3" fmla="*/ 1479968 w 2021024"/>
                  <a:gd name="connsiteY3" fmla="*/ 595819 h 825659"/>
                  <a:gd name="connsiteX4" fmla="*/ 2021024 w 2021024"/>
                  <a:gd name="connsiteY4" fmla="*/ 0 h 825659"/>
                  <a:gd name="connsiteX0" fmla="*/ 0 w 1954334"/>
                  <a:gd name="connsiteY0" fmla="*/ 333775 h 624581"/>
                  <a:gd name="connsiteX1" fmla="*/ 510419 w 1954334"/>
                  <a:gd name="connsiteY1" fmla="*/ 0 h 624581"/>
                  <a:gd name="connsiteX2" fmla="*/ 1016448 w 1954334"/>
                  <a:gd name="connsiteY2" fmla="*/ 624581 h 624581"/>
                  <a:gd name="connsiteX3" fmla="*/ 1479968 w 1954334"/>
                  <a:gd name="connsiteY3" fmla="*/ 394741 h 624581"/>
                  <a:gd name="connsiteX4" fmla="*/ 1954334 w 1954334"/>
                  <a:gd name="connsiteY4" fmla="*/ 519831 h 624581"/>
                  <a:gd name="connsiteX0" fmla="*/ 0 w 1954334"/>
                  <a:gd name="connsiteY0" fmla="*/ 469796 h 760602"/>
                  <a:gd name="connsiteX1" fmla="*/ 500892 w 1954334"/>
                  <a:gd name="connsiteY1" fmla="*/ 0 h 760602"/>
                  <a:gd name="connsiteX2" fmla="*/ 1016448 w 1954334"/>
                  <a:gd name="connsiteY2" fmla="*/ 760602 h 760602"/>
                  <a:gd name="connsiteX3" fmla="*/ 1479968 w 1954334"/>
                  <a:gd name="connsiteY3" fmla="*/ 530762 h 760602"/>
                  <a:gd name="connsiteX4" fmla="*/ 1954334 w 1954334"/>
                  <a:gd name="connsiteY4" fmla="*/ 655852 h 760602"/>
                  <a:gd name="connsiteX0" fmla="*/ 0 w 1954334"/>
                  <a:gd name="connsiteY0" fmla="*/ 381383 h 672189"/>
                  <a:gd name="connsiteX1" fmla="*/ 481838 w 1954334"/>
                  <a:gd name="connsiteY1" fmla="*/ 0 h 672189"/>
                  <a:gd name="connsiteX2" fmla="*/ 1016448 w 1954334"/>
                  <a:gd name="connsiteY2" fmla="*/ 672189 h 672189"/>
                  <a:gd name="connsiteX3" fmla="*/ 1479968 w 1954334"/>
                  <a:gd name="connsiteY3" fmla="*/ 442349 h 672189"/>
                  <a:gd name="connsiteX4" fmla="*/ 1954334 w 1954334"/>
                  <a:gd name="connsiteY4" fmla="*/ 567439 h 672189"/>
                  <a:gd name="connsiteX0" fmla="*/ 0 w 1954334"/>
                  <a:gd name="connsiteY0" fmla="*/ 381383 h 835414"/>
                  <a:gd name="connsiteX1" fmla="*/ 481838 w 1954334"/>
                  <a:gd name="connsiteY1" fmla="*/ 0 h 835414"/>
                  <a:gd name="connsiteX2" fmla="*/ 1006921 w 1954334"/>
                  <a:gd name="connsiteY2" fmla="*/ 835414 h 835414"/>
                  <a:gd name="connsiteX3" fmla="*/ 1479968 w 1954334"/>
                  <a:gd name="connsiteY3" fmla="*/ 442349 h 835414"/>
                  <a:gd name="connsiteX4" fmla="*/ 1954334 w 1954334"/>
                  <a:gd name="connsiteY4" fmla="*/ 567439 h 835414"/>
                  <a:gd name="connsiteX0" fmla="*/ 0 w 1954334"/>
                  <a:gd name="connsiteY0" fmla="*/ 381383 h 835414"/>
                  <a:gd name="connsiteX1" fmla="*/ 481838 w 1954334"/>
                  <a:gd name="connsiteY1" fmla="*/ 0 h 835414"/>
                  <a:gd name="connsiteX2" fmla="*/ 1006921 w 1954334"/>
                  <a:gd name="connsiteY2" fmla="*/ 835414 h 835414"/>
                  <a:gd name="connsiteX3" fmla="*/ 1489495 w 1954334"/>
                  <a:gd name="connsiteY3" fmla="*/ 483155 h 835414"/>
                  <a:gd name="connsiteX4" fmla="*/ 1954334 w 1954334"/>
                  <a:gd name="connsiteY4" fmla="*/ 567439 h 835414"/>
                  <a:gd name="connsiteX0" fmla="*/ 0 w 1973388"/>
                  <a:gd name="connsiteY0" fmla="*/ 381383 h 835414"/>
                  <a:gd name="connsiteX1" fmla="*/ 481838 w 1973388"/>
                  <a:gd name="connsiteY1" fmla="*/ 0 h 835414"/>
                  <a:gd name="connsiteX2" fmla="*/ 1006921 w 1973388"/>
                  <a:gd name="connsiteY2" fmla="*/ 835414 h 835414"/>
                  <a:gd name="connsiteX3" fmla="*/ 1489495 w 1973388"/>
                  <a:gd name="connsiteY3" fmla="*/ 483155 h 835414"/>
                  <a:gd name="connsiteX4" fmla="*/ 1973388 w 1973388"/>
                  <a:gd name="connsiteY4" fmla="*/ 560638 h 835414"/>
                  <a:gd name="connsiteX0" fmla="*/ 0 w 1973388"/>
                  <a:gd name="connsiteY0" fmla="*/ 381383 h 835414"/>
                  <a:gd name="connsiteX1" fmla="*/ 481838 w 1973388"/>
                  <a:gd name="connsiteY1" fmla="*/ 0 h 835414"/>
                  <a:gd name="connsiteX2" fmla="*/ 1006921 w 1973388"/>
                  <a:gd name="connsiteY2" fmla="*/ 835414 h 835414"/>
                  <a:gd name="connsiteX3" fmla="*/ 1489495 w 1973388"/>
                  <a:gd name="connsiteY3" fmla="*/ 483155 h 835414"/>
                  <a:gd name="connsiteX4" fmla="*/ 1973388 w 1973388"/>
                  <a:gd name="connsiteY4" fmla="*/ 669454 h 835414"/>
                  <a:gd name="connsiteX0" fmla="*/ 0 w 1489495"/>
                  <a:gd name="connsiteY0" fmla="*/ 381383 h 835414"/>
                  <a:gd name="connsiteX1" fmla="*/ 481838 w 1489495"/>
                  <a:gd name="connsiteY1" fmla="*/ 0 h 835414"/>
                  <a:gd name="connsiteX2" fmla="*/ 1006921 w 1489495"/>
                  <a:gd name="connsiteY2" fmla="*/ 835414 h 835414"/>
                  <a:gd name="connsiteX3" fmla="*/ 1489495 w 1489495"/>
                  <a:gd name="connsiteY3" fmla="*/ 483155 h 835414"/>
                  <a:gd name="connsiteX0" fmla="*/ 0 w 1006921"/>
                  <a:gd name="connsiteY0" fmla="*/ 381383 h 835414"/>
                  <a:gd name="connsiteX1" fmla="*/ 481838 w 1006921"/>
                  <a:gd name="connsiteY1" fmla="*/ 0 h 835414"/>
                  <a:gd name="connsiteX2" fmla="*/ 1006921 w 1006921"/>
                  <a:gd name="connsiteY2" fmla="*/ 835414 h 835414"/>
                  <a:gd name="connsiteX0" fmla="*/ 0 w 990248"/>
                  <a:gd name="connsiteY0" fmla="*/ 0 h 947106"/>
                  <a:gd name="connsiteX1" fmla="*/ 465165 w 990248"/>
                  <a:gd name="connsiteY1" fmla="*/ 111692 h 947106"/>
                  <a:gd name="connsiteX2" fmla="*/ 990248 w 990248"/>
                  <a:gd name="connsiteY2" fmla="*/ 947106 h 947106"/>
                  <a:gd name="connsiteX0" fmla="*/ 0 w 990248"/>
                  <a:gd name="connsiteY0" fmla="*/ 141646 h 1088752"/>
                  <a:gd name="connsiteX1" fmla="*/ 448493 w 990248"/>
                  <a:gd name="connsiteY1" fmla="*/ 0 h 1088752"/>
                  <a:gd name="connsiteX2" fmla="*/ 990248 w 990248"/>
                  <a:gd name="connsiteY2" fmla="*/ 1088752 h 1088752"/>
                  <a:gd name="connsiteX0" fmla="*/ 0 w 792561"/>
                  <a:gd name="connsiteY0" fmla="*/ 202267 h 202267"/>
                  <a:gd name="connsiteX1" fmla="*/ 448493 w 792561"/>
                  <a:gd name="connsiteY1" fmla="*/ 60621 h 202267"/>
                  <a:gd name="connsiteX2" fmla="*/ 792561 w 792561"/>
                  <a:gd name="connsiteY2" fmla="*/ 0 h 202267"/>
                  <a:gd name="connsiteX0" fmla="*/ 0 w 794943"/>
                  <a:gd name="connsiteY0" fmla="*/ 178464 h 178464"/>
                  <a:gd name="connsiteX1" fmla="*/ 448493 w 794943"/>
                  <a:gd name="connsiteY1" fmla="*/ 36818 h 178464"/>
                  <a:gd name="connsiteX2" fmla="*/ 794943 w 794943"/>
                  <a:gd name="connsiteY2" fmla="*/ 0 h 178464"/>
                  <a:gd name="connsiteX0" fmla="*/ 0 w 771125"/>
                  <a:gd name="connsiteY0" fmla="*/ 220970 h 220970"/>
                  <a:gd name="connsiteX1" fmla="*/ 424675 w 771125"/>
                  <a:gd name="connsiteY1" fmla="*/ 36818 h 220970"/>
                  <a:gd name="connsiteX2" fmla="*/ 771125 w 771125"/>
                  <a:gd name="connsiteY2" fmla="*/ 0 h 220970"/>
                  <a:gd name="connsiteX0" fmla="*/ 0 w 771125"/>
                  <a:gd name="connsiteY0" fmla="*/ 220970 h 220970"/>
                  <a:gd name="connsiteX1" fmla="*/ 408002 w 771125"/>
                  <a:gd name="connsiteY1" fmla="*/ 53821 h 220970"/>
                  <a:gd name="connsiteX2" fmla="*/ 771125 w 771125"/>
                  <a:gd name="connsiteY2" fmla="*/ 0 h 220970"/>
                  <a:gd name="connsiteX0" fmla="*/ 0 w 787798"/>
                  <a:gd name="connsiteY0" fmla="*/ 205668 h 205668"/>
                  <a:gd name="connsiteX1" fmla="*/ 408002 w 787798"/>
                  <a:gd name="connsiteY1" fmla="*/ 38519 h 205668"/>
                  <a:gd name="connsiteX2" fmla="*/ 787798 w 787798"/>
                  <a:gd name="connsiteY2" fmla="*/ 0 h 205668"/>
                  <a:gd name="connsiteX0" fmla="*/ 0 w 790181"/>
                  <a:gd name="connsiteY0" fmla="*/ 44143 h 44143"/>
                  <a:gd name="connsiteX1" fmla="*/ 410385 w 790181"/>
                  <a:gd name="connsiteY1" fmla="*/ 38519 h 44143"/>
                  <a:gd name="connsiteX2" fmla="*/ 790181 w 790181"/>
                  <a:gd name="connsiteY2" fmla="*/ 0 h 44143"/>
                  <a:gd name="connsiteX0" fmla="*/ 0 w 785418"/>
                  <a:gd name="connsiteY0" fmla="*/ 10138 h 38519"/>
                  <a:gd name="connsiteX1" fmla="*/ 405622 w 785418"/>
                  <a:gd name="connsiteY1" fmla="*/ 38519 h 38519"/>
                  <a:gd name="connsiteX2" fmla="*/ 785418 w 785418"/>
                  <a:gd name="connsiteY2" fmla="*/ 0 h 38519"/>
                  <a:gd name="connsiteX0" fmla="*/ 0 w 787801"/>
                  <a:gd name="connsiteY0" fmla="*/ 84950 h 113331"/>
                  <a:gd name="connsiteX1" fmla="*/ 405622 w 787801"/>
                  <a:gd name="connsiteY1" fmla="*/ 113331 h 113331"/>
                  <a:gd name="connsiteX2" fmla="*/ 787801 w 787801"/>
                  <a:gd name="connsiteY2" fmla="*/ 0 h 113331"/>
                  <a:gd name="connsiteX0" fmla="*/ 0 w 405622"/>
                  <a:gd name="connsiteY0" fmla="*/ 0 h 28381"/>
                  <a:gd name="connsiteX1" fmla="*/ 405622 w 405622"/>
                  <a:gd name="connsiteY1" fmla="*/ 28381 h 28381"/>
                  <a:gd name="connsiteX0" fmla="*/ 0 w 207933"/>
                  <a:gd name="connsiteY0" fmla="*/ 0 h 2878"/>
                  <a:gd name="connsiteX1" fmla="*/ 207933 w 207933"/>
                  <a:gd name="connsiteY1" fmla="*/ 2878 h 2878"/>
                  <a:gd name="connsiteX0" fmla="*/ 0 w 9198"/>
                  <a:gd name="connsiteY0" fmla="*/ 1816 h 1816"/>
                  <a:gd name="connsiteX1" fmla="*/ 9198 w 9198"/>
                  <a:gd name="connsiteY1" fmla="*/ 0 h 1816"/>
                  <a:gd name="connsiteX0" fmla="*/ 0 w 6139"/>
                  <a:gd name="connsiteY0" fmla="*/ 10000 h 10000"/>
                  <a:gd name="connsiteX1" fmla="*/ 6139 w 6139"/>
                  <a:gd name="connsiteY1" fmla="*/ 0 h 10000"/>
                  <a:gd name="connsiteX0" fmla="*/ 0 w 5740"/>
                  <a:gd name="connsiteY0" fmla="*/ 10000 h 10000"/>
                  <a:gd name="connsiteX1" fmla="*/ 5740 w 5740"/>
                  <a:gd name="connsiteY1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40" h="10000">
                    <a:moveTo>
                      <a:pt x="0" y="10000"/>
                    </a:moveTo>
                    <a:lnTo>
                      <a:pt x="5740" y="0"/>
                    </a:lnTo>
                  </a:path>
                </a:pathLst>
              </a:custGeom>
              <a:noFill/>
              <a:ln w="57150" cap="rnd">
                <a:solidFill>
                  <a:srgbClr val="0070C0"/>
                </a:solidFill>
                <a:tailEnd type="none" w="sm" len="sm"/>
              </a:ln>
              <a:effectLst/>
              <a:scene3d>
                <a:camera prst="orthographicFront"/>
                <a:lightRig rig="threePt" dir="t"/>
              </a:scene3d>
              <a:sp3d prstMaterial="plastic"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336" name="타원 335"/>
              <p:cNvSpPr/>
              <p:nvPr/>
            </p:nvSpPr>
            <p:spPr>
              <a:xfrm flipH="1">
                <a:off x="1152250" y="2884562"/>
                <a:ext cx="70440" cy="67764"/>
              </a:xfrm>
              <a:prstGeom prst="ellipse">
                <a:avLst/>
              </a:prstGeom>
              <a:solidFill>
                <a:schemeClr val="bg1"/>
              </a:solidFill>
              <a:ln w="25400" cap="rnd">
                <a:noFill/>
              </a:ln>
              <a:effectLst>
                <a:innerShdw blurRad="254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</p:grpSp>
        <p:grpSp>
          <p:nvGrpSpPr>
            <p:cNvPr id="11" name="그룹 285"/>
            <p:cNvGrpSpPr/>
            <p:nvPr/>
          </p:nvGrpSpPr>
          <p:grpSpPr>
            <a:xfrm>
              <a:off x="3412360" y="5046459"/>
              <a:ext cx="1005736" cy="161580"/>
              <a:chOff x="679811" y="8294012"/>
              <a:chExt cx="2471686" cy="672524"/>
            </a:xfrm>
          </p:grpSpPr>
          <p:sp>
            <p:nvSpPr>
              <p:cNvPr id="333" name="Rectangle 29"/>
              <p:cNvSpPr>
                <a:spLocks noChangeArrowheads="1"/>
              </p:cNvSpPr>
              <p:nvPr/>
            </p:nvSpPr>
            <p:spPr bwMode="auto">
              <a:xfrm rot="10800000">
                <a:off x="679811" y="8631298"/>
                <a:ext cx="289841" cy="335238"/>
              </a:xfrm>
              <a:prstGeom prst="rect">
                <a:avLst/>
              </a:prstGeom>
              <a:gradFill rotWithShape="1">
                <a:gsLst>
                  <a:gs pos="100000">
                    <a:srgbClr val="0070C0"/>
                  </a:gs>
                  <a:gs pos="0">
                    <a:schemeClr val="accent1">
                      <a:lumMod val="75000"/>
                    </a:schemeClr>
                  </a:gs>
                  <a:gs pos="51000">
                    <a:srgbClr val="0070C0"/>
                  </a:gs>
                  <a:gs pos="45000">
                    <a:schemeClr val="accent1">
                      <a:lumMod val="75000"/>
                    </a:schemeClr>
                  </a:gs>
                </a:gsLst>
                <a:lin ang="10800000" scaled="0"/>
              </a:gradFill>
              <a:ln>
                <a:noFill/>
              </a:ln>
              <a:effectLst>
                <a:reflection blurRad="6350" stA="32000" endPos="9000" dir="5400000" sy="-100000" algn="bl" rotWithShape="0"/>
              </a:effectLst>
              <a:ex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4" name="직사각형 333"/>
              <p:cNvSpPr/>
              <p:nvPr/>
            </p:nvSpPr>
            <p:spPr>
              <a:xfrm>
                <a:off x="3100470" y="8294012"/>
                <a:ext cx="51027" cy="335238"/>
              </a:xfrm>
              <a:prstGeom prst="rect">
                <a:avLst/>
              </a:prstGeom>
              <a:gradFill>
                <a:gsLst>
                  <a:gs pos="0">
                    <a:srgbClr val="3E7898">
                      <a:tint val="66000"/>
                      <a:satMod val="160000"/>
                      <a:alpha val="0"/>
                    </a:srgbClr>
                  </a:gs>
                  <a:gs pos="50000">
                    <a:srgbClr val="FFFFFF">
                      <a:alpha val="73000"/>
                    </a:srgbClr>
                  </a:gs>
                  <a:gs pos="100000">
                    <a:srgbClr val="3E7898">
                      <a:tint val="23500"/>
                      <a:satMod val="160000"/>
                      <a:alpha val="0"/>
                    </a:srgbClr>
                  </a:gs>
                </a:gsLst>
                <a:lin ang="0" scaled="0"/>
              </a:gradFill>
              <a:ln w="15875" cap="rnd" cmpd="sng" algn="ctr">
                <a:noFill/>
                <a:prstDash val="solid"/>
                <a:tailEnd type="none"/>
              </a:ln>
              <a:effectLst/>
            </p:spPr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latinLnBrk="0">
                  <a:defRPr/>
                </a:pPr>
                <a:endParaRPr lang="ko-KR" altLang="en-US" kern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89" name="타원 288"/>
            <p:cNvSpPr>
              <a:spLocks/>
            </p:cNvSpPr>
            <p:nvPr/>
          </p:nvSpPr>
          <p:spPr>
            <a:xfrm flipH="1">
              <a:off x="4721597" y="5166428"/>
              <a:ext cx="72000" cy="72000"/>
            </a:xfrm>
            <a:prstGeom prst="ellipse">
              <a:avLst/>
            </a:prstGeom>
            <a:solidFill>
              <a:schemeClr val="bg1"/>
            </a:solidFill>
            <a:ln w="25400" cap="rnd">
              <a:noFill/>
            </a:ln>
            <a:effectLst>
              <a:innerShdw blurRad="254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290" name="자유형 289"/>
            <p:cNvSpPr/>
            <p:nvPr/>
          </p:nvSpPr>
          <p:spPr>
            <a:xfrm>
              <a:off x="3866582" y="5506496"/>
              <a:ext cx="462954" cy="180000"/>
            </a:xfrm>
            <a:custGeom>
              <a:avLst/>
              <a:gdLst>
                <a:gd name="connsiteX0" fmla="*/ 0 w 2014208"/>
                <a:gd name="connsiteY0" fmla="*/ 855406 h 855406"/>
                <a:gd name="connsiteX1" fmla="*/ 615218 w 2014208"/>
                <a:gd name="connsiteY1" fmla="*/ 623646 h 855406"/>
                <a:gd name="connsiteX2" fmla="*/ 1045029 w 2014208"/>
                <a:gd name="connsiteY2" fmla="*/ 459307 h 855406"/>
                <a:gd name="connsiteX3" fmla="*/ 1508549 w 2014208"/>
                <a:gd name="connsiteY3" fmla="*/ 202263 h 855406"/>
                <a:gd name="connsiteX4" fmla="*/ 2014208 w 2014208"/>
                <a:gd name="connsiteY4" fmla="*/ 0 h 855406"/>
                <a:gd name="connsiteX0" fmla="*/ 0 w 2085350"/>
                <a:gd name="connsiteY0" fmla="*/ 887146 h 887146"/>
                <a:gd name="connsiteX1" fmla="*/ 615218 w 2085350"/>
                <a:gd name="connsiteY1" fmla="*/ 655386 h 887146"/>
                <a:gd name="connsiteX2" fmla="*/ 1045029 w 2085350"/>
                <a:gd name="connsiteY2" fmla="*/ 491047 h 887146"/>
                <a:gd name="connsiteX3" fmla="*/ 1508549 w 2085350"/>
                <a:gd name="connsiteY3" fmla="*/ 234003 h 887146"/>
                <a:gd name="connsiteX4" fmla="*/ 2085350 w 2085350"/>
                <a:gd name="connsiteY4" fmla="*/ 0 h 887146"/>
                <a:gd name="connsiteX0" fmla="*/ 0 w 2056246"/>
                <a:gd name="connsiteY0" fmla="*/ 864929 h 864929"/>
                <a:gd name="connsiteX1" fmla="*/ 615218 w 2056246"/>
                <a:gd name="connsiteY1" fmla="*/ 633169 h 864929"/>
                <a:gd name="connsiteX2" fmla="*/ 1045029 w 2056246"/>
                <a:gd name="connsiteY2" fmla="*/ 468830 h 864929"/>
                <a:gd name="connsiteX3" fmla="*/ 1508549 w 2056246"/>
                <a:gd name="connsiteY3" fmla="*/ 211786 h 864929"/>
                <a:gd name="connsiteX4" fmla="*/ 2056246 w 2056246"/>
                <a:gd name="connsiteY4" fmla="*/ 0 h 864929"/>
                <a:gd name="connsiteX0" fmla="*/ 0 w 2040078"/>
                <a:gd name="connsiteY0" fmla="*/ 868104 h 868104"/>
                <a:gd name="connsiteX1" fmla="*/ 615218 w 2040078"/>
                <a:gd name="connsiteY1" fmla="*/ 636344 h 868104"/>
                <a:gd name="connsiteX2" fmla="*/ 1045029 w 2040078"/>
                <a:gd name="connsiteY2" fmla="*/ 472005 h 868104"/>
                <a:gd name="connsiteX3" fmla="*/ 1508549 w 2040078"/>
                <a:gd name="connsiteY3" fmla="*/ 214961 h 868104"/>
                <a:gd name="connsiteX4" fmla="*/ 2040078 w 2040078"/>
                <a:gd name="connsiteY4" fmla="*/ 0 h 868104"/>
                <a:gd name="connsiteX0" fmla="*/ 0 w 2011497"/>
                <a:gd name="connsiteY0" fmla="*/ 378430 h 636344"/>
                <a:gd name="connsiteX1" fmla="*/ 586637 w 2011497"/>
                <a:gd name="connsiteY1" fmla="*/ 636344 h 636344"/>
                <a:gd name="connsiteX2" fmla="*/ 1016448 w 2011497"/>
                <a:gd name="connsiteY2" fmla="*/ 472005 h 636344"/>
                <a:gd name="connsiteX3" fmla="*/ 1479968 w 2011497"/>
                <a:gd name="connsiteY3" fmla="*/ 214961 h 636344"/>
                <a:gd name="connsiteX4" fmla="*/ 2011497 w 2011497"/>
                <a:gd name="connsiteY4" fmla="*/ 0 h 636344"/>
                <a:gd name="connsiteX0" fmla="*/ 0 w 2011497"/>
                <a:gd name="connsiteY0" fmla="*/ 378430 h 472005"/>
                <a:gd name="connsiteX1" fmla="*/ 500892 w 2011497"/>
                <a:gd name="connsiteY1" fmla="*/ 201078 h 472005"/>
                <a:gd name="connsiteX2" fmla="*/ 1016448 w 2011497"/>
                <a:gd name="connsiteY2" fmla="*/ 472005 h 472005"/>
                <a:gd name="connsiteX3" fmla="*/ 1479968 w 2011497"/>
                <a:gd name="connsiteY3" fmla="*/ 214961 h 472005"/>
                <a:gd name="connsiteX4" fmla="*/ 2011497 w 2011497"/>
                <a:gd name="connsiteY4" fmla="*/ 0 h 472005"/>
                <a:gd name="connsiteX0" fmla="*/ 0 w 2011497"/>
                <a:gd name="connsiteY0" fmla="*/ 378430 h 825659"/>
                <a:gd name="connsiteX1" fmla="*/ 500892 w 2011497"/>
                <a:gd name="connsiteY1" fmla="*/ 201078 h 825659"/>
                <a:gd name="connsiteX2" fmla="*/ 1006921 w 2011497"/>
                <a:gd name="connsiteY2" fmla="*/ 825659 h 825659"/>
                <a:gd name="connsiteX3" fmla="*/ 1479968 w 2011497"/>
                <a:gd name="connsiteY3" fmla="*/ 214961 h 825659"/>
                <a:gd name="connsiteX4" fmla="*/ 2011497 w 2011497"/>
                <a:gd name="connsiteY4" fmla="*/ 0 h 825659"/>
                <a:gd name="connsiteX0" fmla="*/ 0 w 2021024"/>
                <a:gd name="connsiteY0" fmla="*/ 534853 h 825659"/>
                <a:gd name="connsiteX1" fmla="*/ 510419 w 2021024"/>
                <a:gd name="connsiteY1" fmla="*/ 201078 h 825659"/>
                <a:gd name="connsiteX2" fmla="*/ 1016448 w 2021024"/>
                <a:gd name="connsiteY2" fmla="*/ 825659 h 825659"/>
                <a:gd name="connsiteX3" fmla="*/ 1489495 w 2021024"/>
                <a:gd name="connsiteY3" fmla="*/ 214961 h 825659"/>
                <a:gd name="connsiteX4" fmla="*/ 2021024 w 2021024"/>
                <a:gd name="connsiteY4" fmla="*/ 0 h 825659"/>
                <a:gd name="connsiteX0" fmla="*/ 0 w 2021024"/>
                <a:gd name="connsiteY0" fmla="*/ 534853 h 825659"/>
                <a:gd name="connsiteX1" fmla="*/ 510419 w 2021024"/>
                <a:gd name="connsiteY1" fmla="*/ 201078 h 825659"/>
                <a:gd name="connsiteX2" fmla="*/ 1016448 w 2021024"/>
                <a:gd name="connsiteY2" fmla="*/ 825659 h 825659"/>
                <a:gd name="connsiteX3" fmla="*/ 1479968 w 2021024"/>
                <a:gd name="connsiteY3" fmla="*/ 595819 h 825659"/>
                <a:gd name="connsiteX4" fmla="*/ 2021024 w 2021024"/>
                <a:gd name="connsiteY4" fmla="*/ 0 h 825659"/>
                <a:gd name="connsiteX0" fmla="*/ 0 w 1954334"/>
                <a:gd name="connsiteY0" fmla="*/ 333775 h 624581"/>
                <a:gd name="connsiteX1" fmla="*/ 510419 w 1954334"/>
                <a:gd name="connsiteY1" fmla="*/ 0 h 624581"/>
                <a:gd name="connsiteX2" fmla="*/ 1016448 w 1954334"/>
                <a:gd name="connsiteY2" fmla="*/ 624581 h 624581"/>
                <a:gd name="connsiteX3" fmla="*/ 1479968 w 1954334"/>
                <a:gd name="connsiteY3" fmla="*/ 394741 h 624581"/>
                <a:gd name="connsiteX4" fmla="*/ 1954334 w 1954334"/>
                <a:gd name="connsiteY4" fmla="*/ 519831 h 624581"/>
                <a:gd name="connsiteX0" fmla="*/ 0 w 1954334"/>
                <a:gd name="connsiteY0" fmla="*/ 469796 h 760602"/>
                <a:gd name="connsiteX1" fmla="*/ 500892 w 1954334"/>
                <a:gd name="connsiteY1" fmla="*/ 0 h 760602"/>
                <a:gd name="connsiteX2" fmla="*/ 1016448 w 1954334"/>
                <a:gd name="connsiteY2" fmla="*/ 760602 h 760602"/>
                <a:gd name="connsiteX3" fmla="*/ 1479968 w 1954334"/>
                <a:gd name="connsiteY3" fmla="*/ 530762 h 760602"/>
                <a:gd name="connsiteX4" fmla="*/ 1954334 w 1954334"/>
                <a:gd name="connsiteY4" fmla="*/ 655852 h 760602"/>
                <a:gd name="connsiteX0" fmla="*/ 0 w 1954334"/>
                <a:gd name="connsiteY0" fmla="*/ 381383 h 672189"/>
                <a:gd name="connsiteX1" fmla="*/ 481838 w 1954334"/>
                <a:gd name="connsiteY1" fmla="*/ 0 h 672189"/>
                <a:gd name="connsiteX2" fmla="*/ 1016448 w 1954334"/>
                <a:gd name="connsiteY2" fmla="*/ 672189 h 672189"/>
                <a:gd name="connsiteX3" fmla="*/ 1479968 w 1954334"/>
                <a:gd name="connsiteY3" fmla="*/ 442349 h 672189"/>
                <a:gd name="connsiteX4" fmla="*/ 1954334 w 1954334"/>
                <a:gd name="connsiteY4" fmla="*/ 567439 h 672189"/>
                <a:gd name="connsiteX0" fmla="*/ 0 w 1954334"/>
                <a:gd name="connsiteY0" fmla="*/ 381383 h 835414"/>
                <a:gd name="connsiteX1" fmla="*/ 481838 w 1954334"/>
                <a:gd name="connsiteY1" fmla="*/ 0 h 835414"/>
                <a:gd name="connsiteX2" fmla="*/ 1006921 w 1954334"/>
                <a:gd name="connsiteY2" fmla="*/ 835414 h 835414"/>
                <a:gd name="connsiteX3" fmla="*/ 1479968 w 1954334"/>
                <a:gd name="connsiteY3" fmla="*/ 442349 h 835414"/>
                <a:gd name="connsiteX4" fmla="*/ 1954334 w 1954334"/>
                <a:gd name="connsiteY4" fmla="*/ 567439 h 835414"/>
                <a:gd name="connsiteX0" fmla="*/ 0 w 1954334"/>
                <a:gd name="connsiteY0" fmla="*/ 381383 h 835414"/>
                <a:gd name="connsiteX1" fmla="*/ 481838 w 1954334"/>
                <a:gd name="connsiteY1" fmla="*/ 0 h 835414"/>
                <a:gd name="connsiteX2" fmla="*/ 1006921 w 1954334"/>
                <a:gd name="connsiteY2" fmla="*/ 835414 h 835414"/>
                <a:gd name="connsiteX3" fmla="*/ 1489495 w 1954334"/>
                <a:gd name="connsiteY3" fmla="*/ 483155 h 835414"/>
                <a:gd name="connsiteX4" fmla="*/ 1954334 w 1954334"/>
                <a:gd name="connsiteY4" fmla="*/ 567439 h 835414"/>
                <a:gd name="connsiteX0" fmla="*/ 0 w 1973388"/>
                <a:gd name="connsiteY0" fmla="*/ 381383 h 835414"/>
                <a:gd name="connsiteX1" fmla="*/ 481838 w 1973388"/>
                <a:gd name="connsiteY1" fmla="*/ 0 h 835414"/>
                <a:gd name="connsiteX2" fmla="*/ 1006921 w 1973388"/>
                <a:gd name="connsiteY2" fmla="*/ 835414 h 835414"/>
                <a:gd name="connsiteX3" fmla="*/ 1489495 w 1973388"/>
                <a:gd name="connsiteY3" fmla="*/ 483155 h 835414"/>
                <a:gd name="connsiteX4" fmla="*/ 1973388 w 1973388"/>
                <a:gd name="connsiteY4" fmla="*/ 560638 h 835414"/>
                <a:gd name="connsiteX0" fmla="*/ 0 w 1973388"/>
                <a:gd name="connsiteY0" fmla="*/ 381383 h 835414"/>
                <a:gd name="connsiteX1" fmla="*/ 481838 w 1973388"/>
                <a:gd name="connsiteY1" fmla="*/ 0 h 835414"/>
                <a:gd name="connsiteX2" fmla="*/ 1006921 w 1973388"/>
                <a:gd name="connsiteY2" fmla="*/ 835414 h 835414"/>
                <a:gd name="connsiteX3" fmla="*/ 1489495 w 1973388"/>
                <a:gd name="connsiteY3" fmla="*/ 483155 h 835414"/>
                <a:gd name="connsiteX4" fmla="*/ 1973388 w 1973388"/>
                <a:gd name="connsiteY4" fmla="*/ 669454 h 835414"/>
                <a:gd name="connsiteX0" fmla="*/ 0 w 1489495"/>
                <a:gd name="connsiteY0" fmla="*/ 381383 h 835414"/>
                <a:gd name="connsiteX1" fmla="*/ 481838 w 1489495"/>
                <a:gd name="connsiteY1" fmla="*/ 0 h 835414"/>
                <a:gd name="connsiteX2" fmla="*/ 1006921 w 1489495"/>
                <a:gd name="connsiteY2" fmla="*/ 835414 h 835414"/>
                <a:gd name="connsiteX3" fmla="*/ 1489495 w 1489495"/>
                <a:gd name="connsiteY3" fmla="*/ 483155 h 835414"/>
                <a:gd name="connsiteX0" fmla="*/ 0 w 1006921"/>
                <a:gd name="connsiteY0" fmla="*/ 381383 h 835414"/>
                <a:gd name="connsiteX1" fmla="*/ 481838 w 1006921"/>
                <a:gd name="connsiteY1" fmla="*/ 0 h 835414"/>
                <a:gd name="connsiteX2" fmla="*/ 1006921 w 1006921"/>
                <a:gd name="connsiteY2" fmla="*/ 835414 h 835414"/>
                <a:gd name="connsiteX0" fmla="*/ 0 w 990248"/>
                <a:gd name="connsiteY0" fmla="*/ 0 h 947106"/>
                <a:gd name="connsiteX1" fmla="*/ 465165 w 990248"/>
                <a:gd name="connsiteY1" fmla="*/ 111692 h 947106"/>
                <a:gd name="connsiteX2" fmla="*/ 990248 w 990248"/>
                <a:gd name="connsiteY2" fmla="*/ 947106 h 947106"/>
                <a:gd name="connsiteX0" fmla="*/ 0 w 990248"/>
                <a:gd name="connsiteY0" fmla="*/ 141646 h 1088752"/>
                <a:gd name="connsiteX1" fmla="*/ 448493 w 990248"/>
                <a:gd name="connsiteY1" fmla="*/ 0 h 1088752"/>
                <a:gd name="connsiteX2" fmla="*/ 990248 w 990248"/>
                <a:gd name="connsiteY2" fmla="*/ 1088752 h 1088752"/>
                <a:gd name="connsiteX0" fmla="*/ 0 w 792561"/>
                <a:gd name="connsiteY0" fmla="*/ 202267 h 202267"/>
                <a:gd name="connsiteX1" fmla="*/ 448493 w 792561"/>
                <a:gd name="connsiteY1" fmla="*/ 60621 h 202267"/>
                <a:gd name="connsiteX2" fmla="*/ 792561 w 792561"/>
                <a:gd name="connsiteY2" fmla="*/ 0 h 202267"/>
                <a:gd name="connsiteX0" fmla="*/ 0 w 794943"/>
                <a:gd name="connsiteY0" fmla="*/ 178464 h 178464"/>
                <a:gd name="connsiteX1" fmla="*/ 448493 w 794943"/>
                <a:gd name="connsiteY1" fmla="*/ 36818 h 178464"/>
                <a:gd name="connsiteX2" fmla="*/ 794943 w 794943"/>
                <a:gd name="connsiteY2" fmla="*/ 0 h 178464"/>
                <a:gd name="connsiteX0" fmla="*/ 0 w 771125"/>
                <a:gd name="connsiteY0" fmla="*/ 220970 h 220970"/>
                <a:gd name="connsiteX1" fmla="*/ 424675 w 771125"/>
                <a:gd name="connsiteY1" fmla="*/ 36818 h 220970"/>
                <a:gd name="connsiteX2" fmla="*/ 771125 w 771125"/>
                <a:gd name="connsiteY2" fmla="*/ 0 h 220970"/>
                <a:gd name="connsiteX0" fmla="*/ 0 w 771125"/>
                <a:gd name="connsiteY0" fmla="*/ 220970 h 220970"/>
                <a:gd name="connsiteX1" fmla="*/ 408002 w 771125"/>
                <a:gd name="connsiteY1" fmla="*/ 53821 h 220970"/>
                <a:gd name="connsiteX2" fmla="*/ 771125 w 771125"/>
                <a:gd name="connsiteY2" fmla="*/ 0 h 220970"/>
                <a:gd name="connsiteX0" fmla="*/ 0 w 787798"/>
                <a:gd name="connsiteY0" fmla="*/ 205668 h 205668"/>
                <a:gd name="connsiteX1" fmla="*/ 408002 w 787798"/>
                <a:gd name="connsiteY1" fmla="*/ 38519 h 205668"/>
                <a:gd name="connsiteX2" fmla="*/ 787798 w 787798"/>
                <a:gd name="connsiteY2" fmla="*/ 0 h 205668"/>
                <a:gd name="connsiteX0" fmla="*/ 0 w 787798"/>
                <a:gd name="connsiteY0" fmla="*/ 205668 h 205668"/>
                <a:gd name="connsiteX1" fmla="*/ 403239 w 787798"/>
                <a:gd name="connsiteY1" fmla="*/ 82726 h 205668"/>
                <a:gd name="connsiteX2" fmla="*/ 787798 w 787798"/>
                <a:gd name="connsiteY2" fmla="*/ 0 h 205668"/>
                <a:gd name="connsiteX0" fmla="*/ 0 w 787798"/>
                <a:gd name="connsiteY0" fmla="*/ 205668 h 205668"/>
                <a:gd name="connsiteX1" fmla="*/ 400858 w 787798"/>
                <a:gd name="connsiteY1" fmla="*/ 69124 h 205668"/>
                <a:gd name="connsiteX2" fmla="*/ 787798 w 787798"/>
                <a:gd name="connsiteY2" fmla="*/ 0 h 205668"/>
                <a:gd name="connsiteX0" fmla="*/ 0 w 787798"/>
                <a:gd name="connsiteY0" fmla="*/ 205668 h 205668"/>
                <a:gd name="connsiteX1" fmla="*/ 408003 w 787798"/>
                <a:gd name="connsiteY1" fmla="*/ 62323 h 205668"/>
                <a:gd name="connsiteX2" fmla="*/ 787798 w 787798"/>
                <a:gd name="connsiteY2" fmla="*/ 0 h 205668"/>
                <a:gd name="connsiteX0" fmla="*/ 0 w 408003"/>
                <a:gd name="connsiteY0" fmla="*/ 143345 h 143345"/>
                <a:gd name="connsiteX1" fmla="*/ 408003 w 408003"/>
                <a:gd name="connsiteY1" fmla="*/ 0 h 143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8003" h="143345">
                  <a:moveTo>
                    <a:pt x="0" y="143345"/>
                  </a:moveTo>
                  <a:lnTo>
                    <a:pt x="408003" y="0"/>
                  </a:lnTo>
                </a:path>
              </a:pathLst>
            </a:custGeom>
            <a:noFill/>
            <a:ln w="76200" cap="rnd">
              <a:solidFill>
                <a:srgbClr val="6B6B6B"/>
              </a:solidFill>
              <a:tailEnd type="none" w="sm" len="sm"/>
            </a:ln>
            <a:effectLst/>
            <a:scene3d>
              <a:camera prst="orthographicFront"/>
              <a:lightRig rig="threePt" dir="t"/>
            </a:scene3d>
            <a:sp3d prstMaterial="plastic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grpSp>
          <p:nvGrpSpPr>
            <p:cNvPr id="12" name="그룹 432"/>
            <p:cNvGrpSpPr/>
            <p:nvPr/>
          </p:nvGrpSpPr>
          <p:grpSpPr>
            <a:xfrm>
              <a:off x="3729331" y="5903945"/>
              <a:ext cx="259995" cy="110021"/>
              <a:chOff x="2967011" y="8254663"/>
              <a:chExt cx="289840" cy="335238"/>
            </a:xfrm>
          </p:grpSpPr>
          <p:sp>
            <p:nvSpPr>
              <p:cNvPr id="331" name="Rectangle 29"/>
              <p:cNvSpPr>
                <a:spLocks noChangeArrowheads="1"/>
              </p:cNvSpPr>
              <p:nvPr/>
            </p:nvSpPr>
            <p:spPr bwMode="auto">
              <a:xfrm rot="10800000">
                <a:off x="2967011" y="8254663"/>
                <a:ext cx="289840" cy="335238"/>
              </a:xfrm>
              <a:prstGeom prst="rect">
                <a:avLst/>
              </a:prstGeom>
              <a:gradFill rotWithShape="1">
                <a:gsLst>
                  <a:gs pos="100000">
                    <a:schemeClr val="tx1">
                      <a:lumMod val="75000"/>
                      <a:lumOff val="25000"/>
                    </a:schemeClr>
                  </a:gs>
                  <a:gs pos="0">
                    <a:schemeClr val="tx1">
                      <a:lumMod val="75000"/>
                      <a:lumOff val="25000"/>
                    </a:schemeClr>
                  </a:gs>
                  <a:gs pos="51000">
                    <a:schemeClr val="tx1">
                      <a:lumMod val="50000"/>
                      <a:lumOff val="50000"/>
                    </a:schemeClr>
                  </a:gs>
                  <a:gs pos="45000">
                    <a:schemeClr val="tx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ln>
                <a:noFill/>
              </a:ln>
              <a:effectLst>
                <a:reflection blurRad="6350" stA="32000" endPos="9000" dir="5400000" sy="-100000" algn="bl" rotWithShape="0"/>
              </a:effectLst>
              <a:ex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2" name="직사각형 331"/>
              <p:cNvSpPr/>
              <p:nvPr/>
            </p:nvSpPr>
            <p:spPr>
              <a:xfrm>
                <a:off x="3100469" y="8254663"/>
                <a:ext cx="51027" cy="335238"/>
              </a:xfrm>
              <a:prstGeom prst="rect">
                <a:avLst/>
              </a:prstGeom>
              <a:gradFill>
                <a:gsLst>
                  <a:gs pos="0">
                    <a:srgbClr val="3E7898">
                      <a:tint val="66000"/>
                      <a:satMod val="160000"/>
                      <a:alpha val="0"/>
                    </a:srgbClr>
                  </a:gs>
                  <a:gs pos="50000">
                    <a:srgbClr val="FFFFFF">
                      <a:alpha val="73000"/>
                    </a:srgbClr>
                  </a:gs>
                  <a:gs pos="100000">
                    <a:srgbClr val="3E7898">
                      <a:tint val="23500"/>
                      <a:satMod val="160000"/>
                      <a:alpha val="0"/>
                    </a:srgbClr>
                  </a:gs>
                </a:gsLst>
                <a:lin ang="0" scaled="0"/>
              </a:gradFill>
              <a:ln w="15875" cap="rnd" cmpd="sng" algn="ctr">
                <a:noFill/>
                <a:prstDash val="solid"/>
                <a:tailEnd type="none"/>
              </a:ln>
              <a:effectLst/>
            </p:spPr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latinLnBrk="0">
                  <a:defRPr/>
                </a:pPr>
                <a:endParaRPr lang="ko-KR" altLang="en-US" kern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3" name="그룹 435"/>
            <p:cNvGrpSpPr/>
            <p:nvPr/>
          </p:nvGrpSpPr>
          <p:grpSpPr>
            <a:xfrm>
              <a:off x="4194083" y="5846355"/>
              <a:ext cx="259995" cy="180000"/>
              <a:chOff x="2967011" y="8254663"/>
              <a:chExt cx="289840" cy="335238"/>
            </a:xfrm>
          </p:grpSpPr>
          <p:sp>
            <p:nvSpPr>
              <p:cNvPr id="329" name="Rectangle 29"/>
              <p:cNvSpPr>
                <a:spLocks noChangeArrowheads="1"/>
              </p:cNvSpPr>
              <p:nvPr/>
            </p:nvSpPr>
            <p:spPr bwMode="auto">
              <a:xfrm rot="10800000">
                <a:off x="2967011" y="8254663"/>
                <a:ext cx="289840" cy="335238"/>
              </a:xfrm>
              <a:prstGeom prst="rect">
                <a:avLst/>
              </a:prstGeom>
              <a:gradFill rotWithShape="1">
                <a:gsLst>
                  <a:gs pos="100000">
                    <a:schemeClr val="tx1">
                      <a:lumMod val="75000"/>
                      <a:lumOff val="25000"/>
                    </a:schemeClr>
                  </a:gs>
                  <a:gs pos="0">
                    <a:schemeClr val="tx1">
                      <a:lumMod val="75000"/>
                      <a:lumOff val="25000"/>
                    </a:schemeClr>
                  </a:gs>
                  <a:gs pos="51000">
                    <a:schemeClr val="tx1">
                      <a:lumMod val="50000"/>
                      <a:lumOff val="50000"/>
                    </a:schemeClr>
                  </a:gs>
                  <a:gs pos="45000">
                    <a:schemeClr val="tx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ln>
                <a:noFill/>
              </a:ln>
              <a:effectLst>
                <a:reflection blurRad="6350" stA="32000" endPos="9000" dir="5400000" sy="-100000" algn="bl" rotWithShape="0"/>
              </a:effectLst>
              <a:ex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0" name="직사각형 329"/>
              <p:cNvSpPr/>
              <p:nvPr/>
            </p:nvSpPr>
            <p:spPr>
              <a:xfrm>
                <a:off x="3100469" y="8254663"/>
                <a:ext cx="51027" cy="335238"/>
              </a:xfrm>
              <a:prstGeom prst="rect">
                <a:avLst/>
              </a:prstGeom>
              <a:gradFill>
                <a:gsLst>
                  <a:gs pos="0">
                    <a:srgbClr val="3E7898">
                      <a:tint val="66000"/>
                      <a:satMod val="160000"/>
                      <a:alpha val="0"/>
                    </a:srgbClr>
                  </a:gs>
                  <a:gs pos="50000">
                    <a:srgbClr val="FFFFFF">
                      <a:alpha val="73000"/>
                    </a:srgbClr>
                  </a:gs>
                  <a:gs pos="100000">
                    <a:srgbClr val="3E7898">
                      <a:tint val="23500"/>
                      <a:satMod val="160000"/>
                      <a:alpha val="0"/>
                    </a:srgbClr>
                  </a:gs>
                </a:gsLst>
                <a:lin ang="0" scaled="0"/>
              </a:gradFill>
              <a:ln w="15875" cap="rnd" cmpd="sng" algn="ctr">
                <a:noFill/>
                <a:prstDash val="solid"/>
                <a:tailEnd type="none"/>
              </a:ln>
              <a:effectLst/>
            </p:spPr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latinLnBrk="0">
                  <a:defRPr/>
                </a:pPr>
                <a:endParaRPr lang="ko-KR" altLang="en-US" kern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93" name="모서리가 둥근 직사각형 292"/>
            <p:cNvSpPr/>
            <p:nvPr/>
          </p:nvSpPr>
          <p:spPr>
            <a:xfrm>
              <a:off x="3642813" y="5704703"/>
              <a:ext cx="429089" cy="195382"/>
            </a:xfrm>
            <a:prstGeom prst="roundRect">
              <a:avLst>
                <a:gd name="adj" fmla="val 10193"/>
              </a:avLst>
            </a:prstGeom>
          </p:spPr>
          <p:txBody>
            <a:bodyPr wrap="square" lIns="0" tIns="0" rIns="0" bIns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300"/>
                </a:spcAft>
                <a:buClr>
                  <a:schemeClr val="accent1">
                    <a:lumMod val="75000"/>
                  </a:schemeClr>
                </a:buClr>
              </a:pPr>
              <a:r>
                <a:rPr lang="en-US" altLang="ko-KR" sz="1200" b="1" dirty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21594000" scaled="0"/>
                  </a:gradFill>
                  <a:latin typeface="-윤고딕330" pitchFamily="18" charset="-127"/>
                  <a:ea typeface="-윤고딕330" pitchFamily="18" charset="-127"/>
                </a:rPr>
                <a:t>381</a:t>
              </a:r>
              <a:endParaRPr lang="ko-KR" altLang="en-US" sz="1200" b="1" dirty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latin typeface="-윤고딕330" pitchFamily="18" charset="-127"/>
                <a:ea typeface="-윤고딕330" pitchFamily="18" charset="-127"/>
              </a:endParaRPr>
            </a:p>
          </p:txBody>
        </p:sp>
        <p:sp>
          <p:nvSpPr>
            <p:cNvPr id="302" name="모서리가 둥근 직사각형 301"/>
            <p:cNvSpPr/>
            <p:nvPr/>
          </p:nvSpPr>
          <p:spPr>
            <a:xfrm>
              <a:off x="4104430" y="5599819"/>
              <a:ext cx="429089" cy="195382"/>
            </a:xfrm>
            <a:prstGeom prst="roundRect">
              <a:avLst>
                <a:gd name="adj" fmla="val 10193"/>
              </a:avLst>
            </a:prstGeom>
          </p:spPr>
          <p:txBody>
            <a:bodyPr wrap="square" lIns="0" tIns="0" rIns="0" bIns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spcAft>
                  <a:spcPts val="300"/>
                </a:spcAft>
                <a:buClr>
                  <a:schemeClr val="accent1">
                    <a:lumMod val="75000"/>
                  </a:schemeClr>
                </a:buClr>
              </a:pPr>
              <a:r>
                <a:rPr lang="en-US" altLang="ko-KR" sz="1200" b="1" dirty="0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21594000" scaled="0"/>
                  </a:gradFill>
                  <a:latin typeface="-윤고딕330" pitchFamily="18" charset="-127"/>
                  <a:ea typeface="-윤고딕330" pitchFamily="18" charset="-127"/>
                </a:rPr>
                <a:t>416</a:t>
              </a:r>
              <a:endParaRPr lang="ko-KR" altLang="en-US" sz="1200" b="1" dirty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latin typeface="-윤고딕330" pitchFamily="18" charset="-127"/>
                <a:ea typeface="-윤고딕330" pitchFamily="18" charset="-127"/>
              </a:endParaRPr>
            </a:p>
          </p:txBody>
        </p:sp>
        <p:sp>
          <p:nvSpPr>
            <p:cNvPr id="317" name="모서리가 둥근 직사각형 316"/>
            <p:cNvSpPr/>
            <p:nvPr/>
          </p:nvSpPr>
          <p:spPr>
            <a:xfrm>
              <a:off x="4499637" y="5466462"/>
              <a:ext cx="575350" cy="227945"/>
            </a:xfrm>
            <a:prstGeom prst="roundRect">
              <a:avLst>
                <a:gd name="adj" fmla="val 10193"/>
              </a:avLst>
            </a:prstGeom>
          </p:spPr>
          <p:txBody>
            <a:bodyPr wrap="square" lIns="0" tIns="0" rIns="0" bIns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spcAft>
                  <a:spcPts val="300"/>
                </a:spcAft>
                <a:buClr>
                  <a:schemeClr val="accent1">
                    <a:lumMod val="75000"/>
                  </a:schemeClr>
                </a:buClr>
              </a:pPr>
              <a:r>
                <a:rPr lang="en-US" altLang="ko-KR" sz="1400" kern="0" dirty="0" smtClean="0">
                  <a:gradFill>
                    <a:gsLst>
                      <a:gs pos="100000">
                        <a:srgbClr val="006699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453</a:t>
              </a:r>
              <a:endParaRPr lang="ko-KR" altLang="en-US" sz="1400" kern="0" dirty="0">
                <a:gradFill>
                  <a:gsLst>
                    <a:gs pos="100000">
                      <a:srgbClr val="006699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endParaRPr>
            </a:p>
          </p:txBody>
        </p:sp>
        <p:sp>
          <p:nvSpPr>
            <p:cNvPr id="318" name="직사각형 317"/>
            <p:cNvSpPr/>
            <p:nvPr/>
          </p:nvSpPr>
          <p:spPr>
            <a:xfrm>
              <a:off x="4762926" y="5772185"/>
              <a:ext cx="45773" cy="252000"/>
            </a:xfrm>
            <a:prstGeom prst="rect">
              <a:avLst/>
            </a:prstGeom>
            <a:gradFill>
              <a:gsLst>
                <a:gs pos="0">
                  <a:srgbClr val="3E7898">
                    <a:tint val="66000"/>
                    <a:satMod val="160000"/>
                    <a:alpha val="0"/>
                  </a:srgbClr>
                </a:gs>
                <a:gs pos="50000">
                  <a:srgbClr val="FFFFFF">
                    <a:alpha val="73000"/>
                  </a:srgbClr>
                </a:gs>
                <a:gs pos="100000">
                  <a:srgbClr val="3E7898">
                    <a:tint val="23500"/>
                    <a:satMod val="160000"/>
                    <a:alpha val="0"/>
                  </a:srgbClr>
                </a:gs>
              </a:gsLst>
              <a:lin ang="0" scaled="0"/>
            </a:gradFill>
            <a:ln w="15875" cap="rnd" cmpd="sng" algn="ctr">
              <a:noFill/>
              <a:prstDash val="solid"/>
              <a:tailEnd type="none"/>
            </a:ln>
            <a:effectLst/>
          </p:spPr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latinLnBrk="0">
                <a:defRPr/>
              </a:pPr>
              <a:endParaRPr lang="ko-KR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319" name="타원 318"/>
            <p:cNvSpPr>
              <a:spLocks/>
            </p:cNvSpPr>
            <p:nvPr/>
          </p:nvSpPr>
          <p:spPr>
            <a:xfrm flipH="1">
              <a:off x="3834511" y="5642272"/>
              <a:ext cx="72000" cy="72000"/>
            </a:xfrm>
            <a:prstGeom prst="ellipse">
              <a:avLst/>
            </a:prstGeom>
            <a:solidFill>
              <a:schemeClr val="bg1"/>
            </a:solidFill>
            <a:ln w="25400" cap="rnd">
              <a:noFill/>
            </a:ln>
            <a:effectLst>
              <a:innerShdw blurRad="254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320" name="타원 319"/>
            <p:cNvSpPr>
              <a:spLocks/>
            </p:cNvSpPr>
            <p:nvPr/>
          </p:nvSpPr>
          <p:spPr>
            <a:xfrm flipH="1">
              <a:off x="4288658" y="5453541"/>
              <a:ext cx="72000" cy="72000"/>
            </a:xfrm>
            <a:prstGeom prst="ellipse">
              <a:avLst/>
            </a:prstGeom>
            <a:solidFill>
              <a:schemeClr val="bg1"/>
            </a:solidFill>
            <a:ln w="25400" cap="rnd">
              <a:noFill/>
            </a:ln>
            <a:effectLst>
              <a:innerShdw blurRad="254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321" name="모서리가 둥근 직사각형 320"/>
            <p:cNvSpPr/>
            <p:nvPr/>
          </p:nvSpPr>
          <p:spPr>
            <a:xfrm>
              <a:off x="3565425" y="5375979"/>
              <a:ext cx="590694" cy="195382"/>
            </a:xfrm>
            <a:prstGeom prst="roundRect">
              <a:avLst>
                <a:gd name="adj" fmla="val 10193"/>
              </a:avLst>
            </a:prstGeom>
          </p:spPr>
          <p:txBody>
            <a:bodyPr wrap="square" lIns="0" tIns="0" rIns="0" bIns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300"/>
                </a:spcAft>
                <a:buClr>
                  <a:schemeClr val="accent1">
                    <a:lumMod val="75000"/>
                  </a:schemeClr>
                </a:buClr>
              </a:pPr>
              <a:r>
                <a:rPr lang="en-US" altLang="ko-KR" sz="1200" b="1" dirty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21594000" scaled="0"/>
                  </a:gradFill>
                  <a:latin typeface="-윤고딕330" pitchFamily="18" charset="-127"/>
                  <a:ea typeface="-윤고딕330" pitchFamily="18" charset="-127"/>
                </a:rPr>
                <a:t>1,422</a:t>
              </a:r>
              <a:endParaRPr lang="ko-KR" altLang="en-US" sz="1200" b="1" dirty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latin typeface="-윤고딕330" pitchFamily="18" charset="-127"/>
                <a:ea typeface="-윤고딕330" pitchFamily="18" charset="-127"/>
              </a:endParaRPr>
            </a:p>
          </p:txBody>
        </p:sp>
        <p:grpSp>
          <p:nvGrpSpPr>
            <p:cNvPr id="14" name="그룹 321"/>
            <p:cNvGrpSpPr/>
            <p:nvPr/>
          </p:nvGrpSpPr>
          <p:grpSpPr>
            <a:xfrm>
              <a:off x="4643210" y="5698284"/>
              <a:ext cx="259995" cy="324000"/>
              <a:chOff x="5783297" y="3324264"/>
              <a:chExt cx="259995" cy="256713"/>
            </a:xfrm>
          </p:grpSpPr>
          <p:sp>
            <p:nvSpPr>
              <p:cNvPr id="327" name="Rectangle 29"/>
              <p:cNvSpPr>
                <a:spLocks noChangeArrowheads="1"/>
              </p:cNvSpPr>
              <p:nvPr/>
            </p:nvSpPr>
            <p:spPr bwMode="auto">
              <a:xfrm rot="10800000">
                <a:off x="5783297" y="3324264"/>
                <a:ext cx="259995" cy="252000"/>
              </a:xfrm>
              <a:prstGeom prst="rect">
                <a:avLst/>
              </a:prstGeom>
              <a:gradFill rotWithShape="1">
                <a:gsLst>
                  <a:gs pos="100000">
                    <a:srgbClr val="0070C0"/>
                  </a:gs>
                  <a:gs pos="0">
                    <a:schemeClr val="accent1">
                      <a:lumMod val="75000"/>
                    </a:schemeClr>
                  </a:gs>
                  <a:gs pos="51000">
                    <a:srgbClr val="0070C0"/>
                  </a:gs>
                  <a:gs pos="45000">
                    <a:schemeClr val="accent1">
                      <a:lumMod val="75000"/>
                    </a:schemeClr>
                  </a:gs>
                </a:gsLst>
                <a:lin ang="10800000" scaled="0"/>
              </a:gradFill>
              <a:ln>
                <a:noFill/>
              </a:ln>
              <a:effectLst>
                <a:reflection blurRad="6350" stA="32000" endPos="9000" dir="5400000" sy="-100000" algn="bl" rotWithShape="0"/>
              </a:effectLst>
              <a:ex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8" name="직사각형 327"/>
              <p:cNvSpPr/>
              <p:nvPr/>
            </p:nvSpPr>
            <p:spPr>
              <a:xfrm>
                <a:off x="5900744" y="3328977"/>
                <a:ext cx="45773" cy="252000"/>
              </a:xfrm>
              <a:prstGeom prst="rect">
                <a:avLst/>
              </a:prstGeom>
              <a:gradFill>
                <a:gsLst>
                  <a:gs pos="0">
                    <a:srgbClr val="3E7898">
                      <a:tint val="66000"/>
                      <a:satMod val="160000"/>
                      <a:alpha val="0"/>
                    </a:srgbClr>
                  </a:gs>
                  <a:gs pos="50000">
                    <a:srgbClr val="FFFFFF">
                      <a:alpha val="73000"/>
                    </a:srgbClr>
                  </a:gs>
                  <a:gs pos="100000">
                    <a:srgbClr val="3E7898">
                      <a:tint val="23500"/>
                      <a:satMod val="160000"/>
                      <a:alpha val="0"/>
                    </a:srgbClr>
                  </a:gs>
                </a:gsLst>
                <a:lin ang="0" scaled="0"/>
              </a:gradFill>
              <a:ln w="15875" cap="rnd" cmpd="sng" algn="ctr">
                <a:noFill/>
                <a:prstDash val="solid"/>
                <a:tailEnd type="none"/>
              </a:ln>
              <a:effectLst/>
            </p:spPr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latinLnBrk="0">
                  <a:defRPr/>
                </a:pPr>
                <a:endParaRPr lang="ko-KR" altLang="en-US" kern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5" name="그룹 322"/>
            <p:cNvGrpSpPr/>
            <p:nvPr/>
          </p:nvGrpSpPr>
          <p:grpSpPr>
            <a:xfrm>
              <a:off x="3552521" y="6044321"/>
              <a:ext cx="1510683" cy="308599"/>
              <a:chOff x="4852510" y="3206748"/>
              <a:chExt cx="1510683" cy="308599"/>
            </a:xfrm>
          </p:grpSpPr>
          <p:sp>
            <p:nvSpPr>
              <p:cNvPr id="324" name="제목 114"/>
              <p:cNvSpPr txBox="1">
                <a:spLocks/>
              </p:cNvSpPr>
              <p:nvPr/>
            </p:nvSpPr>
            <p:spPr>
              <a:xfrm>
                <a:off x="4852510" y="3206748"/>
                <a:ext cx="557678" cy="302249"/>
              </a:xfrm>
              <a:prstGeom prst="rect">
                <a:avLst/>
              </a:prstGeom>
              <a:effectLst>
                <a:outerShdw blurRad="76200" dir="5400000" algn="ctr" rotWithShape="0">
                  <a:sysClr val="windowText" lastClr="000000"/>
                </a:outerShdw>
              </a:effectLst>
            </p:spPr>
            <p:txBody>
              <a:bodyPr wrap="none" lIns="0" tIns="0" rIns="0" bIns="0" anchor="ctr" anchorCtr="0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0" latinLnBrk="0" hangingPunct="0">
                  <a:defRPr/>
                </a:pPr>
                <a:r>
                  <a:rPr lang="en-US" altLang="ko-KR" sz="1200" kern="0" dirty="0">
                    <a:gradFill>
                      <a:gsLst>
                        <a:gs pos="100000">
                          <a:schemeClr val="bg1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  <a:latin typeface="-윤고딕340" panose="02030504000101010101" pitchFamily="18" charset="-127"/>
                    <a:ea typeface="-윤고딕340" panose="02030504000101010101" pitchFamily="18" charset="-127"/>
                    <a:cs typeface="Arial" pitchFamily="34" charset="0"/>
                  </a:rPr>
                  <a:t>'12</a:t>
                </a:r>
                <a:endParaRPr lang="ko-KR" altLang="en-US" sz="1200" kern="0" dirty="0">
                  <a:gradFill>
                    <a:gsLst>
                      <a:gs pos="100000">
                        <a:schemeClr val="bg1"/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endParaRPr>
              </a:p>
            </p:txBody>
          </p:sp>
          <p:sp>
            <p:nvSpPr>
              <p:cNvPr id="325" name="제목 114"/>
              <p:cNvSpPr txBox="1">
                <a:spLocks/>
              </p:cNvSpPr>
              <p:nvPr/>
            </p:nvSpPr>
            <p:spPr>
              <a:xfrm>
                <a:off x="5351591" y="3213098"/>
                <a:ext cx="557678" cy="302249"/>
              </a:xfrm>
              <a:prstGeom prst="rect">
                <a:avLst/>
              </a:prstGeom>
              <a:effectLst>
                <a:outerShdw blurRad="76200" dir="5400000" algn="ctr" rotWithShape="0">
                  <a:sysClr val="windowText" lastClr="000000"/>
                </a:outerShdw>
              </a:effectLst>
            </p:spPr>
            <p:txBody>
              <a:bodyPr wrap="none" lIns="0" tIns="0" rIns="0" bIns="0" anchor="ctr" anchorCtr="0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0" latinLnBrk="0" hangingPunct="0">
                  <a:defRPr/>
                </a:pPr>
                <a:r>
                  <a:rPr lang="en-US" altLang="ko-KR" sz="1200" kern="0" dirty="0" smtClean="0">
                    <a:gradFill>
                      <a:gsLst>
                        <a:gs pos="100000">
                          <a:prstClr val="white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40" panose="02030504000101010101" pitchFamily="18" charset="-127"/>
                    <a:ea typeface="-윤고딕340" panose="02030504000101010101" pitchFamily="18" charset="-127"/>
                    <a:cs typeface="Arial" pitchFamily="34" charset="0"/>
                  </a:rPr>
                  <a:t>'13</a:t>
                </a:r>
                <a:endParaRPr lang="ko-KR" altLang="en-US" sz="1200" kern="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endParaRPr>
              </a:p>
            </p:txBody>
          </p:sp>
          <p:sp>
            <p:nvSpPr>
              <p:cNvPr id="326" name="제목 114"/>
              <p:cNvSpPr txBox="1">
                <a:spLocks/>
              </p:cNvSpPr>
              <p:nvPr/>
            </p:nvSpPr>
            <p:spPr>
              <a:xfrm>
                <a:off x="5805515" y="3212133"/>
                <a:ext cx="557678" cy="302249"/>
              </a:xfrm>
              <a:prstGeom prst="rect">
                <a:avLst/>
              </a:prstGeom>
              <a:effectLst>
                <a:outerShdw blurRad="76200" dir="5400000" algn="ctr" rotWithShape="0">
                  <a:sysClr val="windowText" lastClr="000000"/>
                </a:outerShdw>
              </a:effectLst>
            </p:spPr>
            <p:txBody>
              <a:bodyPr wrap="none" lIns="0" tIns="0" rIns="0" bIns="0" anchor="ctr" anchorCtr="0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0" latinLnBrk="0" hangingPunct="0">
                  <a:defRPr/>
                </a:pPr>
                <a:r>
                  <a:rPr lang="en-US" altLang="ko-KR" sz="1200" kern="0" dirty="0" smtClean="0">
                    <a:gradFill>
                      <a:gsLst>
                        <a:gs pos="100000">
                          <a:prstClr val="white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40" panose="02030504000101010101" pitchFamily="18" charset="-127"/>
                    <a:ea typeface="-윤고딕340" panose="02030504000101010101" pitchFamily="18" charset="-127"/>
                    <a:cs typeface="Arial" pitchFamily="34" charset="0"/>
                  </a:rPr>
                  <a:t>'14</a:t>
                </a:r>
                <a:endParaRPr lang="ko-KR" altLang="en-US" sz="1200" kern="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endParaRPr>
              </a:p>
            </p:txBody>
          </p:sp>
        </p:grpSp>
      </p:grpSp>
      <p:sp>
        <p:nvSpPr>
          <p:cNvPr id="341" name="모서리가 둥근 직사각형 340"/>
          <p:cNvSpPr/>
          <p:nvPr/>
        </p:nvSpPr>
        <p:spPr>
          <a:xfrm>
            <a:off x="6180766" y="4327803"/>
            <a:ext cx="2412000" cy="2188905"/>
          </a:xfrm>
          <a:prstGeom prst="roundRect">
            <a:avLst>
              <a:gd name="adj" fmla="val 5777"/>
            </a:avLst>
          </a:prstGeom>
          <a:solidFill>
            <a:srgbClr val="D4E2F4"/>
          </a:solidFill>
          <a:ln w="25400" cap="rnd">
            <a:solidFill>
              <a:schemeClr val="bg1"/>
            </a:solidFill>
            <a:prstDash val="solid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2" name="Text Box 5"/>
          <p:cNvSpPr txBox="1">
            <a:spLocks noChangeArrowheads="1"/>
          </p:cNvSpPr>
          <p:nvPr/>
        </p:nvSpPr>
        <p:spPr bwMode="auto">
          <a:xfrm>
            <a:off x="6269389" y="4379959"/>
            <a:ext cx="24307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Font typeface="Arial" pitchFamily="34" charset="0"/>
              <a:buChar char="•"/>
            </a:pPr>
            <a:r>
              <a:rPr lang="ko-KR" altLang="en-US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외국 언론의 호평</a:t>
            </a:r>
            <a:endParaRPr lang="ko-KR" altLang="en-US" dirty="0">
              <a:gradFill>
                <a:gsLst>
                  <a:gs pos="100000">
                    <a:srgbClr val="000000"/>
                  </a:gs>
                  <a:gs pos="100000">
                    <a:srgbClr val="BBE0E3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grpSp>
        <p:nvGrpSpPr>
          <p:cNvPr id="16" name="그룹 342"/>
          <p:cNvGrpSpPr/>
          <p:nvPr/>
        </p:nvGrpSpPr>
        <p:grpSpPr>
          <a:xfrm>
            <a:off x="7536956" y="5528342"/>
            <a:ext cx="985745" cy="905869"/>
            <a:chOff x="3558723" y="5489966"/>
            <a:chExt cx="740253" cy="768529"/>
          </a:xfrm>
        </p:grpSpPr>
        <p:pic>
          <p:nvPicPr>
            <p:cNvPr id="344" name="Picture 2" descr="C:\Users\ivvvipt-note\Desktop\갱비\Untitled-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71769">
              <a:off x="3573471" y="5794468"/>
              <a:ext cx="725505" cy="46402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5" name="Picture 2" descr="C:\Users\user\Desktop\2012110208441395073_1.jpg"/>
            <p:cNvPicPr>
              <a:picLocks noChangeAspect="1" noChangeArrowheads="1"/>
            </p:cNvPicPr>
            <p:nvPr/>
          </p:nvPicPr>
          <p:blipFill>
            <a:blip r:embed="rId4" cstate="print">
              <a:lum bright="10000" contrast="10000"/>
            </a:blip>
            <a:srcRect/>
            <a:stretch>
              <a:fillRect/>
            </a:stretch>
          </p:blipFill>
          <p:spPr bwMode="auto">
            <a:xfrm rot="1461448">
              <a:off x="3558723" y="5489966"/>
              <a:ext cx="643645" cy="4006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346" name="TextBox 41"/>
          <p:cNvSpPr txBox="1"/>
          <p:nvPr/>
        </p:nvSpPr>
        <p:spPr>
          <a:xfrm>
            <a:off x="6145036" y="5417771"/>
            <a:ext cx="252691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contourClr>
                <a:schemeClr val="accent1">
                  <a:lumMod val="7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b="1" spc="-70" dirty="0" smtClean="0">
                <a:ln w="3175">
                  <a:noFill/>
                </a:ln>
                <a:gradFill>
                  <a:gsLst>
                    <a:gs pos="100000">
                      <a:schemeClr val="accent1">
                        <a:lumMod val="7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HY신명조" pitchFamily="18" charset="-127"/>
                <a:ea typeface="HY신명조" pitchFamily="18" charset="-127"/>
                <a:sym typeface="Wingdings"/>
              </a:rPr>
              <a:t>“</a:t>
            </a:r>
            <a:r>
              <a:rPr lang="ko-KR" altLang="en-US" sz="1200" b="1" spc="-70" dirty="0" smtClean="0">
                <a:ln w="3175">
                  <a:noFill/>
                </a:ln>
                <a:gradFill>
                  <a:gsLst>
                    <a:gs pos="100000">
                      <a:schemeClr val="accent1">
                        <a:lumMod val="7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HY신명조" pitchFamily="18" charset="-127"/>
                <a:ea typeface="HY신명조" pitchFamily="18" charset="-127"/>
                <a:sym typeface="Wingdings"/>
              </a:rPr>
              <a:t>창업자금 마련에  어려움을</a:t>
            </a:r>
            <a:r>
              <a:rPr lang="en-US" altLang="ko-KR" sz="1200" b="1" spc="-70" dirty="0" smtClean="0">
                <a:ln w="3175">
                  <a:noFill/>
                </a:ln>
                <a:gradFill>
                  <a:gsLst>
                    <a:gs pos="100000">
                      <a:schemeClr val="accent1">
                        <a:lumMod val="7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HY신명조" pitchFamily="18" charset="-127"/>
                <a:ea typeface="HY신명조" pitchFamily="18" charset="-127"/>
                <a:sym typeface="Wingdings"/>
              </a:rPr>
              <a:t> </a:t>
            </a:r>
            <a:r>
              <a:rPr lang="ko-KR" altLang="en-US" sz="1200" b="1" spc="-70" dirty="0" smtClean="0">
                <a:ln w="3175">
                  <a:noFill/>
                </a:ln>
                <a:gradFill>
                  <a:gsLst>
                    <a:gs pos="100000">
                      <a:schemeClr val="accent1">
                        <a:lumMod val="7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HY신명조" pitchFamily="18" charset="-127"/>
                <a:ea typeface="HY신명조" pitchFamily="18" charset="-127"/>
                <a:sym typeface="Wingdings"/>
              </a:rPr>
              <a:t>겪는</a:t>
            </a:r>
            <a:r>
              <a:rPr lang="en-US" altLang="ko-KR" sz="1200" b="1" spc="-70" dirty="0" smtClean="0">
                <a:ln w="3175">
                  <a:noFill/>
                </a:ln>
                <a:gradFill>
                  <a:gsLst>
                    <a:gs pos="100000">
                      <a:schemeClr val="accent1">
                        <a:lumMod val="7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HY신명조" pitchFamily="18" charset="-127"/>
                <a:ea typeface="HY신명조" pitchFamily="18" charset="-127"/>
                <a:sym typeface="Wingdings"/>
              </a:rPr>
              <a:t/>
            </a:r>
            <a:br>
              <a:rPr lang="en-US" altLang="ko-KR" sz="1200" b="1" spc="-70" dirty="0" smtClean="0">
                <a:ln w="3175">
                  <a:noFill/>
                </a:ln>
                <a:gradFill>
                  <a:gsLst>
                    <a:gs pos="100000">
                      <a:schemeClr val="accent1">
                        <a:lumMod val="7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HY신명조" pitchFamily="18" charset="-127"/>
                <a:ea typeface="HY신명조" pitchFamily="18" charset="-127"/>
                <a:sym typeface="Wingdings"/>
              </a:rPr>
            </a:br>
            <a:r>
              <a:rPr lang="en-US" altLang="ko-KR" sz="1200" b="1" spc="-70" dirty="0" smtClean="0">
                <a:ln w="3175">
                  <a:noFill/>
                </a:ln>
                <a:gradFill>
                  <a:gsLst>
                    <a:gs pos="100000">
                      <a:schemeClr val="accent1">
                        <a:lumMod val="7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HY신명조" pitchFamily="18" charset="-127"/>
                <a:ea typeface="HY신명조" pitchFamily="18" charset="-127"/>
                <a:sym typeface="Wingdings"/>
              </a:rPr>
              <a:t> </a:t>
            </a:r>
            <a:r>
              <a:rPr lang="en-US" altLang="ko-KR" sz="1200" b="1" spc="-150" dirty="0" smtClean="0">
                <a:ln w="3175">
                  <a:noFill/>
                </a:ln>
                <a:gradFill>
                  <a:gsLst>
                    <a:gs pos="100000">
                      <a:schemeClr val="accent1">
                        <a:lumMod val="7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HY신명조" pitchFamily="18" charset="-127"/>
                <a:ea typeface="HY신명조" pitchFamily="18" charset="-127"/>
                <a:sym typeface="Wingdings"/>
              </a:rPr>
              <a:t>    </a:t>
            </a:r>
            <a:r>
              <a:rPr lang="ko-KR" altLang="en-US" sz="1200" b="1" spc="-70" dirty="0" err="1" smtClean="0">
                <a:ln w="3175">
                  <a:noFill/>
                </a:ln>
                <a:gradFill>
                  <a:gsLst>
                    <a:gs pos="100000">
                      <a:schemeClr val="accent1">
                        <a:lumMod val="7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HY신명조" pitchFamily="18" charset="-127"/>
                <a:ea typeface="HY신명조" pitchFamily="18" charset="-127"/>
                <a:sym typeface="Wingdings"/>
              </a:rPr>
              <a:t>창업가들</a:t>
            </a:r>
            <a:r>
              <a:rPr lang="en-US" altLang="ko-KR" sz="1200" b="1" spc="-70" dirty="0" smtClean="0">
                <a:ln w="3175">
                  <a:noFill/>
                </a:ln>
                <a:gradFill>
                  <a:gsLst>
                    <a:gs pos="100000">
                      <a:schemeClr val="accent1">
                        <a:lumMod val="7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HY신명조" pitchFamily="18" charset="-127"/>
                <a:ea typeface="HY신명조" pitchFamily="18" charset="-127"/>
                <a:sym typeface="Wingdings"/>
              </a:rPr>
              <a:t>, </a:t>
            </a:r>
            <a:r>
              <a:rPr lang="ko-KR" altLang="en-US" sz="1200" b="1" spc="-70" dirty="0" smtClean="0">
                <a:ln w="3175">
                  <a:noFill/>
                </a:ln>
                <a:gradFill>
                  <a:gsLst>
                    <a:gs pos="100000">
                      <a:schemeClr val="accent1">
                        <a:lumMod val="7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HY신명조" pitchFamily="18" charset="-127"/>
                <a:ea typeface="HY신명조" pitchFamily="18" charset="-127"/>
                <a:sym typeface="Wingdings"/>
              </a:rPr>
              <a:t> 창조경제 격찬</a:t>
            </a:r>
            <a:r>
              <a:rPr lang="en-US" altLang="ko-KR" sz="1200" b="1" spc="-70" dirty="0" smtClean="0">
                <a:ln w="3175">
                  <a:noFill/>
                </a:ln>
                <a:gradFill>
                  <a:gsLst>
                    <a:gs pos="100000">
                      <a:schemeClr val="accent1">
                        <a:lumMod val="7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HY신명조" pitchFamily="18" charset="-127"/>
                <a:ea typeface="HY신명조" pitchFamily="18" charset="-127"/>
                <a:sym typeface="Wingdings"/>
              </a:rPr>
              <a:t> ”</a:t>
            </a:r>
            <a:endParaRPr lang="ko-KR" altLang="en-US" sz="1200" b="1" spc="-70" dirty="0" smtClean="0">
              <a:ln w="3175">
                <a:noFill/>
              </a:ln>
              <a:gradFill>
                <a:gsLst>
                  <a:gs pos="100000">
                    <a:schemeClr val="accent1">
                      <a:lumMod val="7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atin typeface="HY신명조" pitchFamily="18" charset="-127"/>
              <a:ea typeface="HY신명조" pitchFamily="18" charset="-127"/>
              <a:sym typeface="Wingdings"/>
            </a:endParaRPr>
          </a:p>
        </p:txBody>
      </p:sp>
      <p:sp>
        <p:nvSpPr>
          <p:cNvPr id="347" name="직사각형 346"/>
          <p:cNvSpPr/>
          <p:nvPr/>
        </p:nvSpPr>
        <p:spPr>
          <a:xfrm>
            <a:off x="6359350" y="5839340"/>
            <a:ext cx="2206958" cy="46820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en-US" altLang="ko-KR" sz="1100" b="1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  </a:t>
            </a:r>
            <a:r>
              <a:rPr lang="ko-KR" altLang="en-US" sz="1100" b="1" kern="0" dirty="0" err="1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파이낸셜타임즈</a:t>
            </a:r>
            <a:r>
              <a:rPr lang="en-US" altLang="ko-KR" sz="1100" b="1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/>
            </a:r>
            <a:br>
              <a:rPr lang="en-US" altLang="ko-KR" sz="1100" b="1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</a:br>
            <a:r>
              <a:rPr lang="en-US" altLang="ko-KR" sz="1100" b="1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  </a:t>
            </a:r>
            <a:r>
              <a:rPr lang="ko-KR" altLang="en-US" sz="1100" b="1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en-US" altLang="ko-KR" sz="1000" b="1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(14.10</a:t>
            </a:r>
            <a:r>
              <a:rPr lang="ko-KR" altLang="en-US" sz="1000" b="1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월</a:t>
            </a:r>
            <a:r>
              <a:rPr lang="en-US" altLang="ko-KR" sz="1000" b="1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) </a:t>
            </a:r>
            <a:endParaRPr lang="en-US" altLang="ko-KR" sz="1100" b="1" kern="0" dirty="0">
              <a:gradFill>
                <a:gsLst>
                  <a:gs pos="100000">
                    <a:schemeClr val="tx1">
                      <a:lumMod val="75000"/>
                      <a:lumOff val="25000"/>
                    </a:scheme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</p:txBody>
      </p:sp>
      <p:sp>
        <p:nvSpPr>
          <p:cNvPr id="348" name="TextBox 41"/>
          <p:cNvSpPr txBox="1"/>
          <p:nvPr/>
        </p:nvSpPr>
        <p:spPr>
          <a:xfrm>
            <a:off x="6145036" y="4736083"/>
            <a:ext cx="2526910" cy="5016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contourClr>
                <a:schemeClr val="accent1">
                  <a:lumMod val="7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b="1" spc="-70" dirty="0" smtClean="0">
                <a:ln w="3175">
                  <a:noFill/>
                </a:ln>
                <a:gradFill>
                  <a:gsLst>
                    <a:gs pos="100000">
                      <a:schemeClr val="accent1">
                        <a:lumMod val="7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HY신명조" pitchFamily="18" charset="-127"/>
                <a:ea typeface="HY신명조" pitchFamily="18" charset="-127"/>
                <a:sym typeface="Wingdings"/>
              </a:rPr>
              <a:t>“</a:t>
            </a:r>
            <a:r>
              <a:rPr lang="ko-KR" altLang="en-US" sz="1200" b="1" spc="-70" dirty="0" err="1" smtClean="0">
                <a:ln w="3175">
                  <a:noFill/>
                </a:ln>
                <a:gradFill>
                  <a:gsLst>
                    <a:gs pos="100000">
                      <a:schemeClr val="accent1">
                        <a:lumMod val="7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HY신명조" pitchFamily="18" charset="-127"/>
                <a:ea typeface="HY신명조" pitchFamily="18" charset="-127"/>
                <a:sym typeface="Wingdings"/>
              </a:rPr>
              <a:t>융성하는</a:t>
            </a:r>
            <a:r>
              <a:rPr lang="ko-KR" altLang="en-US" sz="1200" b="1" spc="-70" dirty="0" smtClean="0">
                <a:ln w="3175">
                  <a:noFill/>
                </a:ln>
                <a:gradFill>
                  <a:gsLst>
                    <a:gs pos="100000">
                      <a:schemeClr val="accent1">
                        <a:lumMod val="7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HY신명조" pitchFamily="18" charset="-127"/>
                <a:ea typeface="HY신명조" pitchFamily="18" charset="-127"/>
                <a:sym typeface="Wingdings"/>
              </a:rPr>
              <a:t> 한국의 창업 물결에</a:t>
            </a:r>
            <a:r>
              <a:rPr lang="en-US" altLang="ko-KR" sz="1200" b="1" spc="-70" dirty="0" smtClean="0">
                <a:ln w="3175">
                  <a:noFill/>
                </a:ln>
                <a:gradFill>
                  <a:gsLst>
                    <a:gs pos="100000">
                      <a:schemeClr val="accent1">
                        <a:lumMod val="7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HY신명조" pitchFamily="18" charset="-127"/>
                <a:ea typeface="HY신명조" pitchFamily="18" charset="-127"/>
                <a:sym typeface="Wingdings"/>
              </a:rPr>
              <a:t/>
            </a:r>
            <a:br>
              <a:rPr lang="en-US" altLang="ko-KR" sz="1200" b="1" spc="-70" dirty="0" smtClean="0">
                <a:ln w="3175">
                  <a:noFill/>
                </a:ln>
                <a:gradFill>
                  <a:gsLst>
                    <a:gs pos="100000">
                      <a:schemeClr val="accent1">
                        <a:lumMod val="7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HY신명조" pitchFamily="18" charset="-127"/>
                <a:ea typeface="HY신명조" pitchFamily="18" charset="-127"/>
                <a:sym typeface="Wingdings"/>
              </a:rPr>
            </a:br>
            <a:r>
              <a:rPr lang="en-US" altLang="ko-KR" sz="1200" b="1" spc="-70" dirty="0" smtClean="0">
                <a:ln w="3175">
                  <a:noFill/>
                </a:ln>
                <a:gradFill>
                  <a:gsLst>
                    <a:gs pos="100000">
                      <a:schemeClr val="accent1">
                        <a:lumMod val="7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HY신명조" pitchFamily="18" charset="-127"/>
                <a:ea typeface="HY신명조" pitchFamily="18" charset="-127"/>
                <a:sym typeface="Wingdings"/>
              </a:rPr>
              <a:t>    </a:t>
            </a:r>
            <a:r>
              <a:rPr lang="ko-KR" altLang="en-US" sz="1200" b="1" spc="-70" dirty="0" smtClean="0">
                <a:ln w="3175">
                  <a:noFill/>
                </a:ln>
                <a:gradFill>
                  <a:gsLst>
                    <a:gs pos="100000">
                      <a:schemeClr val="accent1">
                        <a:lumMod val="7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HY신명조" pitchFamily="18" charset="-127"/>
                <a:ea typeface="HY신명조" pitchFamily="18" charset="-127"/>
                <a:sym typeface="Wingdings"/>
              </a:rPr>
              <a:t>정부의 지원이 한 몫</a:t>
            </a:r>
            <a:r>
              <a:rPr lang="en-US" altLang="ko-KR" sz="1200" b="1" spc="-70" dirty="0" smtClean="0">
                <a:ln w="3175">
                  <a:noFill/>
                </a:ln>
                <a:gradFill>
                  <a:gsLst>
                    <a:gs pos="100000">
                      <a:schemeClr val="accent1">
                        <a:lumMod val="7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HY신명조" pitchFamily="18" charset="-127"/>
                <a:ea typeface="HY신명조" pitchFamily="18" charset="-127"/>
                <a:sym typeface="Wingdings"/>
              </a:rPr>
              <a:t>”</a:t>
            </a:r>
            <a:endParaRPr lang="ko-KR" altLang="en-US" sz="1200" b="1" spc="-70" dirty="0" smtClean="0">
              <a:ln w="3175">
                <a:noFill/>
              </a:ln>
              <a:gradFill>
                <a:gsLst>
                  <a:gs pos="100000">
                    <a:schemeClr val="accent1">
                      <a:lumMod val="7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atin typeface="HY신명조" pitchFamily="18" charset="-127"/>
              <a:ea typeface="HY신명조" pitchFamily="18" charset="-127"/>
              <a:sym typeface="Wingdings"/>
            </a:endParaRPr>
          </a:p>
        </p:txBody>
      </p:sp>
      <p:sp>
        <p:nvSpPr>
          <p:cNvPr id="350" name="직사각형 349"/>
          <p:cNvSpPr/>
          <p:nvPr/>
        </p:nvSpPr>
        <p:spPr>
          <a:xfrm>
            <a:off x="6036758" y="5169402"/>
            <a:ext cx="2428892" cy="28426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en-US" altLang="ko-KR" sz="1100" b="1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en-US" sz="1100" b="1" kern="0" dirty="0" err="1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월스트리트저널</a:t>
            </a:r>
            <a:r>
              <a:rPr lang="ko-KR" altLang="en-US" sz="1100" b="1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en-US" altLang="ko-KR" sz="1000" b="1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(14.10</a:t>
            </a:r>
            <a:r>
              <a:rPr lang="ko-KR" altLang="en-US" sz="1000" b="1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월</a:t>
            </a:r>
            <a:r>
              <a:rPr lang="en-US" altLang="ko-KR" sz="1000" b="1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)</a:t>
            </a:r>
            <a:r>
              <a:rPr lang="en-US" altLang="ko-KR" sz="1100" b="1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endParaRPr lang="en-US" altLang="ko-KR" sz="1100" b="1" kern="0" dirty="0">
              <a:gradFill>
                <a:gsLst>
                  <a:gs pos="100000">
                    <a:schemeClr val="tx1">
                      <a:lumMod val="75000"/>
                      <a:lumOff val="25000"/>
                    </a:scheme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</p:txBody>
      </p:sp>
      <p:grpSp>
        <p:nvGrpSpPr>
          <p:cNvPr id="17" name="그룹 363"/>
          <p:cNvGrpSpPr/>
          <p:nvPr/>
        </p:nvGrpSpPr>
        <p:grpSpPr>
          <a:xfrm>
            <a:off x="6129928" y="2374919"/>
            <a:ext cx="2484000" cy="1620000"/>
            <a:chOff x="3338300" y="2612878"/>
            <a:chExt cx="1944000" cy="1404000"/>
          </a:xfrm>
        </p:grpSpPr>
        <p:sp>
          <p:nvSpPr>
            <p:cNvPr id="367" name="모서리가 둥근 직사각형 366"/>
            <p:cNvSpPr/>
            <p:nvPr/>
          </p:nvSpPr>
          <p:spPr>
            <a:xfrm>
              <a:off x="3338300" y="2612878"/>
              <a:ext cx="1944000" cy="1404000"/>
            </a:xfrm>
            <a:prstGeom prst="roundRect">
              <a:avLst>
                <a:gd name="adj" fmla="val 1886"/>
              </a:avLst>
            </a:prstGeom>
            <a:solidFill>
              <a:schemeClr val="bg1"/>
            </a:solidFill>
            <a:ln w="3175" cap="rnd">
              <a:solidFill>
                <a:srgbClr val="EAEAEA"/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380" name="직사각형 379"/>
            <p:cNvSpPr/>
            <p:nvPr/>
          </p:nvSpPr>
          <p:spPr>
            <a:xfrm>
              <a:off x="3519029" y="3732132"/>
              <a:ext cx="1582542" cy="231461"/>
            </a:xfrm>
            <a:prstGeom prst="rect">
              <a:avLst/>
            </a:prstGeom>
            <a:solidFill>
              <a:srgbClr val="236A8D"/>
            </a:solidFill>
            <a:ln w="15875" cap="rnd">
              <a:noFill/>
              <a:tailEnd type="none"/>
            </a:ln>
            <a:effectLst>
              <a:innerShdw blurRad="63500">
                <a:schemeClr val="tx2">
                  <a:lumMod val="75000"/>
                  <a:alpha val="73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381" name="사다리꼴 380"/>
            <p:cNvSpPr/>
            <p:nvPr/>
          </p:nvSpPr>
          <p:spPr>
            <a:xfrm>
              <a:off x="3519029" y="3580936"/>
              <a:ext cx="1582542" cy="148929"/>
            </a:xfrm>
            <a:prstGeom prst="trapezoid">
              <a:avLst>
                <a:gd name="adj" fmla="val 64961"/>
              </a:avLst>
            </a:prstGeom>
            <a:solidFill>
              <a:schemeClr val="bg1">
                <a:lumMod val="95000"/>
              </a:schemeClr>
            </a:solidFill>
            <a:ln w="6350" cap="rnd">
              <a:solidFill>
                <a:schemeClr val="bg1">
                  <a:lumMod val="85000"/>
                </a:schemeClr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382" name="모서리가 둥근 직사각형 381"/>
            <p:cNvSpPr/>
            <p:nvPr/>
          </p:nvSpPr>
          <p:spPr>
            <a:xfrm>
              <a:off x="3967963" y="2877355"/>
              <a:ext cx="686916" cy="195382"/>
            </a:xfrm>
            <a:prstGeom prst="roundRect">
              <a:avLst>
                <a:gd name="adj" fmla="val 10193"/>
              </a:avLst>
            </a:prstGeom>
          </p:spPr>
          <p:txBody>
            <a:bodyPr wrap="square" lIns="0" tIns="0" rIns="0" bIns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spcAft>
                  <a:spcPts val="300"/>
                </a:spcAft>
                <a:buClr>
                  <a:schemeClr val="accent1">
                    <a:lumMod val="75000"/>
                  </a:schemeClr>
                </a:buClr>
              </a:pPr>
              <a:r>
                <a:rPr lang="en-US" altLang="ko-KR" sz="1200" b="1" dirty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21594000" scaled="0"/>
                  </a:gradFill>
                  <a:latin typeface="-윤고딕330" pitchFamily="18" charset="-127"/>
                  <a:ea typeface="-윤고딕330" pitchFamily="18" charset="-127"/>
                </a:rPr>
                <a:t>34</a:t>
              </a:r>
              <a:r>
                <a:rPr lang="ko-KR" altLang="en-US" sz="1200" b="1" dirty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21594000" scaled="0"/>
                  </a:gradFill>
                  <a:latin typeface="-윤고딕330" pitchFamily="18" charset="-127"/>
                  <a:ea typeface="-윤고딕330" pitchFamily="18" charset="-127"/>
                </a:rPr>
                <a:t>위</a:t>
              </a:r>
            </a:p>
          </p:txBody>
        </p:sp>
        <p:sp>
          <p:nvSpPr>
            <p:cNvPr id="385" name="모서리가 둥근 직사각형 384"/>
            <p:cNvSpPr/>
            <p:nvPr/>
          </p:nvSpPr>
          <p:spPr>
            <a:xfrm>
              <a:off x="4486016" y="2715036"/>
              <a:ext cx="686916" cy="227945"/>
            </a:xfrm>
            <a:prstGeom prst="roundRect">
              <a:avLst>
                <a:gd name="adj" fmla="val 10193"/>
              </a:avLst>
            </a:prstGeom>
          </p:spPr>
          <p:txBody>
            <a:bodyPr wrap="square" lIns="0" tIns="0" rIns="0" bIns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spcAft>
                  <a:spcPts val="300"/>
                </a:spcAft>
                <a:buClr>
                  <a:schemeClr val="accent1">
                    <a:lumMod val="75000"/>
                  </a:schemeClr>
                </a:buClr>
              </a:pPr>
              <a:r>
                <a:rPr lang="en-US" altLang="ko-KR" sz="1400" kern="0" dirty="0">
                  <a:gradFill>
                    <a:gsLst>
                      <a:gs pos="100000">
                        <a:srgbClr val="006699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17</a:t>
              </a:r>
              <a:r>
                <a:rPr lang="ko-KR" altLang="en-US" sz="1400" kern="0" dirty="0">
                  <a:gradFill>
                    <a:gsLst>
                      <a:gs pos="100000">
                        <a:srgbClr val="006699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위</a:t>
              </a:r>
            </a:p>
          </p:txBody>
        </p:sp>
        <p:sp>
          <p:nvSpPr>
            <p:cNvPr id="387" name="모서리가 둥근 직사각형 386"/>
            <p:cNvSpPr/>
            <p:nvPr/>
          </p:nvSpPr>
          <p:spPr>
            <a:xfrm>
              <a:off x="3410883" y="2669771"/>
              <a:ext cx="1046353" cy="130254"/>
            </a:xfrm>
            <a:prstGeom prst="roundRect">
              <a:avLst>
                <a:gd name="adj" fmla="val 10193"/>
              </a:avLst>
            </a:prstGeom>
          </p:spPr>
          <p:txBody>
            <a:bodyPr wrap="square" lIns="0" tIns="0" rIns="0" bIns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300"/>
                </a:spcAft>
                <a:buClr>
                  <a:schemeClr val="accent1">
                    <a:lumMod val="75000"/>
                  </a:schemeClr>
                </a:buClr>
              </a:pPr>
              <a:r>
                <a:rPr lang="ko-KR" altLang="en-US" sz="800" dirty="0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21594000" scaled="0"/>
                  </a:gradFill>
                  <a:latin typeface="-윤고딕330" pitchFamily="18" charset="-127"/>
                  <a:ea typeface="-윤고딕330" pitchFamily="18" charset="-127"/>
                </a:rPr>
                <a:t>창업환경순위</a:t>
              </a:r>
              <a:r>
                <a:rPr lang="en-US" altLang="ko-KR" sz="800" dirty="0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21594000" scaled="0"/>
                  </a:gradFill>
                  <a:latin typeface="-윤고딕330" pitchFamily="18" charset="-127"/>
                  <a:ea typeface="-윤고딕330" pitchFamily="18" charset="-127"/>
                </a:rPr>
                <a:t>, WB</a:t>
              </a:r>
              <a:endParaRPr lang="en-US" altLang="ko-KR" sz="800" dirty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latin typeface="-윤고딕330" pitchFamily="18" charset="-127"/>
                <a:ea typeface="-윤고딕330" pitchFamily="18" charset="-127"/>
              </a:endParaRPr>
            </a:p>
          </p:txBody>
        </p:sp>
        <p:sp>
          <p:nvSpPr>
            <p:cNvPr id="388" name="제목 114"/>
            <p:cNvSpPr txBox="1">
              <a:spLocks/>
            </p:cNvSpPr>
            <p:nvPr/>
          </p:nvSpPr>
          <p:spPr>
            <a:xfrm>
              <a:off x="3604890" y="3703241"/>
              <a:ext cx="452939" cy="302249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wrap="none" lIns="0" tIns="0" rIns="0" bIns="0" anchor="ctr" anchorCtr="0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latinLnBrk="0" hangingPunct="0">
                <a:defRPr/>
              </a:pPr>
              <a:r>
                <a:rPr lang="en-US" altLang="ko-KR" sz="1200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'</a:t>
              </a:r>
              <a:r>
                <a:rPr lang="en-US" altLang="ko-KR" sz="1200" kern="0" dirty="0" smtClean="0">
                  <a:solidFill>
                    <a:schemeClr val="bg1"/>
                  </a:soli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08</a:t>
              </a:r>
              <a:endParaRPr lang="ko-KR" altLang="en-US" sz="1200" kern="0" dirty="0">
                <a:solidFill>
                  <a:schemeClr val="bg1"/>
                </a:soli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endParaRPr>
            </a:p>
          </p:txBody>
        </p:sp>
        <p:sp>
          <p:nvSpPr>
            <p:cNvPr id="389" name="제목 114"/>
            <p:cNvSpPr txBox="1">
              <a:spLocks/>
            </p:cNvSpPr>
            <p:nvPr/>
          </p:nvSpPr>
          <p:spPr>
            <a:xfrm>
              <a:off x="4103971" y="3709591"/>
              <a:ext cx="452939" cy="302249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wrap="none" lIns="0" tIns="0" rIns="0" bIns="0" anchor="ctr" anchorCtr="0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latinLnBrk="0" hangingPunct="0">
                <a:defRPr/>
              </a:pPr>
              <a:r>
                <a:rPr lang="en-US" altLang="ko-KR" sz="1200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'13</a:t>
              </a:r>
              <a:endParaRPr lang="ko-KR" altLang="en-US" sz="120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endParaRPr>
            </a:p>
          </p:txBody>
        </p:sp>
        <p:sp>
          <p:nvSpPr>
            <p:cNvPr id="390" name="제목 114"/>
            <p:cNvSpPr txBox="1">
              <a:spLocks/>
            </p:cNvSpPr>
            <p:nvPr/>
          </p:nvSpPr>
          <p:spPr>
            <a:xfrm>
              <a:off x="4557895" y="3708626"/>
              <a:ext cx="452939" cy="302249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wrap="none" lIns="0" tIns="0" rIns="0" bIns="0" anchor="ctr" anchorCtr="0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latinLnBrk="0" hangingPunct="0">
                <a:defRPr/>
              </a:pPr>
              <a:r>
                <a:rPr lang="en-US" altLang="ko-KR" sz="1200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'14</a:t>
              </a:r>
              <a:endParaRPr lang="ko-KR" altLang="en-US" sz="120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endParaRPr>
            </a:p>
          </p:txBody>
        </p:sp>
        <p:sp>
          <p:nvSpPr>
            <p:cNvPr id="391" name="모서리가 둥근 직사각형 390"/>
            <p:cNvSpPr/>
            <p:nvPr/>
          </p:nvSpPr>
          <p:spPr>
            <a:xfrm>
              <a:off x="3486542" y="3223951"/>
              <a:ext cx="686916" cy="195382"/>
            </a:xfrm>
            <a:prstGeom prst="roundRect">
              <a:avLst>
                <a:gd name="adj" fmla="val 10193"/>
              </a:avLst>
            </a:prstGeom>
          </p:spPr>
          <p:txBody>
            <a:bodyPr wrap="square" lIns="0" tIns="0" rIns="0" bIns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spcAft>
                  <a:spcPts val="300"/>
                </a:spcAft>
                <a:buClr>
                  <a:schemeClr val="accent1">
                    <a:lumMod val="75000"/>
                  </a:schemeClr>
                </a:buClr>
              </a:pPr>
              <a:r>
                <a:rPr lang="en-US" altLang="ko-KR" sz="1200" b="1" dirty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21594000" scaled="0"/>
                  </a:gradFill>
                  <a:latin typeface="-윤고딕330" pitchFamily="18" charset="-127"/>
                  <a:ea typeface="-윤고딕330" pitchFamily="18" charset="-127"/>
                </a:rPr>
                <a:t>126</a:t>
              </a:r>
              <a:r>
                <a:rPr lang="ko-KR" altLang="en-US" sz="1200" b="1" dirty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21594000" scaled="0"/>
                  </a:gradFill>
                  <a:latin typeface="-윤고딕330" pitchFamily="18" charset="-127"/>
                  <a:ea typeface="-윤고딕330" pitchFamily="18" charset="-127"/>
                </a:rPr>
                <a:t>위</a:t>
              </a:r>
            </a:p>
          </p:txBody>
        </p:sp>
        <p:sp>
          <p:nvSpPr>
            <p:cNvPr id="393" name="Rectangle 29"/>
            <p:cNvSpPr>
              <a:spLocks noChangeArrowheads="1"/>
            </p:cNvSpPr>
            <p:nvPr/>
          </p:nvSpPr>
          <p:spPr bwMode="auto">
            <a:xfrm rot="10800000">
              <a:off x="3652808" y="3440529"/>
              <a:ext cx="367720" cy="50873"/>
            </a:xfrm>
            <a:prstGeom prst="rect">
              <a:avLst/>
            </a:prstGeom>
            <a:gradFill rotWithShape="1">
              <a:gsLst>
                <a:gs pos="100000">
                  <a:schemeClr val="tx1">
                    <a:lumMod val="75000"/>
                    <a:lumOff val="25000"/>
                  </a:schemeClr>
                </a:gs>
                <a:gs pos="0">
                  <a:schemeClr val="tx1">
                    <a:lumMod val="75000"/>
                    <a:lumOff val="25000"/>
                  </a:schemeClr>
                </a:gs>
                <a:gs pos="51000">
                  <a:schemeClr val="tx1">
                    <a:lumMod val="50000"/>
                    <a:lumOff val="50000"/>
                  </a:schemeClr>
                </a:gs>
                <a:gs pos="45000">
                  <a:schemeClr val="tx1">
                    <a:lumMod val="75000"/>
                    <a:lumOff val="25000"/>
                  </a:schemeClr>
                </a:gs>
              </a:gsLst>
              <a:lin ang="10800000" scaled="0"/>
            </a:gradFill>
            <a:ln>
              <a:noFill/>
            </a:ln>
            <a:effectLst>
              <a:reflection blurRad="6350" stA="32000" endPos="9000" dir="5400000" sy="-100000" algn="bl" rotWithShape="0"/>
            </a:effectLst>
            <a:ex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94" name="직사각형 393"/>
            <p:cNvSpPr/>
            <p:nvPr/>
          </p:nvSpPr>
          <p:spPr>
            <a:xfrm>
              <a:off x="3822126" y="3440529"/>
              <a:ext cx="64738" cy="50873"/>
            </a:xfrm>
            <a:prstGeom prst="rect">
              <a:avLst/>
            </a:prstGeom>
            <a:gradFill>
              <a:gsLst>
                <a:gs pos="0">
                  <a:srgbClr val="3E7898">
                    <a:tint val="66000"/>
                    <a:satMod val="160000"/>
                    <a:alpha val="0"/>
                  </a:srgbClr>
                </a:gs>
                <a:gs pos="50000">
                  <a:srgbClr val="FFFFFF">
                    <a:alpha val="73000"/>
                  </a:srgbClr>
                </a:gs>
                <a:gs pos="100000">
                  <a:srgbClr val="3E7898">
                    <a:tint val="23500"/>
                    <a:satMod val="160000"/>
                    <a:alpha val="0"/>
                  </a:srgbClr>
                </a:gs>
              </a:gsLst>
              <a:lin ang="0" scaled="0"/>
            </a:gradFill>
            <a:ln w="15875" cap="rnd" cmpd="sng" algn="ctr">
              <a:noFill/>
              <a:prstDash val="solid"/>
              <a:tailEnd type="none"/>
            </a:ln>
            <a:effectLst/>
          </p:spPr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latinLnBrk="0">
                <a:defRPr/>
              </a:pPr>
              <a:endParaRPr lang="ko-KR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396" name="Rectangle 29"/>
            <p:cNvSpPr>
              <a:spLocks noChangeArrowheads="1"/>
            </p:cNvSpPr>
            <p:nvPr/>
          </p:nvSpPr>
          <p:spPr bwMode="auto">
            <a:xfrm rot="10800000">
              <a:off x="4118491" y="3098397"/>
              <a:ext cx="367720" cy="50873"/>
            </a:xfrm>
            <a:prstGeom prst="rect">
              <a:avLst/>
            </a:prstGeom>
            <a:gradFill rotWithShape="1">
              <a:gsLst>
                <a:gs pos="100000">
                  <a:schemeClr val="tx1">
                    <a:lumMod val="75000"/>
                    <a:lumOff val="25000"/>
                  </a:schemeClr>
                </a:gs>
                <a:gs pos="0">
                  <a:schemeClr val="tx1">
                    <a:lumMod val="75000"/>
                    <a:lumOff val="25000"/>
                  </a:schemeClr>
                </a:gs>
                <a:gs pos="51000">
                  <a:schemeClr val="tx1">
                    <a:lumMod val="50000"/>
                    <a:lumOff val="50000"/>
                  </a:schemeClr>
                </a:gs>
                <a:gs pos="45000">
                  <a:schemeClr val="tx1">
                    <a:lumMod val="75000"/>
                    <a:lumOff val="25000"/>
                  </a:schemeClr>
                </a:gs>
              </a:gsLst>
              <a:lin ang="10800000" scaled="0"/>
            </a:gradFill>
            <a:ln>
              <a:noFill/>
            </a:ln>
            <a:effectLst>
              <a:reflection blurRad="6350" stA="32000" endPos="9000" dir="5400000" sy="-100000" algn="bl" rotWithShape="0"/>
            </a:effectLst>
            <a:ex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10" name="직사각형 409"/>
            <p:cNvSpPr/>
            <p:nvPr/>
          </p:nvSpPr>
          <p:spPr>
            <a:xfrm>
              <a:off x="4281564" y="3188544"/>
              <a:ext cx="64738" cy="50873"/>
            </a:xfrm>
            <a:prstGeom prst="rect">
              <a:avLst/>
            </a:prstGeom>
            <a:gradFill>
              <a:gsLst>
                <a:gs pos="0">
                  <a:srgbClr val="3E7898">
                    <a:tint val="66000"/>
                    <a:satMod val="160000"/>
                    <a:alpha val="0"/>
                  </a:srgbClr>
                </a:gs>
                <a:gs pos="50000">
                  <a:srgbClr val="FFFFFF">
                    <a:alpha val="73000"/>
                  </a:srgbClr>
                </a:gs>
                <a:gs pos="100000">
                  <a:srgbClr val="3E7898">
                    <a:tint val="23500"/>
                    <a:satMod val="160000"/>
                    <a:alpha val="0"/>
                  </a:srgbClr>
                </a:gs>
              </a:gsLst>
              <a:lin ang="0" scaled="0"/>
            </a:gradFill>
            <a:ln w="15875" cap="rnd" cmpd="sng" algn="ctr">
              <a:noFill/>
              <a:prstDash val="solid"/>
              <a:tailEnd type="none"/>
            </a:ln>
            <a:effectLst/>
          </p:spPr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latinLnBrk="0">
                <a:defRPr/>
              </a:pPr>
              <a:endParaRPr lang="ko-KR" altLang="en-US" kern="0">
                <a:solidFill>
                  <a:prstClr val="white"/>
                </a:solidFill>
              </a:endParaRPr>
            </a:p>
          </p:txBody>
        </p:sp>
        <p:grpSp>
          <p:nvGrpSpPr>
            <p:cNvPr id="18" name="그룹 415"/>
            <p:cNvGrpSpPr/>
            <p:nvPr/>
          </p:nvGrpSpPr>
          <p:grpSpPr>
            <a:xfrm>
              <a:off x="4636953" y="2972782"/>
              <a:ext cx="367720" cy="50873"/>
              <a:chOff x="2967011" y="8254663"/>
              <a:chExt cx="289840" cy="335238"/>
            </a:xfrm>
          </p:grpSpPr>
          <p:sp>
            <p:nvSpPr>
              <p:cNvPr id="413" name="Rectangle 29"/>
              <p:cNvSpPr>
                <a:spLocks noChangeArrowheads="1"/>
              </p:cNvSpPr>
              <p:nvPr/>
            </p:nvSpPr>
            <p:spPr bwMode="auto">
              <a:xfrm rot="10800000">
                <a:off x="2967011" y="8254663"/>
                <a:ext cx="289840" cy="335238"/>
              </a:xfrm>
              <a:prstGeom prst="rect">
                <a:avLst/>
              </a:prstGeom>
              <a:gradFill rotWithShape="1">
                <a:gsLst>
                  <a:gs pos="100000">
                    <a:srgbClr val="0070C0"/>
                  </a:gs>
                  <a:gs pos="0">
                    <a:schemeClr val="accent1">
                      <a:lumMod val="75000"/>
                    </a:schemeClr>
                  </a:gs>
                  <a:gs pos="51000">
                    <a:srgbClr val="0070C0"/>
                  </a:gs>
                  <a:gs pos="45000">
                    <a:schemeClr val="accent1">
                      <a:lumMod val="75000"/>
                    </a:schemeClr>
                  </a:gs>
                </a:gsLst>
                <a:lin ang="10800000" scaled="0"/>
              </a:gradFill>
              <a:ln>
                <a:noFill/>
              </a:ln>
              <a:effectLst>
                <a:reflection blurRad="6350" stA="32000" endPos="9000" dir="5400000" sy="-100000" algn="bl" rotWithShape="0"/>
              </a:effectLst>
              <a:ex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4" name="직사각형 413"/>
              <p:cNvSpPr/>
              <p:nvPr/>
            </p:nvSpPr>
            <p:spPr>
              <a:xfrm>
                <a:off x="3100469" y="8254663"/>
                <a:ext cx="51027" cy="335238"/>
              </a:xfrm>
              <a:prstGeom prst="rect">
                <a:avLst/>
              </a:prstGeom>
              <a:gradFill>
                <a:gsLst>
                  <a:gs pos="0">
                    <a:srgbClr val="3E7898">
                      <a:tint val="66000"/>
                      <a:satMod val="160000"/>
                      <a:alpha val="0"/>
                    </a:srgbClr>
                  </a:gs>
                  <a:gs pos="50000">
                    <a:srgbClr val="FFFFFF">
                      <a:alpha val="73000"/>
                    </a:srgbClr>
                  </a:gs>
                  <a:gs pos="100000">
                    <a:srgbClr val="3E7898">
                      <a:tint val="23500"/>
                      <a:satMod val="160000"/>
                      <a:alpha val="0"/>
                    </a:srgbClr>
                  </a:gs>
                </a:gsLst>
                <a:lin ang="0" scaled="0"/>
              </a:gradFill>
              <a:ln w="15875" cap="rnd" cmpd="sng" algn="ctr">
                <a:noFill/>
                <a:prstDash val="solid"/>
                <a:tailEnd type="none"/>
              </a:ln>
              <a:effectLst/>
            </p:spPr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latinLnBrk="0">
                  <a:defRPr/>
                </a:pPr>
                <a:endParaRPr lang="ko-KR" altLang="en-US" kern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416" name="모서리가 둥근 직사각형 415"/>
          <p:cNvSpPr/>
          <p:nvPr/>
        </p:nvSpPr>
        <p:spPr>
          <a:xfrm>
            <a:off x="3307380" y="2371331"/>
            <a:ext cx="2484000" cy="1620000"/>
          </a:xfrm>
          <a:prstGeom prst="roundRect">
            <a:avLst>
              <a:gd name="adj" fmla="val 1886"/>
            </a:avLst>
          </a:prstGeom>
          <a:solidFill>
            <a:schemeClr val="bg1"/>
          </a:solidFill>
          <a:ln w="3175" cap="rnd">
            <a:solidFill>
              <a:srgbClr val="EAEAEA"/>
            </a:solidFill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17" name="자유형 416"/>
          <p:cNvSpPr/>
          <p:nvPr/>
        </p:nvSpPr>
        <p:spPr>
          <a:xfrm>
            <a:off x="4555879" y="2708937"/>
            <a:ext cx="554110" cy="176100"/>
          </a:xfrm>
          <a:custGeom>
            <a:avLst/>
            <a:gdLst>
              <a:gd name="connsiteX0" fmla="*/ 0 w 2014208"/>
              <a:gd name="connsiteY0" fmla="*/ 855406 h 855406"/>
              <a:gd name="connsiteX1" fmla="*/ 615218 w 2014208"/>
              <a:gd name="connsiteY1" fmla="*/ 623646 h 855406"/>
              <a:gd name="connsiteX2" fmla="*/ 1045029 w 2014208"/>
              <a:gd name="connsiteY2" fmla="*/ 459307 h 855406"/>
              <a:gd name="connsiteX3" fmla="*/ 1508549 w 2014208"/>
              <a:gd name="connsiteY3" fmla="*/ 202263 h 855406"/>
              <a:gd name="connsiteX4" fmla="*/ 2014208 w 2014208"/>
              <a:gd name="connsiteY4" fmla="*/ 0 h 855406"/>
              <a:gd name="connsiteX0" fmla="*/ 0 w 2085350"/>
              <a:gd name="connsiteY0" fmla="*/ 887146 h 887146"/>
              <a:gd name="connsiteX1" fmla="*/ 615218 w 2085350"/>
              <a:gd name="connsiteY1" fmla="*/ 655386 h 887146"/>
              <a:gd name="connsiteX2" fmla="*/ 1045029 w 2085350"/>
              <a:gd name="connsiteY2" fmla="*/ 491047 h 887146"/>
              <a:gd name="connsiteX3" fmla="*/ 1508549 w 2085350"/>
              <a:gd name="connsiteY3" fmla="*/ 234003 h 887146"/>
              <a:gd name="connsiteX4" fmla="*/ 2085350 w 2085350"/>
              <a:gd name="connsiteY4" fmla="*/ 0 h 887146"/>
              <a:gd name="connsiteX0" fmla="*/ 0 w 2056246"/>
              <a:gd name="connsiteY0" fmla="*/ 864929 h 864929"/>
              <a:gd name="connsiteX1" fmla="*/ 615218 w 2056246"/>
              <a:gd name="connsiteY1" fmla="*/ 633169 h 864929"/>
              <a:gd name="connsiteX2" fmla="*/ 1045029 w 2056246"/>
              <a:gd name="connsiteY2" fmla="*/ 468830 h 864929"/>
              <a:gd name="connsiteX3" fmla="*/ 1508549 w 2056246"/>
              <a:gd name="connsiteY3" fmla="*/ 211786 h 864929"/>
              <a:gd name="connsiteX4" fmla="*/ 2056246 w 2056246"/>
              <a:gd name="connsiteY4" fmla="*/ 0 h 864929"/>
              <a:gd name="connsiteX0" fmla="*/ 0 w 2040078"/>
              <a:gd name="connsiteY0" fmla="*/ 868104 h 868104"/>
              <a:gd name="connsiteX1" fmla="*/ 615218 w 2040078"/>
              <a:gd name="connsiteY1" fmla="*/ 636344 h 868104"/>
              <a:gd name="connsiteX2" fmla="*/ 1045029 w 2040078"/>
              <a:gd name="connsiteY2" fmla="*/ 472005 h 868104"/>
              <a:gd name="connsiteX3" fmla="*/ 1508549 w 2040078"/>
              <a:gd name="connsiteY3" fmla="*/ 214961 h 868104"/>
              <a:gd name="connsiteX4" fmla="*/ 2040078 w 2040078"/>
              <a:gd name="connsiteY4" fmla="*/ 0 h 868104"/>
              <a:gd name="connsiteX0" fmla="*/ 0 w 2011497"/>
              <a:gd name="connsiteY0" fmla="*/ 378430 h 636344"/>
              <a:gd name="connsiteX1" fmla="*/ 586637 w 2011497"/>
              <a:gd name="connsiteY1" fmla="*/ 636344 h 636344"/>
              <a:gd name="connsiteX2" fmla="*/ 1016448 w 2011497"/>
              <a:gd name="connsiteY2" fmla="*/ 472005 h 636344"/>
              <a:gd name="connsiteX3" fmla="*/ 1479968 w 2011497"/>
              <a:gd name="connsiteY3" fmla="*/ 214961 h 636344"/>
              <a:gd name="connsiteX4" fmla="*/ 2011497 w 2011497"/>
              <a:gd name="connsiteY4" fmla="*/ 0 h 636344"/>
              <a:gd name="connsiteX0" fmla="*/ 0 w 2011497"/>
              <a:gd name="connsiteY0" fmla="*/ 378430 h 472005"/>
              <a:gd name="connsiteX1" fmla="*/ 500892 w 2011497"/>
              <a:gd name="connsiteY1" fmla="*/ 201078 h 472005"/>
              <a:gd name="connsiteX2" fmla="*/ 1016448 w 2011497"/>
              <a:gd name="connsiteY2" fmla="*/ 472005 h 472005"/>
              <a:gd name="connsiteX3" fmla="*/ 1479968 w 2011497"/>
              <a:gd name="connsiteY3" fmla="*/ 214961 h 472005"/>
              <a:gd name="connsiteX4" fmla="*/ 2011497 w 2011497"/>
              <a:gd name="connsiteY4" fmla="*/ 0 h 472005"/>
              <a:gd name="connsiteX0" fmla="*/ 0 w 2011497"/>
              <a:gd name="connsiteY0" fmla="*/ 378430 h 825659"/>
              <a:gd name="connsiteX1" fmla="*/ 500892 w 2011497"/>
              <a:gd name="connsiteY1" fmla="*/ 201078 h 825659"/>
              <a:gd name="connsiteX2" fmla="*/ 1006921 w 2011497"/>
              <a:gd name="connsiteY2" fmla="*/ 825659 h 825659"/>
              <a:gd name="connsiteX3" fmla="*/ 1479968 w 2011497"/>
              <a:gd name="connsiteY3" fmla="*/ 214961 h 825659"/>
              <a:gd name="connsiteX4" fmla="*/ 2011497 w 2011497"/>
              <a:gd name="connsiteY4" fmla="*/ 0 h 825659"/>
              <a:gd name="connsiteX0" fmla="*/ 0 w 2021024"/>
              <a:gd name="connsiteY0" fmla="*/ 534853 h 825659"/>
              <a:gd name="connsiteX1" fmla="*/ 510419 w 2021024"/>
              <a:gd name="connsiteY1" fmla="*/ 201078 h 825659"/>
              <a:gd name="connsiteX2" fmla="*/ 1016448 w 2021024"/>
              <a:gd name="connsiteY2" fmla="*/ 825659 h 825659"/>
              <a:gd name="connsiteX3" fmla="*/ 1489495 w 2021024"/>
              <a:gd name="connsiteY3" fmla="*/ 214961 h 825659"/>
              <a:gd name="connsiteX4" fmla="*/ 2021024 w 2021024"/>
              <a:gd name="connsiteY4" fmla="*/ 0 h 825659"/>
              <a:gd name="connsiteX0" fmla="*/ 0 w 2021024"/>
              <a:gd name="connsiteY0" fmla="*/ 534853 h 825659"/>
              <a:gd name="connsiteX1" fmla="*/ 510419 w 2021024"/>
              <a:gd name="connsiteY1" fmla="*/ 201078 h 825659"/>
              <a:gd name="connsiteX2" fmla="*/ 1016448 w 2021024"/>
              <a:gd name="connsiteY2" fmla="*/ 825659 h 825659"/>
              <a:gd name="connsiteX3" fmla="*/ 1479968 w 2021024"/>
              <a:gd name="connsiteY3" fmla="*/ 595819 h 825659"/>
              <a:gd name="connsiteX4" fmla="*/ 2021024 w 2021024"/>
              <a:gd name="connsiteY4" fmla="*/ 0 h 825659"/>
              <a:gd name="connsiteX0" fmla="*/ 0 w 1954334"/>
              <a:gd name="connsiteY0" fmla="*/ 333775 h 624581"/>
              <a:gd name="connsiteX1" fmla="*/ 510419 w 1954334"/>
              <a:gd name="connsiteY1" fmla="*/ 0 h 624581"/>
              <a:gd name="connsiteX2" fmla="*/ 1016448 w 1954334"/>
              <a:gd name="connsiteY2" fmla="*/ 624581 h 624581"/>
              <a:gd name="connsiteX3" fmla="*/ 1479968 w 1954334"/>
              <a:gd name="connsiteY3" fmla="*/ 394741 h 624581"/>
              <a:gd name="connsiteX4" fmla="*/ 1954334 w 1954334"/>
              <a:gd name="connsiteY4" fmla="*/ 519831 h 624581"/>
              <a:gd name="connsiteX0" fmla="*/ 0 w 1954334"/>
              <a:gd name="connsiteY0" fmla="*/ 469796 h 760602"/>
              <a:gd name="connsiteX1" fmla="*/ 500892 w 1954334"/>
              <a:gd name="connsiteY1" fmla="*/ 0 h 760602"/>
              <a:gd name="connsiteX2" fmla="*/ 1016448 w 1954334"/>
              <a:gd name="connsiteY2" fmla="*/ 760602 h 760602"/>
              <a:gd name="connsiteX3" fmla="*/ 1479968 w 1954334"/>
              <a:gd name="connsiteY3" fmla="*/ 530762 h 760602"/>
              <a:gd name="connsiteX4" fmla="*/ 1954334 w 1954334"/>
              <a:gd name="connsiteY4" fmla="*/ 655852 h 760602"/>
              <a:gd name="connsiteX0" fmla="*/ 0 w 1954334"/>
              <a:gd name="connsiteY0" fmla="*/ 381383 h 672189"/>
              <a:gd name="connsiteX1" fmla="*/ 481838 w 1954334"/>
              <a:gd name="connsiteY1" fmla="*/ 0 h 672189"/>
              <a:gd name="connsiteX2" fmla="*/ 1016448 w 1954334"/>
              <a:gd name="connsiteY2" fmla="*/ 672189 h 672189"/>
              <a:gd name="connsiteX3" fmla="*/ 1479968 w 1954334"/>
              <a:gd name="connsiteY3" fmla="*/ 442349 h 672189"/>
              <a:gd name="connsiteX4" fmla="*/ 1954334 w 1954334"/>
              <a:gd name="connsiteY4" fmla="*/ 567439 h 672189"/>
              <a:gd name="connsiteX0" fmla="*/ 0 w 1954334"/>
              <a:gd name="connsiteY0" fmla="*/ 381383 h 835414"/>
              <a:gd name="connsiteX1" fmla="*/ 481838 w 1954334"/>
              <a:gd name="connsiteY1" fmla="*/ 0 h 835414"/>
              <a:gd name="connsiteX2" fmla="*/ 1006921 w 1954334"/>
              <a:gd name="connsiteY2" fmla="*/ 835414 h 835414"/>
              <a:gd name="connsiteX3" fmla="*/ 1479968 w 1954334"/>
              <a:gd name="connsiteY3" fmla="*/ 442349 h 835414"/>
              <a:gd name="connsiteX4" fmla="*/ 1954334 w 1954334"/>
              <a:gd name="connsiteY4" fmla="*/ 567439 h 835414"/>
              <a:gd name="connsiteX0" fmla="*/ 0 w 1954334"/>
              <a:gd name="connsiteY0" fmla="*/ 381383 h 835414"/>
              <a:gd name="connsiteX1" fmla="*/ 481838 w 1954334"/>
              <a:gd name="connsiteY1" fmla="*/ 0 h 835414"/>
              <a:gd name="connsiteX2" fmla="*/ 1006921 w 1954334"/>
              <a:gd name="connsiteY2" fmla="*/ 835414 h 835414"/>
              <a:gd name="connsiteX3" fmla="*/ 1489495 w 1954334"/>
              <a:gd name="connsiteY3" fmla="*/ 483155 h 835414"/>
              <a:gd name="connsiteX4" fmla="*/ 1954334 w 1954334"/>
              <a:gd name="connsiteY4" fmla="*/ 567439 h 835414"/>
              <a:gd name="connsiteX0" fmla="*/ 0 w 1973388"/>
              <a:gd name="connsiteY0" fmla="*/ 381383 h 835414"/>
              <a:gd name="connsiteX1" fmla="*/ 481838 w 1973388"/>
              <a:gd name="connsiteY1" fmla="*/ 0 h 835414"/>
              <a:gd name="connsiteX2" fmla="*/ 1006921 w 1973388"/>
              <a:gd name="connsiteY2" fmla="*/ 835414 h 835414"/>
              <a:gd name="connsiteX3" fmla="*/ 1489495 w 1973388"/>
              <a:gd name="connsiteY3" fmla="*/ 483155 h 835414"/>
              <a:gd name="connsiteX4" fmla="*/ 1973388 w 1973388"/>
              <a:gd name="connsiteY4" fmla="*/ 560638 h 835414"/>
              <a:gd name="connsiteX0" fmla="*/ 0 w 1973388"/>
              <a:gd name="connsiteY0" fmla="*/ 381383 h 835414"/>
              <a:gd name="connsiteX1" fmla="*/ 481838 w 1973388"/>
              <a:gd name="connsiteY1" fmla="*/ 0 h 835414"/>
              <a:gd name="connsiteX2" fmla="*/ 1006921 w 1973388"/>
              <a:gd name="connsiteY2" fmla="*/ 835414 h 835414"/>
              <a:gd name="connsiteX3" fmla="*/ 1489495 w 1973388"/>
              <a:gd name="connsiteY3" fmla="*/ 483155 h 835414"/>
              <a:gd name="connsiteX4" fmla="*/ 1973388 w 1973388"/>
              <a:gd name="connsiteY4" fmla="*/ 669454 h 835414"/>
              <a:gd name="connsiteX0" fmla="*/ 0 w 1489495"/>
              <a:gd name="connsiteY0" fmla="*/ 381383 h 835414"/>
              <a:gd name="connsiteX1" fmla="*/ 481838 w 1489495"/>
              <a:gd name="connsiteY1" fmla="*/ 0 h 835414"/>
              <a:gd name="connsiteX2" fmla="*/ 1006921 w 1489495"/>
              <a:gd name="connsiteY2" fmla="*/ 835414 h 835414"/>
              <a:gd name="connsiteX3" fmla="*/ 1489495 w 1489495"/>
              <a:gd name="connsiteY3" fmla="*/ 483155 h 835414"/>
              <a:gd name="connsiteX0" fmla="*/ 0 w 1006921"/>
              <a:gd name="connsiteY0" fmla="*/ 381383 h 835414"/>
              <a:gd name="connsiteX1" fmla="*/ 481838 w 1006921"/>
              <a:gd name="connsiteY1" fmla="*/ 0 h 835414"/>
              <a:gd name="connsiteX2" fmla="*/ 1006921 w 1006921"/>
              <a:gd name="connsiteY2" fmla="*/ 835414 h 835414"/>
              <a:gd name="connsiteX0" fmla="*/ 0 w 990248"/>
              <a:gd name="connsiteY0" fmla="*/ 0 h 947106"/>
              <a:gd name="connsiteX1" fmla="*/ 465165 w 990248"/>
              <a:gd name="connsiteY1" fmla="*/ 111692 h 947106"/>
              <a:gd name="connsiteX2" fmla="*/ 990248 w 990248"/>
              <a:gd name="connsiteY2" fmla="*/ 947106 h 947106"/>
              <a:gd name="connsiteX0" fmla="*/ 0 w 990248"/>
              <a:gd name="connsiteY0" fmla="*/ 141646 h 1088752"/>
              <a:gd name="connsiteX1" fmla="*/ 448493 w 990248"/>
              <a:gd name="connsiteY1" fmla="*/ 0 h 1088752"/>
              <a:gd name="connsiteX2" fmla="*/ 990248 w 990248"/>
              <a:gd name="connsiteY2" fmla="*/ 1088752 h 1088752"/>
              <a:gd name="connsiteX0" fmla="*/ 0 w 792561"/>
              <a:gd name="connsiteY0" fmla="*/ 202267 h 202267"/>
              <a:gd name="connsiteX1" fmla="*/ 448493 w 792561"/>
              <a:gd name="connsiteY1" fmla="*/ 60621 h 202267"/>
              <a:gd name="connsiteX2" fmla="*/ 792561 w 792561"/>
              <a:gd name="connsiteY2" fmla="*/ 0 h 202267"/>
              <a:gd name="connsiteX0" fmla="*/ 0 w 794943"/>
              <a:gd name="connsiteY0" fmla="*/ 178464 h 178464"/>
              <a:gd name="connsiteX1" fmla="*/ 448493 w 794943"/>
              <a:gd name="connsiteY1" fmla="*/ 36818 h 178464"/>
              <a:gd name="connsiteX2" fmla="*/ 794943 w 794943"/>
              <a:gd name="connsiteY2" fmla="*/ 0 h 178464"/>
              <a:gd name="connsiteX0" fmla="*/ 0 w 771125"/>
              <a:gd name="connsiteY0" fmla="*/ 220970 h 220970"/>
              <a:gd name="connsiteX1" fmla="*/ 424675 w 771125"/>
              <a:gd name="connsiteY1" fmla="*/ 36818 h 220970"/>
              <a:gd name="connsiteX2" fmla="*/ 771125 w 771125"/>
              <a:gd name="connsiteY2" fmla="*/ 0 h 220970"/>
              <a:gd name="connsiteX0" fmla="*/ 0 w 771125"/>
              <a:gd name="connsiteY0" fmla="*/ 220970 h 220970"/>
              <a:gd name="connsiteX1" fmla="*/ 408002 w 771125"/>
              <a:gd name="connsiteY1" fmla="*/ 53821 h 220970"/>
              <a:gd name="connsiteX2" fmla="*/ 771125 w 771125"/>
              <a:gd name="connsiteY2" fmla="*/ 0 h 220970"/>
              <a:gd name="connsiteX0" fmla="*/ 0 w 787798"/>
              <a:gd name="connsiteY0" fmla="*/ 205668 h 205668"/>
              <a:gd name="connsiteX1" fmla="*/ 408002 w 787798"/>
              <a:gd name="connsiteY1" fmla="*/ 38519 h 205668"/>
              <a:gd name="connsiteX2" fmla="*/ 787798 w 787798"/>
              <a:gd name="connsiteY2" fmla="*/ 0 h 205668"/>
              <a:gd name="connsiteX0" fmla="*/ 0 w 790181"/>
              <a:gd name="connsiteY0" fmla="*/ 44143 h 44143"/>
              <a:gd name="connsiteX1" fmla="*/ 410385 w 790181"/>
              <a:gd name="connsiteY1" fmla="*/ 38519 h 44143"/>
              <a:gd name="connsiteX2" fmla="*/ 790181 w 790181"/>
              <a:gd name="connsiteY2" fmla="*/ 0 h 44143"/>
              <a:gd name="connsiteX0" fmla="*/ 0 w 785418"/>
              <a:gd name="connsiteY0" fmla="*/ 10138 h 38519"/>
              <a:gd name="connsiteX1" fmla="*/ 405622 w 785418"/>
              <a:gd name="connsiteY1" fmla="*/ 38519 h 38519"/>
              <a:gd name="connsiteX2" fmla="*/ 785418 w 785418"/>
              <a:gd name="connsiteY2" fmla="*/ 0 h 38519"/>
              <a:gd name="connsiteX0" fmla="*/ 0 w 787801"/>
              <a:gd name="connsiteY0" fmla="*/ 84950 h 113331"/>
              <a:gd name="connsiteX1" fmla="*/ 405622 w 787801"/>
              <a:gd name="connsiteY1" fmla="*/ 113331 h 113331"/>
              <a:gd name="connsiteX2" fmla="*/ 787801 w 787801"/>
              <a:gd name="connsiteY2" fmla="*/ 0 h 113331"/>
              <a:gd name="connsiteX0" fmla="*/ 0 w 382179"/>
              <a:gd name="connsiteY0" fmla="*/ 113331 h 113331"/>
              <a:gd name="connsiteX1" fmla="*/ 382179 w 382179"/>
              <a:gd name="connsiteY1" fmla="*/ 0 h 11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2179" h="113331">
                <a:moveTo>
                  <a:pt x="0" y="113331"/>
                </a:moveTo>
                <a:lnTo>
                  <a:pt x="382179" y="0"/>
                </a:lnTo>
              </a:path>
            </a:pathLst>
          </a:custGeom>
          <a:noFill/>
          <a:ln w="76200" cap="rnd">
            <a:solidFill>
              <a:srgbClr val="0070C0"/>
            </a:solidFill>
            <a:tailEnd type="none" w="sm" len="sm"/>
          </a:ln>
          <a:effectLst/>
          <a:scene3d>
            <a:camera prst="orthographicFront"/>
            <a:lightRig rig="threePt" dir="t"/>
          </a:scene3d>
          <a:sp3d prstMaterial="plastic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18" name="직사각형 417"/>
          <p:cNvSpPr/>
          <p:nvPr/>
        </p:nvSpPr>
        <p:spPr>
          <a:xfrm>
            <a:off x="3533894" y="3662778"/>
            <a:ext cx="2022138" cy="267070"/>
          </a:xfrm>
          <a:prstGeom prst="rect">
            <a:avLst/>
          </a:prstGeom>
          <a:solidFill>
            <a:srgbClr val="236A8D"/>
          </a:solidFill>
          <a:ln w="15875" cap="rnd">
            <a:noFill/>
            <a:tailEnd type="none"/>
          </a:ln>
          <a:effectLst>
            <a:innerShdw blurRad="63500">
              <a:schemeClr val="tx2">
                <a:lumMod val="75000"/>
                <a:alpha val="73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900">
              <a:solidFill>
                <a:prstClr val="white"/>
              </a:solidFill>
            </a:endParaRPr>
          </a:p>
        </p:txBody>
      </p:sp>
      <p:sp>
        <p:nvSpPr>
          <p:cNvPr id="420" name="사다리꼴 419"/>
          <p:cNvSpPr/>
          <p:nvPr/>
        </p:nvSpPr>
        <p:spPr>
          <a:xfrm>
            <a:off x="3533894" y="3488321"/>
            <a:ext cx="2022138" cy="171841"/>
          </a:xfrm>
          <a:prstGeom prst="trapezoid">
            <a:avLst>
              <a:gd name="adj" fmla="val 64961"/>
            </a:avLst>
          </a:prstGeom>
          <a:solidFill>
            <a:schemeClr val="bg1">
              <a:lumMod val="95000"/>
            </a:schemeClr>
          </a:solidFill>
          <a:ln w="6350" cap="rnd">
            <a:solidFill>
              <a:schemeClr val="bg1">
                <a:lumMod val="85000"/>
              </a:schemeClr>
            </a:solidFill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900">
              <a:solidFill>
                <a:prstClr val="white"/>
              </a:solidFill>
            </a:endParaRPr>
          </a:p>
        </p:txBody>
      </p:sp>
      <p:grpSp>
        <p:nvGrpSpPr>
          <p:cNvPr id="19" name="그룹 420"/>
          <p:cNvGrpSpPr/>
          <p:nvPr/>
        </p:nvGrpSpPr>
        <p:grpSpPr>
          <a:xfrm>
            <a:off x="3552520" y="2434757"/>
            <a:ext cx="2162607" cy="158093"/>
            <a:chOff x="4836929" y="2555532"/>
            <a:chExt cx="1692475" cy="137014"/>
          </a:xfrm>
        </p:grpSpPr>
        <p:sp>
          <p:nvSpPr>
            <p:cNvPr id="453" name="모서리가 둥근 직사각형 452"/>
            <p:cNvSpPr/>
            <p:nvPr/>
          </p:nvSpPr>
          <p:spPr>
            <a:xfrm>
              <a:off x="4836929" y="2555532"/>
              <a:ext cx="757581" cy="130254"/>
            </a:xfrm>
            <a:prstGeom prst="roundRect">
              <a:avLst>
                <a:gd name="adj" fmla="val 10193"/>
              </a:avLst>
            </a:prstGeom>
          </p:spPr>
          <p:txBody>
            <a:bodyPr wrap="square" lIns="0" tIns="0" rIns="0" bIns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Aft>
                  <a:spcPts val="300"/>
                </a:spcAft>
                <a:buClr>
                  <a:schemeClr val="accent1">
                    <a:lumMod val="75000"/>
                  </a:schemeClr>
                </a:buClr>
              </a:pPr>
              <a:r>
                <a:rPr lang="ko-KR" altLang="en-US" sz="800" dirty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21594000" scaled="0"/>
                  </a:gradFill>
                  <a:latin typeface="-윤고딕330" pitchFamily="18" charset="-127"/>
                  <a:ea typeface="-윤고딕330" pitchFamily="18" charset="-127"/>
                </a:rPr>
                <a:t>펀드결성</a:t>
              </a:r>
              <a:r>
                <a:rPr lang="en-US" altLang="ko-KR" sz="800" dirty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21594000" scaled="0"/>
                  </a:gradFill>
                  <a:latin typeface="-윤고딕330" pitchFamily="18" charset="-127"/>
                  <a:ea typeface="-윤고딕330" pitchFamily="18" charset="-127"/>
                </a:rPr>
                <a:t>(</a:t>
              </a:r>
              <a:r>
                <a:rPr lang="ko-KR" altLang="en-US" sz="800" dirty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21594000" scaled="0"/>
                  </a:gradFill>
                  <a:latin typeface="-윤고딕330" pitchFamily="18" charset="-127"/>
                  <a:ea typeface="-윤고딕330" pitchFamily="18" charset="-127"/>
                </a:rPr>
                <a:t>조원</a:t>
              </a:r>
              <a:r>
                <a:rPr lang="en-US" altLang="ko-KR" sz="800" dirty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21594000" scaled="0"/>
                  </a:gradFill>
                  <a:latin typeface="-윤고딕330" pitchFamily="18" charset="-127"/>
                  <a:ea typeface="-윤고딕330" pitchFamily="18" charset="-127"/>
                </a:rPr>
                <a:t>)</a:t>
              </a:r>
            </a:p>
          </p:txBody>
        </p:sp>
        <p:sp>
          <p:nvSpPr>
            <p:cNvPr id="454" name="모서리가 둥근 직사각형 453"/>
            <p:cNvSpPr/>
            <p:nvPr/>
          </p:nvSpPr>
          <p:spPr>
            <a:xfrm>
              <a:off x="5771823" y="2562292"/>
              <a:ext cx="757581" cy="130254"/>
            </a:xfrm>
            <a:prstGeom prst="roundRect">
              <a:avLst>
                <a:gd name="adj" fmla="val 10193"/>
              </a:avLst>
            </a:prstGeom>
          </p:spPr>
          <p:txBody>
            <a:bodyPr wrap="square" lIns="0" tIns="0" rIns="0" bIns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Aft>
                  <a:spcPts val="300"/>
                </a:spcAft>
                <a:buClr>
                  <a:schemeClr val="accent1">
                    <a:lumMod val="75000"/>
                  </a:schemeClr>
                </a:buClr>
              </a:pPr>
              <a:r>
                <a:rPr lang="ko-KR" altLang="en-US" sz="800" dirty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21594000" scaled="0"/>
                  </a:gradFill>
                  <a:latin typeface="-윤고딕330" pitchFamily="18" charset="-127"/>
                  <a:ea typeface="-윤고딕330" pitchFamily="18" charset="-127"/>
                </a:rPr>
                <a:t>벤처투자</a:t>
              </a:r>
              <a:r>
                <a:rPr lang="en-US" altLang="ko-KR" sz="800" dirty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21594000" scaled="0"/>
                  </a:gradFill>
                  <a:latin typeface="-윤고딕330" pitchFamily="18" charset="-127"/>
                  <a:ea typeface="-윤고딕330" pitchFamily="18" charset="-127"/>
                </a:rPr>
                <a:t>(</a:t>
              </a:r>
              <a:r>
                <a:rPr lang="ko-KR" altLang="en-US" sz="800" dirty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21594000" scaled="0"/>
                  </a:gradFill>
                  <a:latin typeface="-윤고딕330" pitchFamily="18" charset="-127"/>
                  <a:ea typeface="-윤고딕330" pitchFamily="18" charset="-127"/>
                </a:rPr>
                <a:t>조원</a:t>
              </a:r>
              <a:r>
                <a:rPr lang="en-US" altLang="ko-KR" sz="800" dirty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21594000" scaled="0"/>
                  </a:gradFill>
                  <a:latin typeface="-윤고딕330" pitchFamily="18" charset="-127"/>
                  <a:ea typeface="-윤고딕330" pitchFamily="18" charset="-127"/>
                </a:rPr>
                <a:t>)</a:t>
              </a:r>
            </a:p>
          </p:txBody>
        </p:sp>
      </p:grpSp>
      <p:sp>
        <p:nvSpPr>
          <p:cNvPr id="422" name="모서리가 둥근 직사각형 421"/>
          <p:cNvSpPr/>
          <p:nvPr/>
        </p:nvSpPr>
        <p:spPr>
          <a:xfrm>
            <a:off x="4160384" y="2623677"/>
            <a:ext cx="644243" cy="225441"/>
          </a:xfrm>
          <a:prstGeom prst="roundRect">
            <a:avLst>
              <a:gd name="adj" fmla="val 10193"/>
            </a:avLst>
          </a:prstGeom>
        </p:spPr>
        <p:txBody>
          <a:bodyPr wrap="squar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Aft>
                <a:spcPts val="300"/>
              </a:spcAft>
              <a:buClr>
                <a:schemeClr val="accent1">
                  <a:lumMod val="75000"/>
                </a:schemeClr>
              </a:buClr>
            </a:pPr>
            <a:r>
              <a:rPr lang="en-US" altLang="ko-KR" sz="1200" b="1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latin typeface="-윤고딕330" pitchFamily="18" charset="-127"/>
                <a:ea typeface="-윤고딕330" pitchFamily="18" charset="-127"/>
              </a:rPr>
              <a:t>1.8</a:t>
            </a:r>
            <a:endParaRPr lang="ko-KR" altLang="en-US" sz="1200" b="1" dirty="0">
              <a:gradFill>
                <a:gsLst>
                  <a:gs pos="10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21594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423" name="모서리가 둥근 직사각형 422"/>
          <p:cNvSpPr/>
          <p:nvPr/>
        </p:nvSpPr>
        <p:spPr>
          <a:xfrm>
            <a:off x="5046493" y="2573041"/>
            <a:ext cx="644243" cy="263013"/>
          </a:xfrm>
          <a:prstGeom prst="roundRect">
            <a:avLst>
              <a:gd name="adj" fmla="val 10193"/>
            </a:avLst>
          </a:prstGeom>
        </p:spPr>
        <p:txBody>
          <a:bodyPr wrap="squar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Aft>
                <a:spcPts val="300"/>
              </a:spcAft>
              <a:buClr>
                <a:schemeClr val="accent1">
                  <a:lumMod val="75000"/>
                </a:schemeClr>
              </a:buClr>
            </a:pPr>
            <a:r>
              <a:rPr lang="en-US" altLang="ko-KR" sz="1400" kern="0" dirty="0" smtClean="0">
                <a:gradFill>
                  <a:gsLst>
                    <a:gs pos="100000">
                      <a:srgbClr val="006699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2.0</a:t>
            </a:r>
            <a:endParaRPr lang="ko-KR" altLang="en-US" sz="1400" kern="0" dirty="0">
              <a:gradFill>
                <a:gsLst>
                  <a:gs pos="100000">
                    <a:srgbClr val="006699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40" pitchFamily="18" charset="-127"/>
              <a:ea typeface="-윤고딕340" pitchFamily="18" charset="-127"/>
            </a:endParaRPr>
          </a:p>
        </p:txBody>
      </p:sp>
      <p:grpSp>
        <p:nvGrpSpPr>
          <p:cNvPr id="20" name="그룹 423"/>
          <p:cNvGrpSpPr/>
          <p:nvPr/>
        </p:nvGrpSpPr>
        <p:grpSpPr>
          <a:xfrm>
            <a:off x="3418230" y="2482329"/>
            <a:ext cx="68918" cy="74557"/>
            <a:chOff x="1152250" y="2884562"/>
            <a:chExt cx="70440" cy="67764"/>
          </a:xfrm>
        </p:grpSpPr>
        <p:sp>
          <p:nvSpPr>
            <p:cNvPr id="451" name="자유형 450"/>
            <p:cNvSpPr/>
            <p:nvPr/>
          </p:nvSpPr>
          <p:spPr>
            <a:xfrm>
              <a:off x="1153780" y="2919135"/>
              <a:ext cx="67380" cy="732"/>
            </a:xfrm>
            <a:custGeom>
              <a:avLst/>
              <a:gdLst>
                <a:gd name="connsiteX0" fmla="*/ 0 w 2014208"/>
                <a:gd name="connsiteY0" fmla="*/ 855406 h 855406"/>
                <a:gd name="connsiteX1" fmla="*/ 615218 w 2014208"/>
                <a:gd name="connsiteY1" fmla="*/ 623646 h 855406"/>
                <a:gd name="connsiteX2" fmla="*/ 1045029 w 2014208"/>
                <a:gd name="connsiteY2" fmla="*/ 459307 h 855406"/>
                <a:gd name="connsiteX3" fmla="*/ 1508549 w 2014208"/>
                <a:gd name="connsiteY3" fmla="*/ 202263 h 855406"/>
                <a:gd name="connsiteX4" fmla="*/ 2014208 w 2014208"/>
                <a:gd name="connsiteY4" fmla="*/ 0 h 855406"/>
                <a:gd name="connsiteX0" fmla="*/ 0 w 2085350"/>
                <a:gd name="connsiteY0" fmla="*/ 887146 h 887146"/>
                <a:gd name="connsiteX1" fmla="*/ 615218 w 2085350"/>
                <a:gd name="connsiteY1" fmla="*/ 655386 h 887146"/>
                <a:gd name="connsiteX2" fmla="*/ 1045029 w 2085350"/>
                <a:gd name="connsiteY2" fmla="*/ 491047 h 887146"/>
                <a:gd name="connsiteX3" fmla="*/ 1508549 w 2085350"/>
                <a:gd name="connsiteY3" fmla="*/ 234003 h 887146"/>
                <a:gd name="connsiteX4" fmla="*/ 2085350 w 2085350"/>
                <a:gd name="connsiteY4" fmla="*/ 0 h 887146"/>
                <a:gd name="connsiteX0" fmla="*/ 0 w 2056246"/>
                <a:gd name="connsiteY0" fmla="*/ 864929 h 864929"/>
                <a:gd name="connsiteX1" fmla="*/ 615218 w 2056246"/>
                <a:gd name="connsiteY1" fmla="*/ 633169 h 864929"/>
                <a:gd name="connsiteX2" fmla="*/ 1045029 w 2056246"/>
                <a:gd name="connsiteY2" fmla="*/ 468830 h 864929"/>
                <a:gd name="connsiteX3" fmla="*/ 1508549 w 2056246"/>
                <a:gd name="connsiteY3" fmla="*/ 211786 h 864929"/>
                <a:gd name="connsiteX4" fmla="*/ 2056246 w 2056246"/>
                <a:gd name="connsiteY4" fmla="*/ 0 h 864929"/>
                <a:gd name="connsiteX0" fmla="*/ 0 w 2040078"/>
                <a:gd name="connsiteY0" fmla="*/ 868104 h 868104"/>
                <a:gd name="connsiteX1" fmla="*/ 615218 w 2040078"/>
                <a:gd name="connsiteY1" fmla="*/ 636344 h 868104"/>
                <a:gd name="connsiteX2" fmla="*/ 1045029 w 2040078"/>
                <a:gd name="connsiteY2" fmla="*/ 472005 h 868104"/>
                <a:gd name="connsiteX3" fmla="*/ 1508549 w 2040078"/>
                <a:gd name="connsiteY3" fmla="*/ 214961 h 868104"/>
                <a:gd name="connsiteX4" fmla="*/ 2040078 w 2040078"/>
                <a:gd name="connsiteY4" fmla="*/ 0 h 868104"/>
                <a:gd name="connsiteX0" fmla="*/ 0 w 2011497"/>
                <a:gd name="connsiteY0" fmla="*/ 378430 h 636344"/>
                <a:gd name="connsiteX1" fmla="*/ 586637 w 2011497"/>
                <a:gd name="connsiteY1" fmla="*/ 636344 h 636344"/>
                <a:gd name="connsiteX2" fmla="*/ 1016448 w 2011497"/>
                <a:gd name="connsiteY2" fmla="*/ 472005 h 636344"/>
                <a:gd name="connsiteX3" fmla="*/ 1479968 w 2011497"/>
                <a:gd name="connsiteY3" fmla="*/ 214961 h 636344"/>
                <a:gd name="connsiteX4" fmla="*/ 2011497 w 2011497"/>
                <a:gd name="connsiteY4" fmla="*/ 0 h 636344"/>
                <a:gd name="connsiteX0" fmla="*/ 0 w 2011497"/>
                <a:gd name="connsiteY0" fmla="*/ 378430 h 472005"/>
                <a:gd name="connsiteX1" fmla="*/ 500892 w 2011497"/>
                <a:gd name="connsiteY1" fmla="*/ 201078 h 472005"/>
                <a:gd name="connsiteX2" fmla="*/ 1016448 w 2011497"/>
                <a:gd name="connsiteY2" fmla="*/ 472005 h 472005"/>
                <a:gd name="connsiteX3" fmla="*/ 1479968 w 2011497"/>
                <a:gd name="connsiteY3" fmla="*/ 214961 h 472005"/>
                <a:gd name="connsiteX4" fmla="*/ 2011497 w 2011497"/>
                <a:gd name="connsiteY4" fmla="*/ 0 h 472005"/>
                <a:gd name="connsiteX0" fmla="*/ 0 w 2011497"/>
                <a:gd name="connsiteY0" fmla="*/ 378430 h 825659"/>
                <a:gd name="connsiteX1" fmla="*/ 500892 w 2011497"/>
                <a:gd name="connsiteY1" fmla="*/ 201078 h 825659"/>
                <a:gd name="connsiteX2" fmla="*/ 1006921 w 2011497"/>
                <a:gd name="connsiteY2" fmla="*/ 825659 h 825659"/>
                <a:gd name="connsiteX3" fmla="*/ 1479968 w 2011497"/>
                <a:gd name="connsiteY3" fmla="*/ 214961 h 825659"/>
                <a:gd name="connsiteX4" fmla="*/ 2011497 w 2011497"/>
                <a:gd name="connsiteY4" fmla="*/ 0 h 825659"/>
                <a:gd name="connsiteX0" fmla="*/ 0 w 2021024"/>
                <a:gd name="connsiteY0" fmla="*/ 534853 h 825659"/>
                <a:gd name="connsiteX1" fmla="*/ 510419 w 2021024"/>
                <a:gd name="connsiteY1" fmla="*/ 201078 h 825659"/>
                <a:gd name="connsiteX2" fmla="*/ 1016448 w 2021024"/>
                <a:gd name="connsiteY2" fmla="*/ 825659 h 825659"/>
                <a:gd name="connsiteX3" fmla="*/ 1489495 w 2021024"/>
                <a:gd name="connsiteY3" fmla="*/ 214961 h 825659"/>
                <a:gd name="connsiteX4" fmla="*/ 2021024 w 2021024"/>
                <a:gd name="connsiteY4" fmla="*/ 0 h 825659"/>
                <a:gd name="connsiteX0" fmla="*/ 0 w 2021024"/>
                <a:gd name="connsiteY0" fmla="*/ 534853 h 825659"/>
                <a:gd name="connsiteX1" fmla="*/ 510419 w 2021024"/>
                <a:gd name="connsiteY1" fmla="*/ 201078 h 825659"/>
                <a:gd name="connsiteX2" fmla="*/ 1016448 w 2021024"/>
                <a:gd name="connsiteY2" fmla="*/ 825659 h 825659"/>
                <a:gd name="connsiteX3" fmla="*/ 1479968 w 2021024"/>
                <a:gd name="connsiteY3" fmla="*/ 595819 h 825659"/>
                <a:gd name="connsiteX4" fmla="*/ 2021024 w 2021024"/>
                <a:gd name="connsiteY4" fmla="*/ 0 h 825659"/>
                <a:gd name="connsiteX0" fmla="*/ 0 w 1954334"/>
                <a:gd name="connsiteY0" fmla="*/ 333775 h 624581"/>
                <a:gd name="connsiteX1" fmla="*/ 510419 w 1954334"/>
                <a:gd name="connsiteY1" fmla="*/ 0 h 624581"/>
                <a:gd name="connsiteX2" fmla="*/ 1016448 w 1954334"/>
                <a:gd name="connsiteY2" fmla="*/ 624581 h 624581"/>
                <a:gd name="connsiteX3" fmla="*/ 1479968 w 1954334"/>
                <a:gd name="connsiteY3" fmla="*/ 394741 h 624581"/>
                <a:gd name="connsiteX4" fmla="*/ 1954334 w 1954334"/>
                <a:gd name="connsiteY4" fmla="*/ 519831 h 624581"/>
                <a:gd name="connsiteX0" fmla="*/ 0 w 1954334"/>
                <a:gd name="connsiteY0" fmla="*/ 469796 h 760602"/>
                <a:gd name="connsiteX1" fmla="*/ 500892 w 1954334"/>
                <a:gd name="connsiteY1" fmla="*/ 0 h 760602"/>
                <a:gd name="connsiteX2" fmla="*/ 1016448 w 1954334"/>
                <a:gd name="connsiteY2" fmla="*/ 760602 h 760602"/>
                <a:gd name="connsiteX3" fmla="*/ 1479968 w 1954334"/>
                <a:gd name="connsiteY3" fmla="*/ 530762 h 760602"/>
                <a:gd name="connsiteX4" fmla="*/ 1954334 w 1954334"/>
                <a:gd name="connsiteY4" fmla="*/ 655852 h 760602"/>
                <a:gd name="connsiteX0" fmla="*/ 0 w 1954334"/>
                <a:gd name="connsiteY0" fmla="*/ 381383 h 672189"/>
                <a:gd name="connsiteX1" fmla="*/ 481838 w 1954334"/>
                <a:gd name="connsiteY1" fmla="*/ 0 h 672189"/>
                <a:gd name="connsiteX2" fmla="*/ 1016448 w 1954334"/>
                <a:gd name="connsiteY2" fmla="*/ 672189 h 672189"/>
                <a:gd name="connsiteX3" fmla="*/ 1479968 w 1954334"/>
                <a:gd name="connsiteY3" fmla="*/ 442349 h 672189"/>
                <a:gd name="connsiteX4" fmla="*/ 1954334 w 1954334"/>
                <a:gd name="connsiteY4" fmla="*/ 567439 h 672189"/>
                <a:gd name="connsiteX0" fmla="*/ 0 w 1954334"/>
                <a:gd name="connsiteY0" fmla="*/ 381383 h 835414"/>
                <a:gd name="connsiteX1" fmla="*/ 481838 w 1954334"/>
                <a:gd name="connsiteY1" fmla="*/ 0 h 835414"/>
                <a:gd name="connsiteX2" fmla="*/ 1006921 w 1954334"/>
                <a:gd name="connsiteY2" fmla="*/ 835414 h 835414"/>
                <a:gd name="connsiteX3" fmla="*/ 1479968 w 1954334"/>
                <a:gd name="connsiteY3" fmla="*/ 442349 h 835414"/>
                <a:gd name="connsiteX4" fmla="*/ 1954334 w 1954334"/>
                <a:gd name="connsiteY4" fmla="*/ 567439 h 835414"/>
                <a:gd name="connsiteX0" fmla="*/ 0 w 1954334"/>
                <a:gd name="connsiteY0" fmla="*/ 381383 h 835414"/>
                <a:gd name="connsiteX1" fmla="*/ 481838 w 1954334"/>
                <a:gd name="connsiteY1" fmla="*/ 0 h 835414"/>
                <a:gd name="connsiteX2" fmla="*/ 1006921 w 1954334"/>
                <a:gd name="connsiteY2" fmla="*/ 835414 h 835414"/>
                <a:gd name="connsiteX3" fmla="*/ 1489495 w 1954334"/>
                <a:gd name="connsiteY3" fmla="*/ 483155 h 835414"/>
                <a:gd name="connsiteX4" fmla="*/ 1954334 w 1954334"/>
                <a:gd name="connsiteY4" fmla="*/ 567439 h 835414"/>
                <a:gd name="connsiteX0" fmla="*/ 0 w 1973388"/>
                <a:gd name="connsiteY0" fmla="*/ 381383 h 835414"/>
                <a:gd name="connsiteX1" fmla="*/ 481838 w 1973388"/>
                <a:gd name="connsiteY1" fmla="*/ 0 h 835414"/>
                <a:gd name="connsiteX2" fmla="*/ 1006921 w 1973388"/>
                <a:gd name="connsiteY2" fmla="*/ 835414 h 835414"/>
                <a:gd name="connsiteX3" fmla="*/ 1489495 w 1973388"/>
                <a:gd name="connsiteY3" fmla="*/ 483155 h 835414"/>
                <a:gd name="connsiteX4" fmla="*/ 1973388 w 1973388"/>
                <a:gd name="connsiteY4" fmla="*/ 560638 h 835414"/>
                <a:gd name="connsiteX0" fmla="*/ 0 w 1973388"/>
                <a:gd name="connsiteY0" fmla="*/ 381383 h 835414"/>
                <a:gd name="connsiteX1" fmla="*/ 481838 w 1973388"/>
                <a:gd name="connsiteY1" fmla="*/ 0 h 835414"/>
                <a:gd name="connsiteX2" fmla="*/ 1006921 w 1973388"/>
                <a:gd name="connsiteY2" fmla="*/ 835414 h 835414"/>
                <a:gd name="connsiteX3" fmla="*/ 1489495 w 1973388"/>
                <a:gd name="connsiteY3" fmla="*/ 483155 h 835414"/>
                <a:gd name="connsiteX4" fmla="*/ 1973388 w 1973388"/>
                <a:gd name="connsiteY4" fmla="*/ 669454 h 835414"/>
                <a:gd name="connsiteX0" fmla="*/ 0 w 1489495"/>
                <a:gd name="connsiteY0" fmla="*/ 381383 h 835414"/>
                <a:gd name="connsiteX1" fmla="*/ 481838 w 1489495"/>
                <a:gd name="connsiteY1" fmla="*/ 0 h 835414"/>
                <a:gd name="connsiteX2" fmla="*/ 1006921 w 1489495"/>
                <a:gd name="connsiteY2" fmla="*/ 835414 h 835414"/>
                <a:gd name="connsiteX3" fmla="*/ 1489495 w 1489495"/>
                <a:gd name="connsiteY3" fmla="*/ 483155 h 835414"/>
                <a:gd name="connsiteX0" fmla="*/ 0 w 1006921"/>
                <a:gd name="connsiteY0" fmla="*/ 381383 h 835414"/>
                <a:gd name="connsiteX1" fmla="*/ 481838 w 1006921"/>
                <a:gd name="connsiteY1" fmla="*/ 0 h 835414"/>
                <a:gd name="connsiteX2" fmla="*/ 1006921 w 1006921"/>
                <a:gd name="connsiteY2" fmla="*/ 835414 h 835414"/>
                <a:gd name="connsiteX0" fmla="*/ 0 w 990248"/>
                <a:gd name="connsiteY0" fmla="*/ 0 h 947106"/>
                <a:gd name="connsiteX1" fmla="*/ 465165 w 990248"/>
                <a:gd name="connsiteY1" fmla="*/ 111692 h 947106"/>
                <a:gd name="connsiteX2" fmla="*/ 990248 w 990248"/>
                <a:gd name="connsiteY2" fmla="*/ 947106 h 947106"/>
                <a:gd name="connsiteX0" fmla="*/ 0 w 990248"/>
                <a:gd name="connsiteY0" fmla="*/ 141646 h 1088752"/>
                <a:gd name="connsiteX1" fmla="*/ 448493 w 990248"/>
                <a:gd name="connsiteY1" fmla="*/ 0 h 1088752"/>
                <a:gd name="connsiteX2" fmla="*/ 990248 w 990248"/>
                <a:gd name="connsiteY2" fmla="*/ 1088752 h 1088752"/>
                <a:gd name="connsiteX0" fmla="*/ 0 w 792561"/>
                <a:gd name="connsiteY0" fmla="*/ 202267 h 202267"/>
                <a:gd name="connsiteX1" fmla="*/ 448493 w 792561"/>
                <a:gd name="connsiteY1" fmla="*/ 60621 h 202267"/>
                <a:gd name="connsiteX2" fmla="*/ 792561 w 792561"/>
                <a:gd name="connsiteY2" fmla="*/ 0 h 202267"/>
                <a:gd name="connsiteX0" fmla="*/ 0 w 794943"/>
                <a:gd name="connsiteY0" fmla="*/ 178464 h 178464"/>
                <a:gd name="connsiteX1" fmla="*/ 448493 w 794943"/>
                <a:gd name="connsiteY1" fmla="*/ 36818 h 178464"/>
                <a:gd name="connsiteX2" fmla="*/ 794943 w 794943"/>
                <a:gd name="connsiteY2" fmla="*/ 0 h 178464"/>
                <a:gd name="connsiteX0" fmla="*/ 0 w 771125"/>
                <a:gd name="connsiteY0" fmla="*/ 220970 h 220970"/>
                <a:gd name="connsiteX1" fmla="*/ 424675 w 771125"/>
                <a:gd name="connsiteY1" fmla="*/ 36818 h 220970"/>
                <a:gd name="connsiteX2" fmla="*/ 771125 w 771125"/>
                <a:gd name="connsiteY2" fmla="*/ 0 h 220970"/>
                <a:gd name="connsiteX0" fmla="*/ 0 w 771125"/>
                <a:gd name="connsiteY0" fmla="*/ 220970 h 220970"/>
                <a:gd name="connsiteX1" fmla="*/ 408002 w 771125"/>
                <a:gd name="connsiteY1" fmla="*/ 53821 h 220970"/>
                <a:gd name="connsiteX2" fmla="*/ 771125 w 771125"/>
                <a:gd name="connsiteY2" fmla="*/ 0 h 220970"/>
                <a:gd name="connsiteX0" fmla="*/ 0 w 787798"/>
                <a:gd name="connsiteY0" fmla="*/ 205668 h 205668"/>
                <a:gd name="connsiteX1" fmla="*/ 408002 w 787798"/>
                <a:gd name="connsiteY1" fmla="*/ 38519 h 205668"/>
                <a:gd name="connsiteX2" fmla="*/ 787798 w 787798"/>
                <a:gd name="connsiteY2" fmla="*/ 0 h 205668"/>
                <a:gd name="connsiteX0" fmla="*/ 0 w 790181"/>
                <a:gd name="connsiteY0" fmla="*/ 44143 h 44143"/>
                <a:gd name="connsiteX1" fmla="*/ 410385 w 790181"/>
                <a:gd name="connsiteY1" fmla="*/ 38519 h 44143"/>
                <a:gd name="connsiteX2" fmla="*/ 790181 w 790181"/>
                <a:gd name="connsiteY2" fmla="*/ 0 h 44143"/>
                <a:gd name="connsiteX0" fmla="*/ 0 w 785418"/>
                <a:gd name="connsiteY0" fmla="*/ 10138 h 38519"/>
                <a:gd name="connsiteX1" fmla="*/ 405622 w 785418"/>
                <a:gd name="connsiteY1" fmla="*/ 38519 h 38519"/>
                <a:gd name="connsiteX2" fmla="*/ 785418 w 785418"/>
                <a:gd name="connsiteY2" fmla="*/ 0 h 38519"/>
                <a:gd name="connsiteX0" fmla="*/ 0 w 787801"/>
                <a:gd name="connsiteY0" fmla="*/ 84950 h 113331"/>
                <a:gd name="connsiteX1" fmla="*/ 405622 w 787801"/>
                <a:gd name="connsiteY1" fmla="*/ 113331 h 113331"/>
                <a:gd name="connsiteX2" fmla="*/ 787801 w 787801"/>
                <a:gd name="connsiteY2" fmla="*/ 0 h 113331"/>
                <a:gd name="connsiteX0" fmla="*/ 0 w 405622"/>
                <a:gd name="connsiteY0" fmla="*/ 0 h 28381"/>
                <a:gd name="connsiteX1" fmla="*/ 405622 w 405622"/>
                <a:gd name="connsiteY1" fmla="*/ 28381 h 28381"/>
                <a:gd name="connsiteX0" fmla="*/ 0 w 207933"/>
                <a:gd name="connsiteY0" fmla="*/ 0 h 2878"/>
                <a:gd name="connsiteX1" fmla="*/ 207933 w 207933"/>
                <a:gd name="connsiteY1" fmla="*/ 2878 h 2878"/>
                <a:gd name="connsiteX0" fmla="*/ 0 w 9198"/>
                <a:gd name="connsiteY0" fmla="*/ 1816 h 1816"/>
                <a:gd name="connsiteX1" fmla="*/ 9198 w 9198"/>
                <a:gd name="connsiteY1" fmla="*/ 0 h 1816"/>
                <a:gd name="connsiteX0" fmla="*/ 0 w 6139"/>
                <a:gd name="connsiteY0" fmla="*/ 10000 h 10000"/>
                <a:gd name="connsiteX1" fmla="*/ 6139 w 6139"/>
                <a:gd name="connsiteY1" fmla="*/ 0 h 10000"/>
                <a:gd name="connsiteX0" fmla="*/ 0 w 5740"/>
                <a:gd name="connsiteY0" fmla="*/ 10000 h 10000"/>
                <a:gd name="connsiteX1" fmla="*/ 5740 w 5740"/>
                <a:gd name="connsiteY1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40" h="10000">
                  <a:moveTo>
                    <a:pt x="0" y="10000"/>
                  </a:moveTo>
                  <a:lnTo>
                    <a:pt x="5740" y="0"/>
                  </a:lnTo>
                </a:path>
              </a:pathLst>
            </a:custGeom>
            <a:noFill/>
            <a:ln w="57150" cap="rnd">
              <a:solidFill>
                <a:srgbClr val="0070C0"/>
              </a:solidFill>
              <a:tailEnd type="none" w="sm" len="sm"/>
            </a:ln>
            <a:effectLst/>
            <a:scene3d>
              <a:camera prst="orthographicFront"/>
              <a:lightRig rig="threePt" dir="t"/>
            </a:scene3d>
            <a:sp3d prstMaterial="plastic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452" name="타원 451"/>
            <p:cNvSpPr/>
            <p:nvPr/>
          </p:nvSpPr>
          <p:spPr>
            <a:xfrm flipH="1">
              <a:off x="1152250" y="2884562"/>
              <a:ext cx="70440" cy="67764"/>
            </a:xfrm>
            <a:prstGeom prst="ellipse">
              <a:avLst/>
            </a:prstGeom>
            <a:solidFill>
              <a:schemeClr val="bg1"/>
            </a:solidFill>
            <a:ln w="25400" cap="rnd">
              <a:noFill/>
            </a:ln>
            <a:effectLst>
              <a:innerShdw blurRad="254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grpSp>
        <p:nvGrpSpPr>
          <p:cNvPr id="21" name="그룹 424"/>
          <p:cNvGrpSpPr/>
          <p:nvPr/>
        </p:nvGrpSpPr>
        <p:grpSpPr>
          <a:xfrm>
            <a:off x="4573589" y="2466767"/>
            <a:ext cx="150697" cy="92935"/>
            <a:chOff x="2967011" y="8254663"/>
            <a:chExt cx="289840" cy="335238"/>
          </a:xfrm>
        </p:grpSpPr>
        <p:sp>
          <p:nvSpPr>
            <p:cNvPr id="449" name="Rectangle 29"/>
            <p:cNvSpPr>
              <a:spLocks noChangeArrowheads="1"/>
            </p:cNvSpPr>
            <p:nvPr/>
          </p:nvSpPr>
          <p:spPr bwMode="auto">
            <a:xfrm rot="10800000">
              <a:off x="2967011" y="8254663"/>
              <a:ext cx="289840" cy="335238"/>
            </a:xfrm>
            <a:prstGeom prst="rect">
              <a:avLst/>
            </a:prstGeom>
            <a:gradFill rotWithShape="1">
              <a:gsLst>
                <a:gs pos="100000">
                  <a:srgbClr val="0070C0"/>
                </a:gs>
                <a:gs pos="0">
                  <a:schemeClr val="accent1">
                    <a:lumMod val="75000"/>
                  </a:schemeClr>
                </a:gs>
                <a:gs pos="51000">
                  <a:srgbClr val="0070C0"/>
                </a:gs>
                <a:gs pos="45000">
                  <a:schemeClr val="accent1">
                    <a:lumMod val="75000"/>
                  </a:schemeClr>
                </a:gs>
              </a:gsLst>
              <a:lin ang="10800000" scaled="0"/>
            </a:gradFill>
            <a:ln>
              <a:noFill/>
            </a:ln>
            <a:effectLst>
              <a:reflection blurRad="6350" stA="32000" endPos="9000" dir="5400000" sy="-100000" algn="bl" rotWithShape="0"/>
            </a:effectLst>
            <a:ex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50" name="직사각형 449"/>
            <p:cNvSpPr/>
            <p:nvPr/>
          </p:nvSpPr>
          <p:spPr>
            <a:xfrm>
              <a:off x="3100469" y="8254663"/>
              <a:ext cx="51027" cy="335238"/>
            </a:xfrm>
            <a:prstGeom prst="rect">
              <a:avLst/>
            </a:prstGeom>
            <a:gradFill>
              <a:gsLst>
                <a:gs pos="0">
                  <a:srgbClr val="3E7898">
                    <a:tint val="66000"/>
                    <a:satMod val="160000"/>
                    <a:alpha val="0"/>
                  </a:srgbClr>
                </a:gs>
                <a:gs pos="50000">
                  <a:srgbClr val="FFFFFF">
                    <a:alpha val="73000"/>
                  </a:srgbClr>
                </a:gs>
                <a:gs pos="100000">
                  <a:srgbClr val="3E7898">
                    <a:tint val="23500"/>
                    <a:satMod val="160000"/>
                    <a:alpha val="0"/>
                  </a:srgbClr>
                </a:gs>
              </a:gsLst>
              <a:lin ang="0" scaled="0"/>
            </a:gradFill>
            <a:ln w="15875" cap="rnd" cmpd="sng" algn="ctr">
              <a:noFill/>
              <a:prstDash val="solid"/>
              <a:tailEnd type="none"/>
            </a:ln>
            <a:effectLst/>
          </p:spPr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latinLnBrk="0">
                <a:defRPr/>
              </a:pPr>
              <a:endParaRPr lang="ko-KR" altLang="en-US" kern="0">
                <a:solidFill>
                  <a:prstClr val="white"/>
                </a:solidFill>
              </a:endParaRPr>
            </a:p>
          </p:txBody>
        </p:sp>
      </p:grpSp>
      <p:sp>
        <p:nvSpPr>
          <p:cNvPr id="426" name="타원 425"/>
          <p:cNvSpPr>
            <a:spLocks/>
          </p:cNvSpPr>
          <p:nvPr/>
        </p:nvSpPr>
        <p:spPr>
          <a:xfrm flipH="1">
            <a:off x="5057316" y="2663792"/>
            <a:ext cx="92000" cy="83077"/>
          </a:xfrm>
          <a:prstGeom prst="ellipse">
            <a:avLst/>
          </a:prstGeom>
          <a:solidFill>
            <a:schemeClr val="bg1"/>
          </a:solidFill>
          <a:ln w="25400" cap="rnd">
            <a:noFill/>
          </a:ln>
          <a:effectLst>
            <a:innerShdw blurRad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33" name="모서리가 둥근 직사각형 432"/>
          <p:cNvSpPr/>
          <p:nvPr/>
        </p:nvSpPr>
        <p:spPr>
          <a:xfrm>
            <a:off x="3319596" y="3284938"/>
            <a:ext cx="644243" cy="225441"/>
          </a:xfrm>
          <a:prstGeom prst="roundRect">
            <a:avLst>
              <a:gd name="adj" fmla="val 10193"/>
            </a:avLst>
          </a:prstGeom>
        </p:spPr>
        <p:txBody>
          <a:bodyPr wrap="squar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300"/>
              </a:spcAft>
              <a:buClr>
                <a:schemeClr val="accent1">
                  <a:lumMod val="75000"/>
                </a:schemeClr>
              </a:buClr>
            </a:pPr>
            <a:r>
              <a:rPr lang="en-US" altLang="ko-KR" sz="1200" b="1" dirty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latin typeface="-윤고딕330" pitchFamily="18" charset="-127"/>
                <a:ea typeface="-윤고딕330" pitchFamily="18" charset="-127"/>
              </a:rPr>
              <a:t>0.8</a:t>
            </a:r>
            <a:endParaRPr lang="ko-KR" altLang="en-US" sz="1200" b="1" dirty="0">
              <a:gradFill>
                <a:gsLst>
                  <a:gs pos="10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21594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434" name="Rectangle 29"/>
          <p:cNvSpPr>
            <a:spLocks noChangeArrowheads="1"/>
          </p:cNvSpPr>
          <p:nvPr/>
        </p:nvSpPr>
        <p:spPr bwMode="auto">
          <a:xfrm rot="10800000">
            <a:off x="3789420" y="3342407"/>
            <a:ext cx="332216" cy="249226"/>
          </a:xfrm>
          <a:prstGeom prst="rect">
            <a:avLst/>
          </a:prstGeom>
          <a:gradFill rotWithShape="1">
            <a:gsLst>
              <a:gs pos="100000">
                <a:schemeClr val="tx1">
                  <a:lumMod val="75000"/>
                  <a:lumOff val="25000"/>
                </a:schemeClr>
              </a:gs>
              <a:gs pos="0">
                <a:schemeClr val="tx1">
                  <a:lumMod val="75000"/>
                  <a:lumOff val="25000"/>
                </a:schemeClr>
              </a:gs>
              <a:gs pos="51000">
                <a:schemeClr val="tx1">
                  <a:lumMod val="50000"/>
                  <a:lumOff val="50000"/>
                </a:schemeClr>
              </a:gs>
              <a:gs pos="4500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noFill/>
          </a:ln>
          <a:effectLst>
            <a:reflection blurRad="6350" stA="32000" endPos="9000" dir="5400000" sy="-100000" algn="bl" rotWithShape="0"/>
          </a:effectLst>
          <a:extLst/>
        </p:spPr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35" name="직사각형 434"/>
          <p:cNvSpPr/>
          <p:nvPr/>
        </p:nvSpPr>
        <p:spPr>
          <a:xfrm>
            <a:off x="3942391" y="3342402"/>
            <a:ext cx="58488" cy="249226"/>
          </a:xfrm>
          <a:prstGeom prst="rect">
            <a:avLst/>
          </a:prstGeom>
          <a:gradFill>
            <a:gsLst>
              <a:gs pos="0">
                <a:srgbClr val="3E7898">
                  <a:tint val="66000"/>
                  <a:satMod val="160000"/>
                  <a:alpha val="0"/>
                </a:srgbClr>
              </a:gs>
              <a:gs pos="50000">
                <a:srgbClr val="FFFFFF">
                  <a:alpha val="73000"/>
                </a:srgbClr>
              </a:gs>
              <a:gs pos="100000">
                <a:srgbClr val="3E7898">
                  <a:tint val="23500"/>
                  <a:satMod val="160000"/>
                  <a:alpha val="0"/>
                </a:srgbClr>
              </a:gs>
            </a:gsLst>
            <a:lin ang="0" scaled="0"/>
          </a:gradFill>
          <a:ln w="15875" cap="rnd" cmpd="sng" algn="ctr">
            <a:noFill/>
            <a:prstDash val="solid"/>
            <a:tailEnd type="none"/>
          </a:ln>
          <a:effectLst/>
        </p:spPr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defRPr/>
            </a:pPr>
            <a:endParaRPr lang="ko-KR" altLang="en-US" kern="0">
              <a:solidFill>
                <a:prstClr val="white"/>
              </a:solidFill>
            </a:endParaRPr>
          </a:p>
        </p:txBody>
      </p:sp>
      <p:grpSp>
        <p:nvGrpSpPr>
          <p:cNvPr id="22" name="그룹 435"/>
          <p:cNvGrpSpPr/>
          <p:nvPr/>
        </p:nvGrpSpPr>
        <p:grpSpPr>
          <a:xfrm>
            <a:off x="4383270" y="3260500"/>
            <a:ext cx="332216" cy="332308"/>
            <a:chOff x="2967011" y="8254663"/>
            <a:chExt cx="289840" cy="335238"/>
          </a:xfrm>
        </p:grpSpPr>
        <p:sp>
          <p:nvSpPr>
            <p:cNvPr id="447" name="Rectangle 29"/>
            <p:cNvSpPr>
              <a:spLocks noChangeArrowheads="1"/>
            </p:cNvSpPr>
            <p:nvPr/>
          </p:nvSpPr>
          <p:spPr bwMode="auto">
            <a:xfrm rot="10800000">
              <a:off x="2967011" y="8254663"/>
              <a:ext cx="289840" cy="335238"/>
            </a:xfrm>
            <a:prstGeom prst="rect">
              <a:avLst/>
            </a:prstGeom>
            <a:gradFill rotWithShape="1">
              <a:gsLst>
                <a:gs pos="100000">
                  <a:schemeClr val="tx1">
                    <a:lumMod val="75000"/>
                    <a:lumOff val="25000"/>
                  </a:schemeClr>
                </a:gs>
                <a:gs pos="0">
                  <a:schemeClr val="tx1">
                    <a:lumMod val="75000"/>
                    <a:lumOff val="25000"/>
                  </a:schemeClr>
                </a:gs>
                <a:gs pos="51000">
                  <a:schemeClr val="tx1">
                    <a:lumMod val="50000"/>
                    <a:lumOff val="50000"/>
                  </a:schemeClr>
                </a:gs>
                <a:gs pos="45000">
                  <a:schemeClr val="tx1">
                    <a:lumMod val="75000"/>
                    <a:lumOff val="25000"/>
                  </a:schemeClr>
                </a:gs>
              </a:gsLst>
              <a:lin ang="10800000" scaled="0"/>
            </a:gradFill>
            <a:ln>
              <a:noFill/>
            </a:ln>
            <a:effectLst>
              <a:reflection blurRad="6350" stA="32000" endPos="9000" dir="5400000" sy="-100000" algn="bl" rotWithShape="0"/>
            </a:effectLst>
            <a:ex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48" name="직사각형 447"/>
            <p:cNvSpPr/>
            <p:nvPr/>
          </p:nvSpPr>
          <p:spPr>
            <a:xfrm>
              <a:off x="3100469" y="8254663"/>
              <a:ext cx="51027" cy="335238"/>
            </a:xfrm>
            <a:prstGeom prst="rect">
              <a:avLst/>
            </a:prstGeom>
            <a:gradFill>
              <a:gsLst>
                <a:gs pos="0">
                  <a:srgbClr val="3E7898">
                    <a:tint val="66000"/>
                    <a:satMod val="160000"/>
                    <a:alpha val="0"/>
                  </a:srgbClr>
                </a:gs>
                <a:gs pos="50000">
                  <a:srgbClr val="FFFFFF">
                    <a:alpha val="73000"/>
                  </a:srgbClr>
                </a:gs>
                <a:gs pos="100000">
                  <a:srgbClr val="3E7898">
                    <a:tint val="23500"/>
                    <a:satMod val="160000"/>
                    <a:alpha val="0"/>
                  </a:srgbClr>
                </a:gs>
              </a:gsLst>
              <a:lin ang="0" scaled="0"/>
            </a:gradFill>
            <a:ln w="15875" cap="rnd" cmpd="sng" algn="ctr">
              <a:noFill/>
              <a:prstDash val="solid"/>
              <a:tailEnd type="none"/>
            </a:ln>
            <a:effectLst/>
          </p:spPr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latinLnBrk="0">
                <a:defRPr/>
              </a:pPr>
              <a:endParaRPr lang="ko-KR" altLang="en-US" kern="0">
                <a:solidFill>
                  <a:prstClr val="white"/>
                </a:solidFill>
              </a:endParaRPr>
            </a:p>
          </p:txBody>
        </p:sp>
      </p:grpSp>
      <p:sp>
        <p:nvSpPr>
          <p:cNvPr id="437" name="모서리가 둥근 직사각형 436"/>
          <p:cNvSpPr/>
          <p:nvPr/>
        </p:nvSpPr>
        <p:spPr>
          <a:xfrm>
            <a:off x="3598087" y="3077951"/>
            <a:ext cx="644243" cy="225441"/>
          </a:xfrm>
          <a:prstGeom prst="roundRect">
            <a:avLst>
              <a:gd name="adj" fmla="val 10193"/>
            </a:avLst>
          </a:prstGeom>
        </p:spPr>
        <p:txBody>
          <a:bodyPr wrap="squar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300"/>
              </a:spcAft>
              <a:buClr>
                <a:schemeClr val="accent1">
                  <a:lumMod val="75000"/>
                </a:schemeClr>
              </a:buClr>
            </a:pPr>
            <a:r>
              <a:rPr lang="en-US" altLang="ko-KR" sz="1200" b="1" dirty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latin typeface="-윤고딕330" pitchFamily="18" charset="-127"/>
                <a:ea typeface="-윤고딕330" pitchFamily="18" charset="-127"/>
              </a:rPr>
              <a:t>0.9</a:t>
            </a:r>
            <a:endParaRPr lang="ko-KR" altLang="en-US" sz="1200" b="1" dirty="0">
              <a:gradFill>
                <a:gsLst>
                  <a:gs pos="10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21594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438" name="모서리가 둥근 직사각형 437"/>
          <p:cNvSpPr/>
          <p:nvPr/>
        </p:nvSpPr>
        <p:spPr>
          <a:xfrm>
            <a:off x="4239118" y="3002397"/>
            <a:ext cx="644243" cy="225441"/>
          </a:xfrm>
          <a:prstGeom prst="roundRect">
            <a:avLst>
              <a:gd name="adj" fmla="val 10193"/>
            </a:avLst>
          </a:prstGeom>
        </p:spPr>
        <p:txBody>
          <a:bodyPr wrap="squar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Aft>
                <a:spcPts val="300"/>
              </a:spcAft>
              <a:buClr>
                <a:schemeClr val="accent1">
                  <a:lumMod val="75000"/>
                </a:schemeClr>
              </a:buClr>
            </a:pPr>
            <a:r>
              <a:rPr lang="en-US" altLang="ko-KR" sz="1200" b="1" dirty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latin typeface="-윤고딕330" pitchFamily="18" charset="-127"/>
                <a:ea typeface="-윤고딕330" pitchFamily="18" charset="-127"/>
              </a:rPr>
              <a:t>1.4</a:t>
            </a:r>
            <a:endParaRPr lang="ko-KR" altLang="en-US" sz="1200" b="1" dirty="0">
              <a:gradFill>
                <a:gsLst>
                  <a:gs pos="10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21594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439" name="모서리가 둥근 직사각형 438"/>
          <p:cNvSpPr/>
          <p:nvPr/>
        </p:nvSpPr>
        <p:spPr>
          <a:xfrm>
            <a:off x="4797689" y="2948034"/>
            <a:ext cx="644243" cy="263013"/>
          </a:xfrm>
          <a:prstGeom prst="roundRect">
            <a:avLst>
              <a:gd name="adj" fmla="val 10193"/>
            </a:avLst>
          </a:prstGeom>
        </p:spPr>
        <p:txBody>
          <a:bodyPr wrap="squar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Aft>
                <a:spcPts val="300"/>
              </a:spcAft>
              <a:buClr>
                <a:schemeClr val="accent1">
                  <a:lumMod val="75000"/>
                </a:schemeClr>
              </a:buClr>
            </a:pPr>
            <a:r>
              <a:rPr lang="en-US" altLang="ko-KR" sz="1400" kern="0" dirty="0" smtClean="0">
                <a:gradFill>
                  <a:gsLst>
                    <a:gs pos="100000">
                      <a:srgbClr val="006699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1.5</a:t>
            </a:r>
            <a:endParaRPr lang="ko-KR" altLang="en-US" sz="1400" kern="0" dirty="0">
              <a:gradFill>
                <a:gsLst>
                  <a:gs pos="100000">
                    <a:srgbClr val="006699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40" pitchFamily="18" charset="-127"/>
              <a:ea typeface="-윤고딕340" pitchFamily="18" charset="-127"/>
            </a:endParaRPr>
          </a:p>
        </p:txBody>
      </p:sp>
      <p:grpSp>
        <p:nvGrpSpPr>
          <p:cNvPr id="23" name="그룹 439"/>
          <p:cNvGrpSpPr/>
          <p:nvPr/>
        </p:nvGrpSpPr>
        <p:grpSpPr>
          <a:xfrm>
            <a:off x="4957155" y="3237200"/>
            <a:ext cx="332216" cy="332308"/>
            <a:chOff x="2967011" y="8254663"/>
            <a:chExt cx="289840" cy="335238"/>
          </a:xfrm>
        </p:grpSpPr>
        <p:sp>
          <p:nvSpPr>
            <p:cNvPr id="445" name="Rectangle 29"/>
            <p:cNvSpPr>
              <a:spLocks noChangeArrowheads="1"/>
            </p:cNvSpPr>
            <p:nvPr/>
          </p:nvSpPr>
          <p:spPr bwMode="auto">
            <a:xfrm rot="10800000">
              <a:off x="2967011" y="8254663"/>
              <a:ext cx="289840" cy="335238"/>
            </a:xfrm>
            <a:prstGeom prst="rect">
              <a:avLst/>
            </a:prstGeom>
            <a:gradFill rotWithShape="1">
              <a:gsLst>
                <a:gs pos="100000">
                  <a:srgbClr val="0070C0"/>
                </a:gs>
                <a:gs pos="0">
                  <a:schemeClr val="accent1">
                    <a:lumMod val="75000"/>
                  </a:schemeClr>
                </a:gs>
                <a:gs pos="51000">
                  <a:srgbClr val="0070C0"/>
                </a:gs>
                <a:gs pos="45000">
                  <a:schemeClr val="accent1">
                    <a:lumMod val="75000"/>
                  </a:schemeClr>
                </a:gs>
              </a:gsLst>
              <a:lin ang="10800000" scaled="0"/>
            </a:gradFill>
            <a:ln>
              <a:noFill/>
            </a:ln>
            <a:effectLst>
              <a:reflection blurRad="6350" stA="32000" endPos="9000" dir="5400000" sy="-100000" algn="bl" rotWithShape="0"/>
            </a:effectLst>
            <a:ex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46" name="직사각형 445"/>
            <p:cNvSpPr/>
            <p:nvPr/>
          </p:nvSpPr>
          <p:spPr>
            <a:xfrm>
              <a:off x="3100469" y="8254663"/>
              <a:ext cx="51027" cy="335238"/>
            </a:xfrm>
            <a:prstGeom prst="rect">
              <a:avLst/>
            </a:prstGeom>
            <a:gradFill>
              <a:gsLst>
                <a:gs pos="0">
                  <a:srgbClr val="3E7898">
                    <a:tint val="66000"/>
                    <a:satMod val="160000"/>
                    <a:alpha val="0"/>
                  </a:srgbClr>
                </a:gs>
                <a:gs pos="50000">
                  <a:srgbClr val="FFFFFF">
                    <a:alpha val="73000"/>
                  </a:srgbClr>
                </a:gs>
                <a:gs pos="100000">
                  <a:srgbClr val="3E7898">
                    <a:tint val="23500"/>
                    <a:satMod val="160000"/>
                    <a:alpha val="0"/>
                  </a:srgbClr>
                </a:gs>
              </a:gsLst>
              <a:lin ang="0" scaled="0"/>
            </a:gradFill>
            <a:ln w="15875" cap="rnd" cmpd="sng" algn="ctr">
              <a:noFill/>
              <a:prstDash val="solid"/>
              <a:tailEnd type="none"/>
            </a:ln>
            <a:effectLst/>
          </p:spPr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latinLnBrk="0">
                <a:defRPr/>
              </a:pPr>
              <a:endParaRPr lang="ko-KR" altLang="en-US" kern="0">
                <a:solidFill>
                  <a:prstClr val="white"/>
                </a:solidFill>
              </a:endParaRPr>
            </a:p>
          </p:txBody>
        </p:sp>
      </p:grpSp>
      <p:sp>
        <p:nvSpPr>
          <p:cNvPr id="441" name="타원 440"/>
          <p:cNvSpPr>
            <a:spLocks/>
          </p:cNvSpPr>
          <p:nvPr/>
        </p:nvSpPr>
        <p:spPr>
          <a:xfrm flipH="1">
            <a:off x="4504116" y="2840870"/>
            <a:ext cx="92000" cy="83077"/>
          </a:xfrm>
          <a:prstGeom prst="ellipse">
            <a:avLst/>
          </a:prstGeom>
          <a:solidFill>
            <a:schemeClr val="bg1"/>
          </a:solidFill>
          <a:ln w="25400" cap="rnd">
            <a:noFill/>
          </a:ln>
          <a:effectLst>
            <a:innerShdw blurRad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42" name="자유형 441"/>
          <p:cNvSpPr/>
          <p:nvPr/>
        </p:nvSpPr>
        <p:spPr>
          <a:xfrm>
            <a:off x="3964797" y="2882366"/>
            <a:ext cx="591552" cy="498462"/>
          </a:xfrm>
          <a:custGeom>
            <a:avLst/>
            <a:gdLst>
              <a:gd name="connsiteX0" fmla="*/ 0 w 2014208"/>
              <a:gd name="connsiteY0" fmla="*/ 855406 h 855406"/>
              <a:gd name="connsiteX1" fmla="*/ 615218 w 2014208"/>
              <a:gd name="connsiteY1" fmla="*/ 623646 h 855406"/>
              <a:gd name="connsiteX2" fmla="*/ 1045029 w 2014208"/>
              <a:gd name="connsiteY2" fmla="*/ 459307 h 855406"/>
              <a:gd name="connsiteX3" fmla="*/ 1508549 w 2014208"/>
              <a:gd name="connsiteY3" fmla="*/ 202263 h 855406"/>
              <a:gd name="connsiteX4" fmla="*/ 2014208 w 2014208"/>
              <a:gd name="connsiteY4" fmla="*/ 0 h 855406"/>
              <a:gd name="connsiteX0" fmla="*/ 0 w 2085350"/>
              <a:gd name="connsiteY0" fmla="*/ 887146 h 887146"/>
              <a:gd name="connsiteX1" fmla="*/ 615218 w 2085350"/>
              <a:gd name="connsiteY1" fmla="*/ 655386 h 887146"/>
              <a:gd name="connsiteX2" fmla="*/ 1045029 w 2085350"/>
              <a:gd name="connsiteY2" fmla="*/ 491047 h 887146"/>
              <a:gd name="connsiteX3" fmla="*/ 1508549 w 2085350"/>
              <a:gd name="connsiteY3" fmla="*/ 234003 h 887146"/>
              <a:gd name="connsiteX4" fmla="*/ 2085350 w 2085350"/>
              <a:gd name="connsiteY4" fmla="*/ 0 h 887146"/>
              <a:gd name="connsiteX0" fmla="*/ 0 w 2056246"/>
              <a:gd name="connsiteY0" fmla="*/ 864929 h 864929"/>
              <a:gd name="connsiteX1" fmla="*/ 615218 w 2056246"/>
              <a:gd name="connsiteY1" fmla="*/ 633169 h 864929"/>
              <a:gd name="connsiteX2" fmla="*/ 1045029 w 2056246"/>
              <a:gd name="connsiteY2" fmla="*/ 468830 h 864929"/>
              <a:gd name="connsiteX3" fmla="*/ 1508549 w 2056246"/>
              <a:gd name="connsiteY3" fmla="*/ 211786 h 864929"/>
              <a:gd name="connsiteX4" fmla="*/ 2056246 w 2056246"/>
              <a:gd name="connsiteY4" fmla="*/ 0 h 864929"/>
              <a:gd name="connsiteX0" fmla="*/ 0 w 2040078"/>
              <a:gd name="connsiteY0" fmla="*/ 868104 h 868104"/>
              <a:gd name="connsiteX1" fmla="*/ 615218 w 2040078"/>
              <a:gd name="connsiteY1" fmla="*/ 636344 h 868104"/>
              <a:gd name="connsiteX2" fmla="*/ 1045029 w 2040078"/>
              <a:gd name="connsiteY2" fmla="*/ 472005 h 868104"/>
              <a:gd name="connsiteX3" fmla="*/ 1508549 w 2040078"/>
              <a:gd name="connsiteY3" fmla="*/ 214961 h 868104"/>
              <a:gd name="connsiteX4" fmla="*/ 2040078 w 2040078"/>
              <a:gd name="connsiteY4" fmla="*/ 0 h 868104"/>
              <a:gd name="connsiteX0" fmla="*/ 0 w 2011497"/>
              <a:gd name="connsiteY0" fmla="*/ 378430 h 636344"/>
              <a:gd name="connsiteX1" fmla="*/ 586637 w 2011497"/>
              <a:gd name="connsiteY1" fmla="*/ 636344 h 636344"/>
              <a:gd name="connsiteX2" fmla="*/ 1016448 w 2011497"/>
              <a:gd name="connsiteY2" fmla="*/ 472005 h 636344"/>
              <a:gd name="connsiteX3" fmla="*/ 1479968 w 2011497"/>
              <a:gd name="connsiteY3" fmla="*/ 214961 h 636344"/>
              <a:gd name="connsiteX4" fmla="*/ 2011497 w 2011497"/>
              <a:gd name="connsiteY4" fmla="*/ 0 h 636344"/>
              <a:gd name="connsiteX0" fmla="*/ 0 w 2011497"/>
              <a:gd name="connsiteY0" fmla="*/ 378430 h 472005"/>
              <a:gd name="connsiteX1" fmla="*/ 500892 w 2011497"/>
              <a:gd name="connsiteY1" fmla="*/ 201078 h 472005"/>
              <a:gd name="connsiteX2" fmla="*/ 1016448 w 2011497"/>
              <a:gd name="connsiteY2" fmla="*/ 472005 h 472005"/>
              <a:gd name="connsiteX3" fmla="*/ 1479968 w 2011497"/>
              <a:gd name="connsiteY3" fmla="*/ 214961 h 472005"/>
              <a:gd name="connsiteX4" fmla="*/ 2011497 w 2011497"/>
              <a:gd name="connsiteY4" fmla="*/ 0 h 472005"/>
              <a:gd name="connsiteX0" fmla="*/ 0 w 2011497"/>
              <a:gd name="connsiteY0" fmla="*/ 378430 h 825659"/>
              <a:gd name="connsiteX1" fmla="*/ 500892 w 2011497"/>
              <a:gd name="connsiteY1" fmla="*/ 201078 h 825659"/>
              <a:gd name="connsiteX2" fmla="*/ 1006921 w 2011497"/>
              <a:gd name="connsiteY2" fmla="*/ 825659 h 825659"/>
              <a:gd name="connsiteX3" fmla="*/ 1479968 w 2011497"/>
              <a:gd name="connsiteY3" fmla="*/ 214961 h 825659"/>
              <a:gd name="connsiteX4" fmla="*/ 2011497 w 2011497"/>
              <a:gd name="connsiteY4" fmla="*/ 0 h 825659"/>
              <a:gd name="connsiteX0" fmla="*/ 0 w 2021024"/>
              <a:gd name="connsiteY0" fmla="*/ 534853 h 825659"/>
              <a:gd name="connsiteX1" fmla="*/ 510419 w 2021024"/>
              <a:gd name="connsiteY1" fmla="*/ 201078 h 825659"/>
              <a:gd name="connsiteX2" fmla="*/ 1016448 w 2021024"/>
              <a:gd name="connsiteY2" fmla="*/ 825659 h 825659"/>
              <a:gd name="connsiteX3" fmla="*/ 1489495 w 2021024"/>
              <a:gd name="connsiteY3" fmla="*/ 214961 h 825659"/>
              <a:gd name="connsiteX4" fmla="*/ 2021024 w 2021024"/>
              <a:gd name="connsiteY4" fmla="*/ 0 h 825659"/>
              <a:gd name="connsiteX0" fmla="*/ 0 w 2021024"/>
              <a:gd name="connsiteY0" fmla="*/ 534853 h 825659"/>
              <a:gd name="connsiteX1" fmla="*/ 510419 w 2021024"/>
              <a:gd name="connsiteY1" fmla="*/ 201078 h 825659"/>
              <a:gd name="connsiteX2" fmla="*/ 1016448 w 2021024"/>
              <a:gd name="connsiteY2" fmla="*/ 825659 h 825659"/>
              <a:gd name="connsiteX3" fmla="*/ 1479968 w 2021024"/>
              <a:gd name="connsiteY3" fmla="*/ 595819 h 825659"/>
              <a:gd name="connsiteX4" fmla="*/ 2021024 w 2021024"/>
              <a:gd name="connsiteY4" fmla="*/ 0 h 825659"/>
              <a:gd name="connsiteX0" fmla="*/ 0 w 1954334"/>
              <a:gd name="connsiteY0" fmla="*/ 333775 h 624581"/>
              <a:gd name="connsiteX1" fmla="*/ 510419 w 1954334"/>
              <a:gd name="connsiteY1" fmla="*/ 0 h 624581"/>
              <a:gd name="connsiteX2" fmla="*/ 1016448 w 1954334"/>
              <a:gd name="connsiteY2" fmla="*/ 624581 h 624581"/>
              <a:gd name="connsiteX3" fmla="*/ 1479968 w 1954334"/>
              <a:gd name="connsiteY3" fmla="*/ 394741 h 624581"/>
              <a:gd name="connsiteX4" fmla="*/ 1954334 w 1954334"/>
              <a:gd name="connsiteY4" fmla="*/ 519831 h 624581"/>
              <a:gd name="connsiteX0" fmla="*/ 0 w 1954334"/>
              <a:gd name="connsiteY0" fmla="*/ 469796 h 760602"/>
              <a:gd name="connsiteX1" fmla="*/ 500892 w 1954334"/>
              <a:gd name="connsiteY1" fmla="*/ 0 h 760602"/>
              <a:gd name="connsiteX2" fmla="*/ 1016448 w 1954334"/>
              <a:gd name="connsiteY2" fmla="*/ 760602 h 760602"/>
              <a:gd name="connsiteX3" fmla="*/ 1479968 w 1954334"/>
              <a:gd name="connsiteY3" fmla="*/ 530762 h 760602"/>
              <a:gd name="connsiteX4" fmla="*/ 1954334 w 1954334"/>
              <a:gd name="connsiteY4" fmla="*/ 655852 h 760602"/>
              <a:gd name="connsiteX0" fmla="*/ 0 w 1954334"/>
              <a:gd name="connsiteY0" fmla="*/ 381383 h 672189"/>
              <a:gd name="connsiteX1" fmla="*/ 481838 w 1954334"/>
              <a:gd name="connsiteY1" fmla="*/ 0 h 672189"/>
              <a:gd name="connsiteX2" fmla="*/ 1016448 w 1954334"/>
              <a:gd name="connsiteY2" fmla="*/ 672189 h 672189"/>
              <a:gd name="connsiteX3" fmla="*/ 1479968 w 1954334"/>
              <a:gd name="connsiteY3" fmla="*/ 442349 h 672189"/>
              <a:gd name="connsiteX4" fmla="*/ 1954334 w 1954334"/>
              <a:gd name="connsiteY4" fmla="*/ 567439 h 672189"/>
              <a:gd name="connsiteX0" fmla="*/ 0 w 1954334"/>
              <a:gd name="connsiteY0" fmla="*/ 381383 h 835414"/>
              <a:gd name="connsiteX1" fmla="*/ 481838 w 1954334"/>
              <a:gd name="connsiteY1" fmla="*/ 0 h 835414"/>
              <a:gd name="connsiteX2" fmla="*/ 1006921 w 1954334"/>
              <a:gd name="connsiteY2" fmla="*/ 835414 h 835414"/>
              <a:gd name="connsiteX3" fmla="*/ 1479968 w 1954334"/>
              <a:gd name="connsiteY3" fmla="*/ 442349 h 835414"/>
              <a:gd name="connsiteX4" fmla="*/ 1954334 w 1954334"/>
              <a:gd name="connsiteY4" fmla="*/ 567439 h 835414"/>
              <a:gd name="connsiteX0" fmla="*/ 0 w 1954334"/>
              <a:gd name="connsiteY0" fmla="*/ 381383 h 835414"/>
              <a:gd name="connsiteX1" fmla="*/ 481838 w 1954334"/>
              <a:gd name="connsiteY1" fmla="*/ 0 h 835414"/>
              <a:gd name="connsiteX2" fmla="*/ 1006921 w 1954334"/>
              <a:gd name="connsiteY2" fmla="*/ 835414 h 835414"/>
              <a:gd name="connsiteX3" fmla="*/ 1489495 w 1954334"/>
              <a:gd name="connsiteY3" fmla="*/ 483155 h 835414"/>
              <a:gd name="connsiteX4" fmla="*/ 1954334 w 1954334"/>
              <a:gd name="connsiteY4" fmla="*/ 567439 h 835414"/>
              <a:gd name="connsiteX0" fmla="*/ 0 w 1973388"/>
              <a:gd name="connsiteY0" fmla="*/ 381383 h 835414"/>
              <a:gd name="connsiteX1" fmla="*/ 481838 w 1973388"/>
              <a:gd name="connsiteY1" fmla="*/ 0 h 835414"/>
              <a:gd name="connsiteX2" fmla="*/ 1006921 w 1973388"/>
              <a:gd name="connsiteY2" fmla="*/ 835414 h 835414"/>
              <a:gd name="connsiteX3" fmla="*/ 1489495 w 1973388"/>
              <a:gd name="connsiteY3" fmla="*/ 483155 h 835414"/>
              <a:gd name="connsiteX4" fmla="*/ 1973388 w 1973388"/>
              <a:gd name="connsiteY4" fmla="*/ 560638 h 835414"/>
              <a:gd name="connsiteX0" fmla="*/ 0 w 1973388"/>
              <a:gd name="connsiteY0" fmla="*/ 381383 h 835414"/>
              <a:gd name="connsiteX1" fmla="*/ 481838 w 1973388"/>
              <a:gd name="connsiteY1" fmla="*/ 0 h 835414"/>
              <a:gd name="connsiteX2" fmla="*/ 1006921 w 1973388"/>
              <a:gd name="connsiteY2" fmla="*/ 835414 h 835414"/>
              <a:gd name="connsiteX3" fmla="*/ 1489495 w 1973388"/>
              <a:gd name="connsiteY3" fmla="*/ 483155 h 835414"/>
              <a:gd name="connsiteX4" fmla="*/ 1973388 w 1973388"/>
              <a:gd name="connsiteY4" fmla="*/ 669454 h 835414"/>
              <a:gd name="connsiteX0" fmla="*/ 0 w 1489495"/>
              <a:gd name="connsiteY0" fmla="*/ 381383 h 835414"/>
              <a:gd name="connsiteX1" fmla="*/ 481838 w 1489495"/>
              <a:gd name="connsiteY1" fmla="*/ 0 h 835414"/>
              <a:gd name="connsiteX2" fmla="*/ 1006921 w 1489495"/>
              <a:gd name="connsiteY2" fmla="*/ 835414 h 835414"/>
              <a:gd name="connsiteX3" fmla="*/ 1489495 w 1489495"/>
              <a:gd name="connsiteY3" fmla="*/ 483155 h 835414"/>
              <a:gd name="connsiteX0" fmla="*/ 0 w 1006921"/>
              <a:gd name="connsiteY0" fmla="*/ 381383 h 835414"/>
              <a:gd name="connsiteX1" fmla="*/ 481838 w 1006921"/>
              <a:gd name="connsiteY1" fmla="*/ 0 h 835414"/>
              <a:gd name="connsiteX2" fmla="*/ 1006921 w 1006921"/>
              <a:gd name="connsiteY2" fmla="*/ 835414 h 835414"/>
              <a:gd name="connsiteX0" fmla="*/ 0 w 990248"/>
              <a:gd name="connsiteY0" fmla="*/ 0 h 947106"/>
              <a:gd name="connsiteX1" fmla="*/ 465165 w 990248"/>
              <a:gd name="connsiteY1" fmla="*/ 111692 h 947106"/>
              <a:gd name="connsiteX2" fmla="*/ 990248 w 990248"/>
              <a:gd name="connsiteY2" fmla="*/ 947106 h 947106"/>
              <a:gd name="connsiteX0" fmla="*/ 0 w 990248"/>
              <a:gd name="connsiteY0" fmla="*/ 141646 h 1088752"/>
              <a:gd name="connsiteX1" fmla="*/ 448493 w 990248"/>
              <a:gd name="connsiteY1" fmla="*/ 0 h 1088752"/>
              <a:gd name="connsiteX2" fmla="*/ 990248 w 990248"/>
              <a:gd name="connsiteY2" fmla="*/ 1088752 h 1088752"/>
              <a:gd name="connsiteX0" fmla="*/ 0 w 792561"/>
              <a:gd name="connsiteY0" fmla="*/ 202267 h 202267"/>
              <a:gd name="connsiteX1" fmla="*/ 448493 w 792561"/>
              <a:gd name="connsiteY1" fmla="*/ 60621 h 202267"/>
              <a:gd name="connsiteX2" fmla="*/ 792561 w 792561"/>
              <a:gd name="connsiteY2" fmla="*/ 0 h 202267"/>
              <a:gd name="connsiteX0" fmla="*/ 0 w 794943"/>
              <a:gd name="connsiteY0" fmla="*/ 178464 h 178464"/>
              <a:gd name="connsiteX1" fmla="*/ 448493 w 794943"/>
              <a:gd name="connsiteY1" fmla="*/ 36818 h 178464"/>
              <a:gd name="connsiteX2" fmla="*/ 794943 w 794943"/>
              <a:gd name="connsiteY2" fmla="*/ 0 h 178464"/>
              <a:gd name="connsiteX0" fmla="*/ 0 w 771125"/>
              <a:gd name="connsiteY0" fmla="*/ 220970 h 220970"/>
              <a:gd name="connsiteX1" fmla="*/ 424675 w 771125"/>
              <a:gd name="connsiteY1" fmla="*/ 36818 h 220970"/>
              <a:gd name="connsiteX2" fmla="*/ 771125 w 771125"/>
              <a:gd name="connsiteY2" fmla="*/ 0 h 220970"/>
              <a:gd name="connsiteX0" fmla="*/ 0 w 771125"/>
              <a:gd name="connsiteY0" fmla="*/ 220970 h 220970"/>
              <a:gd name="connsiteX1" fmla="*/ 408002 w 771125"/>
              <a:gd name="connsiteY1" fmla="*/ 53821 h 220970"/>
              <a:gd name="connsiteX2" fmla="*/ 771125 w 771125"/>
              <a:gd name="connsiteY2" fmla="*/ 0 h 220970"/>
              <a:gd name="connsiteX0" fmla="*/ 0 w 787798"/>
              <a:gd name="connsiteY0" fmla="*/ 205668 h 205668"/>
              <a:gd name="connsiteX1" fmla="*/ 408002 w 787798"/>
              <a:gd name="connsiteY1" fmla="*/ 38519 h 205668"/>
              <a:gd name="connsiteX2" fmla="*/ 787798 w 787798"/>
              <a:gd name="connsiteY2" fmla="*/ 0 h 205668"/>
              <a:gd name="connsiteX0" fmla="*/ 0 w 787798"/>
              <a:gd name="connsiteY0" fmla="*/ 205668 h 205668"/>
              <a:gd name="connsiteX1" fmla="*/ 403239 w 787798"/>
              <a:gd name="connsiteY1" fmla="*/ 82726 h 205668"/>
              <a:gd name="connsiteX2" fmla="*/ 787798 w 787798"/>
              <a:gd name="connsiteY2" fmla="*/ 0 h 205668"/>
              <a:gd name="connsiteX0" fmla="*/ 0 w 787798"/>
              <a:gd name="connsiteY0" fmla="*/ 205668 h 205668"/>
              <a:gd name="connsiteX1" fmla="*/ 400858 w 787798"/>
              <a:gd name="connsiteY1" fmla="*/ 69124 h 205668"/>
              <a:gd name="connsiteX2" fmla="*/ 787798 w 787798"/>
              <a:gd name="connsiteY2" fmla="*/ 0 h 205668"/>
              <a:gd name="connsiteX0" fmla="*/ 0 w 787798"/>
              <a:gd name="connsiteY0" fmla="*/ 205668 h 205668"/>
              <a:gd name="connsiteX1" fmla="*/ 408003 w 787798"/>
              <a:gd name="connsiteY1" fmla="*/ 62323 h 205668"/>
              <a:gd name="connsiteX2" fmla="*/ 787798 w 787798"/>
              <a:gd name="connsiteY2" fmla="*/ 0 h 205668"/>
              <a:gd name="connsiteX0" fmla="*/ 0 w 408003"/>
              <a:gd name="connsiteY0" fmla="*/ 143345 h 143345"/>
              <a:gd name="connsiteX1" fmla="*/ 408003 w 408003"/>
              <a:gd name="connsiteY1" fmla="*/ 0 h 143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8003" h="143345">
                <a:moveTo>
                  <a:pt x="0" y="143345"/>
                </a:moveTo>
                <a:lnTo>
                  <a:pt x="408003" y="0"/>
                </a:lnTo>
              </a:path>
            </a:pathLst>
          </a:custGeom>
          <a:noFill/>
          <a:ln w="76200" cap="rnd">
            <a:solidFill>
              <a:srgbClr val="6B6B6B"/>
            </a:solidFill>
            <a:tailEnd type="none" w="sm" len="sm"/>
          </a:ln>
          <a:effectLst/>
          <a:scene3d>
            <a:camera prst="orthographicFront"/>
            <a:lightRig rig="threePt" dir="t"/>
          </a:scene3d>
          <a:sp3d prstMaterial="plastic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43" name="타원 442"/>
          <p:cNvSpPr>
            <a:spLocks/>
          </p:cNvSpPr>
          <p:nvPr/>
        </p:nvSpPr>
        <p:spPr>
          <a:xfrm flipH="1">
            <a:off x="3919760" y="3330220"/>
            <a:ext cx="92000" cy="83077"/>
          </a:xfrm>
          <a:prstGeom prst="ellipse">
            <a:avLst/>
          </a:prstGeom>
          <a:solidFill>
            <a:schemeClr val="bg1"/>
          </a:solidFill>
          <a:ln w="25400" cap="rnd">
            <a:noFill/>
          </a:ln>
          <a:effectLst>
            <a:innerShdw blurRad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44" name="타원 443"/>
          <p:cNvSpPr>
            <a:spLocks/>
          </p:cNvSpPr>
          <p:nvPr/>
        </p:nvSpPr>
        <p:spPr>
          <a:xfrm flipH="1">
            <a:off x="4506146" y="2843624"/>
            <a:ext cx="92000" cy="83077"/>
          </a:xfrm>
          <a:prstGeom prst="ellipse">
            <a:avLst/>
          </a:prstGeom>
          <a:solidFill>
            <a:schemeClr val="bg1"/>
          </a:solidFill>
          <a:ln w="25400" cap="rnd">
            <a:noFill/>
          </a:ln>
          <a:effectLst>
            <a:innerShdw blurRad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55" name="Text Box 5"/>
          <p:cNvSpPr txBox="1">
            <a:spLocks noChangeArrowheads="1"/>
          </p:cNvSpPr>
          <p:nvPr/>
        </p:nvSpPr>
        <p:spPr bwMode="auto">
          <a:xfrm>
            <a:off x="461934" y="1783112"/>
            <a:ext cx="172002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Font typeface="Arial" pitchFamily="34" charset="0"/>
              <a:buChar char="•"/>
            </a:pPr>
            <a:r>
              <a:rPr lang="ko-KR" altLang="en-US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신설법인 </a:t>
            </a:r>
            <a:r>
              <a:rPr lang="en-US" altLang="ko-KR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8</a:t>
            </a:r>
            <a:r>
              <a:rPr lang="ko-KR" altLang="en-US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만개</a:t>
            </a:r>
          </a:p>
          <a:p>
            <a:pPr marL="228600" indent="-228600"/>
            <a:r>
              <a:rPr lang="ko-KR" altLang="en-US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  벤처기업 </a:t>
            </a:r>
            <a:r>
              <a:rPr lang="en-US" altLang="ko-KR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3</a:t>
            </a:r>
            <a:r>
              <a:rPr lang="ko-KR" altLang="en-US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만개</a:t>
            </a:r>
          </a:p>
        </p:txBody>
      </p:sp>
      <p:sp>
        <p:nvSpPr>
          <p:cNvPr id="456" name="Text Box 5"/>
          <p:cNvSpPr txBox="1">
            <a:spLocks noChangeArrowheads="1"/>
          </p:cNvSpPr>
          <p:nvPr/>
        </p:nvSpPr>
        <p:spPr bwMode="auto">
          <a:xfrm>
            <a:off x="3280596" y="1788287"/>
            <a:ext cx="20839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Font typeface="Arial" pitchFamily="34" charset="0"/>
              <a:buChar char="•"/>
            </a:pPr>
            <a:r>
              <a:rPr lang="ko-KR" altLang="en-US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벤처투자 사상 최대</a:t>
            </a:r>
          </a:p>
        </p:txBody>
      </p:sp>
      <p:sp>
        <p:nvSpPr>
          <p:cNvPr id="457" name="Text Box 5"/>
          <p:cNvSpPr txBox="1">
            <a:spLocks noChangeArrowheads="1"/>
          </p:cNvSpPr>
          <p:nvPr/>
        </p:nvSpPr>
        <p:spPr bwMode="auto">
          <a:xfrm>
            <a:off x="6059996" y="1788287"/>
            <a:ext cx="250709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Font typeface="Arial" pitchFamily="34" charset="0"/>
              <a:buChar char="•"/>
            </a:pPr>
            <a:r>
              <a:rPr lang="ko-KR" altLang="en-US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창업환경순위 역대 최고</a:t>
            </a:r>
          </a:p>
        </p:txBody>
      </p:sp>
      <p:sp>
        <p:nvSpPr>
          <p:cNvPr id="458" name="Text Box 5"/>
          <p:cNvSpPr txBox="1">
            <a:spLocks noChangeArrowheads="1"/>
          </p:cNvSpPr>
          <p:nvPr/>
        </p:nvSpPr>
        <p:spPr bwMode="auto">
          <a:xfrm>
            <a:off x="466696" y="4326649"/>
            <a:ext cx="20839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Font typeface="Arial" pitchFamily="34" charset="0"/>
              <a:buChar char="•"/>
            </a:pPr>
            <a:r>
              <a:rPr lang="ko-KR" altLang="en-US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기술혁신 기반 확충</a:t>
            </a:r>
          </a:p>
        </p:txBody>
      </p:sp>
      <p:sp>
        <p:nvSpPr>
          <p:cNvPr id="459" name="Text Box 5"/>
          <p:cNvSpPr txBox="1">
            <a:spLocks noChangeArrowheads="1"/>
          </p:cNvSpPr>
          <p:nvPr/>
        </p:nvSpPr>
        <p:spPr bwMode="auto">
          <a:xfrm>
            <a:off x="3272658" y="4331823"/>
            <a:ext cx="20839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Font typeface="Arial" pitchFamily="34" charset="0"/>
              <a:buChar char="•"/>
            </a:pPr>
            <a:r>
              <a:rPr lang="ko-KR" altLang="en-US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중견기업 지속 증가</a:t>
            </a:r>
          </a:p>
        </p:txBody>
      </p:sp>
      <p:grpSp>
        <p:nvGrpSpPr>
          <p:cNvPr id="24" name="그룹 244"/>
          <p:cNvGrpSpPr/>
          <p:nvPr/>
        </p:nvGrpSpPr>
        <p:grpSpPr>
          <a:xfrm>
            <a:off x="467544" y="1009787"/>
            <a:ext cx="1953923" cy="402989"/>
            <a:chOff x="653751" y="1605435"/>
            <a:chExt cx="3129859" cy="402989"/>
          </a:xfrm>
        </p:grpSpPr>
        <p:sp>
          <p:nvSpPr>
            <p:cNvPr id="461" name="AutoShape 55"/>
            <p:cNvSpPr>
              <a:spLocks noChangeArrowheads="1"/>
            </p:cNvSpPr>
            <p:nvPr/>
          </p:nvSpPr>
          <p:spPr bwMode="auto">
            <a:xfrm>
              <a:off x="653751" y="1605435"/>
              <a:ext cx="3129859" cy="402989"/>
            </a:xfrm>
            <a:prstGeom prst="roundRect">
              <a:avLst>
                <a:gd name="adj" fmla="val 50000"/>
              </a:avLst>
            </a:prstGeom>
            <a:solidFill>
              <a:srgbClr val="3D7AB1"/>
            </a:solidFill>
            <a:ln w="31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2000" b="1">
                <a:solidFill>
                  <a:prstClr val="black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462" name="제목 114"/>
            <p:cNvSpPr txBox="1">
              <a:spLocks/>
            </p:cNvSpPr>
            <p:nvPr/>
          </p:nvSpPr>
          <p:spPr>
            <a:xfrm>
              <a:off x="878262" y="1644995"/>
              <a:ext cx="2654605" cy="314907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2200" b="1" kern="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주요 성과</a:t>
              </a:r>
            </a:p>
          </p:txBody>
        </p:sp>
      </p:grpSp>
      <p:grpSp>
        <p:nvGrpSpPr>
          <p:cNvPr id="25" name="그룹 462"/>
          <p:cNvGrpSpPr/>
          <p:nvPr/>
        </p:nvGrpSpPr>
        <p:grpSpPr>
          <a:xfrm>
            <a:off x="514678" y="2370339"/>
            <a:ext cx="2484000" cy="1620000"/>
            <a:chOff x="514678" y="2200129"/>
            <a:chExt cx="2484000" cy="1721185"/>
          </a:xfrm>
        </p:grpSpPr>
        <p:sp>
          <p:nvSpPr>
            <p:cNvPr id="464" name="모서리가 둥근 직사각형 463"/>
            <p:cNvSpPr/>
            <p:nvPr/>
          </p:nvSpPr>
          <p:spPr>
            <a:xfrm>
              <a:off x="514678" y="2200129"/>
              <a:ext cx="2484000" cy="1721185"/>
            </a:xfrm>
            <a:prstGeom prst="roundRect">
              <a:avLst>
                <a:gd name="adj" fmla="val 1886"/>
              </a:avLst>
            </a:prstGeom>
            <a:solidFill>
              <a:schemeClr val="bg1"/>
            </a:solidFill>
            <a:ln w="3175" cap="rnd">
              <a:solidFill>
                <a:srgbClr val="EAEAEA"/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grpSp>
          <p:nvGrpSpPr>
            <p:cNvPr id="26" name="그룹 413"/>
            <p:cNvGrpSpPr/>
            <p:nvPr/>
          </p:nvGrpSpPr>
          <p:grpSpPr>
            <a:xfrm>
              <a:off x="745610" y="3386886"/>
              <a:ext cx="2022138" cy="469105"/>
              <a:chOff x="1043608" y="5570077"/>
              <a:chExt cx="2503561" cy="595225"/>
            </a:xfrm>
          </p:grpSpPr>
          <p:sp>
            <p:nvSpPr>
              <p:cNvPr id="496" name="직사각형 495"/>
              <p:cNvSpPr/>
              <p:nvPr/>
            </p:nvSpPr>
            <p:spPr>
              <a:xfrm>
                <a:off x="1043608" y="5805263"/>
                <a:ext cx="2503561" cy="360039"/>
              </a:xfrm>
              <a:prstGeom prst="rect">
                <a:avLst/>
              </a:prstGeom>
              <a:solidFill>
                <a:srgbClr val="236A8D"/>
              </a:solidFill>
              <a:ln w="15875" cap="rnd">
                <a:noFill/>
                <a:tailEnd type="none"/>
              </a:ln>
              <a:effectLst>
                <a:innerShdw blurRad="63500">
                  <a:schemeClr val="tx2">
                    <a:lumMod val="75000"/>
                    <a:alpha val="73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900">
                  <a:solidFill>
                    <a:prstClr val="white"/>
                  </a:solidFill>
                </a:endParaRPr>
              </a:p>
            </p:txBody>
          </p:sp>
          <p:sp>
            <p:nvSpPr>
              <p:cNvPr id="497" name="사다리꼴 496"/>
              <p:cNvSpPr/>
              <p:nvPr/>
            </p:nvSpPr>
            <p:spPr>
              <a:xfrm>
                <a:off x="1043608" y="5570077"/>
                <a:ext cx="2503561" cy="231660"/>
              </a:xfrm>
              <a:prstGeom prst="trapezoid">
                <a:avLst>
                  <a:gd name="adj" fmla="val 64961"/>
                </a:avLst>
              </a:prstGeom>
              <a:solidFill>
                <a:schemeClr val="bg1">
                  <a:lumMod val="95000"/>
                </a:schemeClr>
              </a:solidFill>
              <a:ln w="6350" cap="rnd">
                <a:solidFill>
                  <a:schemeClr val="bg1">
                    <a:lumMod val="85000"/>
                  </a:schemeClr>
                </a:solidFill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9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6" name="모서리가 둥근 직사각형 465"/>
            <p:cNvSpPr/>
            <p:nvPr/>
          </p:nvSpPr>
          <p:spPr>
            <a:xfrm>
              <a:off x="1990261" y="2364871"/>
              <a:ext cx="756312" cy="279441"/>
            </a:xfrm>
            <a:prstGeom prst="roundRect">
              <a:avLst>
                <a:gd name="adj" fmla="val 10193"/>
              </a:avLst>
            </a:prstGeom>
          </p:spPr>
          <p:txBody>
            <a:bodyPr wrap="square" lIns="0" tIns="0" rIns="0" bIns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spcAft>
                  <a:spcPts val="300"/>
                </a:spcAft>
                <a:buClr>
                  <a:schemeClr val="accent1">
                    <a:lumMod val="75000"/>
                  </a:schemeClr>
                </a:buClr>
              </a:pPr>
              <a:r>
                <a:rPr lang="en-US" altLang="ko-KR" sz="1400" kern="0" dirty="0" smtClean="0">
                  <a:gradFill>
                    <a:gsLst>
                      <a:gs pos="100000">
                        <a:srgbClr val="006699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8.3</a:t>
              </a:r>
              <a:endParaRPr lang="ko-KR" altLang="en-US" sz="1400" kern="0" dirty="0">
                <a:gradFill>
                  <a:gsLst>
                    <a:gs pos="100000">
                      <a:srgbClr val="006699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endParaRPr>
            </a:p>
          </p:txBody>
        </p:sp>
        <p:grpSp>
          <p:nvGrpSpPr>
            <p:cNvPr id="27" name="그룹 466"/>
            <p:cNvGrpSpPr/>
            <p:nvPr/>
          </p:nvGrpSpPr>
          <p:grpSpPr>
            <a:xfrm>
              <a:off x="824894" y="3498214"/>
              <a:ext cx="1829774" cy="418423"/>
              <a:chOff x="4904879" y="3554413"/>
              <a:chExt cx="1431997" cy="341315"/>
            </a:xfrm>
          </p:grpSpPr>
          <p:sp>
            <p:nvSpPr>
              <p:cNvPr id="491" name="제목 114"/>
              <p:cNvSpPr txBox="1">
                <a:spLocks/>
              </p:cNvSpPr>
              <p:nvPr/>
            </p:nvSpPr>
            <p:spPr>
              <a:xfrm>
                <a:off x="4904879" y="3587129"/>
                <a:ext cx="452939" cy="302249"/>
              </a:xfrm>
              <a:prstGeom prst="rect">
                <a:avLst/>
              </a:prstGeom>
              <a:effectLst>
                <a:outerShdw blurRad="76200" dir="5400000" algn="ctr" rotWithShape="0">
                  <a:sysClr val="windowText" lastClr="000000"/>
                </a:outerShdw>
              </a:effectLst>
            </p:spPr>
            <p:txBody>
              <a:bodyPr wrap="none" lIns="0" tIns="0" rIns="0" bIns="0" anchor="ctr" anchorCtr="0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0" latinLnBrk="0" hangingPunct="0">
                  <a:defRPr/>
                </a:pPr>
                <a:r>
                  <a:rPr lang="en-US" altLang="ko-KR" sz="1200" kern="0" dirty="0" smtClean="0">
                    <a:gradFill>
                      <a:gsLst>
                        <a:gs pos="100000">
                          <a:schemeClr val="bg1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  <a:latin typeface="-윤고딕340" panose="02030504000101010101" pitchFamily="18" charset="-127"/>
                    <a:ea typeface="-윤고딕340" panose="02030504000101010101" pitchFamily="18" charset="-127"/>
                    <a:cs typeface="Arial" pitchFamily="34" charset="0"/>
                  </a:rPr>
                  <a:t>'12</a:t>
                </a:r>
                <a:endParaRPr lang="ko-KR" altLang="en-US" sz="1200" kern="0" dirty="0">
                  <a:gradFill>
                    <a:gsLst>
                      <a:gs pos="100000">
                        <a:schemeClr val="bg1"/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endParaRPr>
              </a:p>
            </p:txBody>
          </p:sp>
          <p:sp>
            <p:nvSpPr>
              <p:cNvPr id="492" name="제목 114"/>
              <p:cNvSpPr txBox="1">
                <a:spLocks/>
              </p:cNvSpPr>
              <p:nvPr/>
            </p:nvSpPr>
            <p:spPr>
              <a:xfrm>
                <a:off x="5403960" y="3593479"/>
                <a:ext cx="452939" cy="302249"/>
              </a:xfrm>
              <a:prstGeom prst="rect">
                <a:avLst/>
              </a:prstGeom>
              <a:effectLst>
                <a:outerShdw blurRad="76200" dir="5400000" algn="ctr" rotWithShape="0">
                  <a:sysClr val="windowText" lastClr="000000"/>
                </a:outerShdw>
              </a:effectLst>
            </p:spPr>
            <p:txBody>
              <a:bodyPr wrap="none" lIns="0" tIns="0" rIns="0" bIns="0" anchor="ctr" anchorCtr="0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0" latinLnBrk="0" hangingPunct="0">
                  <a:defRPr/>
                </a:pPr>
                <a:r>
                  <a:rPr lang="en-US" altLang="ko-KR" sz="1200" kern="0" dirty="0" smtClean="0">
                    <a:gradFill>
                      <a:gsLst>
                        <a:gs pos="100000">
                          <a:prstClr val="white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40" panose="02030504000101010101" pitchFamily="18" charset="-127"/>
                    <a:ea typeface="-윤고딕340" panose="02030504000101010101" pitchFamily="18" charset="-127"/>
                    <a:cs typeface="Arial" pitchFamily="34" charset="0"/>
                  </a:rPr>
                  <a:t>'13</a:t>
                </a:r>
                <a:endParaRPr lang="ko-KR" altLang="en-US" sz="1200" kern="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endParaRPr>
              </a:p>
            </p:txBody>
          </p:sp>
          <p:sp>
            <p:nvSpPr>
              <p:cNvPr id="493" name="직사각형 492"/>
              <p:cNvSpPr/>
              <p:nvPr/>
            </p:nvSpPr>
            <p:spPr>
              <a:xfrm>
                <a:off x="6086486" y="3554413"/>
                <a:ext cx="250390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900" kern="0" dirty="0" smtClean="0">
                    <a:gradFill>
                      <a:gsLst>
                        <a:gs pos="100000">
                          <a:prstClr val="white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40" panose="02030504000101010101" pitchFamily="18" charset="-127"/>
                    <a:ea typeface="-윤고딕340" panose="02030504000101010101" pitchFamily="18" charset="-127"/>
                    <a:cs typeface="Arial" pitchFamily="34" charset="0"/>
                  </a:rPr>
                  <a:t>e</a:t>
                </a:r>
                <a:endParaRPr lang="ko-KR" altLang="en-US" dirty="0"/>
              </a:p>
            </p:txBody>
          </p:sp>
          <p:sp>
            <p:nvSpPr>
              <p:cNvPr id="494" name="제목 114"/>
              <p:cNvSpPr txBox="1">
                <a:spLocks/>
              </p:cNvSpPr>
              <p:nvPr/>
            </p:nvSpPr>
            <p:spPr>
              <a:xfrm>
                <a:off x="5857884" y="3592514"/>
                <a:ext cx="452939" cy="302249"/>
              </a:xfrm>
              <a:prstGeom prst="rect">
                <a:avLst/>
              </a:prstGeom>
              <a:effectLst>
                <a:outerShdw blurRad="76200" dir="5400000" algn="ctr" rotWithShape="0">
                  <a:sysClr val="windowText" lastClr="000000"/>
                </a:outerShdw>
              </a:effectLst>
            </p:spPr>
            <p:txBody>
              <a:bodyPr wrap="none" lIns="0" tIns="0" rIns="0" bIns="0" anchor="ctr" anchorCtr="0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0" latinLnBrk="0" hangingPunct="0">
                  <a:defRPr/>
                </a:pPr>
                <a:r>
                  <a:rPr lang="en-US" altLang="ko-KR" sz="1200" kern="0" dirty="0" smtClean="0">
                    <a:gradFill>
                      <a:gsLst>
                        <a:gs pos="100000">
                          <a:prstClr val="white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40" panose="02030504000101010101" pitchFamily="18" charset="-127"/>
                    <a:ea typeface="-윤고딕340" panose="02030504000101010101" pitchFamily="18" charset="-127"/>
                    <a:cs typeface="Arial" pitchFamily="34" charset="0"/>
                  </a:rPr>
                  <a:t>'14</a:t>
                </a:r>
                <a:endParaRPr lang="ko-KR" altLang="en-US" sz="1200" kern="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endParaRPr>
              </a:p>
            </p:txBody>
          </p:sp>
        </p:grpSp>
        <p:sp>
          <p:nvSpPr>
            <p:cNvPr id="468" name="자유형 467"/>
            <p:cNvSpPr/>
            <p:nvPr/>
          </p:nvSpPr>
          <p:spPr>
            <a:xfrm>
              <a:off x="1188145" y="2989538"/>
              <a:ext cx="626486" cy="187099"/>
            </a:xfrm>
            <a:custGeom>
              <a:avLst/>
              <a:gdLst>
                <a:gd name="connsiteX0" fmla="*/ 0 w 2014208"/>
                <a:gd name="connsiteY0" fmla="*/ 855406 h 855406"/>
                <a:gd name="connsiteX1" fmla="*/ 615218 w 2014208"/>
                <a:gd name="connsiteY1" fmla="*/ 623646 h 855406"/>
                <a:gd name="connsiteX2" fmla="*/ 1045029 w 2014208"/>
                <a:gd name="connsiteY2" fmla="*/ 459307 h 855406"/>
                <a:gd name="connsiteX3" fmla="*/ 1508549 w 2014208"/>
                <a:gd name="connsiteY3" fmla="*/ 202263 h 855406"/>
                <a:gd name="connsiteX4" fmla="*/ 2014208 w 2014208"/>
                <a:gd name="connsiteY4" fmla="*/ 0 h 855406"/>
                <a:gd name="connsiteX0" fmla="*/ 0 w 2085350"/>
                <a:gd name="connsiteY0" fmla="*/ 887146 h 887146"/>
                <a:gd name="connsiteX1" fmla="*/ 615218 w 2085350"/>
                <a:gd name="connsiteY1" fmla="*/ 655386 h 887146"/>
                <a:gd name="connsiteX2" fmla="*/ 1045029 w 2085350"/>
                <a:gd name="connsiteY2" fmla="*/ 491047 h 887146"/>
                <a:gd name="connsiteX3" fmla="*/ 1508549 w 2085350"/>
                <a:gd name="connsiteY3" fmla="*/ 234003 h 887146"/>
                <a:gd name="connsiteX4" fmla="*/ 2085350 w 2085350"/>
                <a:gd name="connsiteY4" fmla="*/ 0 h 887146"/>
                <a:gd name="connsiteX0" fmla="*/ 0 w 2056246"/>
                <a:gd name="connsiteY0" fmla="*/ 864929 h 864929"/>
                <a:gd name="connsiteX1" fmla="*/ 615218 w 2056246"/>
                <a:gd name="connsiteY1" fmla="*/ 633169 h 864929"/>
                <a:gd name="connsiteX2" fmla="*/ 1045029 w 2056246"/>
                <a:gd name="connsiteY2" fmla="*/ 468830 h 864929"/>
                <a:gd name="connsiteX3" fmla="*/ 1508549 w 2056246"/>
                <a:gd name="connsiteY3" fmla="*/ 211786 h 864929"/>
                <a:gd name="connsiteX4" fmla="*/ 2056246 w 2056246"/>
                <a:gd name="connsiteY4" fmla="*/ 0 h 864929"/>
                <a:gd name="connsiteX0" fmla="*/ 0 w 2040078"/>
                <a:gd name="connsiteY0" fmla="*/ 868104 h 868104"/>
                <a:gd name="connsiteX1" fmla="*/ 615218 w 2040078"/>
                <a:gd name="connsiteY1" fmla="*/ 636344 h 868104"/>
                <a:gd name="connsiteX2" fmla="*/ 1045029 w 2040078"/>
                <a:gd name="connsiteY2" fmla="*/ 472005 h 868104"/>
                <a:gd name="connsiteX3" fmla="*/ 1508549 w 2040078"/>
                <a:gd name="connsiteY3" fmla="*/ 214961 h 868104"/>
                <a:gd name="connsiteX4" fmla="*/ 2040078 w 2040078"/>
                <a:gd name="connsiteY4" fmla="*/ 0 h 868104"/>
                <a:gd name="connsiteX0" fmla="*/ 0 w 2011497"/>
                <a:gd name="connsiteY0" fmla="*/ 378430 h 636344"/>
                <a:gd name="connsiteX1" fmla="*/ 586637 w 2011497"/>
                <a:gd name="connsiteY1" fmla="*/ 636344 h 636344"/>
                <a:gd name="connsiteX2" fmla="*/ 1016448 w 2011497"/>
                <a:gd name="connsiteY2" fmla="*/ 472005 h 636344"/>
                <a:gd name="connsiteX3" fmla="*/ 1479968 w 2011497"/>
                <a:gd name="connsiteY3" fmla="*/ 214961 h 636344"/>
                <a:gd name="connsiteX4" fmla="*/ 2011497 w 2011497"/>
                <a:gd name="connsiteY4" fmla="*/ 0 h 636344"/>
                <a:gd name="connsiteX0" fmla="*/ 0 w 2011497"/>
                <a:gd name="connsiteY0" fmla="*/ 378430 h 472005"/>
                <a:gd name="connsiteX1" fmla="*/ 500892 w 2011497"/>
                <a:gd name="connsiteY1" fmla="*/ 201078 h 472005"/>
                <a:gd name="connsiteX2" fmla="*/ 1016448 w 2011497"/>
                <a:gd name="connsiteY2" fmla="*/ 472005 h 472005"/>
                <a:gd name="connsiteX3" fmla="*/ 1479968 w 2011497"/>
                <a:gd name="connsiteY3" fmla="*/ 214961 h 472005"/>
                <a:gd name="connsiteX4" fmla="*/ 2011497 w 2011497"/>
                <a:gd name="connsiteY4" fmla="*/ 0 h 472005"/>
                <a:gd name="connsiteX0" fmla="*/ 0 w 2011497"/>
                <a:gd name="connsiteY0" fmla="*/ 378430 h 825659"/>
                <a:gd name="connsiteX1" fmla="*/ 500892 w 2011497"/>
                <a:gd name="connsiteY1" fmla="*/ 201078 h 825659"/>
                <a:gd name="connsiteX2" fmla="*/ 1006921 w 2011497"/>
                <a:gd name="connsiteY2" fmla="*/ 825659 h 825659"/>
                <a:gd name="connsiteX3" fmla="*/ 1479968 w 2011497"/>
                <a:gd name="connsiteY3" fmla="*/ 214961 h 825659"/>
                <a:gd name="connsiteX4" fmla="*/ 2011497 w 2011497"/>
                <a:gd name="connsiteY4" fmla="*/ 0 h 825659"/>
                <a:gd name="connsiteX0" fmla="*/ 0 w 2021024"/>
                <a:gd name="connsiteY0" fmla="*/ 534853 h 825659"/>
                <a:gd name="connsiteX1" fmla="*/ 510419 w 2021024"/>
                <a:gd name="connsiteY1" fmla="*/ 201078 h 825659"/>
                <a:gd name="connsiteX2" fmla="*/ 1016448 w 2021024"/>
                <a:gd name="connsiteY2" fmla="*/ 825659 h 825659"/>
                <a:gd name="connsiteX3" fmla="*/ 1489495 w 2021024"/>
                <a:gd name="connsiteY3" fmla="*/ 214961 h 825659"/>
                <a:gd name="connsiteX4" fmla="*/ 2021024 w 2021024"/>
                <a:gd name="connsiteY4" fmla="*/ 0 h 825659"/>
                <a:gd name="connsiteX0" fmla="*/ 0 w 2021024"/>
                <a:gd name="connsiteY0" fmla="*/ 534853 h 825659"/>
                <a:gd name="connsiteX1" fmla="*/ 510419 w 2021024"/>
                <a:gd name="connsiteY1" fmla="*/ 201078 h 825659"/>
                <a:gd name="connsiteX2" fmla="*/ 1016448 w 2021024"/>
                <a:gd name="connsiteY2" fmla="*/ 825659 h 825659"/>
                <a:gd name="connsiteX3" fmla="*/ 1479968 w 2021024"/>
                <a:gd name="connsiteY3" fmla="*/ 595819 h 825659"/>
                <a:gd name="connsiteX4" fmla="*/ 2021024 w 2021024"/>
                <a:gd name="connsiteY4" fmla="*/ 0 h 825659"/>
                <a:gd name="connsiteX0" fmla="*/ 0 w 1954334"/>
                <a:gd name="connsiteY0" fmla="*/ 333775 h 624581"/>
                <a:gd name="connsiteX1" fmla="*/ 510419 w 1954334"/>
                <a:gd name="connsiteY1" fmla="*/ 0 h 624581"/>
                <a:gd name="connsiteX2" fmla="*/ 1016448 w 1954334"/>
                <a:gd name="connsiteY2" fmla="*/ 624581 h 624581"/>
                <a:gd name="connsiteX3" fmla="*/ 1479968 w 1954334"/>
                <a:gd name="connsiteY3" fmla="*/ 394741 h 624581"/>
                <a:gd name="connsiteX4" fmla="*/ 1954334 w 1954334"/>
                <a:gd name="connsiteY4" fmla="*/ 519831 h 624581"/>
                <a:gd name="connsiteX0" fmla="*/ 0 w 1954334"/>
                <a:gd name="connsiteY0" fmla="*/ 469796 h 760602"/>
                <a:gd name="connsiteX1" fmla="*/ 500892 w 1954334"/>
                <a:gd name="connsiteY1" fmla="*/ 0 h 760602"/>
                <a:gd name="connsiteX2" fmla="*/ 1016448 w 1954334"/>
                <a:gd name="connsiteY2" fmla="*/ 760602 h 760602"/>
                <a:gd name="connsiteX3" fmla="*/ 1479968 w 1954334"/>
                <a:gd name="connsiteY3" fmla="*/ 530762 h 760602"/>
                <a:gd name="connsiteX4" fmla="*/ 1954334 w 1954334"/>
                <a:gd name="connsiteY4" fmla="*/ 655852 h 760602"/>
                <a:gd name="connsiteX0" fmla="*/ 0 w 1954334"/>
                <a:gd name="connsiteY0" fmla="*/ 381383 h 672189"/>
                <a:gd name="connsiteX1" fmla="*/ 481838 w 1954334"/>
                <a:gd name="connsiteY1" fmla="*/ 0 h 672189"/>
                <a:gd name="connsiteX2" fmla="*/ 1016448 w 1954334"/>
                <a:gd name="connsiteY2" fmla="*/ 672189 h 672189"/>
                <a:gd name="connsiteX3" fmla="*/ 1479968 w 1954334"/>
                <a:gd name="connsiteY3" fmla="*/ 442349 h 672189"/>
                <a:gd name="connsiteX4" fmla="*/ 1954334 w 1954334"/>
                <a:gd name="connsiteY4" fmla="*/ 567439 h 672189"/>
                <a:gd name="connsiteX0" fmla="*/ 0 w 1954334"/>
                <a:gd name="connsiteY0" fmla="*/ 381383 h 835414"/>
                <a:gd name="connsiteX1" fmla="*/ 481838 w 1954334"/>
                <a:gd name="connsiteY1" fmla="*/ 0 h 835414"/>
                <a:gd name="connsiteX2" fmla="*/ 1006921 w 1954334"/>
                <a:gd name="connsiteY2" fmla="*/ 835414 h 835414"/>
                <a:gd name="connsiteX3" fmla="*/ 1479968 w 1954334"/>
                <a:gd name="connsiteY3" fmla="*/ 442349 h 835414"/>
                <a:gd name="connsiteX4" fmla="*/ 1954334 w 1954334"/>
                <a:gd name="connsiteY4" fmla="*/ 567439 h 835414"/>
                <a:gd name="connsiteX0" fmla="*/ 0 w 1954334"/>
                <a:gd name="connsiteY0" fmla="*/ 381383 h 835414"/>
                <a:gd name="connsiteX1" fmla="*/ 481838 w 1954334"/>
                <a:gd name="connsiteY1" fmla="*/ 0 h 835414"/>
                <a:gd name="connsiteX2" fmla="*/ 1006921 w 1954334"/>
                <a:gd name="connsiteY2" fmla="*/ 835414 h 835414"/>
                <a:gd name="connsiteX3" fmla="*/ 1489495 w 1954334"/>
                <a:gd name="connsiteY3" fmla="*/ 483155 h 835414"/>
                <a:gd name="connsiteX4" fmla="*/ 1954334 w 1954334"/>
                <a:gd name="connsiteY4" fmla="*/ 567439 h 835414"/>
                <a:gd name="connsiteX0" fmla="*/ 0 w 1973388"/>
                <a:gd name="connsiteY0" fmla="*/ 381383 h 835414"/>
                <a:gd name="connsiteX1" fmla="*/ 481838 w 1973388"/>
                <a:gd name="connsiteY1" fmla="*/ 0 h 835414"/>
                <a:gd name="connsiteX2" fmla="*/ 1006921 w 1973388"/>
                <a:gd name="connsiteY2" fmla="*/ 835414 h 835414"/>
                <a:gd name="connsiteX3" fmla="*/ 1489495 w 1973388"/>
                <a:gd name="connsiteY3" fmla="*/ 483155 h 835414"/>
                <a:gd name="connsiteX4" fmla="*/ 1973388 w 1973388"/>
                <a:gd name="connsiteY4" fmla="*/ 560638 h 835414"/>
                <a:gd name="connsiteX0" fmla="*/ 0 w 1973388"/>
                <a:gd name="connsiteY0" fmla="*/ 381383 h 835414"/>
                <a:gd name="connsiteX1" fmla="*/ 481838 w 1973388"/>
                <a:gd name="connsiteY1" fmla="*/ 0 h 835414"/>
                <a:gd name="connsiteX2" fmla="*/ 1006921 w 1973388"/>
                <a:gd name="connsiteY2" fmla="*/ 835414 h 835414"/>
                <a:gd name="connsiteX3" fmla="*/ 1489495 w 1973388"/>
                <a:gd name="connsiteY3" fmla="*/ 483155 h 835414"/>
                <a:gd name="connsiteX4" fmla="*/ 1973388 w 1973388"/>
                <a:gd name="connsiteY4" fmla="*/ 669454 h 835414"/>
                <a:gd name="connsiteX0" fmla="*/ 0 w 1489495"/>
                <a:gd name="connsiteY0" fmla="*/ 381383 h 835414"/>
                <a:gd name="connsiteX1" fmla="*/ 481838 w 1489495"/>
                <a:gd name="connsiteY1" fmla="*/ 0 h 835414"/>
                <a:gd name="connsiteX2" fmla="*/ 1006921 w 1489495"/>
                <a:gd name="connsiteY2" fmla="*/ 835414 h 835414"/>
                <a:gd name="connsiteX3" fmla="*/ 1489495 w 1489495"/>
                <a:gd name="connsiteY3" fmla="*/ 483155 h 835414"/>
                <a:gd name="connsiteX0" fmla="*/ 0 w 1006921"/>
                <a:gd name="connsiteY0" fmla="*/ 381383 h 835414"/>
                <a:gd name="connsiteX1" fmla="*/ 481838 w 1006921"/>
                <a:gd name="connsiteY1" fmla="*/ 0 h 835414"/>
                <a:gd name="connsiteX2" fmla="*/ 1006921 w 1006921"/>
                <a:gd name="connsiteY2" fmla="*/ 835414 h 835414"/>
                <a:gd name="connsiteX0" fmla="*/ 0 w 990248"/>
                <a:gd name="connsiteY0" fmla="*/ 0 h 947106"/>
                <a:gd name="connsiteX1" fmla="*/ 465165 w 990248"/>
                <a:gd name="connsiteY1" fmla="*/ 111692 h 947106"/>
                <a:gd name="connsiteX2" fmla="*/ 990248 w 990248"/>
                <a:gd name="connsiteY2" fmla="*/ 947106 h 947106"/>
                <a:gd name="connsiteX0" fmla="*/ 0 w 990248"/>
                <a:gd name="connsiteY0" fmla="*/ 141646 h 1088752"/>
                <a:gd name="connsiteX1" fmla="*/ 448493 w 990248"/>
                <a:gd name="connsiteY1" fmla="*/ 0 h 1088752"/>
                <a:gd name="connsiteX2" fmla="*/ 990248 w 990248"/>
                <a:gd name="connsiteY2" fmla="*/ 1088752 h 1088752"/>
                <a:gd name="connsiteX0" fmla="*/ 0 w 792561"/>
                <a:gd name="connsiteY0" fmla="*/ 202267 h 202267"/>
                <a:gd name="connsiteX1" fmla="*/ 448493 w 792561"/>
                <a:gd name="connsiteY1" fmla="*/ 60621 h 202267"/>
                <a:gd name="connsiteX2" fmla="*/ 792561 w 792561"/>
                <a:gd name="connsiteY2" fmla="*/ 0 h 202267"/>
                <a:gd name="connsiteX0" fmla="*/ 0 w 794943"/>
                <a:gd name="connsiteY0" fmla="*/ 178464 h 178464"/>
                <a:gd name="connsiteX1" fmla="*/ 448493 w 794943"/>
                <a:gd name="connsiteY1" fmla="*/ 36818 h 178464"/>
                <a:gd name="connsiteX2" fmla="*/ 794943 w 794943"/>
                <a:gd name="connsiteY2" fmla="*/ 0 h 178464"/>
                <a:gd name="connsiteX0" fmla="*/ 0 w 771125"/>
                <a:gd name="connsiteY0" fmla="*/ 220970 h 220970"/>
                <a:gd name="connsiteX1" fmla="*/ 424675 w 771125"/>
                <a:gd name="connsiteY1" fmla="*/ 36818 h 220970"/>
                <a:gd name="connsiteX2" fmla="*/ 771125 w 771125"/>
                <a:gd name="connsiteY2" fmla="*/ 0 h 220970"/>
                <a:gd name="connsiteX0" fmla="*/ 0 w 771125"/>
                <a:gd name="connsiteY0" fmla="*/ 220970 h 220970"/>
                <a:gd name="connsiteX1" fmla="*/ 408002 w 771125"/>
                <a:gd name="connsiteY1" fmla="*/ 53821 h 220970"/>
                <a:gd name="connsiteX2" fmla="*/ 771125 w 771125"/>
                <a:gd name="connsiteY2" fmla="*/ 0 h 220970"/>
                <a:gd name="connsiteX0" fmla="*/ 0 w 787798"/>
                <a:gd name="connsiteY0" fmla="*/ 205668 h 205668"/>
                <a:gd name="connsiteX1" fmla="*/ 408002 w 787798"/>
                <a:gd name="connsiteY1" fmla="*/ 38519 h 205668"/>
                <a:gd name="connsiteX2" fmla="*/ 787798 w 787798"/>
                <a:gd name="connsiteY2" fmla="*/ 0 h 205668"/>
                <a:gd name="connsiteX0" fmla="*/ 0 w 408002"/>
                <a:gd name="connsiteY0" fmla="*/ 167149 h 167149"/>
                <a:gd name="connsiteX1" fmla="*/ 408002 w 408002"/>
                <a:gd name="connsiteY1" fmla="*/ 0 h 16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8002" h="167149">
                  <a:moveTo>
                    <a:pt x="0" y="167149"/>
                  </a:moveTo>
                  <a:lnTo>
                    <a:pt x="408002" y="0"/>
                  </a:lnTo>
                </a:path>
              </a:pathLst>
            </a:custGeom>
            <a:noFill/>
            <a:ln w="76200" cap="rnd">
              <a:solidFill>
                <a:srgbClr val="6B6B6B"/>
              </a:solidFill>
              <a:tailEnd type="none" w="sm" len="sm"/>
            </a:ln>
            <a:effectLst/>
            <a:scene3d>
              <a:camera prst="orthographicFront"/>
              <a:lightRig rig="threePt" dir="t"/>
            </a:scene3d>
            <a:sp3d prstMaterial="plastic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469" name="자유형 468"/>
            <p:cNvSpPr/>
            <p:nvPr/>
          </p:nvSpPr>
          <p:spPr>
            <a:xfrm>
              <a:off x="1786601" y="2678103"/>
              <a:ext cx="574278" cy="311832"/>
            </a:xfrm>
            <a:custGeom>
              <a:avLst/>
              <a:gdLst>
                <a:gd name="connsiteX0" fmla="*/ 0 w 2014208"/>
                <a:gd name="connsiteY0" fmla="*/ 855406 h 855406"/>
                <a:gd name="connsiteX1" fmla="*/ 615218 w 2014208"/>
                <a:gd name="connsiteY1" fmla="*/ 623646 h 855406"/>
                <a:gd name="connsiteX2" fmla="*/ 1045029 w 2014208"/>
                <a:gd name="connsiteY2" fmla="*/ 459307 h 855406"/>
                <a:gd name="connsiteX3" fmla="*/ 1508549 w 2014208"/>
                <a:gd name="connsiteY3" fmla="*/ 202263 h 855406"/>
                <a:gd name="connsiteX4" fmla="*/ 2014208 w 2014208"/>
                <a:gd name="connsiteY4" fmla="*/ 0 h 855406"/>
                <a:gd name="connsiteX0" fmla="*/ 0 w 2085350"/>
                <a:gd name="connsiteY0" fmla="*/ 887146 h 887146"/>
                <a:gd name="connsiteX1" fmla="*/ 615218 w 2085350"/>
                <a:gd name="connsiteY1" fmla="*/ 655386 h 887146"/>
                <a:gd name="connsiteX2" fmla="*/ 1045029 w 2085350"/>
                <a:gd name="connsiteY2" fmla="*/ 491047 h 887146"/>
                <a:gd name="connsiteX3" fmla="*/ 1508549 w 2085350"/>
                <a:gd name="connsiteY3" fmla="*/ 234003 h 887146"/>
                <a:gd name="connsiteX4" fmla="*/ 2085350 w 2085350"/>
                <a:gd name="connsiteY4" fmla="*/ 0 h 887146"/>
                <a:gd name="connsiteX0" fmla="*/ 0 w 2056246"/>
                <a:gd name="connsiteY0" fmla="*/ 864929 h 864929"/>
                <a:gd name="connsiteX1" fmla="*/ 615218 w 2056246"/>
                <a:gd name="connsiteY1" fmla="*/ 633169 h 864929"/>
                <a:gd name="connsiteX2" fmla="*/ 1045029 w 2056246"/>
                <a:gd name="connsiteY2" fmla="*/ 468830 h 864929"/>
                <a:gd name="connsiteX3" fmla="*/ 1508549 w 2056246"/>
                <a:gd name="connsiteY3" fmla="*/ 211786 h 864929"/>
                <a:gd name="connsiteX4" fmla="*/ 2056246 w 2056246"/>
                <a:gd name="connsiteY4" fmla="*/ 0 h 864929"/>
                <a:gd name="connsiteX0" fmla="*/ 0 w 2040078"/>
                <a:gd name="connsiteY0" fmla="*/ 868104 h 868104"/>
                <a:gd name="connsiteX1" fmla="*/ 615218 w 2040078"/>
                <a:gd name="connsiteY1" fmla="*/ 636344 h 868104"/>
                <a:gd name="connsiteX2" fmla="*/ 1045029 w 2040078"/>
                <a:gd name="connsiteY2" fmla="*/ 472005 h 868104"/>
                <a:gd name="connsiteX3" fmla="*/ 1508549 w 2040078"/>
                <a:gd name="connsiteY3" fmla="*/ 214961 h 868104"/>
                <a:gd name="connsiteX4" fmla="*/ 2040078 w 2040078"/>
                <a:gd name="connsiteY4" fmla="*/ 0 h 868104"/>
                <a:gd name="connsiteX0" fmla="*/ 0 w 2011497"/>
                <a:gd name="connsiteY0" fmla="*/ 378430 h 636344"/>
                <a:gd name="connsiteX1" fmla="*/ 586637 w 2011497"/>
                <a:gd name="connsiteY1" fmla="*/ 636344 h 636344"/>
                <a:gd name="connsiteX2" fmla="*/ 1016448 w 2011497"/>
                <a:gd name="connsiteY2" fmla="*/ 472005 h 636344"/>
                <a:gd name="connsiteX3" fmla="*/ 1479968 w 2011497"/>
                <a:gd name="connsiteY3" fmla="*/ 214961 h 636344"/>
                <a:gd name="connsiteX4" fmla="*/ 2011497 w 2011497"/>
                <a:gd name="connsiteY4" fmla="*/ 0 h 636344"/>
                <a:gd name="connsiteX0" fmla="*/ 0 w 2011497"/>
                <a:gd name="connsiteY0" fmla="*/ 378430 h 472005"/>
                <a:gd name="connsiteX1" fmla="*/ 500892 w 2011497"/>
                <a:gd name="connsiteY1" fmla="*/ 201078 h 472005"/>
                <a:gd name="connsiteX2" fmla="*/ 1016448 w 2011497"/>
                <a:gd name="connsiteY2" fmla="*/ 472005 h 472005"/>
                <a:gd name="connsiteX3" fmla="*/ 1479968 w 2011497"/>
                <a:gd name="connsiteY3" fmla="*/ 214961 h 472005"/>
                <a:gd name="connsiteX4" fmla="*/ 2011497 w 2011497"/>
                <a:gd name="connsiteY4" fmla="*/ 0 h 472005"/>
                <a:gd name="connsiteX0" fmla="*/ 0 w 2011497"/>
                <a:gd name="connsiteY0" fmla="*/ 378430 h 825659"/>
                <a:gd name="connsiteX1" fmla="*/ 500892 w 2011497"/>
                <a:gd name="connsiteY1" fmla="*/ 201078 h 825659"/>
                <a:gd name="connsiteX2" fmla="*/ 1006921 w 2011497"/>
                <a:gd name="connsiteY2" fmla="*/ 825659 h 825659"/>
                <a:gd name="connsiteX3" fmla="*/ 1479968 w 2011497"/>
                <a:gd name="connsiteY3" fmla="*/ 214961 h 825659"/>
                <a:gd name="connsiteX4" fmla="*/ 2011497 w 2011497"/>
                <a:gd name="connsiteY4" fmla="*/ 0 h 825659"/>
                <a:gd name="connsiteX0" fmla="*/ 0 w 2021024"/>
                <a:gd name="connsiteY0" fmla="*/ 534853 h 825659"/>
                <a:gd name="connsiteX1" fmla="*/ 510419 w 2021024"/>
                <a:gd name="connsiteY1" fmla="*/ 201078 h 825659"/>
                <a:gd name="connsiteX2" fmla="*/ 1016448 w 2021024"/>
                <a:gd name="connsiteY2" fmla="*/ 825659 h 825659"/>
                <a:gd name="connsiteX3" fmla="*/ 1489495 w 2021024"/>
                <a:gd name="connsiteY3" fmla="*/ 214961 h 825659"/>
                <a:gd name="connsiteX4" fmla="*/ 2021024 w 2021024"/>
                <a:gd name="connsiteY4" fmla="*/ 0 h 825659"/>
                <a:gd name="connsiteX0" fmla="*/ 0 w 2021024"/>
                <a:gd name="connsiteY0" fmla="*/ 534853 h 825659"/>
                <a:gd name="connsiteX1" fmla="*/ 510419 w 2021024"/>
                <a:gd name="connsiteY1" fmla="*/ 201078 h 825659"/>
                <a:gd name="connsiteX2" fmla="*/ 1016448 w 2021024"/>
                <a:gd name="connsiteY2" fmla="*/ 825659 h 825659"/>
                <a:gd name="connsiteX3" fmla="*/ 1479968 w 2021024"/>
                <a:gd name="connsiteY3" fmla="*/ 595819 h 825659"/>
                <a:gd name="connsiteX4" fmla="*/ 2021024 w 2021024"/>
                <a:gd name="connsiteY4" fmla="*/ 0 h 825659"/>
                <a:gd name="connsiteX0" fmla="*/ 0 w 1954334"/>
                <a:gd name="connsiteY0" fmla="*/ 333775 h 624581"/>
                <a:gd name="connsiteX1" fmla="*/ 510419 w 1954334"/>
                <a:gd name="connsiteY1" fmla="*/ 0 h 624581"/>
                <a:gd name="connsiteX2" fmla="*/ 1016448 w 1954334"/>
                <a:gd name="connsiteY2" fmla="*/ 624581 h 624581"/>
                <a:gd name="connsiteX3" fmla="*/ 1479968 w 1954334"/>
                <a:gd name="connsiteY3" fmla="*/ 394741 h 624581"/>
                <a:gd name="connsiteX4" fmla="*/ 1954334 w 1954334"/>
                <a:gd name="connsiteY4" fmla="*/ 519831 h 624581"/>
                <a:gd name="connsiteX0" fmla="*/ 0 w 1954334"/>
                <a:gd name="connsiteY0" fmla="*/ 469796 h 760602"/>
                <a:gd name="connsiteX1" fmla="*/ 500892 w 1954334"/>
                <a:gd name="connsiteY1" fmla="*/ 0 h 760602"/>
                <a:gd name="connsiteX2" fmla="*/ 1016448 w 1954334"/>
                <a:gd name="connsiteY2" fmla="*/ 760602 h 760602"/>
                <a:gd name="connsiteX3" fmla="*/ 1479968 w 1954334"/>
                <a:gd name="connsiteY3" fmla="*/ 530762 h 760602"/>
                <a:gd name="connsiteX4" fmla="*/ 1954334 w 1954334"/>
                <a:gd name="connsiteY4" fmla="*/ 655852 h 760602"/>
                <a:gd name="connsiteX0" fmla="*/ 0 w 1954334"/>
                <a:gd name="connsiteY0" fmla="*/ 381383 h 672189"/>
                <a:gd name="connsiteX1" fmla="*/ 481838 w 1954334"/>
                <a:gd name="connsiteY1" fmla="*/ 0 h 672189"/>
                <a:gd name="connsiteX2" fmla="*/ 1016448 w 1954334"/>
                <a:gd name="connsiteY2" fmla="*/ 672189 h 672189"/>
                <a:gd name="connsiteX3" fmla="*/ 1479968 w 1954334"/>
                <a:gd name="connsiteY3" fmla="*/ 442349 h 672189"/>
                <a:gd name="connsiteX4" fmla="*/ 1954334 w 1954334"/>
                <a:gd name="connsiteY4" fmla="*/ 567439 h 672189"/>
                <a:gd name="connsiteX0" fmla="*/ 0 w 1954334"/>
                <a:gd name="connsiteY0" fmla="*/ 381383 h 835414"/>
                <a:gd name="connsiteX1" fmla="*/ 481838 w 1954334"/>
                <a:gd name="connsiteY1" fmla="*/ 0 h 835414"/>
                <a:gd name="connsiteX2" fmla="*/ 1006921 w 1954334"/>
                <a:gd name="connsiteY2" fmla="*/ 835414 h 835414"/>
                <a:gd name="connsiteX3" fmla="*/ 1479968 w 1954334"/>
                <a:gd name="connsiteY3" fmla="*/ 442349 h 835414"/>
                <a:gd name="connsiteX4" fmla="*/ 1954334 w 1954334"/>
                <a:gd name="connsiteY4" fmla="*/ 567439 h 835414"/>
                <a:gd name="connsiteX0" fmla="*/ 0 w 1954334"/>
                <a:gd name="connsiteY0" fmla="*/ 381383 h 835414"/>
                <a:gd name="connsiteX1" fmla="*/ 481838 w 1954334"/>
                <a:gd name="connsiteY1" fmla="*/ 0 h 835414"/>
                <a:gd name="connsiteX2" fmla="*/ 1006921 w 1954334"/>
                <a:gd name="connsiteY2" fmla="*/ 835414 h 835414"/>
                <a:gd name="connsiteX3" fmla="*/ 1489495 w 1954334"/>
                <a:gd name="connsiteY3" fmla="*/ 483155 h 835414"/>
                <a:gd name="connsiteX4" fmla="*/ 1954334 w 1954334"/>
                <a:gd name="connsiteY4" fmla="*/ 567439 h 835414"/>
                <a:gd name="connsiteX0" fmla="*/ 0 w 1973388"/>
                <a:gd name="connsiteY0" fmla="*/ 381383 h 835414"/>
                <a:gd name="connsiteX1" fmla="*/ 481838 w 1973388"/>
                <a:gd name="connsiteY1" fmla="*/ 0 h 835414"/>
                <a:gd name="connsiteX2" fmla="*/ 1006921 w 1973388"/>
                <a:gd name="connsiteY2" fmla="*/ 835414 h 835414"/>
                <a:gd name="connsiteX3" fmla="*/ 1489495 w 1973388"/>
                <a:gd name="connsiteY3" fmla="*/ 483155 h 835414"/>
                <a:gd name="connsiteX4" fmla="*/ 1973388 w 1973388"/>
                <a:gd name="connsiteY4" fmla="*/ 560638 h 835414"/>
                <a:gd name="connsiteX0" fmla="*/ 0 w 1973388"/>
                <a:gd name="connsiteY0" fmla="*/ 381383 h 835414"/>
                <a:gd name="connsiteX1" fmla="*/ 481838 w 1973388"/>
                <a:gd name="connsiteY1" fmla="*/ 0 h 835414"/>
                <a:gd name="connsiteX2" fmla="*/ 1006921 w 1973388"/>
                <a:gd name="connsiteY2" fmla="*/ 835414 h 835414"/>
                <a:gd name="connsiteX3" fmla="*/ 1489495 w 1973388"/>
                <a:gd name="connsiteY3" fmla="*/ 483155 h 835414"/>
                <a:gd name="connsiteX4" fmla="*/ 1973388 w 1973388"/>
                <a:gd name="connsiteY4" fmla="*/ 669454 h 835414"/>
                <a:gd name="connsiteX0" fmla="*/ 0 w 1489495"/>
                <a:gd name="connsiteY0" fmla="*/ 381383 h 835414"/>
                <a:gd name="connsiteX1" fmla="*/ 481838 w 1489495"/>
                <a:gd name="connsiteY1" fmla="*/ 0 h 835414"/>
                <a:gd name="connsiteX2" fmla="*/ 1006921 w 1489495"/>
                <a:gd name="connsiteY2" fmla="*/ 835414 h 835414"/>
                <a:gd name="connsiteX3" fmla="*/ 1489495 w 1489495"/>
                <a:gd name="connsiteY3" fmla="*/ 483155 h 835414"/>
                <a:gd name="connsiteX0" fmla="*/ 0 w 1006921"/>
                <a:gd name="connsiteY0" fmla="*/ 381383 h 835414"/>
                <a:gd name="connsiteX1" fmla="*/ 481838 w 1006921"/>
                <a:gd name="connsiteY1" fmla="*/ 0 h 835414"/>
                <a:gd name="connsiteX2" fmla="*/ 1006921 w 1006921"/>
                <a:gd name="connsiteY2" fmla="*/ 835414 h 835414"/>
                <a:gd name="connsiteX0" fmla="*/ 0 w 990248"/>
                <a:gd name="connsiteY0" fmla="*/ 0 h 947106"/>
                <a:gd name="connsiteX1" fmla="*/ 465165 w 990248"/>
                <a:gd name="connsiteY1" fmla="*/ 111692 h 947106"/>
                <a:gd name="connsiteX2" fmla="*/ 990248 w 990248"/>
                <a:gd name="connsiteY2" fmla="*/ 947106 h 947106"/>
                <a:gd name="connsiteX0" fmla="*/ 0 w 990248"/>
                <a:gd name="connsiteY0" fmla="*/ 141646 h 1088752"/>
                <a:gd name="connsiteX1" fmla="*/ 448493 w 990248"/>
                <a:gd name="connsiteY1" fmla="*/ 0 h 1088752"/>
                <a:gd name="connsiteX2" fmla="*/ 990248 w 990248"/>
                <a:gd name="connsiteY2" fmla="*/ 1088752 h 1088752"/>
                <a:gd name="connsiteX0" fmla="*/ 0 w 792561"/>
                <a:gd name="connsiteY0" fmla="*/ 202267 h 202267"/>
                <a:gd name="connsiteX1" fmla="*/ 448493 w 792561"/>
                <a:gd name="connsiteY1" fmla="*/ 60621 h 202267"/>
                <a:gd name="connsiteX2" fmla="*/ 792561 w 792561"/>
                <a:gd name="connsiteY2" fmla="*/ 0 h 202267"/>
                <a:gd name="connsiteX0" fmla="*/ 0 w 794943"/>
                <a:gd name="connsiteY0" fmla="*/ 178464 h 178464"/>
                <a:gd name="connsiteX1" fmla="*/ 448493 w 794943"/>
                <a:gd name="connsiteY1" fmla="*/ 36818 h 178464"/>
                <a:gd name="connsiteX2" fmla="*/ 794943 w 794943"/>
                <a:gd name="connsiteY2" fmla="*/ 0 h 178464"/>
                <a:gd name="connsiteX0" fmla="*/ 0 w 771125"/>
                <a:gd name="connsiteY0" fmla="*/ 220970 h 220970"/>
                <a:gd name="connsiteX1" fmla="*/ 424675 w 771125"/>
                <a:gd name="connsiteY1" fmla="*/ 36818 h 220970"/>
                <a:gd name="connsiteX2" fmla="*/ 771125 w 771125"/>
                <a:gd name="connsiteY2" fmla="*/ 0 h 220970"/>
                <a:gd name="connsiteX0" fmla="*/ 0 w 771125"/>
                <a:gd name="connsiteY0" fmla="*/ 220970 h 220970"/>
                <a:gd name="connsiteX1" fmla="*/ 408002 w 771125"/>
                <a:gd name="connsiteY1" fmla="*/ 53821 h 220970"/>
                <a:gd name="connsiteX2" fmla="*/ 771125 w 771125"/>
                <a:gd name="connsiteY2" fmla="*/ 0 h 220970"/>
                <a:gd name="connsiteX0" fmla="*/ 0 w 787798"/>
                <a:gd name="connsiteY0" fmla="*/ 205668 h 205668"/>
                <a:gd name="connsiteX1" fmla="*/ 408002 w 787798"/>
                <a:gd name="connsiteY1" fmla="*/ 38519 h 205668"/>
                <a:gd name="connsiteX2" fmla="*/ 787798 w 787798"/>
                <a:gd name="connsiteY2" fmla="*/ 0 h 205668"/>
                <a:gd name="connsiteX0" fmla="*/ 0 w 379796"/>
                <a:gd name="connsiteY0" fmla="*/ 38519 h 38519"/>
                <a:gd name="connsiteX1" fmla="*/ 379796 w 379796"/>
                <a:gd name="connsiteY1" fmla="*/ 0 h 38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9796" h="38519">
                  <a:moveTo>
                    <a:pt x="0" y="38519"/>
                  </a:moveTo>
                  <a:lnTo>
                    <a:pt x="379796" y="0"/>
                  </a:lnTo>
                </a:path>
              </a:pathLst>
            </a:custGeom>
            <a:noFill/>
            <a:ln w="76200" cap="rnd">
              <a:solidFill>
                <a:srgbClr val="0070C0"/>
              </a:solidFill>
              <a:tailEnd type="none" w="sm" len="sm"/>
            </a:ln>
            <a:effectLst/>
            <a:scene3d>
              <a:camera prst="orthographicFront"/>
              <a:lightRig rig="threePt" dir="t"/>
            </a:scene3d>
            <a:sp3d prstMaterial="plastic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470" name="모서리가 둥근 직사각형 469"/>
            <p:cNvSpPr/>
            <p:nvPr/>
          </p:nvSpPr>
          <p:spPr>
            <a:xfrm>
              <a:off x="809988" y="2856137"/>
              <a:ext cx="756312" cy="239522"/>
            </a:xfrm>
            <a:prstGeom prst="roundRect">
              <a:avLst>
                <a:gd name="adj" fmla="val 10193"/>
              </a:avLst>
            </a:prstGeom>
          </p:spPr>
          <p:txBody>
            <a:bodyPr wrap="square" lIns="0" tIns="0" rIns="0" bIns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spcAft>
                  <a:spcPts val="300"/>
                </a:spcAft>
                <a:buClr>
                  <a:schemeClr val="accent1">
                    <a:lumMod val="75000"/>
                  </a:schemeClr>
                </a:buClr>
              </a:pPr>
              <a:r>
                <a:rPr lang="en-US" altLang="ko-KR" sz="1200" b="1" dirty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21594000" scaled="0"/>
                  </a:gradFill>
                  <a:latin typeface="-윤고딕330" pitchFamily="18" charset="-127"/>
                  <a:ea typeface="-윤고딕330" pitchFamily="18" charset="-127"/>
                </a:rPr>
                <a:t>7.4</a:t>
              </a:r>
              <a:endParaRPr lang="ko-KR" altLang="en-US" sz="1200" b="1" dirty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latin typeface="-윤고딕330" pitchFamily="18" charset="-127"/>
                <a:ea typeface="-윤고딕330" pitchFamily="18" charset="-127"/>
              </a:endParaRPr>
            </a:p>
          </p:txBody>
        </p:sp>
        <p:grpSp>
          <p:nvGrpSpPr>
            <p:cNvPr id="28" name="그룹 470"/>
            <p:cNvGrpSpPr/>
            <p:nvPr/>
          </p:nvGrpSpPr>
          <p:grpSpPr>
            <a:xfrm>
              <a:off x="1148642" y="2634061"/>
              <a:ext cx="1249457" cy="580625"/>
              <a:chOff x="1110896" y="2884973"/>
              <a:chExt cx="861576" cy="335152"/>
            </a:xfrm>
          </p:grpSpPr>
          <p:sp>
            <p:nvSpPr>
              <p:cNvPr id="488" name="타원 487"/>
              <p:cNvSpPr/>
              <p:nvPr/>
            </p:nvSpPr>
            <p:spPr>
              <a:xfrm flipH="1">
                <a:off x="1110896" y="3169176"/>
                <a:ext cx="63440" cy="50949"/>
              </a:xfrm>
              <a:prstGeom prst="ellipse">
                <a:avLst/>
              </a:prstGeom>
              <a:solidFill>
                <a:schemeClr val="bg1"/>
              </a:solidFill>
              <a:ln w="25400" cap="rnd">
                <a:noFill/>
              </a:ln>
              <a:effectLst>
                <a:innerShdw blurRad="254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489" name="타원 488"/>
              <p:cNvSpPr/>
              <p:nvPr/>
            </p:nvSpPr>
            <p:spPr>
              <a:xfrm flipH="1">
                <a:off x="1526283" y="3062887"/>
                <a:ext cx="63440" cy="50949"/>
              </a:xfrm>
              <a:prstGeom prst="ellipse">
                <a:avLst/>
              </a:prstGeom>
              <a:solidFill>
                <a:schemeClr val="bg1"/>
              </a:solidFill>
              <a:ln w="25400" cap="rnd">
                <a:noFill/>
              </a:ln>
              <a:effectLst>
                <a:innerShdw blurRad="254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490" name="타원 489"/>
              <p:cNvSpPr/>
              <p:nvPr/>
            </p:nvSpPr>
            <p:spPr>
              <a:xfrm flipH="1">
                <a:off x="1909032" y="2884973"/>
                <a:ext cx="63440" cy="50949"/>
              </a:xfrm>
              <a:prstGeom prst="ellipse">
                <a:avLst/>
              </a:prstGeom>
              <a:solidFill>
                <a:schemeClr val="bg1"/>
              </a:solidFill>
              <a:ln w="25400" cap="rnd">
                <a:noFill/>
              </a:ln>
              <a:effectLst>
                <a:innerShdw blurRad="254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</p:grpSp>
        <p:sp>
          <p:nvSpPr>
            <p:cNvPr id="472" name="모서리가 둥근 직사각형 471"/>
            <p:cNvSpPr/>
            <p:nvPr/>
          </p:nvSpPr>
          <p:spPr>
            <a:xfrm>
              <a:off x="1401938" y="2651640"/>
              <a:ext cx="756312" cy="239522"/>
            </a:xfrm>
            <a:prstGeom prst="roundRect">
              <a:avLst>
                <a:gd name="adj" fmla="val 10193"/>
              </a:avLst>
            </a:prstGeom>
          </p:spPr>
          <p:txBody>
            <a:bodyPr wrap="square" lIns="0" tIns="0" rIns="0" bIns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spcAft>
                  <a:spcPts val="300"/>
                </a:spcAft>
                <a:buClr>
                  <a:schemeClr val="accent1">
                    <a:lumMod val="75000"/>
                  </a:schemeClr>
                </a:buClr>
              </a:pPr>
              <a:r>
                <a:rPr lang="en-US" altLang="ko-KR" sz="1200" b="1" dirty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21594000" scaled="0"/>
                  </a:gradFill>
                  <a:latin typeface="-윤고딕330" pitchFamily="18" charset="-127"/>
                  <a:ea typeface="-윤고딕330" pitchFamily="18" charset="-127"/>
                </a:rPr>
                <a:t>7.6</a:t>
              </a:r>
              <a:endParaRPr lang="ko-KR" altLang="en-US" sz="1200" b="1" dirty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latin typeface="-윤고딕330" pitchFamily="18" charset="-127"/>
                <a:ea typeface="-윤고딕330" pitchFamily="18" charset="-127"/>
              </a:endParaRPr>
            </a:p>
          </p:txBody>
        </p:sp>
        <p:sp>
          <p:nvSpPr>
            <p:cNvPr id="473" name="Rectangle 29"/>
            <p:cNvSpPr>
              <a:spLocks noChangeArrowheads="1"/>
            </p:cNvSpPr>
            <p:nvPr/>
          </p:nvSpPr>
          <p:spPr bwMode="auto">
            <a:xfrm rot="10800000">
              <a:off x="1014500" y="3412788"/>
              <a:ext cx="332216" cy="108000"/>
            </a:xfrm>
            <a:prstGeom prst="rect">
              <a:avLst/>
            </a:prstGeom>
            <a:gradFill rotWithShape="1">
              <a:gsLst>
                <a:gs pos="100000">
                  <a:schemeClr val="tx1">
                    <a:lumMod val="75000"/>
                    <a:lumOff val="25000"/>
                  </a:schemeClr>
                </a:gs>
                <a:gs pos="0">
                  <a:schemeClr val="tx1">
                    <a:lumMod val="75000"/>
                    <a:lumOff val="25000"/>
                  </a:schemeClr>
                </a:gs>
                <a:gs pos="51000">
                  <a:schemeClr val="tx1">
                    <a:lumMod val="50000"/>
                    <a:lumOff val="50000"/>
                  </a:schemeClr>
                </a:gs>
                <a:gs pos="45000">
                  <a:schemeClr val="tx1">
                    <a:lumMod val="75000"/>
                    <a:lumOff val="25000"/>
                  </a:schemeClr>
                </a:gs>
              </a:gsLst>
              <a:lin ang="10800000" scaled="0"/>
            </a:gradFill>
            <a:ln>
              <a:noFill/>
            </a:ln>
            <a:effectLst>
              <a:reflection blurRad="6350" stA="32000" endPos="9000" dir="5400000" sy="-100000" algn="bl" rotWithShape="0"/>
            </a:effectLst>
            <a:ex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74" name="직사각형 473"/>
            <p:cNvSpPr/>
            <p:nvPr/>
          </p:nvSpPr>
          <p:spPr>
            <a:xfrm>
              <a:off x="1167471" y="3255991"/>
              <a:ext cx="58488" cy="264793"/>
            </a:xfrm>
            <a:prstGeom prst="rect">
              <a:avLst/>
            </a:prstGeom>
            <a:gradFill>
              <a:gsLst>
                <a:gs pos="0">
                  <a:srgbClr val="3E7898">
                    <a:tint val="66000"/>
                    <a:satMod val="160000"/>
                    <a:alpha val="0"/>
                  </a:srgbClr>
                </a:gs>
                <a:gs pos="50000">
                  <a:srgbClr val="FFFFFF">
                    <a:alpha val="73000"/>
                  </a:srgbClr>
                </a:gs>
                <a:gs pos="100000">
                  <a:srgbClr val="3E7898">
                    <a:tint val="23500"/>
                    <a:satMod val="160000"/>
                    <a:alpha val="0"/>
                  </a:srgbClr>
                </a:gs>
              </a:gsLst>
              <a:lin ang="0" scaled="0"/>
            </a:gradFill>
            <a:ln w="15875" cap="rnd" cmpd="sng" algn="ctr">
              <a:noFill/>
              <a:prstDash val="solid"/>
              <a:tailEnd type="none"/>
            </a:ln>
            <a:effectLst/>
          </p:spPr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latinLnBrk="0">
                <a:defRPr/>
              </a:pPr>
              <a:endParaRPr lang="ko-KR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475" name="Rectangle 29"/>
            <p:cNvSpPr>
              <a:spLocks noChangeArrowheads="1"/>
            </p:cNvSpPr>
            <p:nvPr/>
          </p:nvSpPr>
          <p:spPr bwMode="auto">
            <a:xfrm rot="10800000">
              <a:off x="1608350" y="3342037"/>
              <a:ext cx="332216" cy="180000"/>
            </a:xfrm>
            <a:prstGeom prst="rect">
              <a:avLst/>
            </a:prstGeom>
            <a:gradFill rotWithShape="1">
              <a:gsLst>
                <a:gs pos="100000">
                  <a:schemeClr val="tx1">
                    <a:lumMod val="75000"/>
                    <a:lumOff val="25000"/>
                  </a:schemeClr>
                </a:gs>
                <a:gs pos="0">
                  <a:schemeClr val="tx1">
                    <a:lumMod val="75000"/>
                    <a:lumOff val="25000"/>
                  </a:schemeClr>
                </a:gs>
                <a:gs pos="51000">
                  <a:schemeClr val="tx1">
                    <a:lumMod val="50000"/>
                    <a:lumOff val="50000"/>
                  </a:schemeClr>
                </a:gs>
                <a:gs pos="45000">
                  <a:schemeClr val="tx1">
                    <a:lumMod val="75000"/>
                    <a:lumOff val="25000"/>
                  </a:schemeClr>
                </a:gs>
              </a:gsLst>
              <a:lin ang="10800000" scaled="0"/>
            </a:gradFill>
            <a:ln>
              <a:noFill/>
            </a:ln>
            <a:effectLst>
              <a:reflection blurRad="6350" stA="32000" endPos="9000" dir="5400000" sy="-100000" algn="bl" rotWithShape="0"/>
            </a:effectLst>
            <a:ex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76" name="직사각형 475"/>
            <p:cNvSpPr/>
            <p:nvPr/>
          </p:nvSpPr>
          <p:spPr>
            <a:xfrm>
              <a:off x="1761320" y="3351212"/>
              <a:ext cx="58487" cy="180000"/>
            </a:xfrm>
            <a:prstGeom prst="rect">
              <a:avLst/>
            </a:prstGeom>
            <a:gradFill>
              <a:gsLst>
                <a:gs pos="0">
                  <a:srgbClr val="3E7898">
                    <a:tint val="66000"/>
                    <a:satMod val="160000"/>
                    <a:alpha val="0"/>
                  </a:srgbClr>
                </a:gs>
                <a:gs pos="50000">
                  <a:srgbClr val="FFFFFF">
                    <a:alpha val="73000"/>
                  </a:srgbClr>
                </a:gs>
                <a:gs pos="100000">
                  <a:srgbClr val="3E7898">
                    <a:tint val="23500"/>
                    <a:satMod val="160000"/>
                    <a:alpha val="0"/>
                  </a:srgbClr>
                </a:gs>
              </a:gsLst>
              <a:lin ang="0" scaled="0"/>
            </a:gradFill>
            <a:ln w="15875" cap="rnd" cmpd="sng" algn="ctr">
              <a:noFill/>
              <a:prstDash val="solid"/>
              <a:tailEnd type="none"/>
            </a:ln>
            <a:effectLst/>
          </p:spPr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latinLnBrk="0">
                <a:defRPr/>
              </a:pPr>
              <a:endParaRPr lang="ko-KR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477" name="Rectangle 29"/>
            <p:cNvSpPr>
              <a:spLocks noChangeArrowheads="1"/>
            </p:cNvSpPr>
            <p:nvPr/>
          </p:nvSpPr>
          <p:spPr bwMode="auto">
            <a:xfrm rot="10800000">
              <a:off x="2182235" y="3209282"/>
              <a:ext cx="332216" cy="288000"/>
            </a:xfrm>
            <a:prstGeom prst="rect">
              <a:avLst/>
            </a:prstGeom>
            <a:gradFill rotWithShape="1">
              <a:gsLst>
                <a:gs pos="100000">
                  <a:srgbClr val="0070C0"/>
                </a:gs>
                <a:gs pos="0">
                  <a:schemeClr val="accent1">
                    <a:lumMod val="75000"/>
                  </a:schemeClr>
                </a:gs>
                <a:gs pos="51000">
                  <a:srgbClr val="0070C0"/>
                </a:gs>
                <a:gs pos="45000">
                  <a:schemeClr val="accent1">
                    <a:lumMod val="75000"/>
                  </a:schemeClr>
                </a:gs>
              </a:gsLst>
              <a:lin ang="10800000" scaled="0"/>
            </a:gradFill>
            <a:ln>
              <a:noFill/>
            </a:ln>
            <a:effectLst>
              <a:reflection blurRad="6350" stA="32000" endPos="9000" dir="5400000" sy="-100000" algn="bl" rotWithShape="0"/>
            </a:effectLst>
            <a:ex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78" name="직사각형 477"/>
            <p:cNvSpPr/>
            <p:nvPr/>
          </p:nvSpPr>
          <p:spPr>
            <a:xfrm>
              <a:off x="2335205" y="3144218"/>
              <a:ext cx="58487" cy="353064"/>
            </a:xfrm>
            <a:prstGeom prst="rect">
              <a:avLst/>
            </a:prstGeom>
            <a:gradFill>
              <a:gsLst>
                <a:gs pos="0">
                  <a:srgbClr val="3E7898">
                    <a:tint val="66000"/>
                    <a:satMod val="160000"/>
                    <a:alpha val="0"/>
                  </a:srgbClr>
                </a:gs>
                <a:gs pos="50000">
                  <a:srgbClr val="FFFFFF">
                    <a:alpha val="73000"/>
                  </a:srgbClr>
                </a:gs>
                <a:gs pos="100000">
                  <a:srgbClr val="3E7898">
                    <a:tint val="23500"/>
                    <a:satMod val="160000"/>
                    <a:alpha val="0"/>
                  </a:srgbClr>
                </a:gs>
              </a:gsLst>
              <a:lin ang="0" scaled="0"/>
            </a:gradFill>
            <a:ln w="15875" cap="rnd" cmpd="sng" algn="ctr">
              <a:noFill/>
              <a:prstDash val="solid"/>
              <a:tailEnd type="none"/>
            </a:ln>
            <a:effectLst/>
          </p:spPr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latinLnBrk="0">
                <a:defRPr/>
              </a:pPr>
              <a:endParaRPr lang="ko-KR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479" name="모서리가 둥근 직사각형 478"/>
            <p:cNvSpPr/>
            <p:nvPr/>
          </p:nvSpPr>
          <p:spPr>
            <a:xfrm>
              <a:off x="752448" y="2222330"/>
              <a:ext cx="968020" cy="130254"/>
            </a:xfrm>
            <a:prstGeom prst="roundRect">
              <a:avLst>
                <a:gd name="adj" fmla="val 10193"/>
              </a:avLst>
            </a:prstGeom>
          </p:spPr>
          <p:txBody>
            <a:bodyPr wrap="square" lIns="0" tIns="0" rIns="0" bIns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Aft>
                  <a:spcPts val="300"/>
                </a:spcAft>
                <a:buClr>
                  <a:schemeClr val="accent1">
                    <a:lumMod val="75000"/>
                  </a:schemeClr>
                </a:buClr>
              </a:pPr>
              <a:r>
                <a:rPr lang="ko-KR" altLang="en-US" sz="800" dirty="0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21594000" scaled="0"/>
                  </a:gradFill>
                  <a:latin typeface="-윤고딕330" pitchFamily="18" charset="-127"/>
                  <a:ea typeface="-윤고딕330" pitchFamily="18" charset="-127"/>
                </a:rPr>
                <a:t>신설법인</a:t>
              </a:r>
              <a:r>
                <a:rPr lang="en-US" altLang="ko-KR" sz="800" dirty="0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21594000" scaled="0"/>
                  </a:gradFill>
                  <a:latin typeface="-윤고딕330" pitchFamily="18" charset="-127"/>
                  <a:ea typeface="-윤고딕330" pitchFamily="18" charset="-127"/>
                </a:rPr>
                <a:t>(</a:t>
              </a:r>
              <a:r>
                <a:rPr lang="ko-KR" altLang="en-US" sz="800" dirty="0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21594000" scaled="0"/>
                  </a:gradFill>
                  <a:latin typeface="-윤고딕330" pitchFamily="18" charset="-127"/>
                  <a:ea typeface="-윤고딕330" pitchFamily="18" charset="-127"/>
                </a:rPr>
                <a:t>만개</a:t>
              </a:r>
              <a:r>
                <a:rPr lang="en-US" altLang="ko-KR" sz="800" dirty="0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21594000" scaled="0"/>
                  </a:gradFill>
                  <a:latin typeface="-윤고딕330" pitchFamily="18" charset="-127"/>
                  <a:ea typeface="-윤고딕330" pitchFamily="18" charset="-127"/>
                </a:rPr>
                <a:t>)</a:t>
              </a:r>
              <a:endParaRPr lang="en-US" altLang="ko-KR" sz="800" dirty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latin typeface="-윤고딕330" pitchFamily="18" charset="-127"/>
                <a:ea typeface="-윤고딕330" pitchFamily="18" charset="-127"/>
              </a:endParaRPr>
            </a:p>
          </p:txBody>
        </p:sp>
        <p:sp>
          <p:nvSpPr>
            <p:cNvPr id="480" name="모서리가 둥근 직사각형 479"/>
            <p:cNvSpPr/>
            <p:nvPr/>
          </p:nvSpPr>
          <p:spPr>
            <a:xfrm>
              <a:off x="2040705" y="2230617"/>
              <a:ext cx="816783" cy="130254"/>
            </a:xfrm>
            <a:prstGeom prst="roundRect">
              <a:avLst>
                <a:gd name="adj" fmla="val 10193"/>
              </a:avLst>
            </a:prstGeom>
          </p:spPr>
          <p:txBody>
            <a:bodyPr wrap="square" lIns="0" tIns="0" rIns="0" bIns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Aft>
                  <a:spcPts val="300"/>
                </a:spcAft>
                <a:buClr>
                  <a:schemeClr val="accent1">
                    <a:lumMod val="75000"/>
                  </a:schemeClr>
                </a:buClr>
              </a:pPr>
              <a:r>
                <a:rPr lang="ko-KR" altLang="en-US" sz="800" dirty="0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21594000" scaled="0"/>
                  </a:gradFill>
                  <a:latin typeface="-윤고딕330" pitchFamily="18" charset="-127"/>
                  <a:ea typeface="-윤고딕330" pitchFamily="18" charset="-127"/>
                </a:rPr>
                <a:t>벤처기업</a:t>
              </a:r>
              <a:r>
                <a:rPr lang="en-US" altLang="ko-KR" sz="800" dirty="0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21594000" scaled="0"/>
                  </a:gradFill>
                  <a:latin typeface="-윤고딕330" pitchFamily="18" charset="-127"/>
                  <a:ea typeface="-윤고딕330" pitchFamily="18" charset="-127"/>
                </a:rPr>
                <a:t>(</a:t>
              </a:r>
              <a:r>
                <a:rPr lang="ko-KR" altLang="en-US" sz="800" dirty="0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21594000" scaled="0"/>
                  </a:gradFill>
                  <a:latin typeface="-윤고딕330" pitchFamily="18" charset="-127"/>
                  <a:ea typeface="-윤고딕330" pitchFamily="18" charset="-127"/>
                </a:rPr>
                <a:t>만개</a:t>
              </a:r>
              <a:r>
                <a:rPr lang="en-US" altLang="ko-KR" sz="800" dirty="0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21594000" scaled="0"/>
                  </a:gradFill>
                  <a:latin typeface="-윤고딕330" pitchFamily="18" charset="-127"/>
                  <a:ea typeface="-윤고딕330" pitchFamily="18" charset="-127"/>
                </a:rPr>
                <a:t>)</a:t>
              </a:r>
              <a:endParaRPr lang="en-US" altLang="ko-KR" sz="800" dirty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latin typeface="-윤고딕330" pitchFamily="18" charset="-127"/>
                <a:ea typeface="-윤고딕330" pitchFamily="18" charset="-127"/>
              </a:endParaRPr>
            </a:p>
          </p:txBody>
        </p:sp>
        <p:sp>
          <p:nvSpPr>
            <p:cNvPr id="481" name="Rectangle 29"/>
            <p:cNvSpPr>
              <a:spLocks noChangeArrowheads="1"/>
            </p:cNvSpPr>
            <p:nvPr/>
          </p:nvSpPr>
          <p:spPr bwMode="auto">
            <a:xfrm rot="10800000">
              <a:off x="1867187" y="2256340"/>
              <a:ext cx="150697" cy="98740"/>
            </a:xfrm>
            <a:prstGeom prst="rect">
              <a:avLst/>
            </a:prstGeom>
            <a:gradFill rotWithShape="1">
              <a:gsLst>
                <a:gs pos="100000">
                  <a:srgbClr val="0070C0"/>
                </a:gs>
                <a:gs pos="0">
                  <a:schemeClr val="accent1">
                    <a:lumMod val="75000"/>
                  </a:schemeClr>
                </a:gs>
                <a:gs pos="51000">
                  <a:srgbClr val="0070C0"/>
                </a:gs>
                <a:gs pos="45000">
                  <a:schemeClr val="accent1">
                    <a:lumMod val="75000"/>
                  </a:schemeClr>
                </a:gs>
              </a:gsLst>
              <a:lin ang="10800000" scaled="0"/>
            </a:gradFill>
            <a:ln>
              <a:noFill/>
            </a:ln>
            <a:effectLst>
              <a:reflection blurRad="6350" stA="32000" endPos="9000" dir="5400000" sy="-100000" algn="bl" rotWithShape="0"/>
            </a:effectLst>
            <a:ex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29" name="그룹 481"/>
            <p:cNvGrpSpPr/>
            <p:nvPr/>
          </p:nvGrpSpPr>
          <p:grpSpPr>
            <a:xfrm>
              <a:off x="642910" y="2246466"/>
              <a:ext cx="68918" cy="79214"/>
              <a:chOff x="3570630" y="2471452"/>
              <a:chExt cx="68918" cy="79214"/>
            </a:xfrm>
          </p:grpSpPr>
          <p:sp>
            <p:nvSpPr>
              <p:cNvPr id="486" name="자유형 485"/>
              <p:cNvSpPr/>
              <p:nvPr/>
            </p:nvSpPr>
            <p:spPr>
              <a:xfrm>
                <a:off x="3572127" y="2511867"/>
                <a:ext cx="65924" cy="856"/>
              </a:xfrm>
              <a:custGeom>
                <a:avLst/>
                <a:gdLst>
                  <a:gd name="connsiteX0" fmla="*/ 0 w 2014208"/>
                  <a:gd name="connsiteY0" fmla="*/ 855406 h 855406"/>
                  <a:gd name="connsiteX1" fmla="*/ 615218 w 2014208"/>
                  <a:gd name="connsiteY1" fmla="*/ 623646 h 855406"/>
                  <a:gd name="connsiteX2" fmla="*/ 1045029 w 2014208"/>
                  <a:gd name="connsiteY2" fmla="*/ 459307 h 855406"/>
                  <a:gd name="connsiteX3" fmla="*/ 1508549 w 2014208"/>
                  <a:gd name="connsiteY3" fmla="*/ 202263 h 855406"/>
                  <a:gd name="connsiteX4" fmla="*/ 2014208 w 2014208"/>
                  <a:gd name="connsiteY4" fmla="*/ 0 h 855406"/>
                  <a:gd name="connsiteX0" fmla="*/ 0 w 2085350"/>
                  <a:gd name="connsiteY0" fmla="*/ 887146 h 887146"/>
                  <a:gd name="connsiteX1" fmla="*/ 615218 w 2085350"/>
                  <a:gd name="connsiteY1" fmla="*/ 655386 h 887146"/>
                  <a:gd name="connsiteX2" fmla="*/ 1045029 w 2085350"/>
                  <a:gd name="connsiteY2" fmla="*/ 491047 h 887146"/>
                  <a:gd name="connsiteX3" fmla="*/ 1508549 w 2085350"/>
                  <a:gd name="connsiteY3" fmla="*/ 234003 h 887146"/>
                  <a:gd name="connsiteX4" fmla="*/ 2085350 w 2085350"/>
                  <a:gd name="connsiteY4" fmla="*/ 0 h 887146"/>
                  <a:gd name="connsiteX0" fmla="*/ 0 w 2056246"/>
                  <a:gd name="connsiteY0" fmla="*/ 864929 h 864929"/>
                  <a:gd name="connsiteX1" fmla="*/ 615218 w 2056246"/>
                  <a:gd name="connsiteY1" fmla="*/ 633169 h 864929"/>
                  <a:gd name="connsiteX2" fmla="*/ 1045029 w 2056246"/>
                  <a:gd name="connsiteY2" fmla="*/ 468830 h 864929"/>
                  <a:gd name="connsiteX3" fmla="*/ 1508549 w 2056246"/>
                  <a:gd name="connsiteY3" fmla="*/ 211786 h 864929"/>
                  <a:gd name="connsiteX4" fmla="*/ 2056246 w 2056246"/>
                  <a:gd name="connsiteY4" fmla="*/ 0 h 864929"/>
                  <a:gd name="connsiteX0" fmla="*/ 0 w 2040078"/>
                  <a:gd name="connsiteY0" fmla="*/ 868104 h 868104"/>
                  <a:gd name="connsiteX1" fmla="*/ 615218 w 2040078"/>
                  <a:gd name="connsiteY1" fmla="*/ 636344 h 868104"/>
                  <a:gd name="connsiteX2" fmla="*/ 1045029 w 2040078"/>
                  <a:gd name="connsiteY2" fmla="*/ 472005 h 868104"/>
                  <a:gd name="connsiteX3" fmla="*/ 1508549 w 2040078"/>
                  <a:gd name="connsiteY3" fmla="*/ 214961 h 868104"/>
                  <a:gd name="connsiteX4" fmla="*/ 2040078 w 2040078"/>
                  <a:gd name="connsiteY4" fmla="*/ 0 h 868104"/>
                  <a:gd name="connsiteX0" fmla="*/ 0 w 2011497"/>
                  <a:gd name="connsiteY0" fmla="*/ 378430 h 636344"/>
                  <a:gd name="connsiteX1" fmla="*/ 586637 w 2011497"/>
                  <a:gd name="connsiteY1" fmla="*/ 636344 h 636344"/>
                  <a:gd name="connsiteX2" fmla="*/ 1016448 w 2011497"/>
                  <a:gd name="connsiteY2" fmla="*/ 472005 h 636344"/>
                  <a:gd name="connsiteX3" fmla="*/ 1479968 w 2011497"/>
                  <a:gd name="connsiteY3" fmla="*/ 214961 h 636344"/>
                  <a:gd name="connsiteX4" fmla="*/ 2011497 w 2011497"/>
                  <a:gd name="connsiteY4" fmla="*/ 0 h 636344"/>
                  <a:gd name="connsiteX0" fmla="*/ 0 w 2011497"/>
                  <a:gd name="connsiteY0" fmla="*/ 378430 h 472005"/>
                  <a:gd name="connsiteX1" fmla="*/ 500892 w 2011497"/>
                  <a:gd name="connsiteY1" fmla="*/ 201078 h 472005"/>
                  <a:gd name="connsiteX2" fmla="*/ 1016448 w 2011497"/>
                  <a:gd name="connsiteY2" fmla="*/ 472005 h 472005"/>
                  <a:gd name="connsiteX3" fmla="*/ 1479968 w 2011497"/>
                  <a:gd name="connsiteY3" fmla="*/ 214961 h 472005"/>
                  <a:gd name="connsiteX4" fmla="*/ 2011497 w 2011497"/>
                  <a:gd name="connsiteY4" fmla="*/ 0 h 472005"/>
                  <a:gd name="connsiteX0" fmla="*/ 0 w 2011497"/>
                  <a:gd name="connsiteY0" fmla="*/ 378430 h 825659"/>
                  <a:gd name="connsiteX1" fmla="*/ 500892 w 2011497"/>
                  <a:gd name="connsiteY1" fmla="*/ 201078 h 825659"/>
                  <a:gd name="connsiteX2" fmla="*/ 1006921 w 2011497"/>
                  <a:gd name="connsiteY2" fmla="*/ 825659 h 825659"/>
                  <a:gd name="connsiteX3" fmla="*/ 1479968 w 2011497"/>
                  <a:gd name="connsiteY3" fmla="*/ 214961 h 825659"/>
                  <a:gd name="connsiteX4" fmla="*/ 2011497 w 2011497"/>
                  <a:gd name="connsiteY4" fmla="*/ 0 h 825659"/>
                  <a:gd name="connsiteX0" fmla="*/ 0 w 2021024"/>
                  <a:gd name="connsiteY0" fmla="*/ 534853 h 825659"/>
                  <a:gd name="connsiteX1" fmla="*/ 510419 w 2021024"/>
                  <a:gd name="connsiteY1" fmla="*/ 201078 h 825659"/>
                  <a:gd name="connsiteX2" fmla="*/ 1016448 w 2021024"/>
                  <a:gd name="connsiteY2" fmla="*/ 825659 h 825659"/>
                  <a:gd name="connsiteX3" fmla="*/ 1489495 w 2021024"/>
                  <a:gd name="connsiteY3" fmla="*/ 214961 h 825659"/>
                  <a:gd name="connsiteX4" fmla="*/ 2021024 w 2021024"/>
                  <a:gd name="connsiteY4" fmla="*/ 0 h 825659"/>
                  <a:gd name="connsiteX0" fmla="*/ 0 w 2021024"/>
                  <a:gd name="connsiteY0" fmla="*/ 534853 h 825659"/>
                  <a:gd name="connsiteX1" fmla="*/ 510419 w 2021024"/>
                  <a:gd name="connsiteY1" fmla="*/ 201078 h 825659"/>
                  <a:gd name="connsiteX2" fmla="*/ 1016448 w 2021024"/>
                  <a:gd name="connsiteY2" fmla="*/ 825659 h 825659"/>
                  <a:gd name="connsiteX3" fmla="*/ 1479968 w 2021024"/>
                  <a:gd name="connsiteY3" fmla="*/ 595819 h 825659"/>
                  <a:gd name="connsiteX4" fmla="*/ 2021024 w 2021024"/>
                  <a:gd name="connsiteY4" fmla="*/ 0 h 825659"/>
                  <a:gd name="connsiteX0" fmla="*/ 0 w 1954334"/>
                  <a:gd name="connsiteY0" fmla="*/ 333775 h 624581"/>
                  <a:gd name="connsiteX1" fmla="*/ 510419 w 1954334"/>
                  <a:gd name="connsiteY1" fmla="*/ 0 h 624581"/>
                  <a:gd name="connsiteX2" fmla="*/ 1016448 w 1954334"/>
                  <a:gd name="connsiteY2" fmla="*/ 624581 h 624581"/>
                  <a:gd name="connsiteX3" fmla="*/ 1479968 w 1954334"/>
                  <a:gd name="connsiteY3" fmla="*/ 394741 h 624581"/>
                  <a:gd name="connsiteX4" fmla="*/ 1954334 w 1954334"/>
                  <a:gd name="connsiteY4" fmla="*/ 519831 h 624581"/>
                  <a:gd name="connsiteX0" fmla="*/ 0 w 1954334"/>
                  <a:gd name="connsiteY0" fmla="*/ 469796 h 760602"/>
                  <a:gd name="connsiteX1" fmla="*/ 500892 w 1954334"/>
                  <a:gd name="connsiteY1" fmla="*/ 0 h 760602"/>
                  <a:gd name="connsiteX2" fmla="*/ 1016448 w 1954334"/>
                  <a:gd name="connsiteY2" fmla="*/ 760602 h 760602"/>
                  <a:gd name="connsiteX3" fmla="*/ 1479968 w 1954334"/>
                  <a:gd name="connsiteY3" fmla="*/ 530762 h 760602"/>
                  <a:gd name="connsiteX4" fmla="*/ 1954334 w 1954334"/>
                  <a:gd name="connsiteY4" fmla="*/ 655852 h 760602"/>
                  <a:gd name="connsiteX0" fmla="*/ 0 w 1954334"/>
                  <a:gd name="connsiteY0" fmla="*/ 381383 h 672189"/>
                  <a:gd name="connsiteX1" fmla="*/ 481838 w 1954334"/>
                  <a:gd name="connsiteY1" fmla="*/ 0 h 672189"/>
                  <a:gd name="connsiteX2" fmla="*/ 1016448 w 1954334"/>
                  <a:gd name="connsiteY2" fmla="*/ 672189 h 672189"/>
                  <a:gd name="connsiteX3" fmla="*/ 1479968 w 1954334"/>
                  <a:gd name="connsiteY3" fmla="*/ 442349 h 672189"/>
                  <a:gd name="connsiteX4" fmla="*/ 1954334 w 1954334"/>
                  <a:gd name="connsiteY4" fmla="*/ 567439 h 672189"/>
                  <a:gd name="connsiteX0" fmla="*/ 0 w 1954334"/>
                  <a:gd name="connsiteY0" fmla="*/ 381383 h 835414"/>
                  <a:gd name="connsiteX1" fmla="*/ 481838 w 1954334"/>
                  <a:gd name="connsiteY1" fmla="*/ 0 h 835414"/>
                  <a:gd name="connsiteX2" fmla="*/ 1006921 w 1954334"/>
                  <a:gd name="connsiteY2" fmla="*/ 835414 h 835414"/>
                  <a:gd name="connsiteX3" fmla="*/ 1479968 w 1954334"/>
                  <a:gd name="connsiteY3" fmla="*/ 442349 h 835414"/>
                  <a:gd name="connsiteX4" fmla="*/ 1954334 w 1954334"/>
                  <a:gd name="connsiteY4" fmla="*/ 567439 h 835414"/>
                  <a:gd name="connsiteX0" fmla="*/ 0 w 1954334"/>
                  <a:gd name="connsiteY0" fmla="*/ 381383 h 835414"/>
                  <a:gd name="connsiteX1" fmla="*/ 481838 w 1954334"/>
                  <a:gd name="connsiteY1" fmla="*/ 0 h 835414"/>
                  <a:gd name="connsiteX2" fmla="*/ 1006921 w 1954334"/>
                  <a:gd name="connsiteY2" fmla="*/ 835414 h 835414"/>
                  <a:gd name="connsiteX3" fmla="*/ 1489495 w 1954334"/>
                  <a:gd name="connsiteY3" fmla="*/ 483155 h 835414"/>
                  <a:gd name="connsiteX4" fmla="*/ 1954334 w 1954334"/>
                  <a:gd name="connsiteY4" fmla="*/ 567439 h 835414"/>
                  <a:gd name="connsiteX0" fmla="*/ 0 w 1973388"/>
                  <a:gd name="connsiteY0" fmla="*/ 381383 h 835414"/>
                  <a:gd name="connsiteX1" fmla="*/ 481838 w 1973388"/>
                  <a:gd name="connsiteY1" fmla="*/ 0 h 835414"/>
                  <a:gd name="connsiteX2" fmla="*/ 1006921 w 1973388"/>
                  <a:gd name="connsiteY2" fmla="*/ 835414 h 835414"/>
                  <a:gd name="connsiteX3" fmla="*/ 1489495 w 1973388"/>
                  <a:gd name="connsiteY3" fmla="*/ 483155 h 835414"/>
                  <a:gd name="connsiteX4" fmla="*/ 1973388 w 1973388"/>
                  <a:gd name="connsiteY4" fmla="*/ 560638 h 835414"/>
                  <a:gd name="connsiteX0" fmla="*/ 0 w 1973388"/>
                  <a:gd name="connsiteY0" fmla="*/ 381383 h 835414"/>
                  <a:gd name="connsiteX1" fmla="*/ 481838 w 1973388"/>
                  <a:gd name="connsiteY1" fmla="*/ 0 h 835414"/>
                  <a:gd name="connsiteX2" fmla="*/ 1006921 w 1973388"/>
                  <a:gd name="connsiteY2" fmla="*/ 835414 h 835414"/>
                  <a:gd name="connsiteX3" fmla="*/ 1489495 w 1973388"/>
                  <a:gd name="connsiteY3" fmla="*/ 483155 h 835414"/>
                  <a:gd name="connsiteX4" fmla="*/ 1973388 w 1973388"/>
                  <a:gd name="connsiteY4" fmla="*/ 669454 h 835414"/>
                  <a:gd name="connsiteX0" fmla="*/ 0 w 1489495"/>
                  <a:gd name="connsiteY0" fmla="*/ 381383 h 835414"/>
                  <a:gd name="connsiteX1" fmla="*/ 481838 w 1489495"/>
                  <a:gd name="connsiteY1" fmla="*/ 0 h 835414"/>
                  <a:gd name="connsiteX2" fmla="*/ 1006921 w 1489495"/>
                  <a:gd name="connsiteY2" fmla="*/ 835414 h 835414"/>
                  <a:gd name="connsiteX3" fmla="*/ 1489495 w 1489495"/>
                  <a:gd name="connsiteY3" fmla="*/ 483155 h 835414"/>
                  <a:gd name="connsiteX0" fmla="*/ 0 w 1006921"/>
                  <a:gd name="connsiteY0" fmla="*/ 381383 h 835414"/>
                  <a:gd name="connsiteX1" fmla="*/ 481838 w 1006921"/>
                  <a:gd name="connsiteY1" fmla="*/ 0 h 835414"/>
                  <a:gd name="connsiteX2" fmla="*/ 1006921 w 1006921"/>
                  <a:gd name="connsiteY2" fmla="*/ 835414 h 835414"/>
                  <a:gd name="connsiteX0" fmla="*/ 0 w 990248"/>
                  <a:gd name="connsiteY0" fmla="*/ 0 h 947106"/>
                  <a:gd name="connsiteX1" fmla="*/ 465165 w 990248"/>
                  <a:gd name="connsiteY1" fmla="*/ 111692 h 947106"/>
                  <a:gd name="connsiteX2" fmla="*/ 990248 w 990248"/>
                  <a:gd name="connsiteY2" fmla="*/ 947106 h 947106"/>
                  <a:gd name="connsiteX0" fmla="*/ 0 w 990248"/>
                  <a:gd name="connsiteY0" fmla="*/ 141646 h 1088752"/>
                  <a:gd name="connsiteX1" fmla="*/ 448493 w 990248"/>
                  <a:gd name="connsiteY1" fmla="*/ 0 h 1088752"/>
                  <a:gd name="connsiteX2" fmla="*/ 990248 w 990248"/>
                  <a:gd name="connsiteY2" fmla="*/ 1088752 h 1088752"/>
                  <a:gd name="connsiteX0" fmla="*/ 0 w 792561"/>
                  <a:gd name="connsiteY0" fmla="*/ 202267 h 202267"/>
                  <a:gd name="connsiteX1" fmla="*/ 448493 w 792561"/>
                  <a:gd name="connsiteY1" fmla="*/ 60621 h 202267"/>
                  <a:gd name="connsiteX2" fmla="*/ 792561 w 792561"/>
                  <a:gd name="connsiteY2" fmla="*/ 0 h 202267"/>
                  <a:gd name="connsiteX0" fmla="*/ 0 w 794943"/>
                  <a:gd name="connsiteY0" fmla="*/ 178464 h 178464"/>
                  <a:gd name="connsiteX1" fmla="*/ 448493 w 794943"/>
                  <a:gd name="connsiteY1" fmla="*/ 36818 h 178464"/>
                  <a:gd name="connsiteX2" fmla="*/ 794943 w 794943"/>
                  <a:gd name="connsiteY2" fmla="*/ 0 h 178464"/>
                  <a:gd name="connsiteX0" fmla="*/ 0 w 771125"/>
                  <a:gd name="connsiteY0" fmla="*/ 220970 h 220970"/>
                  <a:gd name="connsiteX1" fmla="*/ 424675 w 771125"/>
                  <a:gd name="connsiteY1" fmla="*/ 36818 h 220970"/>
                  <a:gd name="connsiteX2" fmla="*/ 771125 w 771125"/>
                  <a:gd name="connsiteY2" fmla="*/ 0 h 220970"/>
                  <a:gd name="connsiteX0" fmla="*/ 0 w 771125"/>
                  <a:gd name="connsiteY0" fmla="*/ 220970 h 220970"/>
                  <a:gd name="connsiteX1" fmla="*/ 408002 w 771125"/>
                  <a:gd name="connsiteY1" fmla="*/ 53821 h 220970"/>
                  <a:gd name="connsiteX2" fmla="*/ 771125 w 771125"/>
                  <a:gd name="connsiteY2" fmla="*/ 0 h 220970"/>
                  <a:gd name="connsiteX0" fmla="*/ 0 w 787798"/>
                  <a:gd name="connsiteY0" fmla="*/ 205668 h 205668"/>
                  <a:gd name="connsiteX1" fmla="*/ 408002 w 787798"/>
                  <a:gd name="connsiteY1" fmla="*/ 38519 h 205668"/>
                  <a:gd name="connsiteX2" fmla="*/ 787798 w 787798"/>
                  <a:gd name="connsiteY2" fmla="*/ 0 h 205668"/>
                  <a:gd name="connsiteX0" fmla="*/ 0 w 790181"/>
                  <a:gd name="connsiteY0" fmla="*/ 44143 h 44143"/>
                  <a:gd name="connsiteX1" fmla="*/ 410385 w 790181"/>
                  <a:gd name="connsiteY1" fmla="*/ 38519 h 44143"/>
                  <a:gd name="connsiteX2" fmla="*/ 790181 w 790181"/>
                  <a:gd name="connsiteY2" fmla="*/ 0 h 44143"/>
                  <a:gd name="connsiteX0" fmla="*/ 0 w 785418"/>
                  <a:gd name="connsiteY0" fmla="*/ 10138 h 38519"/>
                  <a:gd name="connsiteX1" fmla="*/ 405622 w 785418"/>
                  <a:gd name="connsiteY1" fmla="*/ 38519 h 38519"/>
                  <a:gd name="connsiteX2" fmla="*/ 785418 w 785418"/>
                  <a:gd name="connsiteY2" fmla="*/ 0 h 38519"/>
                  <a:gd name="connsiteX0" fmla="*/ 0 w 787801"/>
                  <a:gd name="connsiteY0" fmla="*/ 84950 h 113331"/>
                  <a:gd name="connsiteX1" fmla="*/ 405622 w 787801"/>
                  <a:gd name="connsiteY1" fmla="*/ 113331 h 113331"/>
                  <a:gd name="connsiteX2" fmla="*/ 787801 w 787801"/>
                  <a:gd name="connsiteY2" fmla="*/ 0 h 113331"/>
                  <a:gd name="connsiteX0" fmla="*/ 0 w 405622"/>
                  <a:gd name="connsiteY0" fmla="*/ 0 h 28381"/>
                  <a:gd name="connsiteX1" fmla="*/ 405622 w 405622"/>
                  <a:gd name="connsiteY1" fmla="*/ 28381 h 28381"/>
                  <a:gd name="connsiteX0" fmla="*/ 0 w 207933"/>
                  <a:gd name="connsiteY0" fmla="*/ 0 h 2878"/>
                  <a:gd name="connsiteX1" fmla="*/ 207933 w 207933"/>
                  <a:gd name="connsiteY1" fmla="*/ 2878 h 2878"/>
                  <a:gd name="connsiteX0" fmla="*/ 0 w 9198"/>
                  <a:gd name="connsiteY0" fmla="*/ 1816 h 1816"/>
                  <a:gd name="connsiteX1" fmla="*/ 9198 w 9198"/>
                  <a:gd name="connsiteY1" fmla="*/ 0 h 1816"/>
                  <a:gd name="connsiteX0" fmla="*/ 0 w 6139"/>
                  <a:gd name="connsiteY0" fmla="*/ 10000 h 10000"/>
                  <a:gd name="connsiteX1" fmla="*/ 6139 w 6139"/>
                  <a:gd name="connsiteY1" fmla="*/ 0 h 10000"/>
                  <a:gd name="connsiteX0" fmla="*/ 0 w 5740"/>
                  <a:gd name="connsiteY0" fmla="*/ 10000 h 10000"/>
                  <a:gd name="connsiteX1" fmla="*/ 5740 w 5740"/>
                  <a:gd name="connsiteY1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40" h="10000">
                    <a:moveTo>
                      <a:pt x="0" y="10000"/>
                    </a:moveTo>
                    <a:lnTo>
                      <a:pt x="5740" y="0"/>
                    </a:lnTo>
                  </a:path>
                </a:pathLst>
              </a:custGeom>
              <a:noFill/>
              <a:ln w="57150" cap="rnd">
                <a:solidFill>
                  <a:srgbClr val="0070C0"/>
                </a:solidFill>
                <a:tailEnd type="none" w="sm" len="sm"/>
              </a:ln>
              <a:effectLst/>
              <a:scene3d>
                <a:camera prst="orthographicFront"/>
                <a:lightRig rig="threePt" dir="t"/>
              </a:scene3d>
              <a:sp3d prstMaterial="plastic"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487" name="타원 486"/>
              <p:cNvSpPr/>
              <p:nvPr/>
            </p:nvSpPr>
            <p:spPr>
              <a:xfrm flipH="1">
                <a:off x="3570630" y="2471452"/>
                <a:ext cx="68918" cy="79214"/>
              </a:xfrm>
              <a:prstGeom prst="ellipse">
                <a:avLst/>
              </a:prstGeom>
              <a:solidFill>
                <a:schemeClr val="bg1"/>
              </a:solidFill>
              <a:ln w="25400" cap="rnd">
                <a:noFill/>
              </a:ln>
              <a:effectLst>
                <a:innerShdw blurRad="254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</p:grpSp>
        <p:sp>
          <p:nvSpPr>
            <p:cNvPr id="484" name="모서리가 둥근 직사각형 483"/>
            <p:cNvSpPr/>
            <p:nvPr/>
          </p:nvSpPr>
          <p:spPr>
            <a:xfrm>
              <a:off x="811186" y="3205886"/>
              <a:ext cx="756312" cy="195382"/>
            </a:xfrm>
            <a:prstGeom prst="roundRect">
              <a:avLst>
                <a:gd name="adj" fmla="val 10193"/>
              </a:avLst>
            </a:prstGeom>
          </p:spPr>
          <p:txBody>
            <a:bodyPr wrap="square" lIns="0" tIns="0" rIns="0" bIns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spcAft>
                  <a:spcPts val="300"/>
                </a:spcAft>
                <a:buClr>
                  <a:schemeClr val="accent1">
                    <a:lumMod val="75000"/>
                  </a:schemeClr>
                </a:buClr>
              </a:pPr>
              <a:r>
                <a:rPr lang="en-US" altLang="ko-KR" sz="1200" b="1" dirty="0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21594000" scaled="0"/>
                  </a:gradFill>
                  <a:latin typeface="-윤고딕330" pitchFamily="18" charset="-127"/>
                  <a:ea typeface="-윤고딕330" pitchFamily="18" charset="-127"/>
                </a:rPr>
                <a:t>2.8</a:t>
              </a:r>
              <a:endParaRPr lang="ko-KR" altLang="en-US" sz="1200" b="1" dirty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latin typeface="-윤고딕330" pitchFamily="18" charset="-127"/>
                <a:ea typeface="-윤고딕330" pitchFamily="18" charset="-127"/>
              </a:endParaRPr>
            </a:p>
          </p:txBody>
        </p:sp>
        <p:sp>
          <p:nvSpPr>
            <p:cNvPr id="485" name="모서리가 둥근 직사각형 484"/>
            <p:cNvSpPr/>
            <p:nvPr/>
          </p:nvSpPr>
          <p:spPr>
            <a:xfrm>
              <a:off x="1403136" y="3144265"/>
              <a:ext cx="756312" cy="195382"/>
            </a:xfrm>
            <a:prstGeom prst="roundRect">
              <a:avLst>
                <a:gd name="adj" fmla="val 10193"/>
              </a:avLst>
            </a:prstGeom>
          </p:spPr>
          <p:txBody>
            <a:bodyPr wrap="square" lIns="0" tIns="0" rIns="0" bIns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spcAft>
                  <a:spcPts val="300"/>
                </a:spcAft>
                <a:buClr>
                  <a:schemeClr val="accent1">
                    <a:lumMod val="75000"/>
                  </a:schemeClr>
                </a:buClr>
              </a:pPr>
              <a:r>
                <a:rPr lang="en-US" altLang="ko-KR" sz="1200" b="1" dirty="0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21594000" scaled="0"/>
                  </a:gradFill>
                  <a:latin typeface="-윤고딕330" pitchFamily="18" charset="-127"/>
                  <a:ea typeface="-윤고딕330" pitchFamily="18" charset="-127"/>
                </a:rPr>
                <a:t>2.9</a:t>
              </a:r>
              <a:endParaRPr lang="ko-KR" altLang="en-US" sz="1200" b="1" dirty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latin typeface="-윤고딕330" pitchFamily="18" charset="-127"/>
                <a:ea typeface="-윤고딕330" pitchFamily="18" charset="-127"/>
              </a:endParaRPr>
            </a:p>
          </p:txBody>
        </p:sp>
      </p:grpSp>
      <p:sp>
        <p:nvSpPr>
          <p:cNvPr id="498" name="직사각형 497"/>
          <p:cNvSpPr/>
          <p:nvPr/>
        </p:nvSpPr>
        <p:spPr>
          <a:xfrm>
            <a:off x="2195496" y="1863714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indent="-228600">
              <a:buClr>
                <a:srgbClr val="0070C0"/>
              </a:buClr>
            </a:pPr>
            <a:r>
              <a:rPr lang="ko-KR" altLang="en-US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돌파</a:t>
            </a:r>
          </a:p>
        </p:txBody>
      </p:sp>
      <p:sp>
        <p:nvSpPr>
          <p:cNvPr id="427" name="제목 114"/>
          <p:cNvSpPr txBox="1">
            <a:spLocks/>
          </p:cNvSpPr>
          <p:nvPr/>
        </p:nvSpPr>
        <p:spPr>
          <a:xfrm>
            <a:off x="3606890" y="3625061"/>
            <a:ext cx="578755" cy="348749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wrap="none" lIns="0" tIns="0" rIns="0" bIns="0" anchor="ctr" anchorCtr="0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latinLnBrk="0" hangingPunct="0">
              <a:defRPr/>
            </a:pPr>
            <a:r>
              <a:rPr lang="en-US" altLang="ko-KR" sz="1200" kern="0" dirty="0">
                <a:gradFill>
                  <a:gsLst>
                    <a:gs pos="10000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'01</a:t>
            </a:r>
            <a:endParaRPr lang="ko-KR" altLang="en-US" sz="1200" kern="0" dirty="0">
              <a:gradFill>
                <a:gsLst>
                  <a:gs pos="100000">
                    <a:schemeClr val="bg1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atin typeface="-윤고딕340" panose="02030504000101010101" pitchFamily="18" charset="-127"/>
              <a:ea typeface="-윤고딕340" panose="02030504000101010101" pitchFamily="18" charset="-127"/>
              <a:cs typeface="Arial" pitchFamily="34" charset="0"/>
            </a:endParaRPr>
          </a:p>
        </p:txBody>
      </p:sp>
      <p:sp>
        <p:nvSpPr>
          <p:cNvPr id="428" name="제목 114"/>
          <p:cNvSpPr txBox="1">
            <a:spLocks/>
          </p:cNvSpPr>
          <p:nvPr/>
        </p:nvSpPr>
        <p:spPr>
          <a:xfrm>
            <a:off x="4244604" y="3632388"/>
            <a:ext cx="578755" cy="348749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wrap="none" lIns="0" tIns="0" rIns="0" bIns="0" anchor="ctr" anchorCtr="0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latinLnBrk="0" hangingPunct="0">
              <a:defRPr/>
            </a:pPr>
            <a:r>
              <a:rPr lang="en-US" altLang="ko-KR" sz="1200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'13</a:t>
            </a:r>
            <a:endParaRPr lang="ko-KR" altLang="en-US" sz="1200" kern="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40" panose="02030504000101010101" pitchFamily="18" charset="-127"/>
              <a:ea typeface="-윤고딕340" panose="02030504000101010101" pitchFamily="18" charset="-127"/>
              <a:cs typeface="Arial" pitchFamily="34" charset="0"/>
            </a:endParaRPr>
          </a:p>
        </p:txBody>
      </p:sp>
      <p:sp>
        <p:nvSpPr>
          <p:cNvPr id="429" name="직사각형 428"/>
          <p:cNvSpPr/>
          <p:nvPr/>
        </p:nvSpPr>
        <p:spPr>
          <a:xfrm>
            <a:off x="5116721" y="3587312"/>
            <a:ext cx="319943" cy="26634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900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e</a:t>
            </a:r>
            <a:endParaRPr lang="ko-KR" altLang="en-US" dirty="0"/>
          </a:p>
        </p:txBody>
      </p:sp>
      <p:sp>
        <p:nvSpPr>
          <p:cNvPr id="432" name="제목 114"/>
          <p:cNvSpPr txBox="1">
            <a:spLocks/>
          </p:cNvSpPr>
          <p:nvPr/>
        </p:nvSpPr>
        <p:spPr>
          <a:xfrm>
            <a:off x="4824618" y="3631274"/>
            <a:ext cx="578755" cy="348749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wrap="none" lIns="0" tIns="0" rIns="0" bIns="0" anchor="ctr" anchorCtr="0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latinLnBrk="0" hangingPunct="0">
              <a:defRPr/>
            </a:pPr>
            <a:r>
              <a:rPr lang="en-US" altLang="ko-KR" sz="1200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'14</a:t>
            </a:r>
            <a:endParaRPr lang="ko-KR" altLang="en-US" sz="1200" kern="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40" panose="02030504000101010101" pitchFamily="18" charset="-127"/>
              <a:ea typeface="-윤고딕340" panose="02030504000101010101" pitchFamily="18" charset="-127"/>
              <a:cs typeface="Arial" pitchFamily="34" charset="0"/>
            </a:endParaRPr>
          </a:p>
        </p:txBody>
      </p:sp>
      <p:sp>
        <p:nvSpPr>
          <p:cNvPr id="177" name="모서리가 둥근 직사각형 176"/>
          <p:cNvSpPr/>
          <p:nvPr/>
        </p:nvSpPr>
        <p:spPr>
          <a:xfrm>
            <a:off x="2164930" y="3087178"/>
            <a:ext cx="756312" cy="227945"/>
          </a:xfrm>
          <a:prstGeom prst="roundRect">
            <a:avLst>
              <a:gd name="adj" fmla="val 10193"/>
            </a:avLst>
          </a:prstGeom>
        </p:spPr>
        <p:txBody>
          <a:bodyPr wrap="squar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Aft>
                <a:spcPts val="300"/>
              </a:spcAft>
              <a:buClr>
                <a:schemeClr val="accent1">
                  <a:lumMod val="75000"/>
                </a:schemeClr>
              </a:buClr>
            </a:pPr>
            <a:r>
              <a:rPr lang="en-US" altLang="ko-KR" sz="1400" kern="0" dirty="0" smtClean="0">
                <a:gradFill>
                  <a:gsLst>
                    <a:gs pos="100000">
                      <a:srgbClr val="006699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3.0 </a:t>
            </a:r>
            <a:r>
              <a:rPr lang="en-US" altLang="ko-KR" sz="900" kern="0" dirty="0" smtClean="0">
                <a:gradFill>
                  <a:gsLst>
                    <a:gs pos="100000">
                      <a:srgbClr val="006699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(`15.1)</a:t>
            </a:r>
            <a:endParaRPr lang="ko-KR" altLang="en-US" sz="1400" kern="0" dirty="0">
              <a:gradFill>
                <a:gsLst>
                  <a:gs pos="100000">
                    <a:srgbClr val="006699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40" pitchFamily="18" charset="-127"/>
              <a:ea typeface="-윤고딕340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68458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Box 124"/>
          <p:cNvSpPr txBox="1"/>
          <p:nvPr/>
        </p:nvSpPr>
        <p:spPr bwMode="auto">
          <a:xfrm>
            <a:off x="478159" y="242257"/>
            <a:ext cx="4642618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0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2014</a:t>
            </a:r>
            <a:r>
              <a:rPr lang="ko-KR" altLang="en-US" sz="30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년도 주요 성과와 평가</a:t>
            </a:r>
          </a:p>
        </p:txBody>
      </p:sp>
      <p:grpSp>
        <p:nvGrpSpPr>
          <p:cNvPr id="2" name="그룹 129"/>
          <p:cNvGrpSpPr/>
          <p:nvPr/>
        </p:nvGrpSpPr>
        <p:grpSpPr>
          <a:xfrm>
            <a:off x="6732240" y="481896"/>
            <a:ext cx="2086188" cy="333943"/>
            <a:chOff x="6858154" y="481896"/>
            <a:chExt cx="2086188" cy="333943"/>
          </a:xfrm>
        </p:grpSpPr>
        <p:sp>
          <p:nvSpPr>
            <p:cNvPr id="131" name="모서리가 둥근 직사각형 130"/>
            <p:cNvSpPr/>
            <p:nvPr/>
          </p:nvSpPr>
          <p:spPr>
            <a:xfrm>
              <a:off x="6935657" y="510487"/>
              <a:ext cx="812855" cy="25059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 w="952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132" name="Text Box 5"/>
            <p:cNvSpPr txBox="1">
              <a:spLocks noChangeArrowheads="1"/>
            </p:cNvSpPr>
            <p:nvPr/>
          </p:nvSpPr>
          <p:spPr bwMode="auto">
            <a:xfrm>
              <a:off x="7707692" y="492674"/>
              <a:ext cx="123665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latinLnBrk="0" hangingPunct="1">
                <a:defRPr/>
              </a:pPr>
              <a:r>
                <a:rPr lang="ko-KR" altLang="en-US" sz="1500" kern="0" spc="-90" dirty="0">
                  <a:gradFill>
                    <a:gsLst>
                      <a:gs pos="100000">
                        <a:srgbClr val="4F81BD">
                          <a:lumMod val="75000"/>
                        </a:srgbClr>
                      </a:gs>
                      <a:gs pos="100000">
                        <a:srgbClr val="00589A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기업생태계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6858154" y="481896"/>
              <a:ext cx="9678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base">
                <a:spcAft>
                  <a:spcPct val="0"/>
                </a:spcAft>
                <a:buClr>
                  <a:prstClr val="black">
                    <a:lumMod val="85000"/>
                    <a:lumOff val="15000"/>
                  </a:prstClr>
                </a:buClr>
              </a:pPr>
              <a:r>
                <a:rPr kumimoji="1" lang="ko-KR" altLang="en-US" sz="1400" b="1" spc="-40" dirty="0">
                  <a:gradFill>
                    <a:gsLst>
                      <a:gs pos="100000">
                        <a:prstClr val="white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창조경제</a:t>
              </a:r>
            </a:p>
          </p:txBody>
        </p:sp>
      </p:grpSp>
      <p:grpSp>
        <p:nvGrpSpPr>
          <p:cNvPr id="3" name="그룹 272"/>
          <p:cNvGrpSpPr/>
          <p:nvPr/>
        </p:nvGrpSpPr>
        <p:grpSpPr>
          <a:xfrm>
            <a:off x="2204511" y="979771"/>
            <a:ext cx="6734732" cy="453298"/>
            <a:chOff x="2381397" y="4245298"/>
            <a:chExt cx="6318350" cy="453298"/>
          </a:xfrm>
        </p:grpSpPr>
        <p:sp>
          <p:nvSpPr>
            <p:cNvPr id="275" name="직사각형 274"/>
            <p:cNvSpPr/>
            <p:nvPr/>
          </p:nvSpPr>
          <p:spPr bwMode="auto">
            <a:xfrm>
              <a:off x="2381397" y="4289447"/>
              <a:ext cx="6156021" cy="368344"/>
            </a:xfrm>
            <a:prstGeom prst="rect">
              <a:avLst/>
            </a:prstGeom>
            <a:gradFill rotWithShape="1">
              <a:gsLst>
                <a:gs pos="833">
                  <a:srgbClr val="FFFFFF">
                    <a:alpha val="0"/>
                  </a:srgbClr>
                </a:gs>
                <a:gs pos="69550">
                  <a:srgbClr val="FFFFFF"/>
                </a:gs>
                <a:gs pos="25000">
                  <a:schemeClr val="bg1"/>
                </a:gs>
                <a:gs pos="100000">
                  <a:srgbClr val="FFFFFF">
                    <a:alpha val="0"/>
                  </a:srgbClr>
                </a:gs>
              </a:gsLst>
              <a:lin ang="21594000" scaled="0"/>
            </a:gradFill>
            <a:ln>
              <a:noFill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>
              <a:bevelT w="0" h="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atinLnBrk="0">
                <a:defRPr/>
              </a:pPr>
              <a:endParaRPr lang="ko-KR" altLang="en-US" kern="0">
                <a:solidFill>
                  <a:srgbClr val="FFFF00"/>
                </a:solidFill>
                <a:latin typeface="HY헤드라인M"/>
                <a:ea typeface="HY헤드라인M"/>
              </a:endParaRPr>
            </a:p>
          </p:txBody>
        </p:sp>
        <p:cxnSp>
          <p:nvCxnSpPr>
            <p:cNvPr id="276" name="직선 연결선 275"/>
            <p:cNvCxnSpPr/>
            <p:nvPr/>
          </p:nvCxnSpPr>
          <p:spPr bwMode="auto">
            <a:xfrm flipH="1">
              <a:off x="2503877" y="4245298"/>
              <a:ext cx="5911059" cy="0"/>
            </a:xfrm>
            <a:prstGeom prst="line">
              <a:avLst/>
            </a:prstGeom>
            <a:solidFill>
              <a:srgbClr val="0066FF"/>
            </a:solidFill>
            <a:ln w="9525" cap="flat" cmpd="sng" algn="ctr">
              <a:gradFill>
                <a:gsLst>
                  <a:gs pos="0">
                    <a:srgbClr val="996633">
                      <a:alpha val="0"/>
                    </a:srgbClr>
                  </a:gs>
                  <a:gs pos="21000">
                    <a:schemeClr val="accent6">
                      <a:lumMod val="50000"/>
                    </a:schemeClr>
                  </a:gs>
                  <a:gs pos="79000">
                    <a:schemeClr val="accent6">
                      <a:lumMod val="50000"/>
                    </a:schemeClr>
                  </a:gs>
                  <a:gs pos="100000">
                    <a:srgbClr val="FFFFFF">
                      <a:lumMod val="85000"/>
                      <a:alpha val="0"/>
                    </a:srgbClr>
                  </a:gs>
                </a:gsLst>
                <a:lin ang="108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7" name="직선 연결선 276"/>
            <p:cNvCxnSpPr/>
            <p:nvPr/>
          </p:nvCxnSpPr>
          <p:spPr bwMode="auto">
            <a:xfrm flipH="1">
              <a:off x="2512998" y="4691137"/>
              <a:ext cx="5911059" cy="0"/>
            </a:xfrm>
            <a:prstGeom prst="line">
              <a:avLst/>
            </a:prstGeom>
            <a:solidFill>
              <a:srgbClr val="0066FF"/>
            </a:solidFill>
            <a:ln w="9525" cap="flat" cmpd="sng" algn="ctr">
              <a:gradFill>
                <a:gsLst>
                  <a:gs pos="0">
                    <a:srgbClr val="996633">
                      <a:alpha val="0"/>
                    </a:srgbClr>
                  </a:gs>
                  <a:gs pos="21000">
                    <a:schemeClr val="accent6">
                      <a:lumMod val="50000"/>
                    </a:schemeClr>
                  </a:gs>
                  <a:gs pos="79000">
                    <a:schemeClr val="accent6">
                      <a:lumMod val="50000"/>
                    </a:schemeClr>
                  </a:gs>
                  <a:gs pos="100000">
                    <a:srgbClr val="FFFFFF">
                      <a:lumMod val="85000"/>
                      <a:alpha val="0"/>
                    </a:srgbClr>
                  </a:gs>
                </a:gsLst>
                <a:lin ang="108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8" name="직사각형 277"/>
            <p:cNvSpPr/>
            <p:nvPr/>
          </p:nvSpPr>
          <p:spPr>
            <a:xfrm>
              <a:off x="2399748" y="4275403"/>
              <a:ext cx="6299999" cy="42319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2150" b="1" kern="0" spc="-50" dirty="0" smtClean="0">
                  <a:gradFill>
                    <a:gsLst>
                      <a:gs pos="100000">
                        <a:srgbClr val="663300"/>
                      </a:gs>
                      <a:gs pos="0">
                        <a:srgbClr val="996633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창업기업 생존체력 및 중소</a:t>
              </a:r>
              <a:r>
                <a:rPr lang="en-US" altLang="ko-KR" sz="2150" b="1" kern="0" spc="-50" dirty="0" smtClean="0">
                  <a:gradFill>
                    <a:gsLst>
                      <a:gs pos="100000">
                        <a:srgbClr val="663300"/>
                      </a:gs>
                      <a:gs pos="0">
                        <a:srgbClr val="996633"/>
                      </a:gs>
                    </a:gsLst>
                    <a:lin ang="5400000" scaled="0"/>
                  </a:gradFill>
                  <a:cs typeface="Arial" panose="020B0604020202020204" pitchFamily="34" charset="0"/>
                </a:rPr>
                <a:t>·</a:t>
              </a:r>
              <a:r>
                <a:rPr lang="ko-KR" altLang="en-US" sz="2150" b="1" kern="0" spc="-50" dirty="0" smtClean="0">
                  <a:gradFill>
                    <a:gsLst>
                      <a:gs pos="100000">
                        <a:srgbClr val="663300"/>
                      </a:gs>
                      <a:gs pos="0">
                        <a:srgbClr val="996633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중견기업 성장 핵심역량 미흡</a:t>
              </a:r>
            </a:p>
          </p:txBody>
        </p:sp>
      </p:grpSp>
      <p:sp>
        <p:nvSpPr>
          <p:cNvPr id="280" name="직사각형 279"/>
          <p:cNvSpPr/>
          <p:nvPr/>
        </p:nvSpPr>
        <p:spPr>
          <a:xfrm>
            <a:off x="377811" y="1619237"/>
            <a:ext cx="8358301" cy="4968000"/>
          </a:xfrm>
          <a:prstGeom prst="rect">
            <a:avLst/>
          </a:prstGeom>
          <a:solidFill>
            <a:srgbClr val="F5F5F5"/>
          </a:solidFill>
          <a:ln w="6350" cap="rnd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1400">
              <a:solidFill>
                <a:prstClr val="white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81" name="모서리가 둥근 직사각형 280"/>
          <p:cNvSpPr/>
          <p:nvPr/>
        </p:nvSpPr>
        <p:spPr>
          <a:xfrm>
            <a:off x="6180766" y="1701478"/>
            <a:ext cx="2412000" cy="4772376"/>
          </a:xfrm>
          <a:prstGeom prst="roundRect">
            <a:avLst>
              <a:gd name="adj" fmla="val 5777"/>
            </a:avLst>
          </a:prstGeom>
          <a:solidFill>
            <a:srgbClr val="DBD6BF"/>
          </a:solidFill>
          <a:ln w="25400" cap="rnd">
            <a:solidFill>
              <a:schemeClr val="bg1"/>
            </a:solidFill>
            <a:prstDash val="solid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5" name="Text Box 5"/>
          <p:cNvSpPr txBox="1">
            <a:spLocks noChangeArrowheads="1"/>
          </p:cNvSpPr>
          <p:nvPr/>
        </p:nvSpPr>
        <p:spPr bwMode="auto">
          <a:xfrm>
            <a:off x="369878" y="1790134"/>
            <a:ext cx="2344734" cy="29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013" indent="-227013">
              <a:lnSpc>
                <a:spcPts val="16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ko-KR" altLang="en-US" dirty="0" err="1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기회형</a:t>
            </a:r>
            <a:r>
              <a:rPr lang="ko-KR" altLang="en-US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창업 최하위</a:t>
            </a:r>
          </a:p>
        </p:txBody>
      </p:sp>
      <p:sp>
        <p:nvSpPr>
          <p:cNvPr id="287" name="Text Box 5"/>
          <p:cNvSpPr txBox="1">
            <a:spLocks noChangeArrowheads="1"/>
          </p:cNvSpPr>
          <p:nvPr/>
        </p:nvSpPr>
        <p:spPr bwMode="auto">
          <a:xfrm>
            <a:off x="3186326" y="1797593"/>
            <a:ext cx="2272357" cy="29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013" indent="-227013">
              <a:lnSpc>
                <a:spcPts val="16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ko-KR" altLang="en-US" dirty="0" err="1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창업후</a:t>
            </a:r>
            <a:r>
              <a:rPr lang="ko-KR" altLang="en-US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낮은 생존율</a:t>
            </a:r>
          </a:p>
        </p:txBody>
      </p:sp>
      <p:grpSp>
        <p:nvGrpSpPr>
          <p:cNvPr id="4" name="그룹 287"/>
          <p:cNvGrpSpPr/>
          <p:nvPr/>
        </p:nvGrpSpPr>
        <p:grpSpPr>
          <a:xfrm>
            <a:off x="3300292" y="2376480"/>
            <a:ext cx="2484000" cy="1620000"/>
            <a:chOff x="3340189" y="2638319"/>
            <a:chExt cx="1908000" cy="1404000"/>
          </a:xfrm>
        </p:grpSpPr>
        <p:sp>
          <p:nvSpPr>
            <p:cNvPr id="289" name="모서리가 둥근 직사각형 288"/>
            <p:cNvSpPr/>
            <p:nvPr/>
          </p:nvSpPr>
          <p:spPr>
            <a:xfrm>
              <a:off x="3340189" y="2638319"/>
              <a:ext cx="1908000" cy="1404000"/>
            </a:xfrm>
            <a:prstGeom prst="roundRect">
              <a:avLst>
                <a:gd name="adj" fmla="val 1886"/>
              </a:avLst>
            </a:prstGeom>
            <a:solidFill>
              <a:schemeClr val="bg1"/>
            </a:solidFill>
            <a:ln w="3175" cap="rnd">
              <a:solidFill>
                <a:srgbClr val="EAEAEA"/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290" name="모서리가 둥근 직사각형 289"/>
            <p:cNvSpPr/>
            <p:nvPr/>
          </p:nvSpPr>
          <p:spPr>
            <a:xfrm>
              <a:off x="3417660" y="2742703"/>
              <a:ext cx="949466" cy="130254"/>
            </a:xfrm>
            <a:prstGeom prst="roundRect">
              <a:avLst>
                <a:gd name="adj" fmla="val 10193"/>
              </a:avLst>
            </a:prstGeom>
          </p:spPr>
          <p:txBody>
            <a:bodyPr wrap="square" lIns="0" tIns="0" rIns="0" bIns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300"/>
                </a:spcAft>
                <a:buClr>
                  <a:schemeClr val="accent1">
                    <a:lumMod val="75000"/>
                  </a:schemeClr>
                </a:buClr>
              </a:pPr>
              <a:r>
                <a:rPr lang="ko-KR" altLang="en-US" sz="800" dirty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21594000" scaled="0"/>
                  </a:gradFill>
                  <a:latin typeface="-윤고딕330" pitchFamily="18" charset="-127"/>
                  <a:ea typeface="-윤고딕330" pitchFamily="18" charset="-127"/>
                </a:rPr>
                <a:t>창업 </a:t>
              </a:r>
              <a:r>
                <a:rPr lang="en-US" altLang="ko-KR" sz="800" dirty="0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21594000" scaled="0"/>
                  </a:gradFill>
                  <a:latin typeface="-윤고딕330" pitchFamily="18" charset="-127"/>
                  <a:ea typeface="-윤고딕330" pitchFamily="18" charset="-127"/>
                </a:rPr>
                <a:t>5</a:t>
              </a:r>
              <a:r>
                <a:rPr lang="ko-KR" altLang="en-US" sz="800" dirty="0" err="1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21594000" scaled="0"/>
                  </a:gradFill>
                  <a:latin typeface="-윤고딕330" pitchFamily="18" charset="-127"/>
                  <a:ea typeface="-윤고딕330" pitchFamily="18" charset="-127"/>
                </a:rPr>
                <a:t>년차</a:t>
              </a:r>
              <a:r>
                <a:rPr lang="ko-KR" altLang="en-US" sz="800" dirty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21594000" scaled="0"/>
                  </a:gradFill>
                  <a:latin typeface="-윤고딕330" pitchFamily="18" charset="-127"/>
                  <a:ea typeface="-윤고딕330" pitchFamily="18" charset="-127"/>
                </a:rPr>
                <a:t> 생존율</a:t>
              </a:r>
              <a:r>
                <a:rPr lang="en-US" altLang="ko-KR" sz="800" dirty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21594000" scaled="0"/>
                  </a:gradFill>
                  <a:latin typeface="-윤고딕330" pitchFamily="18" charset="-127"/>
                  <a:ea typeface="-윤고딕330" pitchFamily="18" charset="-127"/>
                </a:rPr>
                <a:t>(%)</a:t>
              </a:r>
            </a:p>
          </p:txBody>
        </p:sp>
        <p:grpSp>
          <p:nvGrpSpPr>
            <p:cNvPr id="5" name="그룹 383"/>
            <p:cNvGrpSpPr/>
            <p:nvPr/>
          </p:nvGrpSpPr>
          <p:grpSpPr>
            <a:xfrm>
              <a:off x="3508786" y="3576171"/>
              <a:ext cx="1582542" cy="382657"/>
              <a:chOff x="1043608" y="5570077"/>
              <a:chExt cx="2503561" cy="595225"/>
            </a:xfrm>
          </p:grpSpPr>
          <p:sp>
            <p:nvSpPr>
              <p:cNvPr id="314" name="직사각형 313"/>
              <p:cNvSpPr/>
              <p:nvPr/>
            </p:nvSpPr>
            <p:spPr>
              <a:xfrm>
                <a:off x="1043608" y="5805263"/>
                <a:ext cx="2503561" cy="360039"/>
              </a:xfrm>
              <a:prstGeom prst="rect">
                <a:avLst/>
              </a:prstGeom>
              <a:solidFill>
                <a:srgbClr val="5A5434"/>
              </a:solidFill>
              <a:ln w="15875" cap="rnd">
                <a:noFill/>
                <a:tailEnd type="none"/>
              </a:ln>
              <a:effectLst>
                <a:innerShdw blurRad="63500">
                  <a:schemeClr val="tx2">
                    <a:lumMod val="75000"/>
                    <a:alpha val="73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900">
                  <a:solidFill>
                    <a:prstClr val="white"/>
                  </a:solidFill>
                </a:endParaRPr>
              </a:p>
            </p:txBody>
          </p:sp>
          <p:sp>
            <p:nvSpPr>
              <p:cNvPr id="315" name="사다리꼴 314"/>
              <p:cNvSpPr/>
              <p:nvPr/>
            </p:nvSpPr>
            <p:spPr>
              <a:xfrm>
                <a:off x="1043608" y="5570077"/>
                <a:ext cx="2503561" cy="231660"/>
              </a:xfrm>
              <a:prstGeom prst="trapezoid">
                <a:avLst>
                  <a:gd name="adj" fmla="val 64961"/>
                </a:avLst>
              </a:prstGeom>
              <a:solidFill>
                <a:schemeClr val="bg1">
                  <a:lumMod val="95000"/>
                </a:schemeClr>
              </a:solidFill>
              <a:ln w="6350" cap="rnd">
                <a:solidFill>
                  <a:schemeClr val="bg1">
                    <a:lumMod val="85000"/>
                  </a:schemeClr>
                </a:solidFill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9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92" name="제목 114"/>
            <p:cNvSpPr txBox="1">
              <a:spLocks/>
            </p:cNvSpPr>
            <p:nvPr/>
          </p:nvSpPr>
          <p:spPr>
            <a:xfrm>
              <a:off x="3561403" y="3685370"/>
              <a:ext cx="594998" cy="302249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wrap="none" lIns="0" tIns="0" rIns="0" bIns="0" anchor="ctr" anchorCtr="0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latinLnBrk="0" hangingPunct="0">
                <a:defRPr/>
              </a:pPr>
              <a:r>
                <a:rPr lang="ko-KR" altLang="en-US" sz="1200" kern="0" dirty="0" smtClean="0">
                  <a:gradFill>
                    <a:gsLst>
                      <a:gs pos="100000">
                        <a:schemeClr val="bg1"/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유럽</a:t>
              </a:r>
              <a:endParaRPr lang="ko-KR" altLang="en-US" sz="1200" kern="0" dirty="0">
                <a:gradFill>
                  <a:gsLst>
                    <a:gs pos="10000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endParaRPr>
            </a:p>
          </p:txBody>
        </p:sp>
        <p:sp>
          <p:nvSpPr>
            <p:cNvPr id="293" name="제목 114"/>
            <p:cNvSpPr txBox="1">
              <a:spLocks/>
            </p:cNvSpPr>
            <p:nvPr/>
          </p:nvSpPr>
          <p:spPr>
            <a:xfrm>
              <a:off x="4022699" y="3685370"/>
              <a:ext cx="594998" cy="302249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wrap="none" lIns="0" tIns="0" rIns="0" bIns="0" anchor="ctr" anchorCtr="0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latinLnBrk="0" hangingPunct="0">
                <a:defRPr/>
              </a:pPr>
              <a:r>
                <a:rPr lang="ko-KR" altLang="en-US" sz="1200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미국</a:t>
              </a:r>
              <a:endParaRPr lang="ko-KR" altLang="en-US" sz="120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endParaRPr>
            </a:p>
          </p:txBody>
        </p:sp>
        <p:sp>
          <p:nvSpPr>
            <p:cNvPr id="298" name="제목 114"/>
            <p:cNvSpPr txBox="1">
              <a:spLocks/>
            </p:cNvSpPr>
            <p:nvPr/>
          </p:nvSpPr>
          <p:spPr>
            <a:xfrm>
              <a:off x="4469066" y="3685370"/>
              <a:ext cx="594998" cy="302249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wrap="none" lIns="0" tIns="0" rIns="0" bIns="0" anchor="ctr" anchorCtr="0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latinLnBrk="0" hangingPunct="0">
                <a:defRPr/>
              </a:pPr>
              <a:r>
                <a:rPr lang="ko-KR" altLang="en-US" sz="1200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한국</a:t>
              </a:r>
              <a:endParaRPr lang="ko-KR" altLang="en-US" sz="120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endParaRPr>
            </a:p>
          </p:txBody>
        </p:sp>
        <p:grpSp>
          <p:nvGrpSpPr>
            <p:cNvPr id="6" name="그룹 350"/>
            <p:cNvGrpSpPr/>
            <p:nvPr/>
          </p:nvGrpSpPr>
          <p:grpSpPr>
            <a:xfrm>
              <a:off x="3726330" y="3223532"/>
              <a:ext cx="255180" cy="427337"/>
              <a:chOff x="2967011" y="8254663"/>
              <a:chExt cx="289840" cy="335238"/>
            </a:xfrm>
          </p:grpSpPr>
          <p:sp>
            <p:nvSpPr>
              <p:cNvPr id="311" name="Rectangle 29"/>
              <p:cNvSpPr>
                <a:spLocks noChangeArrowheads="1"/>
              </p:cNvSpPr>
              <p:nvPr/>
            </p:nvSpPr>
            <p:spPr bwMode="auto">
              <a:xfrm rot="10800000">
                <a:off x="2967011" y="8254663"/>
                <a:ext cx="289840" cy="335238"/>
              </a:xfrm>
              <a:prstGeom prst="rect">
                <a:avLst/>
              </a:prstGeom>
              <a:gradFill rotWithShape="1">
                <a:gsLst>
                  <a:gs pos="100000">
                    <a:schemeClr val="tx1">
                      <a:lumMod val="75000"/>
                      <a:lumOff val="25000"/>
                    </a:schemeClr>
                  </a:gs>
                  <a:gs pos="0">
                    <a:schemeClr val="tx1">
                      <a:lumMod val="75000"/>
                      <a:lumOff val="25000"/>
                    </a:schemeClr>
                  </a:gs>
                  <a:gs pos="51000">
                    <a:schemeClr val="tx1">
                      <a:lumMod val="50000"/>
                      <a:lumOff val="50000"/>
                    </a:schemeClr>
                  </a:gs>
                  <a:gs pos="45000">
                    <a:schemeClr val="tx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ln>
                <a:noFill/>
              </a:ln>
              <a:effectLst>
                <a:reflection blurRad="6350" stA="32000" endPos="9000" dir="5400000" sy="-100000" algn="bl" rotWithShape="0"/>
              </a:effectLst>
              <a:ex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3" name="직사각형 312"/>
              <p:cNvSpPr/>
              <p:nvPr/>
            </p:nvSpPr>
            <p:spPr>
              <a:xfrm>
                <a:off x="3100469" y="8254663"/>
                <a:ext cx="51027" cy="335238"/>
              </a:xfrm>
              <a:prstGeom prst="rect">
                <a:avLst/>
              </a:prstGeom>
              <a:gradFill>
                <a:gsLst>
                  <a:gs pos="0">
                    <a:srgbClr val="3E7898">
                      <a:tint val="66000"/>
                      <a:satMod val="160000"/>
                      <a:alpha val="0"/>
                    </a:srgbClr>
                  </a:gs>
                  <a:gs pos="50000">
                    <a:srgbClr val="FFFFFF">
                      <a:alpha val="73000"/>
                    </a:srgbClr>
                  </a:gs>
                  <a:gs pos="100000">
                    <a:srgbClr val="3E7898">
                      <a:tint val="23500"/>
                      <a:satMod val="160000"/>
                      <a:alpha val="0"/>
                    </a:srgbClr>
                  </a:gs>
                </a:gsLst>
                <a:lin ang="0" scaled="0"/>
              </a:gradFill>
              <a:ln w="15875" cap="rnd" cmpd="sng" algn="ctr">
                <a:noFill/>
                <a:prstDash val="solid"/>
                <a:tailEnd type="none"/>
              </a:ln>
              <a:effectLst/>
            </p:spPr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latinLnBrk="0">
                  <a:defRPr/>
                </a:pPr>
                <a:endParaRPr lang="ko-KR" altLang="en-US" kern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" name="그룹 351"/>
            <p:cNvGrpSpPr/>
            <p:nvPr/>
          </p:nvGrpSpPr>
          <p:grpSpPr>
            <a:xfrm>
              <a:off x="4182478" y="3288249"/>
              <a:ext cx="255180" cy="362620"/>
              <a:chOff x="2967013" y="8254663"/>
              <a:chExt cx="289840" cy="335238"/>
            </a:xfrm>
          </p:grpSpPr>
          <p:sp>
            <p:nvSpPr>
              <p:cNvPr id="308" name="Rectangle 29"/>
              <p:cNvSpPr>
                <a:spLocks noChangeArrowheads="1"/>
              </p:cNvSpPr>
              <p:nvPr/>
            </p:nvSpPr>
            <p:spPr bwMode="auto">
              <a:xfrm rot="10800000">
                <a:off x="2967013" y="8254663"/>
                <a:ext cx="289840" cy="335238"/>
              </a:xfrm>
              <a:prstGeom prst="rect">
                <a:avLst/>
              </a:prstGeom>
              <a:gradFill rotWithShape="1">
                <a:gsLst>
                  <a:gs pos="100000">
                    <a:schemeClr val="tx1">
                      <a:lumMod val="75000"/>
                      <a:lumOff val="25000"/>
                    </a:schemeClr>
                  </a:gs>
                  <a:gs pos="0">
                    <a:schemeClr val="tx1">
                      <a:lumMod val="75000"/>
                      <a:lumOff val="25000"/>
                    </a:schemeClr>
                  </a:gs>
                  <a:gs pos="51000">
                    <a:schemeClr val="tx1">
                      <a:lumMod val="50000"/>
                      <a:lumOff val="50000"/>
                    </a:schemeClr>
                  </a:gs>
                  <a:gs pos="45000">
                    <a:schemeClr val="tx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ln>
                <a:noFill/>
              </a:ln>
              <a:effectLst>
                <a:reflection blurRad="6350" stA="32000" endPos="9000" dir="5400000" sy="-100000" algn="bl" rotWithShape="0"/>
              </a:effectLst>
              <a:ex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9" name="직사각형 308"/>
              <p:cNvSpPr/>
              <p:nvPr/>
            </p:nvSpPr>
            <p:spPr>
              <a:xfrm>
                <a:off x="3100469" y="8254663"/>
                <a:ext cx="51027" cy="335238"/>
              </a:xfrm>
              <a:prstGeom prst="rect">
                <a:avLst/>
              </a:prstGeom>
              <a:gradFill>
                <a:gsLst>
                  <a:gs pos="0">
                    <a:srgbClr val="3E7898">
                      <a:tint val="66000"/>
                      <a:satMod val="160000"/>
                      <a:alpha val="0"/>
                    </a:srgbClr>
                  </a:gs>
                  <a:gs pos="50000">
                    <a:srgbClr val="FFFFFF">
                      <a:alpha val="73000"/>
                    </a:srgbClr>
                  </a:gs>
                  <a:gs pos="100000">
                    <a:srgbClr val="3E7898">
                      <a:tint val="23500"/>
                      <a:satMod val="160000"/>
                      <a:alpha val="0"/>
                    </a:srgbClr>
                  </a:gs>
                </a:gsLst>
                <a:lin ang="0" scaled="0"/>
              </a:gradFill>
              <a:ln w="15875" cap="rnd" cmpd="sng" algn="ctr">
                <a:noFill/>
                <a:prstDash val="solid"/>
                <a:tailEnd type="none"/>
              </a:ln>
              <a:effectLst/>
            </p:spPr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latinLnBrk="0">
                  <a:defRPr/>
                </a:pPr>
                <a:endParaRPr lang="ko-KR" altLang="en-US" kern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01" name="모서리가 둥근 직사각형 300"/>
            <p:cNvSpPr/>
            <p:nvPr/>
          </p:nvSpPr>
          <p:spPr>
            <a:xfrm>
              <a:off x="3512354" y="2988498"/>
              <a:ext cx="683130" cy="195382"/>
            </a:xfrm>
            <a:prstGeom prst="roundRect">
              <a:avLst>
                <a:gd name="adj" fmla="val 10193"/>
              </a:avLst>
            </a:prstGeom>
          </p:spPr>
          <p:txBody>
            <a:bodyPr wrap="square" lIns="0" tIns="0" rIns="0" bIns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spcAft>
                  <a:spcPts val="300"/>
                </a:spcAft>
                <a:buClr>
                  <a:schemeClr val="accent1">
                    <a:lumMod val="75000"/>
                  </a:schemeClr>
                </a:buClr>
              </a:pPr>
              <a:r>
                <a:rPr lang="en-US" altLang="ko-KR" sz="1200" b="1" dirty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21594000" scaled="0"/>
                  </a:gradFill>
                  <a:latin typeface="-윤고딕330" pitchFamily="18" charset="-127"/>
                  <a:ea typeface="-윤고딕330" pitchFamily="18" charset="-127"/>
                </a:rPr>
                <a:t>47</a:t>
              </a:r>
              <a:endParaRPr lang="ko-KR" altLang="en-US" sz="1200" b="1" dirty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latin typeface="-윤고딕330" pitchFamily="18" charset="-127"/>
                <a:ea typeface="-윤고딕330" pitchFamily="18" charset="-127"/>
              </a:endParaRPr>
            </a:p>
          </p:txBody>
        </p:sp>
        <p:sp>
          <p:nvSpPr>
            <p:cNvPr id="302" name="모서리가 둥근 직사각형 301"/>
            <p:cNvSpPr/>
            <p:nvPr/>
          </p:nvSpPr>
          <p:spPr>
            <a:xfrm>
              <a:off x="3963145" y="3053243"/>
              <a:ext cx="683130" cy="195382"/>
            </a:xfrm>
            <a:prstGeom prst="roundRect">
              <a:avLst>
                <a:gd name="adj" fmla="val 10193"/>
              </a:avLst>
            </a:prstGeom>
          </p:spPr>
          <p:txBody>
            <a:bodyPr wrap="square" lIns="0" tIns="0" rIns="0" bIns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spcAft>
                  <a:spcPts val="300"/>
                </a:spcAft>
                <a:buClr>
                  <a:schemeClr val="accent1">
                    <a:lumMod val="75000"/>
                  </a:schemeClr>
                </a:buClr>
              </a:pPr>
              <a:r>
                <a:rPr lang="en-US" altLang="ko-KR" sz="1200" b="1" dirty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21594000" scaled="0"/>
                  </a:gradFill>
                  <a:latin typeface="-윤고딕330" pitchFamily="18" charset="-127"/>
                  <a:ea typeface="-윤고딕330" pitchFamily="18" charset="-127"/>
                </a:rPr>
                <a:t>43</a:t>
              </a:r>
              <a:endParaRPr lang="ko-KR" altLang="en-US" sz="1200" b="1" dirty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latin typeface="-윤고딕330" pitchFamily="18" charset="-127"/>
                <a:ea typeface="-윤고딕330" pitchFamily="18" charset="-127"/>
              </a:endParaRPr>
            </a:p>
          </p:txBody>
        </p:sp>
        <p:sp>
          <p:nvSpPr>
            <p:cNvPr id="303" name="모서리가 둥근 직사각형 302"/>
            <p:cNvSpPr/>
            <p:nvPr/>
          </p:nvSpPr>
          <p:spPr>
            <a:xfrm>
              <a:off x="4410195" y="3264605"/>
              <a:ext cx="683130" cy="227945"/>
            </a:xfrm>
            <a:prstGeom prst="roundRect">
              <a:avLst>
                <a:gd name="adj" fmla="val 10193"/>
              </a:avLst>
            </a:prstGeom>
          </p:spPr>
          <p:txBody>
            <a:bodyPr wrap="square" lIns="0" tIns="0" rIns="0" bIns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spcAft>
                  <a:spcPts val="300"/>
                </a:spcAft>
                <a:buClr>
                  <a:schemeClr val="accent1">
                    <a:lumMod val="75000"/>
                  </a:schemeClr>
                </a:buClr>
              </a:pPr>
              <a:r>
                <a:rPr lang="en-US" altLang="ko-KR" sz="1400" kern="0" dirty="0">
                  <a:gradFill>
                    <a:gsLst>
                      <a:gs pos="100000">
                        <a:srgbClr val="FF0000"/>
                      </a:gs>
                      <a:gs pos="100000">
                        <a:srgbClr val="FF0000"/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30</a:t>
              </a:r>
              <a:endParaRPr lang="ko-KR" altLang="en-US" sz="1400" kern="0" dirty="0">
                <a:gradFill>
                  <a:gsLst>
                    <a:gs pos="100000">
                      <a:srgbClr val="FF0000"/>
                    </a:gs>
                    <a:gs pos="100000">
                      <a:srgbClr val="FF0000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endParaRPr>
            </a:p>
          </p:txBody>
        </p:sp>
        <p:grpSp>
          <p:nvGrpSpPr>
            <p:cNvPr id="8" name="그룹 355"/>
            <p:cNvGrpSpPr/>
            <p:nvPr/>
          </p:nvGrpSpPr>
          <p:grpSpPr>
            <a:xfrm>
              <a:off x="4623285" y="3517071"/>
              <a:ext cx="255180" cy="133796"/>
              <a:chOff x="2967011" y="8254663"/>
              <a:chExt cx="289840" cy="335238"/>
            </a:xfrm>
          </p:grpSpPr>
          <p:sp>
            <p:nvSpPr>
              <p:cNvPr id="306" name="Rectangle 29"/>
              <p:cNvSpPr>
                <a:spLocks noChangeArrowheads="1"/>
              </p:cNvSpPr>
              <p:nvPr/>
            </p:nvSpPr>
            <p:spPr bwMode="auto">
              <a:xfrm rot="10800000">
                <a:off x="2967011" y="8254663"/>
                <a:ext cx="289840" cy="335238"/>
              </a:xfrm>
              <a:prstGeom prst="rect">
                <a:avLst/>
              </a:prstGeom>
              <a:gradFill rotWithShape="1">
                <a:gsLst>
                  <a:gs pos="100000">
                    <a:srgbClr val="C00000"/>
                  </a:gs>
                  <a:gs pos="0">
                    <a:srgbClr val="C00000"/>
                  </a:gs>
                  <a:gs pos="51000">
                    <a:srgbClr val="FF0000"/>
                  </a:gs>
                  <a:gs pos="45000">
                    <a:schemeClr val="accent2">
                      <a:lumMod val="50000"/>
                    </a:schemeClr>
                  </a:gs>
                </a:gsLst>
                <a:lin ang="10800000" scaled="0"/>
              </a:gradFill>
              <a:ln>
                <a:noFill/>
              </a:ln>
              <a:effectLst>
                <a:reflection blurRad="6350" stA="32000" endPos="9000" dir="5400000" sy="-100000" algn="bl" rotWithShape="0"/>
              </a:effectLst>
              <a:ex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7" name="직사각형 306"/>
              <p:cNvSpPr/>
              <p:nvPr/>
            </p:nvSpPr>
            <p:spPr>
              <a:xfrm>
                <a:off x="3100469" y="8254663"/>
                <a:ext cx="51027" cy="335238"/>
              </a:xfrm>
              <a:prstGeom prst="rect">
                <a:avLst/>
              </a:prstGeom>
              <a:gradFill>
                <a:gsLst>
                  <a:gs pos="0">
                    <a:srgbClr val="3E7898">
                      <a:tint val="66000"/>
                      <a:satMod val="160000"/>
                      <a:alpha val="0"/>
                    </a:srgbClr>
                  </a:gs>
                  <a:gs pos="50000">
                    <a:srgbClr val="FFFFFF">
                      <a:alpha val="73000"/>
                    </a:srgbClr>
                  </a:gs>
                  <a:gs pos="100000">
                    <a:srgbClr val="3E7898">
                      <a:tint val="23500"/>
                      <a:satMod val="160000"/>
                      <a:alpha val="0"/>
                    </a:srgbClr>
                  </a:gs>
                </a:gsLst>
                <a:lin ang="0" scaled="0"/>
              </a:gradFill>
              <a:ln w="15875" cap="rnd" cmpd="sng" algn="ctr">
                <a:noFill/>
                <a:prstDash val="solid"/>
                <a:tailEnd type="none"/>
              </a:ln>
              <a:effectLst/>
            </p:spPr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latinLnBrk="0">
                  <a:defRPr/>
                </a:pPr>
                <a:endParaRPr lang="ko-KR" altLang="en-US" kern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316" name="TextBox 41"/>
          <p:cNvSpPr txBox="1"/>
          <p:nvPr/>
        </p:nvSpPr>
        <p:spPr>
          <a:xfrm>
            <a:off x="6094453" y="2205018"/>
            <a:ext cx="2511413" cy="501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ko-KR" sz="1200" b="1" spc="-70" dirty="0" smtClean="0">
                <a:ln w="3175">
                  <a:noFill/>
                </a:ln>
                <a:gradFill>
                  <a:gsLst>
                    <a:gs pos="100000">
                      <a:srgbClr val="663300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HY신명조" pitchFamily="18" charset="-127"/>
                <a:ea typeface="HY신명조" pitchFamily="18" charset="-127"/>
                <a:sym typeface="Wingdings"/>
              </a:rPr>
              <a:t>“</a:t>
            </a:r>
            <a:r>
              <a:rPr lang="ko-KR" altLang="en-US" sz="1200" b="1" spc="-70" dirty="0" smtClean="0">
                <a:ln w="3175">
                  <a:noFill/>
                </a:ln>
                <a:gradFill>
                  <a:gsLst>
                    <a:gs pos="100000">
                      <a:srgbClr val="663300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HY신명조" pitchFamily="18" charset="-127"/>
                <a:ea typeface="HY신명조" pitchFamily="18" charset="-127"/>
                <a:sym typeface="Wingdings"/>
              </a:rPr>
              <a:t>정부</a:t>
            </a:r>
            <a:r>
              <a:rPr lang="en-US" altLang="ko-KR" sz="1200" b="1" spc="-70" dirty="0" smtClean="0">
                <a:ln w="3175">
                  <a:noFill/>
                </a:ln>
                <a:gradFill>
                  <a:gsLst>
                    <a:gs pos="100000">
                      <a:srgbClr val="663300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HY신명조" pitchFamily="18" charset="-127"/>
                <a:ea typeface="HY신명조" pitchFamily="18" charset="-127"/>
                <a:sym typeface="Wingdings"/>
              </a:rPr>
              <a:t> </a:t>
            </a:r>
            <a:r>
              <a:rPr lang="ko-KR" altLang="en-US" sz="1200" b="1" spc="-70" dirty="0" smtClean="0">
                <a:ln w="3175">
                  <a:noFill/>
                </a:ln>
                <a:gradFill>
                  <a:gsLst>
                    <a:gs pos="100000">
                      <a:srgbClr val="663300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HY신명조" pitchFamily="18" charset="-127"/>
                <a:ea typeface="HY신명조" pitchFamily="18" charset="-127"/>
                <a:sym typeface="Wingdings"/>
              </a:rPr>
              <a:t>자금을 지원 받으려면 절차가</a:t>
            </a:r>
            <a:r>
              <a:rPr lang="en-US" altLang="ko-KR" sz="1200" b="1" spc="-70" dirty="0" smtClean="0">
                <a:ln w="3175">
                  <a:noFill/>
                </a:ln>
                <a:gradFill>
                  <a:gsLst>
                    <a:gs pos="100000">
                      <a:srgbClr val="663300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HY신명조" pitchFamily="18" charset="-127"/>
                <a:ea typeface="HY신명조" pitchFamily="18" charset="-127"/>
                <a:sym typeface="Wingdings"/>
              </a:rPr>
              <a:t/>
            </a:r>
            <a:br>
              <a:rPr lang="en-US" altLang="ko-KR" sz="1200" b="1" spc="-70" dirty="0" smtClean="0">
                <a:ln w="3175">
                  <a:noFill/>
                </a:ln>
                <a:gradFill>
                  <a:gsLst>
                    <a:gs pos="100000">
                      <a:srgbClr val="663300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HY신명조" pitchFamily="18" charset="-127"/>
                <a:ea typeface="HY신명조" pitchFamily="18" charset="-127"/>
                <a:sym typeface="Wingdings"/>
              </a:rPr>
            </a:br>
            <a:r>
              <a:rPr lang="en-US" altLang="ko-KR" sz="1200" b="1" spc="-70" dirty="0" smtClean="0">
                <a:ln w="3175">
                  <a:noFill/>
                </a:ln>
                <a:gradFill>
                  <a:gsLst>
                    <a:gs pos="100000">
                      <a:srgbClr val="663300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HY신명조" pitchFamily="18" charset="-127"/>
                <a:ea typeface="HY신명조" pitchFamily="18" charset="-127"/>
                <a:sym typeface="Wingdings"/>
              </a:rPr>
              <a:t>    </a:t>
            </a:r>
            <a:r>
              <a:rPr lang="ko-KR" altLang="en-US" sz="1200" b="1" spc="-70" dirty="0" smtClean="0">
                <a:ln w="3175">
                  <a:noFill/>
                </a:ln>
                <a:gradFill>
                  <a:gsLst>
                    <a:gs pos="100000">
                      <a:srgbClr val="663300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HY신명조" pitchFamily="18" charset="-127"/>
                <a:ea typeface="HY신명조" pitchFamily="18" charset="-127"/>
                <a:sym typeface="Wingdings"/>
              </a:rPr>
              <a:t>까다롭고 준비할 서류도 복잡하다</a:t>
            </a:r>
            <a:r>
              <a:rPr lang="en-US" altLang="ko-KR" sz="1200" b="1" spc="-70" dirty="0" smtClean="0">
                <a:ln w="3175">
                  <a:noFill/>
                </a:ln>
                <a:gradFill>
                  <a:gsLst>
                    <a:gs pos="100000">
                      <a:srgbClr val="663300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HY신명조" pitchFamily="18" charset="-127"/>
                <a:ea typeface="HY신명조" pitchFamily="18" charset="-127"/>
                <a:sym typeface="Wingdings"/>
              </a:rPr>
              <a:t>.”</a:t>
            </a:r>
            <a:endParaRPr lang="ko-KR" altLang="en-US" sz="1200" b="1" spc="-70" dirty="0" smtClean="0">
              <a:ln w="3175">
                <a:noFill/>
              </a:ln>
              <a:gradFill>
                <a:gsLst>
                  <a:gs pos="100000">
                    <a:srgbClr val="6633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atin typeface="HY신명조" pitchFamily="18" charset="-127"/>
              <a:ea typeface="HY신명조" pitchFamily="18" charset="-127"/>
              <a:sym typeface="Wingdings"/>
            </a:endParaRPr>
          </a:p>
        </p:txBody>
      </p:sp>
      <p:sp>
        <p:nvSpPr>
          <p:cNvPr id="317" name="직사각형 316"/>
          <p:cNvSpPr/>
          <p:nvPr/>
        </p:nvSpPr>
        <p:spPr>
          <a:xfrm>
            <a:off x="6365570" y="2719441"/>
            <a:ext cx="2206958" cy="28426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en-US" altLang="ko-KR" sz="1100" b="1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en-US" sz="1100" b="1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국가과학기술자문회의 </a:t>
            </a:r>
            <a:r>
              <a:rPr lang="en-US" altLang="ko-KR" sz="1000" b="1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(14.12</a:t>
            </a:r>
            <a:r>
              <a:rPr lang="ko-KR" altLang="en-US" sz="1000" b="1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월</a:t>
            </a:r>
            <a:r>
              <a:rPr lang="en-US" altLang="ko-KR" sz="1000" b="1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) </a:t>
            </a:r>
            <a:endParaRPr lang="en-US" altLang="ko-KR" sz="1100" b="1" kern="0" dirty="0">
              <a:gradFill>
                <a:gsLst>
                  <a:gs pos="100000">
                    <a:schemeClr val="tx1">
                      <a:lumMod val="75000"/>
                      <a:lumOff val="25000"/>
                    </a:scheme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</p:txBody>
      </p:sp>
      <p:sp>
        <p:nvSpPr>
          <p:cNvPr id="321" name="Text Box 5"/>
          <p:cNvSpPr txBox="1">
            <a:spLocks noChangeArrowheads="1"/>
          </p:cNvSpPr>
          <p:nvPr/>
        </p:nvSpPr>
        <p:spPr bwMode="auto">
          <a:xfrm>
            <a:off x="369878" y="4342547"/>
            <a:ext cx="2159029" cy="29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013" indent="-227013">
              <a:lnSpc>
                <a:spcPts val="16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ko-KR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R&amp;D </a:t>
            </a:r>
            <a:r>
              <a:rPr lang="ko-KR" altLang="en-US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사업화 저조</a:t>
            </a:r>
          </a:p>
        </p:txBody>
      </p:sp>
      <p:sp>
        <p:nvSpPr>
          <p:cNvPr id="323" name="Text Box 5"/>
          <p:cNvSpPr txBox="1">
            <a:spLocks noChangeArrowheads="1"/>
          </p:cNvSpPr>
          <p:nvPr/>
        </p:nvSpPr>
        <p:spPr bwMode="auto">
          <a:xfrm>
            <a:off x="3178990" y="4338732"/>
            <a:ext cx="2550194" cy="29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013" indent="-227013">
              <a:lnSpc>
                <a:spcPts val="16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ko-KR" altLang="en-US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글로벌 역량 미흡</a:t>
            </a:r>
          </a:p>
        </p:txBody>
      </p:sp>
      <p:grpSp>
        <p:nvGrpSpPr>
          <p:cNvPr id="9" name="그룹 324"/>
          <p:cNvGrpSpPr/>
          <p:nvPr/>
        </p:nvGrpSpPr>
        <p:grpSpPr>
          <a:xfrm>
            <a:off x="522324" y="4913489"/>
            <a:ext cx="2484000" cy="1620000"/>
            <a:chOff x="450278" y="4987295"/>
            <a:chExt cx="1908000" cy="1404000"/>
          </a:xfrm>
        </p:grpSpPr>
        <p:sp>
          <p:nvSpPr>
            <p:cNvPr id="327" name="모서리가 둥근 직사각형 326"/>
            <p:cNvSpPr/>
            <p:nvPr/>
          </p:nvSpPr>
          <p:spPr>
            <a:xfrm>
              <a:off x="450278" y="4987295"/>
              <a:ext cx="1908000" cy="1404000"/>
            </a:xfrm>
            <a:prstGeom prst="roundRect">
              <a:avLst>
                <a:gd name="adj" fmla="val 1886"/>
              </a:avLst>
            </a:prstGeom>
            <a:solidFill>
              <a:schemeClr val="bg1"/>
            </a:solidFill>
            <a:ln w="3175" cap="rnd">
              <a:solidFill>
                <a:srgbClr val="EAEAEA"/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328" name="모서리가 둥근 직사각형 327"/>
            <p:cNvSpPr/>
            <p:nvPr/>
          </p:nvSpPr>
          <p:spPr>
            <a:xfrm>
              <a:off x="527747" y="5091679"/>
              <a:ext cx="1675145" cy="130254"/>
            </a:xfrm>
            <a:prstGeom prst="roundRect">
              <a:avLst>
                <a:gd name="adj" fmla="val 10193"/>
              </a:avLst>
            </a:prstGeom>
          </p:spPr>
          <p:txBody>
            <a:bodyPr wrap="square" lIns="0" tIns="0" rIns="0" bIns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300"/>
                </a:spcAft>
                <a:buClr>
                  <a:schemeClr val="accent1">
                    <a:lumMod val="75000"/>
                  </a:schemeClr>
                </a:buClr>
              </a:pPr>
              <a:r>
                <a:rPr lang="ko-KR" altLang="en-US" sz="800" dirty="0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21594000" scaled="0"/>
                  </a:gradFill>
                  <a:latin typeface="-윤고딕330" pitchFamily="18" charset="-127"/>
                  <a:ea typeface="-윤고딕330" pitchFamily="18" charset="-127"/>
                </a:rPr>
                <a:t>中企 </a:t>
              </a:r>
              <a:r>
                <a:rPr lang="en-US" altLang="ko-KR" sz="800" dirty="0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21594000" scaled="0"/>
                  </a:gradFill>
                  <a:latin typeface="-윤고딕330" pitchFamily="18" charset="-127"/>
                  <a:ea typeface="-윤고딕330" pitchFamily="18" charset="-127"/>
                </a:rPr>
                <a:t>R&amp;D</a:t>
              </a:r>
              <a:r>
                <a:rPr lang="ko-KR" altLang="en-US" sz="800" dirty="0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21594000" scaled="0"/>
                  </a:gradFill>
                  <a:latin typeface="-윤고딕330" pitchFamily="18" charset="-127"/>
                  <a:ea typeface="-윤고딕330" pitchFamily="18" charset="-127"/>
                </a:rPr>
                <a:t>성공률 및 </a:t>
              </a:r>
              <a:r>
                <a:rPr lang="ko-KR" altLang="en-US" sz="800" dirty="0" err="1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21594000" scaled="0"/>
                  </a:gradFill>
                  <a:latin typeface="-윤고딕330" pitchFamily="18" charset="-127"/>
                  <a:ea typeface="-윤고딕330" pitchFamily="18" charset="-127"/>
                </a:rPr>
                <a:t>사업화율</a:t>
              </a:r>
              <a:r>
                <a:rPr lang="en-US" altLang="ko-KR" sz="800" dirty="0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21594000" scaled="0"/>
                  </a:gradFill>
                  <a:latin typeface="-윤고딕330" pitchFamily="18" charset="-127"/>
                  <a:ea typeface="-윤고딕330" pitchFamily="18" charset="-127"/>
                </a:rPr>
                <a:t>(%)</a:t>
              </a:r>
            </a:p>
          </p:txBody>
        </p:sp>
        <p:sp>
          <p:nvSpPr>
            <p:cNvPr id="329" name="사다리꼴 328"/>
            <p:cNvSpPr/>
            <p:nvPr/>
          </p:nvSpPr>
          <p:spPr>
            <a:xfrm>
              <a:off x="600777" y="5918540"/>
              <a:ext cx="1582543" cy="148929"/>
            </a:xfrm>
            <a:prstGeom prst="trapezoid">
              <a:avLst>
                <a:gd name="adj" fmla="val 64961"/>
              </a:avLst>
            </a:prstGeom>
            <a:solidFill>
              <a:schemeClr val="bg1">
                <a:lumMod val="95000"/>
              </a:schemeClr>
            </a:solidFill>
            <a:ln w="6350" cap="rnd">
              <a:solidFill>
                <a:schemeClr val="bg1">
                  <a:lumMod val="85000"/>
                </a:schemeClr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331" name="모서리가 둥근 직사각형 330"/>
            <p:cNvSpPr/>
            <p:nvPr/>
          </p:nvSpPr>
          <p:spPr>
            <a:xfrm>
              <a:off x="702017" y="5206399"/>
              <a:ext cx="743402" cy="195382"/>
            </a:xfrm>
            <a:prstGeom prst="roundRect">
              <a:avLst>
                <a:gd name="adj" fmla="val 10193"/>
              </a:avLst>
            </a:prstGeom>
          </p:spPr>
          <p:txBody>
            <a:bodyPr wrap="square" lIns="0" tIns="0" rIns="0" bIns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spcAft>
                  <a:spcPts val="300"/>
                </a:spcAft>
                <a:buClr>
                  <a:schemeClr val="accent1">
                    <a:lumMod val="75000"/>
                  </a:schemeClr>
                </a:buClr>
              </a:pPr>
              <a:r>
                <a:rPr lang="en-US" altLang="ko-KR" sz="1200" b="1" dirty="0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21594000" scaled="0"/>
                  </a:gradFill>
                  <a:latin typeface="-윤고딕330" pitchFamily="18" charset="-127"/>
                  <a:ea typeface="-윤고딕330" pitchFamily="18" charset="-127"/>
                </a:rPr>
                <a:t>96.3</a:t>
              </a:r>
              <a:endParaRPr lang="ko-KR" altLang="en-US" sz="1000" b="1" dirty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latin typeface="-윤고딕330" pitchFamily="18" charset="-127"/>
                <a:ea typeface="-윤고딕330" pitchFamily="18" charset="-127"/>
              </a:endParaRPr>
            </a:p>
          </p:txBody>
        </p:sp>
        <p:sp>
          <p:nvSpPr>
            <p:cNvPr id="332" name="Rectangle 29"/>
            <p:cNvSpPr>
              <a:spLocks noChangeArrowheads="1"/>
            </p:cNvSpPr>
            <p:nvPr/>
          </p:nvSpPr>
          <p:spPr bwMode="auto">
            <a:xfrm rot="10800000">
              <a:off x="901897" y="5423845"/>
              <a:ext cx="312545" cy="576000"/>
            </a:xfrm>
            <a:prstGeom prst="rect">
              <a:avLst/>
            </a:prstGeom>
            <a:gradFill rotWithShape="1">
              <a:gsLst>
                <a:gs pos="100000">
                  <a:schemeClr val="tx1">
                    <a:lumMod val="75000"/>
                    <a:lumOff val="25000"/>
                  </a:schemeClr>
                </a:gs>
                <a:gs pos="0">
                  <a:schemeClr val="tx1">
                    <a:lumMod val="75000"/>
                    <a:lumOff val="25000"/>
                  </a:schemeClr>
                </a:gs>
                <a:gs pos="51000">
                  <a:schemeClr val="tx1">
                    <a:lumMod val="50000"/>
                    <a:lumOff val="50000"/>
                  </a:schemeClr>
                </a:gs>
                <a:gs pos="45000">
                  <a:schemeClr val="tx1">
                    <a:lumMod val="75000"/>
                    <a:lumOff val="25000"/>
                  </a:schemeClr>
                </a:gs>
              </a:gsLst>
              <a:lin ang="10800000" scaled="0"/>
            </a:gradFill>
            <a:ln>
              <a:noFill/>
            </a:ln>
            <a:effectLst>
              <a:reflection blurRad="6350" stA="32000" endPos="9000" dir="5400000" sy="-100000" algn="bl" rotWithShape="0"/>
            </a:effectLst>
            <a:ex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33" name="직사각형 332"/>
            <p:cNvSpPr/>
            <p:nvPr/>
          </p:nvSpPr>
          <p:spPr>
            <a:xfrm>
              <a:off x="1045810" y="5440597"/>
              <a:ext cx="55024" cy="540000"/>
            </a:xfrm>
            <a:prstGeom prst="rect">
              <a:avLst/>
            </a:prstGeom>
            <a:gradFill>
              <a:gsLst>
                <a:gs pos="0">
                  <a:srgbClr val="3E7898">
                    <a:tint val="66000"/>
                    <a:satMod val="160000"/>
                    <a:alpha val="0"/>
                  </a:srgbClr>
                </a:gs>
                <a:gs pos="50000">
                  <a:srgbClr val="FFFFFF">
                    <a:alpha val="73000"/>
                  </a:srgbClr>
                </a:gs>
                <a:gs pos="100000">
                  <a:srgbClr val="3E7898">
                    <a:tint val="23500"/>
                    <a:satMod val="160000"/>
                    <a:alpha val="0"/>
                  </a:srgbClr>
                </a:gs>
              </a:gsLst>
              <a:lin ang="0" scaled="0"/>
            </a:gradFill>
            <a:ln w="15875" cap="rnd" cmpd="sng" algn="ctr">
              <a:noFill/>
              <a:prstDash val="solid"/>
              <a:tailEnd type="none"/>
            </a:ln>
            <a:effectLst/>
          </p:spPr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latinLnBrk="0">
                <a:defRPr/>
              </a:pPr>
              <a:endParaRPr lang="ko-KR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335" name="Rectangle 29"/>
            <p:cNvSpPr>
              <a:spLocks noChangeArrowheads="1"/>
            </p:cNvSpPr>
            <p:nvPr/>
          </p:nvSpPr>
          <p:spPr bwMode="auto">
            <a:xfrm rot="10800000">
              <a:off x="1605902" y="5819843"/>
              <a:ext cx="312545" cy="180000"/>
            </a:xfrm>
            <a:prstGeom prst="rect">
              <a:avLst/>
            </a:prstGeom>
            <a:gradFill rotWithShape="1">
              <a:gsLst>
                <a:gs pos="100000">
                  <a:srgbClr val="C00000"/>
                </a:gs>
                <a:gs pos="0">
                  <a:srgbClr val="C00000"/>
                </a:gs>
                <a:gs pos="51000">
                  <a:srgbClr val="FF0000"/>
                </a:gs>
                <a:gs pos="45000">
                  <a:schemeClr val="accent2">
                    <a:lumMod val="50000"/>
                  </a:schemeClr>
                </a:gs>
              </a:gsLst>
              <a:lin ang="10800000" scaled="0"/>
            </a:gradFill>
            <a:ln>
              <a:noFill/>
            </a:ln>
            <a:effectLst>
              <a:reflection blurRad="6350" stA="32000" endPos="9000" dir="5400000" sy="-100000" algn="bl" rotWithShape="0"/>
            </a:effectLst>
            <a:ex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36" name="직사각형 335"/>
            <p:cNvSpPr/>
            <p:nvPr/>
          </p:nvSpPr>
          <p:spPr>
            <a:xfrm>
              <a:off x="1749815" y="5870534"/>
              <a:ext cx="55024" cy="129309"/>
            </a:xfrm>
            <a:prstGeom prst="rect">
              <a:avLst/>
            </a:prstGeom>
            <a:gradFill>
              <a:gsLst>
                <a:gs pos="0">
                  <a:srgbClr val="3E7898">
                    <a:tint val="66000"/>
                    <a:satMod val="160000"/>
                    <a:alpha val="0"/>
                  </a:srgbClr>
                </a:gs>
                <a:gs pos="50000">
                  <a:srgbClr val="FFFFFF">
                    <a:alpha val="73000"/>
                  </a:srgbClr>
                </a:gs>
                <a:gs pos="100000">
                  <a:srgbClr val="3E7898">
                    <a:tint val="23500"/>
                    <a:satMod val="160000"/>
                    <a:alpha val="0"/>
                  </a:srgbClr>
                </a:gs>
              </a:gsLst>
              <a:lin ang="0" scaled="0"/>
            </a:gradFill>
            <a:ln w="15875" cap="rnd" cmpd="sng" algn="ctr">
              <a:noFill/>
              <a:prstDash val="solid"/>
              <a:tailEnd type="none"/>
            </a:ln>
            <a:effectLst/>
          </p:spPr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latinLnBrk="0">
                <a:defRPr/>
              </a:pPr>
              <a:endParaRPr lang="ko-KR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338" name="모서리가 둥근 직사각형 337"/>
            <p:cNvSpPr/>
            <p:nvPr/>
          </p:nvSpPr>
          <p:spPr>
            <a:xfrm>
              <a:off x="1301050" y="5570768"/>
              <a:ext cx="926408" cy="260509"/>
            </a:xfrm>
            <a:prstGeom prst="roundRect">
              <a:avLst>
                <a:gd name="adj" fmla="val 10193"/>
              </a:avLst>
            </a:prstGeom>
          </p:spPr>
          <p:txBody>
            <a:bodyPr wrap="square" lIns="0" tIns="0" rIns="0" bIns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spcAft>
                  <a:spcPts val="300"/>
                </a:spcAft>
                <a:buClr>
                  <a:schemeClr val="accent1">
                    <a:lumMod val="75000"/>
                  </a:schemeClr>
                </a:buClr>
              </a:pPr>
              <a:r>
                <a:rPr lang="en-US" altLang="ko-KR" sz="1600" kern="0" dirty="0" smtClean="0">
                  <a:gradFill>
                    <a:gsLst>
                      <a:gs pos="100000">
                        <a:srgbClr val="FF0000"/>
                      </a:gs>
                      <a:gs pos="100000">
                        <a:srgbClr val="FF0000"/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47.9</a:t>
              </a:r>
              <a:endParaRPr lang="ko-KR" altLang="en-US" sz="1050" kern="0" dirty="0">
                <a:gradFill>
                  <a:gsLst>
                    <a:gs pos="100000">
                      <a:srgbClr val="FF0000"/>
                    </a:gs>
                    <a:gs pos="100000">
                      <a:srgbClr val="FF0000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endParaRPr>
            </a:p>
          </p:txBody>
        </p:sp>
        <p:cxnSp>
          <p:nvCxnSpPr>
            <p:cNvPr id="339" name="직선 연결선 338"/>
            <p:cNvCxnSpPr/>
            <p:nvPr/>
          </p:nvCxnSpPr>
          <p:spPr>
            <a:xfrm>
              <a:off x="1213082" y="5438827"/>
              <a:ext cx="144000" cy="0"/>
            </a:xfrm>
            <a:prstGeom prst="line">
              <a:avLst/>
            </a:prstGeom>
            <a:ln w="63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직선 연결선 339"/>
            <p:cNvCxnSpPr/>
            <p:nvPr/>
          </p:nvCxnSpPr>
          <p:spPr>
            <a:xfrm>
              <a:off x="1236331" y="5820108"/>
              <a:ext cx="395058" cy="0"/>
            </a:xfrm>
            <a:prstGeom prst="line">
              <a:avLst/>
            </a:prstGeom>
            <a:ln w="63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1" name="위쪽/아래쪽 화살표 340"/>
            <p:cNvSpPr/>
            <p:nvPr/>
          </p:nvSpPr>
          <p:spPr>
            <a:xfrm>
              <a:off x="1258921" y="5462415"/>
              <a:ext cx="72000" cy="324000"/>
            </a:xfrm>
            <a:prstGeom prst="upDownArrow">
              <a:avLst/>
            </a:prstGeom>
            <a:solidFill>
              <a:srgbClr val="FF0000">
                <a:alpha val="50196"/>
              </a:srgbClr>
            </a:soli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342" name="모서리가 둥근 직사각형 341"/>
            <p:cNvSpPr/>
            <p:nvPr/>
          </p:nvSpPr>
          <p:spPr>
            <a:xfrm>
              <a:off x="1149604" y="5386641"/>
              <a:ext cx="1039478" cy="227945"/>
            </a:xfrm>
            <a:prstGeom prst="roundRect">
              <a:avLst>
                <a:gd name="adj" fmla="val 10193"/>
              </a:avLst>
            </a:prstGeom>
          </p:spPr>
          <p:txBody>
            <a:bodyPr wrap="square" lIns="0" tIns="0" rIns="0" bIns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spcAft>
                  <a:spcPts val="300"/>
                </a:spcAft>
                <a:buClr>
                  <a:schemeClr val="accent1">
                    <a:lumMod val="75000"/>
                  </a:schemeClr>
                </a:buClr>
              </a:pPr>
              <a:r>
                <a:rPr lang="en-US" altLang="ko-KR" sz="1400" b="1" dirty="0" smtClean="0">
                  <a:solidFill>
                    <a:srgbClr val="FF5050"/>
                  </a:solidFill>
                  <a:latin typeface="-윤고딕330" pitchFamily="18" charset="-127"/>
                  <a:ea typeface="-윤고딕330" pitchFamily="18" charset="-127"/>
                </a:rPr>
                <a:t>48.4</a:t>
              </a:r>
              <a:r>
                <a:rPr lang="en-US" altLang="ko-KR" sz="1200" b="1" dirty="0" smtClean="0">
                  <a:solidFill>
                    <a:srgbClr val="FF5050"/>
                  </a:solidFill>
                  <a:latin typeface="-윤고딕330" pitchFamily="18" charset="-127"/>
                  <a:ea typeface="-윤고딕330" pitchFamily="18" charset="-127"/>
                </a:rPr>
                <a:t>%</a:t>
              </a:r>
              <a:r>
                <a:rPr lang="en-US" altLang="ko-KR" sz="1400" b="1" dirty="0" smtClean="0">
                  <a:solidFill>
                    <a:srgbClr val="FF5050"/>
                  </a:solidFill>
                  <a:latin typeface="-윤고딕330" pitchFamily="18" charset="-127"/>
                  <a:ea typeface="-윤고딕330" pitchFamily="18" charset="-127"/>
                </a:rPr>
                <a:t>p</a:t>
              </a:r>
              <a:endParaRPr lang="ko-KR" altLang="en-US" sz="1000" b="1" dirty="0">
                <a:solidFill>
                  <a:srgbClr val="FF5050"/>
                </a:solidFill>
                <a:latin typeface="-윤고딕330" pitchFamily="18" charset="-127"/>
                <a:ea typeface="-윤고딕330" pitchFamily="18" charset="-127"/>
              </a:endParaRPr>
            </a:p>
          </p:txBody>
        </p:sp>
        <p:sp>
          <p:nvSpPr>
            <p:cNvPr id="344" name="직사각형 343"/>
            <p:cNvSpPr/>
            <p:nvPr/>
          </p:nvSpPr>
          <p:spPr>
            <a:xfrm>
              <a:off x="600777" y="6069736"/>
              <a:ext cx="1582543" cy="231461"/>
            </a:xfrm>
            <a:prstGeom prst="rect">
              <a:avLst/>
            </a:prstGeom>
            <a:solidFill>
              <a:srgbClr val="5A5434"/>
            </a:solidFill>
            <a:ln w="15875" cap="rnd">
              <a:noFill/>
              <a:tailEnd type="none"/>
            </a:ln>
            <a:effectLst>
              <a:innerShdw blurRad="63500">
                <a:schemeClr val="tx2">
                  <a:lumMod val="75000"/>
                  <a:alpha val="73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345" name="제목 114"/>
            <p:cNvSpPr txBox="1">
              <a:spLocks/>
            </p:cNvSpPr>
            <p:nvPr/>
          </p:nvSpPr>
          <p:spPr>
            <a:xfrm>
              <a:off x="577574" y="6037467"/>
              <a:ext cx="989224" cy="302249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wrap="none" lIns="0" tIns="0" rIns="0" bIns="0" anchor="ctr" anchorCtr="0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latinLnBrk="0" hangingPunct="0">
                <a:defRPr/>
              </a:pPr>
              <a:r>
                <a:rPr lang="en-US" altLang="ko-KR" sz="1200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R&amp;D</a:t>
              </a:r>
              <a:r>
                <a:rPr lang="ko-KR" altLang="en-US" sz="1200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성공률</a:t>
              </a:r>
              <a:endParaRPr lang="ko-KR" altLang="en-US" sz="120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endParaRPr>
            </a:p>
          </p:txBody>
        </p:sp>
        <p:sp>
          <p:nvSpPr>
            <p:cNvPr id="346" name="제목 114"/>
            <p:cNvSpPr txBox="1">
              <a:spLocks/>
            </p:cNvSpPr>
            <p:nvPr/>
          </p:nvSpPr>
          <p:spPr>
            <a:xfrm>
              <a:off x="1275055" y="6042852"/>
              <a:ext cx="989224" cy="302249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wrap="none" lIns="0" tIns="0" rIns="0" bIns="0" anchor="ctr" anchorCtr="0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latinLnBrk="0" hangingPunct="0">
                <a:defRPr/>
              </a:pPr>
              <a:r>
                <a:rPr lang="ko-KR" altLang="en-US" sz="1200" kern="0" dirty="0" err="1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사업화율</a:t>
              </a:r>
              <a:endParaRPr lang="ko-KR" altLang="en-US" sz="120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endParaRPr>
            </a:p>
          </p:txBody>
        </p:sp>
      </p:grpSp>
      <p:grpSp>
        <p:nvGrpSpPr>
          <p:cNvPr id="10" name="그룹 346"/>
          <p:cNvGrpSpPr/>
          <p:nvPr/>
        </p:nvGrpSpPr>
        <p:grpSpPr>
          <a:xfrm>
            <a:off x="3300292" y="4921191"/>
            <a:ext cx="2543960" cy="1620000"/>
            <a:chOff x="3318010" y="4987295"/>
            <a:chExt cx="1954056" cy="1404000"/>
          </a:xfrm>
        </p:grpSpPr>
        <p:sp>
          <p:nvSpPr>
            <p:cNvPr id="348" name="모서리가 둥근 직사각형 347"/>
            <p:cNvSpPr/>
            <p:nvPr/>
          </p:nvSpPr>
          <p:spPr>
            <a:xfrm>
              <a:off x="3318010" y="4987295"/>
              <a:ext cx="1908000" cy="1404000"/>
            </a:xfrm>
            <a:prstGeom prst="roundRect">
              <a:avLst>
                <a:gd name="adj" fmla="val 1886"/>
              </a:avLst>
            </a:prstGeom>
            <a:solidFill>
              <a:schemeClr val="bg1"/>
            </a:solidFill>
            <a:ln w="3175" cap="rnd">
              <a:solidFill>
                <a:srgbClr val="EAEAEA"/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grpSp>
          <p:nvGrpSpPr>
            <p:cNvPr id="11" name="그룹 426"/>
            <p:cNvGrpSpPr/>
            <p:nvPr/>
          </p:nvGrpSpPr>
          <p:grpSpPr>
            <a:xfrm>
              <a:off x="3476444" y="5923634"/>
              <a:ext cx="1601578" cy="374927"/>
              <a:chOff x="1043608" y="5570077"/>
              <a:chExt cx="2503561" cy="595225"/>
            </a:xfrm>
          </p:grpSpPr>
          <p:sp>
            <p:nvSpPr>
              <p:cNvPr id="388" name="직사각형 387"/>
              <p:cNvSpPr/>
              <p:nvPr/>
            </p:nvSpPr>
            <p:spPr>
              <a:xfrm>
                <a:off x="1043608" y="5805263"/>
                <a:ext cx="2503561" cy="360039"/>
              </a:xfrm>
              <a:prstGeom prst="rect">
                <a:avLst/>
              </a:prstGeom>
              <a:solidFill>
                <a:srgbClr val="5A5434"/>
              </a:solidFill>
              <a:ln w="15875" cap="rnd">
                <a:noFill/>
                <a:tailEnd type="none"/>
              </a:ln>
              <a:effectLst>
                <a:innerShdw blurRad="63500">
                  <a:schemeClr val="tx2">
                    <a:lumMod val="75000"/>
                    <a:alpha val="73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>
                  <a:solidFill>
                    <a:prstClr val="white"/>
                  </a:solidFill>
                </a:endParaRPr>
              </a:p>
            </p:txBody>
          </p:sp>
          <p:sp>
            <p:nvSpPr>
              <p:cNvPr id="389" name="사다리꼴 388"/>
              <p:cNvSpPr/>
              <p:nvPr/>
            </p:nvSpPr>
            <p:spPr>
              <a:xfrm>
                <a:off x="1043608" y="5570077"/>
                <a:ext cx="2503561" cy="231660"/>
              </a:xfrm>
              <a:prstGeom prst="trapezoid">
                <a:avLst>
                  <a:gd name="adj" fmla="val 64961"/>
                </a:avLst>
              </a:prstGeom>
              <a:solidFill>
                <a:schemeClr val="bg1">
                  <a:lumMod val="95000"/>
                </a:schemeClr>
              </a:solidFill>
              <a:ln w="6350" cap="rnd">
                <a:solidFill>
                  <a:schemeClr val="bg1">
                    <a:lumMod val="85000"/>
                  </a:schemeClr>
                </a:solidFill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9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50" name="모서리가 둥근 직사각형 349"/>
            <p:cNvSpPr/>
            <p:nvPr/>
          </p:nvSpPr>
          <p:spPr>
            <a:xfrm>
              <a:off x="3575380" y="5053124"/>
              <a:ext cx="1204831" cy="130254"/>
            </a:xfrm>
            <a:prstGeom prst="roundRect">
              <a:avLst>
                <a:gd name="adj" fmla="val 10193"/>
              </a:avLst>
            </a:prstGeom>
          </p:spPr>
          <p:txBody>
            <a:bodyPr wrap="square" lIns="0" tIns="0" rIns="0" bIns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300"/>
                </a:spcAft>
                <a:buClr>
                  <a:schemeClr val="accent1">
                    <a:lumMod val="75000"/>
                  </a:schemeClr>
                </a:buClr>
              </a:pPr>
              <a:r>
                <a:rPr lang="ko-KR" altLang="en-US" sz="800" b="1" dirty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21594000" scaled="0"/>
                  </a:gradFill>
                  <a:latin typeface="-윤고딕330" pitchFamily="18" charset="-127"/>
                  <a:ea typeface="-윤고딕330" pitchFamily="18" charset="-127"/>
                </a:rPr>
                <a:t>독일 </a:t>
              </a:r>
              <a:r>
                <a:rPr lang="ko-KR" altLang="en-US" sz="800" b="1" dirty="0" err="1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21594000" scaled="0"/>
                  </a:gradFill>
                  <a:latin typeface="-윤고딕330" pitchFamily="18" charset="-127"/>
                  <a:ea typeface="-윤고딕330" pitchFamily="18" charset="-127"/>
                </a:rPr>
                <a:t>히든챔피언</a:t>
              </a:r>
              <a:r>
                <a:rPr lang="en-US" altLang="ko-KR" sz="800" b="1" dirty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21594000" scaled="0"/>
                  </a:gradFill>
                  <a:latin typeface="-윤고딕330" pitchFamily="18" charset="-127"/>
                  <a:ea typeface="-윤고딕330" pitchFamily="18" charset="-127"/>
                </a:rPr>
                <a:t>(12</a:t>
              </a:r>
              <a:r>
                <a:rPr lang="ko-KR" altLang="en-US" sz="800" b="1" dirty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21594000" scaled="0"/>
                  </a:gradFill>
                  <a:latin typeface="-윤고딕330" pitchFamily="18" charset="-127"/>
                  <a:ea typeface="-윤고딕330" pitchFamily="18" charset="-127"/>
                </a:rPr>
                <a:t>년</a:t>
              </a:r>
              <a:r>
                <a:rPr lang="en-US" altLang="ko-KR" sz="800" b="1" dirty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21594000" scaled="0"/>
                  </a:gradFill>
                  <a:latin typeface="-윤고딕330" pitchFamily="18" charset="-127"/>
                  <a:ea typeface="-윤고딕330" pitchFamily="18" charset="-127"/>
                </a:rPr>
                <a:t>)</a:t>
              </a:r>
            </a:p>
          </p:txBody>
        </p:sp>
        <p:sp>
          <p:nvSpPr>
            <p:cNvPr id="351" name="모서리가 둥근 직사각형 350"/>
            <p:cNvSpPr/>
            <p:nvPr/>
          </p:nvSpPr>
          <p:spPr>
            <a:xfrm>
              <a:off x="3580509" y="5201056"/>
              <a:ext cx="1487734" cy="130254"/>
            </a:xfrm>
            <a:prstGeom prst="roundRect">
              <a:avLst>
                <a:gd name="adj" fmla="val 10193"/>
              </a:avLst>
            </a:prstGeom>
          </p:spPr>
          <p:txBody>
            <a:bodyPr wrap="square" lIns="0" tIns="0" rIns="0" bIns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300"/>
                </a:spcAft>
                <a:buClr>
                  <a:schemeClr val="accent1">
                    <a:lumMod val="75000"/>
                  </a:schemeClr>
                </a:buClr>
              </a:pPr>
              <a:r>
                <a:rPr lang="ko-KR" altLang="en-US" sz="800" b="1" dirty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21594000" scaled="0"/>
                  </a:gradFill>
                  <a:latin typeface="-윤고딕330" pitchFamily="18" charset="-127"/>
                  <a:ea typeface="-윤고딕330" pitchFamily="18" charset="-127"/>
                </a:rPr>
                <a:t>한국 중견기업</a:t>
              </a:r>
              <a:r>
                <a:rPr lang="en-US" altLang="ko-KR" sz="800" b="1" dirty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21594000" scaled="0"/>
                  </a:gradFill>
                  <a:latin typeface="-윤고딕330" pitchFamily="18" charset="-127"/>
                  <a:ea typeface="-윤고딕330" pitchFamily="18" charset="-127"/>
                </a:rPr>
                <a:t>(</a:t>
              </a:r>
              <a:r>
                <a:rPr lang="ko-KR" altLang="en-US" sz="800" b="1" dirty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21594000" scaled="0"/>
                  </a:gradFill>
                  <a:latin typeface="-윤고딕330" pitchFamily="18" charset="-127"/>
                  <a:ea typeface="-윤고딕330" pitchFamily="18" charset="-127"/>
                </a:rPr>
                <a:t>제조업</a:t>
              </a:r>
              <a:r>
                <a:rPr lang="en-US" altLang="ko-KR" sz="800" b="1" dirty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21594000" scaled="0"/>
                  </a:gradFill>
                  <a:latin typeface="-윤고딕330" pitchFamily="18" charset="-127"/>
                  <a:ea typeface="-윤고딕330" pitchFamily="18" charset="-127"/>
                </a:rPr>
                <a:t>, 13</a:t>
              </a:r>
              <a:r>
                <a:rPr lang="ko-KR" altLang="en-US" sz="800" b="1" dirty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21594000" scaled="0"/>
                  </a:gradFill>
                  <a:latin typeface="-윤고딕330" pitchFamily="18" charset="-127"/>
                  <a:ea typeface="-윤고딕330" pitchFamily="18" charset="-127"/>
                </a:rPr>
                <a:t>년</a:t>
              </a:r>
              <a:r>
                <a:rPr lang="en-US" altLang="ko-KR" sz="800" b="1" dirty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21594000" scaled="0"/>
                  </a:gradFill>
                  <a:latin typeface="-윤고딕330" pitchFamily="18" charset="-127"/>
                  <a:ea typeface="-윤고딕330" pitchFamily="18" charset="-127"/>
                </a:rPr>
                <a:t>)</a:t>
              </a:r>
            </a:p>
          </p:txBody>
        </p:sp>
        <p:grpSp>
          <p:nvGrpSpPr>
            <p:cNvPr id="12" name="그룹 435"/>
            <p:cNvGrpSpPr/>
            <p:nvPr/>
          </p:nvGrpSpPr>
          <p:grpSpPr>
            <a:xfrm>
              <a:off x="3483497" y="5217910"/>
              <a:ext cx="78056" cy="72000"/>
              <a:chOff x="2966984" y="8254663"/>
              <a:chExt cx="289837" cy="335238"/>
            </a:xfrm>
          </p:grpSpPr>
          <p:sp>
            <p:nvSpPr>
              <p:cNvPr id="386" name="Rectangle 29"/>
              <p:cNvSpPr>
                <a:spLocks noChangeArrowheads="1"/>
              </p:cNvSpPr>
              <p:nvPr/>
            </p:nvSpPr>
            <p:spPr bwMode="auto">
              <a:xfrm rot="10800000">
                <a:off x="2966984" y="8254663"/>
                <a:ext cx="289837" cy="335238"/>
              </a:xfrm>
              <a:prstGeom prst="rect">
                <a:avLst/>
              </a:prstGeom>
              <a:gradFill rotWithShape="1">
                <a:gsLst>
                  <a:gs pos="100000">
                    <a:srgbClr val="C00000"/>
                  </a:gs>
                  <a:gs pos="0">
                    <a:srgbClr val="C00000"/>
                  </a:gs>
                  <a:gs pos="51000">
                    <a:srgbClr val="FF0000"/>
                  </a:gs>
                  <a:gs pos="45000">
                    <a:schemeClr val="accent2">
                      <a:lumMod val="50000"/>
                    </a:schemeClr>
                  </a:gs>
                </a:gsLst>
                <a:lin ang="10800000" scaled="0"/>
              </a:gradFill>
              <a:ln>
                <a:noFill/>
              </a:ln>
              <a:effectLst>
                <a:reflection blurRad="6350" stA="32000" endPos="9000" dir="5400000" sy="-100000" algn="bl" rotWithShape="0"/>
              </a:effectLst>
              <a:ex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7" name="직사각형 386"/>
              <p:cNvSpPr/>
              <p:nvPr/>
            </p:nvSpPr>
            <p:spPr>
              <a:xfrm>
                <a:off x="3100469" y="8254663"/>
                <a:ext cx="51027" cy="335238"/>
              </a:xfrm>
              <a:prstGeom prst="rect">
                <a:avLst/>
              </a:prstGeom>
              <a:gradFill>
                <a:gsLst>
                  <a:gs pos="0">
                    <a:srgbClr val="3E7898">
                      <a:tint val="66000"/>
                      <a:satMod val="160000"/>
                      <a:alpha val="0"/>
                    </a:srgbClr>
                  </a:gs>
                  <a:gs pos="50000">
                    <a:srgbClr val="FFFFFF">
                      <a:alpha val="73000"/>
                    </a:srgbClr>
                  </a:gs>
                  <a:gs pos="100000">
                    <a:srgbClr val="3E7898">
                      <a:tint val="23500"/>
                      <a:satMod val="160000"/>
                      <a:alpha val="0"/>
                    </a:srgbClr>
                  </a:gs>
                </a:gsLst>
                <a:lin ang="0" scaled="0"/>
              </a:gradFill>
              <a:ln w="15875" cap="rnd" cmpd="sng" algn="ctr">
                <a:noFill/>
                <a:prstDash val="solid"/>
                <a:tailEnd type="none"/>
              </a:ln>
              <a:effectLst/>
            </p:spPr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latinLnBrk="0">
                  <a:defRPr/>
                </a:pPr>
                <a:endParaRPr lang="ko-KR" altLang="en-US" kern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3" name="그룹 451"/>
            <p:cNvGrpSpPr/>
            <p:nvPr/>
          </p:nvGrpSpPr>
          <p:grpSpPr>
            <a:xfrm>
              <a:off x="3483497" y="5084846"/>
              <a:ext cx="78056" cy="72000"/>
              <a:chOff x="2966984" y="8254663"/>
              <a:chExt cx="289837" cy="335238"/>
            </a:xfrm>
          </p:grpSpPr>
          <p:sp>
            <p:nvSpPr>
              <p:cNvPr id="384" name="Rectangle 29"/>
              <p:cNvSpPr>
                <a:spLocks noChangeArrowheads="1"/>
              </p:cNvSpPr>
              <p:nvPr/>
            </p:nvSpPr>
            <p:spPr bwMode="auto">
              <a:xfrm rot="10800000">
                <a:off x="2966984" y="8254663"/>
                <a:ext cx="289837" cy="335238"/>
              </a:xfrm>
              <a:prstGeom prst="rect">
                <a:avLst/>
              </a:prstGeom>
              <a:gradFill rotWithShape="1">
                <a:gsLst>
                  <a:gs pos="100000">
                    <a:schemeClr val="tx1">
                      <a:lumMod val="75000"/>
                      <a:lumOff val="25000"/>
                    </a:schemeClr>
                  </a:gs>
                  <a:gs pos="0">
                    <a:schemeClr val="tx1">
                      <a:lumMod val="75000"/>
                      <a:lumOff val="25000"/>
                    </a:schemeClr>
                  </a:gs>
                  <a:gs pos="51000">
                    <a:schemeClr val="tx1">
                      <a:lumMod val="50000"/>
                      <a:lumOff val="50000"/>
                    </a:schemeClr>
                  </a:gs>
                  <a:gs pos="45000">
                    <a:schemeClr val="tx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ln>
                <a:noFill/>
              </a:ln>
              <a:effectLst>
                <a:reflection blurRad="6350" stA="32000" endPos="9000" dir="5400000" sy="-100000" algn="bl" rotWithShape="0"/>
              </a:effectLst>
              <a:ex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5" name="직사각형 384"/>
              <p:cNvSpPr/>
              <p:nvPr/>
            </p:nvSpPr>
            <p:spPr>
              <a:xfrm>
                <a:off x="3100469" y="8254663"/>
                <a:ext cx="51027" cy="335238"/>
              </a:xfrm>
              <a:prstGeom prst="rect">
                <a:avLst/>
              </a:prstGeom>
              <a:gradFill>
                <a:gsLst>
                  <a:gs pos="0">
                    <a:srgbClr val="3E7898">
                      <a:tint val="66000"/>
                      <a:satMod val="160000"/>
                      <a:alpha val="0"/>
                    </a:srgbClr>
                  </a:gs>
                  <a:gs pos="50000">
                    <a:srgbClr val="FFFFFF">
                      <a:alpha val="73000"/>
                    </a:srgbClr>
                  </a:gs>
                  <a:gs pos="100000">
                    <a:srgbClr val="3E7898">
                      <a:tint val="23500"/>
                      <a:satMod val="160000"/>
                      <a:alpha val="0"/>
                    </a:srgbClr>
                  </a:gs>
                </a:gsLst>
                <a:lin ang="0" scaled="0"/>
              </a:gradFill>
              <a:ln w="15875" cap="rnd" cmpd="sng" algn="ctr">
                <a:noFill/>
                <a:prstDash val="solid"/>
                <a:tailEnd type="none"/>
              </a:ln>
              <a:effectLst/>
            </p:spPr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latinLnBrk="0">
                  <a:defRPr/>
                </a:pPr>
                <a:endParaRPr lang="ko-KR" altLang="en-US" kern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4" name="그룹 460"/>
            <p:cNvGrpSpPr/>
            <p:nvPr/>
          </p:nvGrpSpPr>
          <p:grpSpPr>
            <a:xfrm>
              <a:off x="3611556" y="5678642"/>
              <a:ext cx="327279" cy="338099"/>
              <a:chOff x="6229458" y="5697737"/>
              <a:chExt cx="452831" cy="244185"/>
            </a:xfrm>
          </p:grpSpPr>
          <p:grpSp>
            <p:nvGrpSpPr>
              <p:cNvPr id="15" name="그룹 507"/>
              <p:cNvGrpSpPr/>
              <p:nvPr/>
            </p:nvGrpSpPr>
            <p:grpSpPr>
              <a:xfrm>
                <a:off x="6451889" y="5808594"/>
                <a:ext cx="230400" cy="133328"/>
                <a:chOff x="2966984" y="8254663"/>
                <a:chExt cx="289837" cy="335238"/>
              </a:xfrm>
            </p:grpSpPr>
            <p:sp>
              <p:nvSpPr>
                <p:cNvPr id="382" name="Rectangle 29"/>
                <p:cNvSpPr>
                  <a:spLocks noChangeArrowheads="1"/>
                </p:cNvSpPr>
                <p:nvPr/>
              </p:nvSpPr>
              <p:spPr bwMode="auto">
                <a:xfrm rot="10800000">
                  <a:off x="2966984" y="8254663"/>
                  <a:ext cx="289837" cy="335238"/>
                </a:xfrm>
                <a:prstGeom prst="rect">
                  <a:avLst/>
                </a:prstGeom>
                <a:gradFill rotWithShape="1">
                  <a:gsLst>
                    <a:gs pos="100000">
                      <a:srgbClr val="C00000"/>
                    </a:gs>
                    <a:gs pos="0">
                      <a:srgbClr val="C00000"/>
                    </a:gs>
                    <a:gs pos="51000">
                      <a:srgbClr val="FF0000"/>
                    </a:gs>
                    <a:gs pos="45000">
                      <a:schemeClr val="accent2">
                        <a:lumMod val="50000"/>
                      </a:schemeClr>
                    </a:gs>
                  </a:gsLst>
                  <a:lin ang="10800000" scaled="0"/>
                </a:gradFill>
                <a:ln>
                  <a:noFill/>
                </a:ln>
                <a:effectLst>
                  <a:reflection blurRad="6350" stA="32000" endPos="9000" dir="5400000" sy="-100000" algn="bl" rotWithShape="0"/>
                </a:effectLst>
                <a:extLst/>
              </p:spPr>
              <p:txBody>
                <a:bodyPr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3" name="직사각형 382"/>
                <p:cNvSpPr/>
                <p:nvPr/>
              </p:nvSpPr>
              <p:spPr>
                <a:xfrm>
                  <a:off x="3100469" y="8254663"/>
                  <a:ext cx="51027" cy="335238"/>
                </a:xfrm>
                <a:prstGeom prst="rect">
                  <a:avLst/>
                </a:prstGeom>
                <a:gradFill>
                  <a:gsLst>
                    <a:gs pos="0">
                      <a:srgbClr val="3E7898">
                        <a:tint val="66000"/>
                        <a:satMod val="160000"/>
                        <a:alpha val="0"/>
                      </a:srgbClr>
                    </a:gs>
                    <a:gs pos="50000">
                      <a:srgbClr val="FFFFFF">
                        <a:alpha val="73000"/>
                      </a:srgbClr>
                    </a:gs>
                    <a:gs pos="100000">
                      <a:srgbClr val="3E7898">
                        <a:tint val="23500"/>
                        <a:satMod val="160000"/>
                        <a:alpha val="0"/>
                      </a:srgbClr>
                    </a:gs>
                  </a:gsLst>
                  <a:lin ang="0" scaled="0"/>
                </a:gradFill>
                <a:ln w="15875" cap="rnd" cmpd="sng" algn="ctr">
                  <a:noFill/>
                  <a:prstDash val="solid"/>
                  <a:tailEnd type="none"/>
                </a:ln>
                <a:effectLst/>
              </p:spPr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latinLnBrk="0">
                    <a:defRPr/>
                  </a:pPr>
                  <a:endParaRPr lang="ko-KR" altLang="en-US" kern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6" name="그룹 508"/>
              <p:cNvGrpSpPr/>
              <p:nvPr/>
            </p:nvGrpSpPr>
            <p:grpSpPr>
              <a:xfrm>
                <a:off x="6229458" y="5697737"/>
                <a:ext cx="230400" cy="244185"/>
                <a:chOff x="2966984" y="8254663"/>
                <a:chExt cx="289837" cy="335238"/>
              </a:xfrm>
            </p:grpSpPr>
            <p:sp>
              <p:nvSpPr>
                <p:cNvPr id="380" name="Rectangle 29"/>
                <p:cNvSpPr>
                  <a:spLocks noChangeArrowheads="1"/>
                </p:cNvSpPr>
                <p:nvPr/>
              </p:nvSpPr>
              <p:spPr bwMode="auto">
                <a:xfrm rot="10800000">
                  <a:off x="2966984" y="8254663"/>
                  <a:ext cx="289837" cy="335238"/>
                </a:xfrm>
                <a:prstGeom prst="rect">
                  <a:avLst/>
                </a:prstGeom>
                <a:gradFill rotWithShape="1"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0">
                      <a:schemeClr val="tx1">
                        <a:lumMod val="75000"/>
                        <a:lumOff val="25000"/>
                      </a:schemeClr>
                    </a:gs>
                    <a:gs pos="51000">
                      <a:schemeClr val="tx1">
                        <a:lumMod val="50000"/>
                        <a:lumOff val="50000"/>
                      </a:schemeClr>
                    </a:gs>
                    <a:gs pos="45000">
                      <a:schemeClr val="tx1">
                        <a:lumMod val="75000"/>
                        <a:lumOff val="25000"/>
                      </a:schemeClr>
                    </a:gs>
                  </a:gsLst>
                  <a:lin ang="10800000" scaled="0"/>
                </a:gradFill>
                <a:ln>
                  <a:noFill/>
                </a:ln>
                <a:effectLst>
                  <a:reflection blurRad="6350" stA="32000" endPos="9000" dir="5400000" sy="-100000" algn="bl" rotWithShape="0"/>
                </a:effectLst>
                <a:extLst/>
              </p:spPr>
              <p:txBody>
                <a:bodyPr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1" name="직사각형 380"/>
                <p:cNvSpPr/>
                <p:nvPr/>
              </p:nvSpPr>
              <p:spPr>
                <a:xfrm>
                  <a:off x="3100469" y="8254663"/>
                  <a:ext cx="51027" cy="335238"/>
                </a:xfrm>
                <a:prstGeom prst="rect">
                  <a:avLst/>
                </a:prstGeom>
                <a:gradFill>
                  <a:gsLst>
                    <a:gs pos="0">
                      <a:srgbClr val="3E7898">
                        <a:tint val="66000"/>
                        <a:satMod val="160000"/>
                        <a:alpha val="0"/>
                      </a:srgbClr>
                    </a:gs>
                    <a:gs pos="50000">
                      <a:srgbClr val="FFFFFF">
                        <a:alpha val="73000"/>
                      </a:srgbClr>
                    </a:gs>
                    <a:gs pos="100000">
                      <a:srgbClr val="3E7898">
                        <a:tint val="23500"/>
                        <a:satMod val="160000"/>
                        <a:alpha val="0"/>
                      </a:srgbClr>
                    </a:gs>
                  </a:gsLst>
                  <a:lin ang="0" scaled="0"/>
                </a:gradFill>
                <a:ln w="15875" cap="rnd" cmpd="sng" algn="ctr">
                  <a:noFill/>
                  <a:prstDash val="solid"/>
                  <a:tailEnd type="none"/>
                </a:ln>
                <a:effectLst/>
              </p:spPr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latinLnBrk="0">
                    <a:defRPr/>
                  </a:pPr>
                  <a:endParaRPr lang="ko-KR" altLang="en-US" kern="0"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17" name="그룹 474"/>
            <p:cNvGrpSpPr/>
            <p:nvPr/>
          </p:nvGrpSpPr>
          <p:grpSpPr>
            <a:xfrm>
              <a:off x="4113594" y="5601897"/>
              <a:ext cx="327279" cy="414845"/>
              <a:chOff x="7003216" y="5642309"/>
              <a:chExt cx="452831" cy="299613"/>
            </a:xfrm>
          </p:grpSpPr>
          <p:grpSp>
            <p:nvGrpSpPr>
              <p:cNvPr id="18" name="그룹 501"/>
              <p:cNvGrpSpPr/>
              <p:nvPr/>
            </p:nvGrpSpPr>
            <p:grpSpPr>
              <a:xfrm>
                <a:off x="7225647" y="5872012"/>
                <a:ext cx="230400" cy="69910"/>
                <a:chOff x="2966984" y="8254663"/>
                <a:chExt cx="289837" cy="335238"/>
              </a:xfrm>
            </p:grpSpPr>
            <p:sp>
              <p:nvSpPr>
                <p:cNvPr id="376" name="Rectangle 29"/>
                <p:cNvSpPr>
                  <a:spLocks noChangeArrowheads="1"/>
                </p:cNvSpPr>
                <p:nvPr/>
              </p:nvSpPr>
              <p:spPr bwMode="auto">
                <a:xfrm rot="10800000">
                  <a:off x="2966984" y="8254663"/>
                  <a:ext cx="289837" cy="335238"/>
                </a:xfrm>
                <a:prstGeom prst="rect">
                  <a:avLst/>
                </a:prstGeom>
                <a:gradFill rotWithShape="1">
                  <a:gsLst>
                    <a:gs pos="100000">
                      <a:srgbClr val="C00000"/>
                    </a:gs>
                    <a:gs pos="0">
                      <a:srgbClr val="C00000"/>
                    </a:gs>
                    <a:gs pos="51000">
                      <a:srgbClr val="FF0000"/>
                    </a:gs>
                    <a:gs pos="45000">
                      <a:schemeClr val="accent2">
                        <a:lumMod val="50000"/>
                      </a:schemeClr>
                    </a:gs>
                  </a:gsLst>
                  <a:lin ang="10800000" scaled="0"/>
                </a:gradFill>
                <a:ln>
                  <a:noFill/>
                </a:ln>
                <a:effectLst>
                  <a:reflection blurRad="6350" stA="32000" endPos="9000" dir="5400000" sy="-100000" algn="bl" rotWithShape="0"/>
                </a:effectLst>
                <a:extLst/>
              </p:spPr>
              <p:txBody>
                <a:bodyPr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77" name="직사각형 376"/>
                <p:cNvSpPr/>
                <p:nvPr/>
              </p:nvSpPr>
              <p:spPr>
                <a:xfrm>
                  <a:off x="3100469" y="8254663"/>
                  <a:ext cx="51027" cy="335238"/>
                </a:xfrm>
                <a:prstGeom prst="rect">
                  <a:avLst/>
                </a:prstGeom>
                <a:gradFill>
                  <a:gsLst>
                    <a:gs pos="0">
                      <a:srgbClr val="3E7898">
                        <a:tint val="66000"/>
                        <a:satMod val="160000"/>
                        <a:alpha val="0"/>
                      </a:srgbClr>
                    </a:gs>
                    <a:gs pos="50000">
                      <a:srgbClr val="FFFFFF">
                        <a:alpha val="73000"/>
                      </a:srgbClr>
                    </a:gs>
                    <a:gs pos="100000">
                      <a:srgbClr val="3E7898">
                        <a:tint val="23500"/>
                        <a:satMod val="160000"/>
                        <a:alpha val="0"/>
                      </a:srgbClr>
                    </a:gs>
                  </a:gsLst>
                  <a:lin ang="0" scaled="0"/>
                </a:gradFill>
                <a:ln w="15875" cap="rnd" cmpd="sng" algn="ctr">
                  <a:noFill/>
                  <a:prstDash val="solid"/>
                  <a:tailEnd type="none"/>
                </a:ln>
                <a:effectLst/>
              </p:spPr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latinLnBrk="0">
                    <a:defRPr/>
                  </a:pPr>
                  <a:endParaRPr lang="ko-KR" altLang="en-US" kern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9" name="그룹 502"/>
              <p:cNvGrpSpPr/>
              <p:nvPr/>
            </p:nvGrpSpPr>
            <p:grpSpPr>
              <a:xfrm>
                <a:off x="7003216" y="5642309"/>
                <a:ext cx="230400" cy="299613"/>
                <a:chOff x="2966984" y="8254663"/>
                <a:chExt cx="289837" cy="335238"/>
              </a:xfrm>
            </p:grpSpPr>
            <p:sp>
              <p:nvSpPr>
                <p:cNvPr id="374" name="Rectangle 29"/>
                <p:cNvSpPr>
                  <a:spLocks noChangeArrowheads="1"/>
                </p:cNvSpPr>
                <p:nvPr/>
              </p:nvSpPr>
              <p:spPr bwMode="auto">
                <a:xfrm rot="10800000">
                  <a:off x="2966984" y="8254663"/>
                  <a:ext cx="289837" cy="335238"/>
                </a:xfrm>
                <a:prstGeom prst="rect">
                  <a:avLst/>
                </a:prstGeom>
                <a:gradFill rotWithShape="1"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0">
                      <a:schemeClr val="tx1">
                        <a:lumMod val="75000"/>
                        <a:lumOff val="25000"/>
                      </a:schemeClr>
                    </a:gs>
                    <a:gs pos="51000">
                      <a:schemeClr val="tx1">
                        <a:lumMod val="50000"/>
                        <a:lumOff val="50000"/>
                      </a:schemeClr>
                    </a:gs>
                    <a:gs pos="45000">
                      <a:schemeClr val="tx1">
                        <a:lumMod val="75000"/>
                        <a:lumOff val="25000"/>
                      </a:schemeClr>
                    </a:gs>
                  </a:gsLst>
                  <a:lin ang="10800000" scaled="0"/>
                </a:gradFill>
                <a:ln>
                  <a:noFill/>
                </a:ln>
                <a:effectLst>
                  <a:reflection blurRad="6350" stA="32000" endPos="9000" dir="5400000" sy="-100000" algn="bl" rotWithShape="0"/>
                </a:effectLst>
                <a:extLst/>
              </p:spPr>
              <p:txBody>
                <a:bodyPr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75" name="직사각형 374"/>
                <p:cNvSpPr/>
                <p:nvPr/>
              </p:nvSpPr>
              <p:spPr>
                <a:xfrm>
                  <a:off x="3100469" y="8254663"/>
                  <a:ext cx="51027" cy="335238"/>
                </a:xfrm>
                <a:prstGeom prst="rect">
                  <a:avLst/>
                </a:prstGeom>
                <a:gradFill>
                  <a:gsLst>
                    <a:gs pos="0">
                      <a:srgbClr val="3E7898">
                        <a:tint val="66000"/>
                        <a:satMod val="160000"/>
                        <a:alpha val="0"/>
                      </a:srgbClr>
                    </a:gs>
                    <a:gs pos="50000">
                      <a:srgbClr val="FFFFFF">
                        <a:alpha val="73000"/>
                      </a:srgbClr>
                    </a:gs>
                    <a:gs pos="100000">
                      <a:srgbClr val="3E7898">
                        <a:tint val="23500"/>
                        <a:satMod val="160000"/>
                        <a:alpha val="0"/>
                      </a:srgbClr>
                    </a:gs>
                  </a:gsLst>
                  <a:lin ang="0" scaled="0"/>
                </a:gradFill>
                <a:ln w="15875" cap="rnd" cmpd="sng" algn="ctr">
                  <a:noFill/>
                  <a:prstDash val="solid"/>
                  <a:tailEnd type="none"/>
                </a:ln>
                <a:effectLst/>
              </p:spPr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latinLnBrk="0">
                    <a:defRPr/>
                  </a:pPr>
                  <a:endParaRPr lang="ko-KR" altLang="en-US" kern="0"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20" name="그룹 488"/>
            <p:cNvGrpSpPr/>
            <p:nvPr/>
          </p:nvGrpSpPr>
          <p:grpSpPr>
            <a:xfrm>
              <a:off x="4615632" y="5588069"/>
              <a:ext cx="327279" cy="428673"/>
              <a:chOff x="7611654" y="5632322"/>
              <a:chExt cx="452831" cy="309600"/>
            </a:xfrm>
          </p:grpSpPr>
          <p:grpSp>
            <p:nvGrpSpPr>
              <p:cNvPr id="21" name="그룹 495"/>
              <p:cNvGrpSpPr/>
              <p:nvPr/>
            </p:nvGrpSpPr>
            <p:grpSpPr>
              <a:xfrm>
                <a:off x="7834085" y="5814587"/>
                <a:ext cx="230400" cy="127335"/>
                <a:chOff x="2966984" y="8254663"/>
                <a:chExt cx="289837" cy="335238"/>
              </a:xfrm>
            </p:grpSpPr>
            <p:sp>
              <p:nvSpPr>
                <p:cNvPr id="370" name="Rectangle 29"/>
                <p:cNvSpPr>
                  <a:spLocks noChangeArrowheads="1"/>
                </p:cNvSpPr>
                <p:nvPr/>
              </p:nvSpPr>
              <p:spPr bwMode="auto">
                <a:xfrm rot="10800000">
                  <a:off x="2966984" y="8254663"/>
                  <a:ext cx="289837" cy="335238"/>
                </a:xfrm>
                <a:prstGeom prst="rect">
                  <a:avLst/>
                </a:prstGeom>
                <a:gradFill rotWithShape="1">
                  <a:gsLst>
                    <a:gs pos="100000">
                      <a:srgbClr val="C00000"/>
                    </a:gs>
                    <a:gs pos="0">
                      <a:srgbClr val="C00000"/>
                    </a:gs>
                    <a:gs pos="51000">
                      <a:srgbClr val="FF0000"/>
                    </a:gs>
                    <a:gs pos="45000">
                      <a:schemeClr val="accent2">
                        <a:lumMod val="50000"/>
                      </a:schemeClr>
                    </a:gs>
                  </a:gsLst>
                  <a:lin ang="10800000" scaled="0"/>
                </a:gradFill>
                <a:ln>
                  <a:noFill/>
                </a:ln>
                <a:effectLst>
                  <a:reflection blurRad="6350" stA="32000" endPos="9000" dir="5400000" sy="-100000" algn="bl" rotWithShape="0"/>
                </a:effectLst>
                <a:extLst/>
              </p:spPr>
              <p:txBody>
                <a:bodyPr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71" name="직사각형 370"/>
                <p:cNvSpPr/>
                <p:nvPr/>
              </p:nvSpPr>
              <p:spPr>
                <a:xfrm>
                  <a:off x="3100469" y="8254663"/>
                  <a:ext cx="51027" cy="335238"/>
                </a:xfrm>
                <a:prstGeom prst="rect">
                  <a:avLst/>
                </a:prstGeom>
                <a:gradFill>
                  <a:gsLst>
                    <a:gs pos="0">
                      <a:srgbClr val="3E7898">
                        <a:tint val="66000"/>
                        <a:satMod val="160000"/>
                        <a:alpha val="0"/>
                      </a:srgbClr>
                    </a:gs>
                    <a:gs pos="50000">
                      <a:srgbClr val="FFFFFF">
                        <a:alpha val="73000"/>
                      </a:srgbClr>
                    </a:gs>
                    <a:gs pos="100000">
                      <a:srgbClr val="3E7898">
                        <a:tint val="23500"/>
                        <a:satMod val="160000"/>
                        <a:alpha val="0"/>
                      </a:srgbClr>
                    </a:gs>
                  </a:gsLst>
                  <a:lin ang="0" scaled="0"/>
                </a:gradFill>
                <a:ln w="15875" cap="rnd" cmpd="sng" algn="ctr">
                  <a:noFill/>
                  <a:prstDash val="solid"/>
                  <a:tailEnd type="none"/>
                </a:ln>
                <a:effectLst/>
              </p:spPr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latinLnBrk="0">
                    <a:defRPr/>
                  </a:pPr>
                  <a:endParaRPr lang="ko-KR" altLang="en-US" kern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2" name="그룹 496"/>
              <p:cNvGrpSpPr/>
              <p:nvPr/>
            </p:nvGrpSpPr>
            <p:grpSpPr>
              <a:xfrm>
                <a:off x="7611654" y="5632322"/>
                <a:ext cx="230400" cy="309600"/>
                <a:chOff x="2966984" y="8254663"/>
                <a:chExt cx="289837" cy="335238"/>
              </a:xfrm>
            </p:grpSpPr>
            <p:sp>
              <p:nvSpPr>
                <p:cNvPr id="368" name="Rectangle 29"/>
                <p:cNvSpPr>
                  <a:spLocks noChangeArrowheads="1"/>
                </p:cNvSpPr>
                <p:nvPr/>
              </p:nvSpPr>
              <p:spPr bwMode="auto">
                <a:xfrm rot="10800000">
                  <a:off x="2966984" y="8254663"/>
                  <a:ext cx="289837" cy="335238"/>
                </a:xfrm>
                <a:prstGeom prst="rect">
                  <a:avLst/>
                </a:prstGeom>
                <a:gradFill rotWithShape="1"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0">
                      <a:schemeClr val="tx1">
                        <a:lumMod val="75000"/>
                        <a:lumOff val="25000"/>
                      </a:schemeClr>
                    </a:gs>
                    <a:gs pos="51000">
                      <a:schemeClr val="tx1">
                        <a:lumMod val="50000"/>
                        <a:lumOff val="50000"/>
                      </a:schemeClr>
                    </a:gs>
                    <a:gs pos="45000">
                      <a:schemeClr val="tx1">
                        <a:lumMod val="75000"/>
                        <a:lumOff val="25000"/>
                      </a:schemeClr>
                    </a:gs>
                  </a:gsLst>
                  <a:lin ang="10800000" scaled="0"/>
                </a:gradFill>
                <a:ln>
                  <a:noFill/>
                </a:ln>
                <a:effectLst>
                  <a:reflection blurRad="6350" stA="32000" endPos="9000" dir="5400000" sy="-100000" algn="bl" rotWithShape="0"/>
                </a:effectLst>
                <a:extLst/>
              </p:spPr>
              <p:txBody>
                <a:bodyPr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69" name="직사각형 368"/>
                <p:cNvSpPr/>
                <p:nvPr/>
              </p:nvSpPr>
              <p:spPr>
                <a:xfrm>
                  <a:off x="3100469" y="8254663"/>
                  <a:ext cx="51027" cy="335238"/>
                </a:xfrm>
                <a:prstGeom prst="rect">
                  <a:avLst/>
                </a:prstGeom>
                <a:gradFill>
                  <a:gsLst>
                    <a:gs pos="0">
                      <a:srgbClr val="3E7898">
                        <a:tint val="66000"/>
                        <a:satMod val="160000"/>
                        <a:alpha val="0"/>
                      </a:srgbClr>
                    </a:gs>
                    <a:gs pos="50000">
                      <a:srgbClr val="FFFFFF">
                        <a:alpha val="73000"/>
                      </a:srgbClr>
                    </a:gs>
                    <a:gs pos="100000">
                      <a:srgbClr val="3E7898">
                        <a:tint val="23500"/>
                        <a:satMod val="160000"/>
                        <a:alpha val="0"/>
                      </a:srgbClr>
                    </a:gs>
                  </a:gsLst>
                  <a:lin ang="0" scaled="0"/>
                </a:gradFill>
                <a:ln w="15875" cap="rnd" cmpd="sng" algn="ctr">
                  <a:noFill/>
                  <a:prstDash val="solid"/>
                  <a:tailEnd type="none"/>
                </a:ln>
                <a:effectLst/>
              </p:spPr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latinLnBrk="0">
                    <a:defRPr/>
                  </a:pPr>
                  <a:endParaRPr lang="ko-KR" altLang="en-US" kern="0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357" name="제목 114"/>
            <p:cNvSpPr txBox="1">
              <a:spLocks/>
            </p:cNvSpPr>
            <p:nvPr/>
          </p:nvSpPr>
          <p:spPr>
            <a:xfrm>
              <a:off x="3412059" y="6034611"/>
              <a:ext cx="704817" cy="296143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latinLnBrk="0" hangingPunct="0">
                <a:defRPr/>
              </a:pPr>
              <a:r>
                <a:rPr lang="ko-KR" altLang="en-US" sz="900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평균매출</a:t>
              </a:r>
              <a:r>
                <a:rPr lang="en-US" altLang="ko-KR" sz="900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/>
              </a:r>
              <a:br>
                <a:rPr lang="en-US" altLang="ko-KR" sz="900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</a:br>
              <a:r>
                <a:rPr lang="en-US" altLang="ko-KR" sz="700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(</a:t>
              </a:r>
              <a:r>
                <a:rPr lang="ko-KR" altLang="en-US" sz="700" kern="0" dirty="0" err="1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천억원</a:t>
              </a:r>
              <a:r>
                <a:rPr lang="en-US" altLang="ko-KR" sz="700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)</a:t>
              </a:r>
              <a:endParaRPr lang="ko-KR" altLang="en-US" sz="70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endParaRPr>
            </a:p>
          </p:txBody>
        </p:sp>
        <p:sp>
          <p:nvSpPr>
            <p:cNvPr id="358" name="제목 114"/>
            <p:cNvSpPr txBox="1">
              <a:spLocks/>
            </p:cNvSpPr>
            <p:nvPr/>
          </p:nvSpPr>
          <p:spPr>
            <a:xfrm>
              <a:off x="3936863" y="6034611"/>
              <a:ext cx="704817" cy="296143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latinLnBrk="0" hangingPunct="0">
                <a:defRPr/>
              </a:pPr>
              <a:r>
                <a:rPr lang="en-US" altLang="ko-KR" sz="900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R&amp;D</a:t>
              </a:r>
              <a:r>
                <a:rPr lang="ko-KR" altLang="en-US" sz="900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비중</a:t>
              </a:r>
              <a:r>
                <a:rPr lang="en-US" altLang="ko-KR" sz="900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/>
              </a:r>
              <a:br>
                <a:rPr lang="en-US" altLang="ko-KR" sz="900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</a:br>
              <a:r>
                <a:rPr lang="en-US" altLang="ko-KR" sz="700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(%)</a:t>
              </a:r>
              <a:endParaRPr lang="ko-KR" altLang="en-US" sz="70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endParaRPr>
            </a:p>
          </p:txBody>
        </p:sp>
        <p:sp>
          <p:nvSpPr>
            <p:cNvPr id="359" name="제목 114"/>
            <p:cNvSpPr txBox="1">
              <a:spLocks/>
            </p:cNvSpPr>
            <p:nvPr/>
          </p:nvSpPr>
          <p:spPr>
            <a:xfrm>
              <a:off x="4448588" y="6042045"/>
              <a:ext cx="704817" cy="296143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latinLnBrk="0" hangingPunct="0">
                <a:defRPr/>
              </a:pPr>
              <a:r>
                <a:rPr lang="ko-KR" altLang="en-US" sz="900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수출비중</a:t>
              </a:r>
              <a:r>
                <a:rPr lang="en-US" altLang="ko-KR" sz="900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/>
              </a:r>
              <a:br>
                <a:rPr lang="en-US" altLang="ko-KR" sz="900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</a:br>
              <a:r>
                <a:rPr lang="en-US" altLang="ko-KR" sz="700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(%)</a:t>
              </a:r>
              <a:endParaRPr lang="ko-KR" altLang="en-US" sz="70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endParaRPr>
            </a:p>
          </p:txBody>
        </p:sp>
        <p:sp>
          <p:nvSpPr>
            <p:cNvPr id="360" name="모서리가 둥근 직사각형 359"/>
            <p:cNvSpPr/>
            <p:nvPr/>
          </p:nvSpPr>
          <p:spPr>
            <a:xfrm>
              <a:off x="3757141" y="5612725"/>
              <a:ext cx="317368" cy="211663"/>
            </a:xfrm>
            <a:prstGeom prst="roundRect">
              <a:avLst>
                <a:gd name="adj" fmla="val 10193"/>
              </a:avLst>
            </a:prstGeom>
          </p:spPr>
          <p:txBody>
            <a:bodyPr wrap="square" lIns="0" tIns="0" rIns="0" bIns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300"/>
                </a:spcAft>
                <a:buClr>
                  <a:schemeClr val="accent1">
                    <a:lumMod val="75000"/>
                  </a:schemeClr>
                </a:buClr>
              </a:pPr>
              <a:r>
                <a:rPr lang="en-US" altLang="ko-KR" sz="1300" kern="0" dirty="0" smtClean="0">
                  <a:gradFill>
                    <a:gsLst>
                      <a:gs pos="100000">
                        <a:srgbClr val="FF0000"/>
                      </a:gs>
                      <a:gs pos="100000">
                        <a:srgbClr val="FF0000"/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2.3</a:t>
              </a:r>
              <a:endParaRPr lang="ko-KR" altLang="en-US" sz="1300" kern="0" dirty="0">
                <a:gradFill>
                  <a:gsLst>
                    <a:gs pos="100000">
                      <a:srgbClr val="FF0000"/>
                    </a:gs>
                    <a:gs pos="100000">
                      <a:srgbClr val="FF0000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endParaRPr>
            </a:p>
          </p:txBody>
        </p:sp>
        <p:sp>
          <p:nvSpPr>
            <p:cNvPr id="361" name="모서리가 둥근 직사각형 360"/>
            <p:cNvSpPr/>
            <p:nvPr/>
          </p:nvSpPr>
          <p:spPr>
            <a:xfrm>
              <a:off x="3410075" y="5444672"/>
              <a:ext cx="483230" cy="179100"/>
            </a:xfrm>
            <a:prstGeom prst="roundRect">
              <a:avLst>
                <a:gd name="adj" fmla="val 10193"/>
              </a:avLst>
            </a:prstGeom>
          </p:spPr>
          <p:txBody>
            <a:bodyPr wrap="square" lIns="0" tIns="0" rIns="0" bIns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spcAft>
                  <a:spcPts val="300"/>
                </a:spcAft>
                <a:buClr>
                  <a:schemeClr val="accent1">
                    <a:lumMod val="75000"/>
                  </a:schemeClr>
                </a:buClr>
              </a:pPr>
              <a:r>
                <a:rPr lang="en-US" altLang="ko-KR" sz="1100" b="1" dirty="0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21594000" scaled="0"/>
                  </a:gradFill>
                  <a:latin typeface="-윤고딕330" pitchFamily="18" charset="-127"/>
                  <a:ea typeface="-윤고딕330" pitchFamily="18" charset="-127"/>
                </a:rPr>
                <a:t>4.9</a:t>
              </a:r>
              <a:endParaRPr lang="ko-KR" altLang="en-US" sz="1100" b="1" dirty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latin typeface="-윤고딕330" pitchFamily="18" charset="-127"/>
                <a:ea typeface="-윤고딕330" pitchFamily="18" charset="-127"/>
              </a:endParaRPr>
            </a:p>
          </p:txBody>
        </p:sp>
        <p:sp>
          <p:nvSpPr>
            <p:cNvPr id="362" name="모서리가 둥근 직사각형 361"/>
            <p:cNvSpPr/>
            <p:nvPr/>
          </p:nvSpPr>
          <p:spPr>
            <a:xfrm>
              <a:off x="4277548" y="5699031"/>
              <a:ext cx="283482" cy="211663"/>
            </a:xfrm>
            <a:prstGeom prst="roundRect">
              <a:avLst>
                <a:gd name="adj" fmla="val 10193"/>
              </a:avLst>
            </a:prstGeom>
          </p:spPr>
          <p:txBody>
            <a:bodyPr wrap="square" lIns="0" tIns="0" rIns="0" bIns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300"/>
                </a:spcAft>
                <a:buClr>
                  <a:schemeClr val="accent1">
                    <a:lumMod val="75000"/>
                  </a:schemeClr>
                </a:buClr>
              </a:pPr>
              <a:r>
                <a:rPr lang="en-US" altLang="ko-KR" sz="1300" kern="0" dirty="0" smtClean="0">
                  <a:gradFill>
                    <a:gsLst>
                      <a:gs pos="100000">
                        <a:srgbClr val="FF0000"/>
                      </a:gs>
                      <a:gs pos="100000">
                        <a:srgbClr val="FF0000"/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1.1</a:t>
              </a:r>
              <a:endParaRPr lang="ko-KR" altLang="en-US" sz="1300" kern="0" dirty="0">
                <a:gradFill>
                  <a:gsLst>
                    <a:gs pos="100000">
                      <a:srgbClr val="FF0000"/>
                    </a:gs>
                    <a:gs pos="100000">
                      <a:srgbClr val="FF0000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endParaRPr>
            </a:p>
          </p:txBody>
        </p:sp>
        <p:sp>
          <p:nvSpPr>
            <p:cNvPr id="363" name="모서리가 둥근 직사각형 362"/>
            <p:cNvSpPr/>
            <p:nvPr/>
          </p:nvSpPr>
          <p:spPr>
            <a:xfrm>
              <a:off x="3953452" y="5405749"/>
              <a:ext cx="483230" cy="179100"/>
            </a:xfrm>
            <a:prstGeom prst="roundRect">
              <a:avLst>
                <a:gd name="adj" fmla="val 10193"/>
              </a:avLst>
            </a:prstGeom>
          </p:spPr>
          <p:txBody>
            <a:bodyPr wrap="square" lIns="0" tIns="0" rIns="0" bIns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spcAft>
                  <a:spcPts val="300"/>
                </a:spcAft>
                <a:buClr>
                  <a:schemeClr val="accent1">
                    <a:lumMod val="75000"/>
                  </a:schemeClr>
                </a:buClr>
              </a:pPr>
              <a:r>
                <a:rPr lang="en-US" altLang="ko-KR" sz="1100" b="1" dirty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21594000" scaled="0"/>
                  </a:gradFill>
                  <a:latin typeface="-윤고딕330" pitchFamily="18" charset="-127"/>
                  <a:ea typeface="-윤고딕330" pitchFamily="18" charset="-127"/>
                </a:rPr>
                <a:t>6.0</a:t>
              </a:r>
              <a:endParaRPr lang="ko-KR" altLang="en-US" sz="1100" b="1" dirty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latin typeface="-윤고딕330" pitchFamily="18" charset="-127"/>
                <a:ea typeface="-윤고딕330" pitchFamily="18" charset="-127"/>
              </a:endParaRPr>
            </a:p>
          </p:txBody>
        </p:sp>
        <p:sp>
          <p:nvSpPr>
            <p:cNvPr id="364" name="모서리가 둥근 직사각형 363"/>
            <p:cNvSpPr/>
            <p:nvPr/>
          </p:nvSpPr>
          <p:spPr>
            <a:xfrm>
              <a:off x="4624066" y="5627593"/>
              <a:ext cx="648000" cy="187610"/>
            </a:xfrm>
            <a:prstGeom prst="roundRect">
              <a:avLst>
                <a:gd name="adj" fmla="val 10193"/>
              </a:avLst>
            </a:prstGeom>
          </p:spPr>
          <p:txBody>
            <a:bodyPr wrap="square" lIns="0" tIns="0" rIns="0" bIns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300"/>
                </a:spcAft>
                <a:buClr>
                  <a:schemeClr val="accent1">
                    <a:lumMod val="75000"/>
                  </a:schemeClr>
                </a:buClr>
              </a:pPr>
              <a:r>
                <a:rPr lang="en-US" altLang="ko-KR" sz="1300" kern="0" smtClean="0">
                  <a:gradFill>
                    <a:gsLst>
                      <a:gs pos="100000">
                        <a:srgbClr val="FF0000"/>
                      </a:gs>
                      <a:gs pos="100000">
                        <a:srgbClr val="FF0000"/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22.7</a:t>
              </a:r>
              <a:endParaRPr lang="ko-KR" altLang="en-US" sz="1300" kern="0" dirty="0">
                <a:gradFill>
                  <a:gsLst>
                    <a:gs pos="100000">
                      <a:srgbClr val="FF0000"/>
                    </a:gs>
                    <a:gs pos="100000">
                      <a:srgbClr val="FF0000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endParaRPr>
            </a:p>
          </p:txBody>
        </p:sp>
        <p:sp>
          <p:nvSpPr>
            <p:cNvPr id="365" name="모서리가 둥근 직사각형 364"/>
            <p:cNvSpPr/>
            <p:nvPr/>
          </p:nvSpPr>
          <p:spPr>
            <a:xfrm>
              <a:off x="4453229" y="5407428"/>
              <a:ext cx="483230" cy="179100"/>
            </a:xfrm>
            <a:prstGeom prst="roundRect">
              <a:avLst>
                <a:gd name="adj" fmla="val 10193"/>
              </a:avLst>
            </a:prstGeom>
          </p:spPr>
          <p:txBody>
            <a:bodyPr wrap="square" lIns="0" tIns="0" rIns="0" bIns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spcAft>
                  <a:spcPts val="300"/>
                </a:spcAft>
                <a:buClr>
                  <a:schemeClr val="accent1">
                    <a:lumMod val="75000"/>
                  </a:schemeClr>
                </a:buClr>
              </a:pPr>
              <a:r>
                <a:rPr lang="en-US" altLang="ko-KR" sz="1100" b="1" dirty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21594000" scaled="0"/>
                  </a:gradFill>
                  <a:latin typeface="-윤고딕330" pitchFamily="18" charset="-127"/>
                  <a:ea typeface="-윤고딕330" pitchFamily="18" charset="-127"/>
                </a:rPr>
                <a:t>62.0</a:t>
              </a:r>
              <a:endParaRPr lang="ko-KR" altLang="en-US" sz="1100" b="1" dirty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latin typeface="-윤고딕330" pitchFamily="18" charset="-127"/>
                <a:ea typeface="-윤고딕330" pitchFamily="18" charset="-127"/>
              </a:endParaRPr>
            </a:p>
          </p:txBody>
        </p:sp>
      </p:grpSp>
      <p:sp>
        <p:nvSpPr>
          <p:cNvPr id="390" name="TextBox 41"/>
          <p:cNvSpPr txBox="1"/>
          <p:nvPr/>
        </p:nvSpPr>
        <p:spPr>
          <a:xfrm>
            <a:off x="6157317" y="5486331"/>
            <a:ext cx="2486649" cy="501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200" b="1">
                <a:ln w="3175">
                  <a:noFill/>
                </a:ln>
                <a:gradFill>
                  <a:gsLst>
                    <a:gs pos="100000">
                      <a:srgbClr val="663300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HY신명조" pitchFamily="18" charset="-127"/>
                <a:ea typeface="HY신명조" pitchFamily="18" charset="-127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ko-KR" spc="-70" dirty="0">
                <a:sym typeface="Wingdings"/>
              </a:rPr>
              <a:t>“</a:t>
            </a:r>
            <a:r>
              <a:rPr lang="ko-KR" altLang="en-US" spc="-70" dirty="0">
                <a:sym typeface="Wingdings"/>
              </a:rPr>
              <a:t>중소기업을 졸업하면 </a:t>
            </a:r>
            <a:r>
              <a:rPr lang="ko-KR" altLang="en-US" spc="-70" dirty="0" smtClean="0">
                <a:sym typeface="Wingdings"/>
              </a:rPr>
              <a:t>갑자기 </a:t>
            </a:r>
            <a:r>
              <a:rPr lang="en-US" altLang="ko-KR" spc="-70" dirty="0">
                <a:sym typeface="Wingdings"/>
              </a:rPr>
              <a:t/>
            </a:r>
            <a:br>
              <a:rPr lang="en-US" altLang="ko-KR" spc="-70" dirty="0">
                <a:sym typeface="Wingdings"/>
              </a:rPr>
            </a:br>
            <a:r>
              <a:rPr lang="en-US" altLang="ko-KR" spc="-70" dirty="0">
                <a:sym typeface="Wingdings"/>
              </a:rPr>
              <a:t>    </a:t>
            </a:r>
            <a:r>
              <a:rPr lang="ko-KR" altLang="en-US" spc="-70" dirty="0" smtClean="0">
                <a:sym typeface="Wingdings"/>
              </a:rPr>
              <a:t>지원이 </a:t>
            </a:r>
            <a:r>
              <a:rPr lang="ko-KR" altLang="en-US" spc="-70" dirty="0">
                <a:sym typeface="Wingdings"/>
              </a:rPr>
              <a:t>줄어 </a:t>
            </a:r>
            <a:r>
              <a:rPr lang="ko-KR" altLang="en-US" spc="-70" dirty="0" smtClean="0">
                <a:sym typeface="Wingdings"/>
              </a:rPr>
              <a:t>혁신여력이 없다</a:t>
            </a:r>
            <a:r>
              <a:rPr lang="en-US" altLang="ko-KR" spc="-70" dirty="0" smtClean="0">
                <a:sym typeface="Wingdings"/>
              </a:rPr>
              <a:t>.”</a:t>
            </a:r>
            <a:endParaRPr lang="ko-KR" altLang="en-US" spc="-70" dirty="0">
              <a:sym typeface="Wingdings"/>
            </a:endParaRPr>
          </a:p>
        </p:txBody>
      </p:sp>
      <p:sp>
        <p:nvSpPr>
          <p:cNvPr id="391" name="직사각형 390"/>
          <p:cNvSpPr/>
          <p:nvPr/>
        </p:nvSpPr>
        <p:spPr>
          <a:xfrm>
            <a:off x="6431534" y="5977300"/>
            <a:ext cx="2140994" cy="28426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en-US" altLang="ko-KR" sz="1100" b="1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en-US" sz="1100" b="1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히든챔피언 간담회 </a:t>
            </a:r>
            <a:r>
              <a:rPr lang="en-US" altLang="ko-KR" sz="1000" b="1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(14.9</a:t>
            </a:r>
            <a:r>
              <a:rPr lang="ko-KR" altLang="en-US" sz="1000" b="1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월</a:t>
            </a:r>
            <a:r>
              <a:rPr lang="en-US" altLang="ko-KR" sz="1000" b="1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)</a:t>
            </a:r>
            <a:r>
              <a:rPr lang="en-US" altLang="ko-KR" sz="1100" b="1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endParaRPr lang="en-US" altLang="ko-KR" sz="1100" b="1" kern="0" dirty="0">
              <a:gradFill>
                <a:gsLst>
                  <a:gs pos="100000">
                    <a:schemeClr val="tx1">
                      <a:lumMod val="75000"/>
                      <a:lumOff val="25000"/>
                    </a:scheme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</p:txBody>
      </p:sp>
      <p:sp>
        <p:nvSpPr>
          <p:cNvPr id="392" name="Text Box 5"/>
          <p:cNvSpPr txBox="1">
            <a:spLocks noChangeArrowheads="1"/>
          </p:cNvSpPr>
          <p:nvPr/>
        </p:nvSpPr>
        <p:spPr bwMode="auto">
          <a:xfrm>
            <a:off x="6265452" y="1797593"/>
            <a:ext cx="2258541" cy="29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013" indent="-227013">
              <a:lnSpc>
                <a:spcPts val="16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ko-KR" altLang="en-US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현장의 목소리</a:t>
            </a:r>
            <a:endParaRPr lang="ko-KR" altLang="en-US" dirty="0" smtClean="0">
              <a:solidFill>
                <a:srgbClr val="FF0000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grpSp>
        <p:nvGrpSpPr>
          <p:cNvPr id="23" name="그룹 392"/>
          <p:cNvGrpSpPr/>
          <p:nvPr/>
        </p:nvGrpSpPr>
        <p:grpSpPr>
          <a:xfrm>
            <a:off x="522324" y="2376480"/>
            <a:ext cx="2484000" cy="1620000"/>
            <a:chOff x="522324" y="2204145"/>
            <a:chExt cx="2484000" cy="1721185"/>
          </a:xfrm>
        </p:grpSpPr>
        <p:sp>
          <p:nvSpPr>
            <p:cNvPr id="394" name="모서리가 둥근 직사각형 393"/>
            <p:cNvSpPr/>
            <p:nvPr/>
          </p:nvSpPr>
          <p:spPr>
            <a:xfrm>
              <a:off x="522324" y="2204145"/>
              <a:ext cx="2484000" cy="1721185"/>
            </a:xfrm>
            <a:prstGeom prst="roundRect">
              <a:avLst>
                <a:gd name="adj" fmla="val 1886"/>
              </a:avLst>
            </a:prstGeom>
            <a:solidFill>
              <a:schemeClr val="bg1"/>
            </a:solidFill>
            <a:ln w="3175" cap="rnd">
              <a:solidFill>
                <a:srgbClr val="EAEAEA"/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395" name="모서리가 둥근 직사각형 394"/>
            <p:cNvSpPr/>
            <p:nvPr/>
          </p:nvSpPr>
          <p:spPr>
            <a:xfrm>
              <a:off x="623181" y="2332112"/>
              <a:ext cx="1808245" cy="141535"/>
            </a:xfrm>
            <a:prstGeom prst="roundRect">
              <a:avLst>
                <a:gd name="adj" fmla="val 10193"/>
              </a:avLst>
            </a:prstGeom>
          </p:spPr>
          <p:txBody>
            <a:bodyPr wrap="square" lIns="0" tIns="0" rIns="0" bIns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300"/>
                </a:spcAft>
                <a:buClr>
                  <a:schemeClr val="accent1">
                    <a:lumMod val="75000"/>
                  </a:schemeClr>
                </a:buClr>
              </a:pPr>
              <a:r>
                <a:rPr lang="ko-KR" altLang="en-US" sz="800" dirty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21594000" scaled="0"/>
                  </a:gradFill>
                  <a:latin typeface="-윤고딕330" pitchFamily="18" charset="-127"/>
                  <a:ea typeface="-윤고딕330" pitchFamily="18" charset="-127"/>
                </a:rPr>
                <a:t>유형별 창업 순위</a:t>
              </a:r>
              <a:r>
                <a:rPr lang="en-US" altLang="ko-KR" sz="800" dirty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21594000" scaled="0"/>
                  </a:gradFill>
                  <a:latin typeface="-윤고딕330" pitchFamily="18" charset="-127"/>
                  <a:ea typeface="-윤고딕330" pitchFamily="18" charset="-127"/>
                </a:rPr>
                <a:t>, </a:t>
              </a:r>
              <a:r>
                <a:rPr lang="en-US" altLang="ko-KR" sz="800" dirty="0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21594000" scaled="0"/>
                  </a:gradFill>
                  <a:latin typeface="-윤고딕330" pitchFamily="18" charset="-127"/>
                  <a:ea typeface="-윤고딕330" pitchFamily="18" charset="-127"/>
                </a:rPr>
                <a:t>OECD 34</a:t>
              </a:r>
              <a:r>
                <a:rPr lang="ko-KR" altLang="en-US" sz="800" dirty="0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21594000" scaled="0"/>
                  </a:gradFill>
                  <a:latin typeface="-윤고딕330" pitchFamily="18" charset="-127"/>
                  <a:ea typeface="-윤고딕330" pitchFamily="18" charset="-127"/>
                </a:rPr>
                <a:t>개국</a:t>
              </a:r>
              <a:endParaRPr lang="en-US" altLang="ko-KR" sz="800" dirty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latin typeface="-윤고딕330" pitchFamily="18" charset="-127"/>
                <a:ea typeface="-윤고딕330" pitchFamily="18" charset="-127"/>
              </a:endParaRPr>
            </a:p>
          </p:txBody>
        </p:sp>
        <p:grpSp>
          <p:nvGrpSpPr>
            <p:cNvPr id="24" name="그룹 413"/>
            <p:cNvGrpSpPr/>
            <p:nvPr/>
          </p:nvGrpSpPr>
          <p:grpSpPr>
            <a:xfrm>
              <a:off x="718257" y="3345772"/>
              <a:ext cx="2060292" cy="469105"/>
              <a:chOff x="1043608" y="5570077"/>
              <a:chExt cx="2503561" cy="595225"/>
            </a:xfrm>
          </p:grpSpPr>
          <p:sp>
            <p:nvSpPr>
              <p:cNvPr id="407" name="직사각형 406"/>
              <p:cNvSpPr/>
              <p:nvPr/>
            </p:nvSpPr>
            <p:spPr>
              <a:xfrm>
                <a:off x="1043608" y="5805263"/>
                <a:ext cx="2503561" cy="360039"/>
              </a:xfrm>
              <a:prstGeom prst="rect">
                <a:avLst/>
              </a:prstGeom>
              <a:solidFill>
                <a:srgbClr val="5A5434"/>
              </a:solidFill>
              <a:ln w="15875" cap="rnd">
                <a:noFill/>
                <a:tailEnd type="none"/>
              </a:ln>
              <a:effectLst>
                <a:innerShdw blurRad="63500">
                  <a:schemeClr val="tx2">
                    <a:lumMod val="75000"/>
                    <a:alpha val="73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>
                  <a:solidFill>
                    <a:prstClr val="white"/>
                  </a:solidFill>
                </a:endParaRPr>
              </a:p>
            </p:txBody>
          </p:sp>
          <p:sp>
            <p:nvSpPr>
              <p:cNvPr id="408" name="사다리꼴 407"/>
              <p:cNvSpPr/>
              <p:nvPr/>
            </p:nvSpPr>
            <p:spPr>
              <a:xfrm>
                <a:off x="1043608" y="5570077"/>
                <a:ext cx="2503561" cy="231660"/>
              </a:xfrm>
              <a:prstGeom prst="trapezoid">
                <a:avLst>
                  <a:gd name="adj" fmla="val 64961"/>
                </a:avLst>
              </a:prstGeom>
              <a:solidFill>
                <a:schemeClr val="bg1">
                  <a:lumMod val="95000"/>
                </a:schemeClr>
              </a:solidFill>
              <a:ln w="6350" cap="rnd">
                <a:solidFill>
                  <a:schemeClr val="bg1">
                    <a:lumMod val="85000"/>
                  </a:schemeClr>
                </a:solidFill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9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97" name="모서리가 둥근 직사각형 396"/>
            <p:cNvSpPr/>
            <p:nvPr/>
          </p:nvSpPr>
          <p:spPr>
            <a:xfrm>
              <a:off x="820735" y="2634621"/>
              <a:ext cx="1026475" cy="239522"/>
            </a:xfrm>
            <a:prstGeom prst="roundRect">
              <a:avLst>
                <a:gd name="adj" fmla="val 10193"/>
              </a:avLst>
            </a:prstGeom>
          </p:spPr>
          <p:txBody>
            <a:bodyPr wrap="square" lIns="0" tIns="0" rIns="0" bIns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spcAft>
                  <a:spcPts val="300"/>
                </a:spcAft>
                <a:buClr>
                  <a:schemeClr val="accent1">
                    <a:lumMod val="75000"/>
                  </a:schemeClr>
                </a:buClr>
              </a:pPr>
              <a:r>
                <a:rPr lang="en-US" altLang="ko-KR" sz="1200" b="1" dirty="0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21594000" scaled="0"/>
                  </a:gradFill>
                  <a:latin typeface="-윤고딕330" pitchFamily="18" charset="-127"/>
                  <a:ea typeface="-윤고딕330" pitchFamily="18" charset="-127"/>
                </a:rPr>
                <a:t>2</a:t>
              </a:r>
              <a:r>
                <a:rPr lang="ko-KR" altLang="en-US" sz="1200" b="1" dirty="0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21594000" scaled="0"/>
                  </a:gradFill>
                  <a:latin typeface="-윤고딕330" pitchFamily="18" charset="-127"/>
                  <a:ea typeface="-윤고딕330" pitchFamily="18" charset="-127"/>
                </a:rPr>
                <a:t>위</a:t>
              </a:r>
              <a:r>
                <a:rPr lang="en-US" altLang="ko-KR" sz="1000" b="1" dirty="0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21594000" scaled="0"/>
                  </a:gradFill>
                  <a:latin typeface="-윤고딕330" pitchFamily="18" charset="-127"/>
                  <a:ea typeface="-윤고딕330" pitchFamily="18" charset="-127"/>
                </a:rPr>
                <a:t>(63%)</a:t>
              </a:r>
              <a:endParaRPr lang="ko-KR" altLang="en-US" sz="1000" b="1" dirty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latin typeface="-윤고딕330" pitchFamily="18" charset="-127"/>
                <a:ea typeface="-윤고딕330" pitchFamily="18" charset="-127"/>
              </a:endParaRPr>
            </a:p>
          </p:txBody>
        </p:sp>
        <p:grpSp>
          <p:nvGrpSpPr>
            <p:cNvPr id="25" name="그룹 372"/>
            <p:cNvGrpSpPr/>
            <p:nvPr/>
          </p:nvGrpSpPr>
          <p:grpSpPr>
            <a:xfrm>
              <a:off x="1110281" y="2923898"/>
              <a:ext cx="406898" cy="521547"/>
              <a:chOff x="2967011" y="8254663"/>
              <a:chExt cx="289840" cy="335238"/>
            </a:xfrm>
          </p:grpSpPr>
          <p:sp>
            <p:nvSpPr>
              <p:cNvPr id="405" name="Rectangle 29"/>
              <p:cNvSpPr>
                <a:spLocks noChangeArrowheads="1"/>
              </p:cNvSpPr>
              <p:nvPr/>
            </p:nvSpPr>
            <p:spPr bwMode="auto">
              <a:xfrm rot="10800000">
                <a:off x="2967011" y="8254663"/>
                <a:ext cx="289840" cy="335238"/>
              </a:xfrm>
              <a:prstGeom prst="rect">
                <a:avLst/>
              </a:prstGeom>
              <a:gradFill rotWithShape="1">
                <a:gsLst>
                  <a:gs pos="100000">
                    <a:schemeClr val="tx1">
                      <a:lumMod val="75000"/>
                      <a:lumOff val="25000"/>
                    </a:schemeClr>
                  </a:gs>
                  <a:gs pos="0">
                    <a:schemeClr val="tx1">
                      <a:lumMod val="75000"/>
                      <a:lumOff val="25000"/>
                    </a:schemeClr>
                  </a:gs>
                  <a:gs pos="51000">
                    <a:schemeClr val="tx1">
                      <a:lumMod val="50000"/>
                      <a:lumOff val="50000"/>
                    </a:schemeClr>
                  </a:gs>
                  <a:gs pos="45000">
                    <a:schemeClr val="tx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ln>
                <a:noFill/>
              </a:ln>
              <a:effectLst>
                <a:reflection blurRad="6350" stA="32000" endPos="9000" dir="5400000" sy="-100000" algn="bl" rotWithShape="0"/>
              </a:effectLst>
              <a:ex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6" name="직사각형 405"/>
              <p:cNvSpPr/>
              <p:nvPr/>
            </p:nvSpPr>
            <p:spPr>
              <a:xfrm>
                <a:off x="3100469" y="8254663"/>
                <a:ext cx="51027" cy="335238"/>
              </a:xfrm>
              <a:prstGeom prst="rect">
                <a:avLst/>
              </a:prstGeom>
              <a:gradFill>
                <a:gsLst>
                  <a:gs pos="0">
                    <a:srgbClr val="3E7898">
                      <a:tint val="66000"/>
                      <a:satMod val="160000"/>
                      <a:alpha val="0"/>
                    </a:srgbClr>
                  </a:gs>
                  <a:gs pos="50000">
                    <a:srgbClr val="FFFFFF">
                      <a:alpha val="73000"/>
                    </a:srgbClr>
                  </a:gs>
                  <a:gs pos="100000">
                    <a:srgbClr val="3E7898">
                      <a:tint val="23500"/>
                      <a:satMod val="160000"/>
                      <a:alpha val="0"/>
                    </a:srgbClr>
                  </a:gs>
                </a:gsLst>
                <a:lin ang="0" scaled="0"/>
              </a:gradFill>
              <a:ln w="15875" cap="rnd" cmpd="sng" algn="ctr">
                <a:noFill/>
                <a:prstDash val="solid"/>
                <a:tailEnd type="none"/>
              </a:ln>
              <a:effectLst/>
            </p:spPr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latinLnBrk="0">
                  <a:defRPr/>
                </a:pPr>
                <a:endParaRPr lang="ko-KR" altLang="en-US" kern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6" name="그룹 373"/>
            <p:cNvGrpSpPr/>
            <p:nvPr/>
          </p:nvGrpSpPr>
          <p:grpSpPr>
            <a:xfrm>
              <a:off x="2026816" y="3286922"/>
              <a:ext cx="406898" cy="158522"/>
              <a:chOff x="2967011" y="8254663"/>
              <a:chExt cx="289840" cy="335238"/>
            </a:xfrm>
          </p:grpSpPr>
          <p:sp>
            <p:nvSpPr>
              <p:cNvPr id="403" name="Rectangle 29"/>
              <p:cNvSpPr>
                <a:spLocks noChangeArrowheads="1"/>
              </p:cNvSpPr>
              <p:nvPr/>
            </p:nvSpPr>
            <p:spPr bwMode="auto">
              <a:xfrm rot="10800000">
                <a:off x="2967011" y="8254663"/>
                <a:ext cx="289840" cy="335238"/>
              </a:xfrm>
              <a:prstGeom prst="rect">
                <a:avLst/>
              </a:prstGeom>
              <a:gradFill rotWithShape="1">
                <a:gsLst>
                  <a:gs pos="100000">
                    <a:srgbClr val="C00000"/>
                  </a:gs>
                  <a:gs pos="0">
                    <a:srgbClr val="C00000"/>
                  </a:gs>
                  <a:gs pos="51000">
                    <a:srgbClr val="FF0000"/>
                  </a:gs>
                  <a:gs pos="45000">
                    <a:schemeClr val="accent2">
                      <a:lumMod val="50000"/>
                    </a:schemeClr>
                  </a:gs>
                </a:gsLst>
                <a:lin ang="10800000" scaled="0"/>
              </a:gradFill>
              <a:ln>
                <a:noFill/>
              </a:ln>
              <a:effectLst>
                <a:reflection blurRad="6350" stA="32000" endPos="9000" dir="5400000" sy="-100000" algn="bl" rotWithShape="0"/>
              </a:effectLst>
              <a:ex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4" name="직사각형 403"/>
              <p:cNvSpPr/>
              <p:nvPr/>
            </p:nvSpPr>
            <p:spPr>
              <a:xfrm>
                <a:off x="3100469" y="8254663"/>
                <a:ext cx="51027" cy="335238"/>
              </a:xfrm>
              <a:prstGeom prst="rect">
                <a:avLst/>
              </a:prstGeom>
              <a:gradFill>
                <a:gsLst>
                  <a:gs pos="0">
                    <a:srgbClr val="3E7898">
                      <a:tint val="66000"/>
                      <a:satMod val="160000"/>
                      <a:alpha val="0"/>
                    </a:srgbClr>
                  </a:gs>
                  <a:gs pos="50000">
                    <a:srgbClr val="FFFFFF">
                      <a:alpha val="73000"/>
                    </a:srgbClr>
                  </a:gs>
                  <a:gs pos="100000">
                    <a:srgbClr val="3E7898">
                      <a:tint val="23500"/>
                      <a:satMod val="160000"/>
                      <a:alpha val="0"/>
                    </a:srgbClr>
                  </a:gs>
                </a:gsLst>
                <a:lin ang="0" scaled="0"/>
              </a:gradFill>
              <a:ln w="15875" cap="rnd" cmpd="sng" algn="ctr">
                <a:noFill/>
                <a:prstDash val="solid"/>
                <a:tailEnd type="none"/>
              </a:ln>
              <a:effectLst/>
            </p:spPr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latinLnBrk="0">
                  <a:defRPr/>
                </a:pPr>
                <a:endParaRPr lang="ko-KR" altLang="en-US" kern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00" name="모서리가 둥근 직사각형 399"/>
            <p:cNvSpPr/>
            <p:nvPr/>
          </p:nvSpPr>
          <p:spPr>
            <a:xfrm>
              <a:off x="1596313" y="2974672"/>
              <a:ext cx="1279166" cy="319362"/>
            </a:xfrm>
            <a:prstGeom prst="roundRect">
              <a:avLst>
                <a:gd name="adj" fmla="val 10193"/>
              </a:avLst>
            </a:prstGeom>
          </p:spPr>
          <p:txBody>
            <a:bodyPr wrap="square" lIns="0" tIns="0" rIns="0" bIns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spcAft>
                  <a:spcPts val="300"/>
                </a:spcAft>
                <a:buClr>
                  <a:schemeClr val="accent1">
                    <a:lumMod val="75000"/>
                  </a:schemeClr>
                </a:buClr>
              </a:pPr>
              <a:r>
                <a:rPr lang="en-US" altLang="ko-KR" sz="1600" kern="0" dirty="0">
                  <a:gradFill>
                    <a:gsLst>
                      <a:gs pos="100000">
                        <a:srgbClr val="FF0000"/>
                      </a:gs>
                      <a:gs pos="100000">
                        <a:srgbClr val="FF0000"/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34</a:t>
              </a:r>
              <a:r>
                <a:rPr lang="ko-KR" altLang="en-US" sz="1600" kern="0" dirty="0">
                  <a:gradFill>
                    <a:gsLst>
                      <a:gs pos="100000">
                        <a:srgbClr val="FF0000"/>
                      </a:gs>
                      <a:gs pos="100000">
                        <a:srgbClr val="FF0000"/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위</a:t>
              </a:r>
              <a:r>
                <a:rPr lang="en-US" altLang="ko-KR" sz="1050" kern="0" dirty="0">
                  <a:gradFill>
                    <a:gsLst>
                      <a:gs pos="100000">
                        <a:srgbClr val="FF0000"/>
                      </a:gs>
                      <a:gs pos="100000">
                        <a:srgbClr val="FF0000"/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(21%)</a:t>
              </a:r>
              <a:endParaRPr lang="ko-KR" altLang="en-US" sz="1050" kern="0" dirty="0">
                <a:gradFill>
                  <a:gsLst>
                    <a:gs pos="100000">
                      <a:srgbClr val="FF0000"/>
                    </a:gs>
                    <a:gs pos="100000">
                      <a:srgbClr val="FF0000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endParaRPr>
            </a:p>
          </p:txBody>
        </p:sp>
        <p:sp>
          <p:nvSpPr>
            <p:cNvPr id="401" name="제목 114"/>
            <p:cNvSpPr txBox="1">
              <a:spLocks/>
            </p:cNvSpPr>
            <p:nvPr/>
          </p:nvSpPr>
          <p:spPr>
            <a:xfrm>
              <a:off x="829848" y="3487741"/>
              <a:ext cx="1004260" cy="370532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wrap="none" lIns="0" tIns="0" rIns="0" bIns="0" anchor="ctr" anchorCtr="0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latinLnBrk="0" hangingPunct="0">
                <a:defRPr/>
              </a:pPr>
              <a:r>
                <a:rPr lang="ko-KR" altLang="en-US" sz="1200" kern="0" smtClean="0">
                  <a:gradFill>
                    <a:gsLst>
                      <a:gs pos="100000">
                        <a:schemeClr val="bg1"/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생계형</a:t>
              </a:r>
              <a:endParaRPr lang="ko-KR" altLang="en-US" sz="1200" kern="0" dirty="0">
                <a:gradFill>
                  <a:gsLst>
                    <a:gs pos="10000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endParaRPr>
            </a:p>
          </p:txBody>
        </p:sp>
        <p:sp>
          <p:nvSpPr>
            <p:cNvPr id="402" name="제목 114"/>
            <p:cNvSpPr txBox="1">
              <a:spLocks/>
            </p:cNvSpPr>
            <p:nvPr/>
          </p:nvSpPr>
          <p:spPr>
            <a:xfrm>
              <a:off x="1737889" y="3487741"/>
              <a:ext cx="1004260" cy="370532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wrap="none" lIns="0" tIns="0" rIns="0" bIns="0" anchor="ctr" anchorCtr="0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latinLnBrk="0" hangingPunct="0">
                <a:defRPr/>
              </a:pPr>
              <a:r>
                <a:rPr lang="ko-KR" altLang="en-US" sz="1200" kern="0" dirty="0" err="1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기회형</a:t>
              </a:r>
              <a:endParaRPr lang="ko-KR" altLang="en-US" sz="120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endParaRPr>
            </a:p>
          </p:txBody>
        </p:sp>
      </p:grpSp>
      <p:sp>
        <p:nvSpPr>
          <p:cNvPr id="409" name="TextBox 41"/>
          <p:cNvSpPr txBox="1"/>
          <p:nvPr/>
        </p:nvSpPr>
        <p:spPr>
          <a:xfrm>
            <a:off x="6095058" y="3094112"/>
            <a:ext cx="2653655" cy="727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ko-KR" sz="1200" b="1" spc="-70" dirty="0" smtClean="0">
                <a:ln w="3175">
                  <a:noFill/>
                </a:ln>
                <a:gradFill>
                  <a:gsLst>
                    <a:gs pos="100000">
                      <a:srgbClr val="663300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HY신명조" pitchFamily="18" charset="-127"/>
                <a:ea typeface="HY신명조" pitchFamily="18" charset="-127"/>
                <a:sym typeface="Wingdings"/>
              </a:rPr>
              <a:t>“</a:t>
            </a:r>
            <a:r>
              <a:rPr lang="ko-KR" altLang="en-US" sz="1200" b="1" spc="-70" dirty="0" smtClean="0">
                <a:ln w="3175">
                  <a:noFill/>
                </a:ln>
                <a:gradFill>
                  <a:gsLst>
                    <a:gs pos="100000">
                      <a:srgbClr val="663300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HY신명조" pitchFamily="18" charset="-127"/>
                <a:ea typeface="HY신명조" pitchFamily="18" charset="-127"/>
                <a:sym typeface="Wingdings"/>
              </a:rPr>
              <a:t>석</a:t>
            </a:r>
            <a:r>
              <a:rPr lang="en-US" altLang="ko-KR" sz="1200" b="1" spc="-70" dirty="0" smtClean="0">
                <a:ln w="3175">
                  <a:noFill/>
                </a:ln>
                <a:gradFill>
                  <a:gsLst>
                    <a:gs pos="100000">
                      <a:srgbClr val="663300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sym typeface="Wingdings"/>
              </a:rPr>
              <a:t> · </a:t>
            </a:r>
            <a:r>
              <a:rPr lang="ko-KR" altLang="en-US" sz="1200" b="1" spc="-70" dirty="0" smtClean="0">
                <a:ln w="3175">
                  <a:noFill/>
                </a:ln>
                <a:gradFill>
                  <a:gsLst>
                    <a:gs pos="100000">
                      <a:srgbClr val="663300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HY신명조" pitchFamily="18" charset="-127"/>
                <a:ea typeface="HY신명조" pitchFamily="18" charset="-127"/>
                <a:sym typeface="Wingdings"/>
              </a:rPr>
              <a:t>박사 인력이 </a:t>
            </a:r>
            <a:r>
              <a:rPr lang="ko-KR" altLang="en-US" sz="1200" b="1" spc="-70" dirty="0" err="1" smtClean="0">
                <a:ln w="3175">
                  <a:noFill/>
                </a:ln>
                <a:gradFill>
                  <a:gsLst>
                    <a:gs pos="100000">
                      <a:srgbClr val="663300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HY신명조" pitchFamily="18" charset="-127"/>
                <a:ea typeface="HY신명조" pitchFamily="18" charset="-127"/>
                <a:sym typeface="Wingdings"/>
              </a:rPr>
              <a:t>안와서</a:t>
            </a:r>
            <a:r>
              <a:rPr lang="ko-KR" altLang="en-US" sz="1200" b="1" spc="-70" dirty="0" smtClean="0">
                <a:ln w="3175">
                  <a:noFill/>
                </a:ln>
                <a:gradFill>
                  <a:gsLst>
                    <a:gs pos="100000">
                      <a:srgbClr val="663300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HY신명조" pitchFamily="18" charset="-127"/>
                <a:ea typeface="HY신명조" pitchFamily="18" charset="-127"/>
                <a:sym typeface="Wingdings"/>
              </a:rPr>
              <a:t> </a:t>
            </a:r>
            <a:r>
              <a:rPr lang="en-US" altLang="ko-KR" sz="1200" b="1" spc="-70" dirty="0" smtClean="0">
                <a:ln w="3175">
                  <a:noFill/>
                </a:ln>
                <a:gradFill>
                  <a:gsLst>
                    <a:gs pos="100000">
                      <a:srgbClr val="663300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HY신명조" pitchFamily="18" charset="-127"/>
                <a:ea typeface="HY신명조" pitchFamily="18" charset="-127"/>
                <a:sym typeface="Wingdings"/>
              </a:rPr>
              <a:t> </a:t>
            </a:r>
            <a:r>
              <a:rPr lang="ko-KR" altLang="en-US" sz="1200" b="1" spc="-70" dirty="0" smtClean="0">
                <a:ln w="3175">
                  <a:noFill/>
                </a:ln>
                <a:gradFill>
                  <a:gsLst>
                    <a:gs pos="100000">
                      <a:srgbClr val="663300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HY신명조" pitchFamily="18" charset="-127"/>
                <a:ea typeface="HY신명조" pitchFamily="18" charset="-127"/>
                <a:sym typeface="Wingdings"/>
              </a:rPr>
              <a:t>고졸이나</a:t>
            </a:r>
            <a:r>
              <a:rPr lang="en-US" altLang="ko-KR" sz="1200" b="1" spc="-70" dirty="0" smtClean="0">
                <a:ln w="3175">
                  <a:noFill/>
                </a:ln>
                <a:gradFill>
                  <a:gsLst>
                    <a:gs pos="100000">
                      <a:srgbClr val="663300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HY신명조" pitchFamily="18" charset="-127"/>
                <a:ea typeface="HY신명조" pitchFamily="18" charset="-127"/>
                <a:sym typeface="Wingdings"/>
              </a:rPr>
              <a:t/>
            </a:r>
            <a:br>
              <a:rPr lang="en-US" altLang="ko-KR" sz="1200" b="1" spc="-70" dirty="0" smtClean="0">
                <a:ln w="3175">
                  <a:noFill/>
                </a:ln>
                <a:gradFill>
                  <a:gsLst>
                    <a:gs pos="100000">
                      <a:srgbClr val="663300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HY신명조" pitchFamily="18" charset="-127"/>
                <a:ea typeface="HY신명조" pitchFamily="18" charset="-127"/>
                <a:sym typeface="Wingdings"/>
              </a:rPr>
            </a:br>
            <a:r>
              <a:rPr lang="en-US" altLang="ko-KR" sz="1200" b="1" spc="-70" dirty="0" smtClean="0">
                <a:ln w="3175">
                  <a:noFill/>
                </a:ln>
                <a:gradFill>
                  <a:gsLst>
                    <a:gs pos="100000">
                      <a:srgbClr val="663300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HY신명조" pitchFamily="18" charset="-127"/>
                <a:ea typeface="HY신명조" pitchFamily="18" charset="-127"/>
                <a:sym typeface="Wingdings"/>
              </a:rPr>
              <a:t>  </a:t>
            </a:r>
            <a:r>
              <a:rPr lang="en-US" altLang="ko-KR" sz="1200" b="1" spc="-300" dirty="0" smtClean="0">
                <a:ln w="3175">
                  <a:noFill/>
                </a:ln>
                <a:gradFill>
                  <a:gsLst>
                    <a:gs pos="100000">
                      <a:srgbClr val="663300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HY신명조" pitchFamily="18" charset="-127"/>
                <a:ea typeface="HY신명조" pitchFamily="18" charset="-127"/>
                <a:sym typeface="Wingdings"/>
              </a:rPr>
              <a:t>   </a:t>
            </a:r>
            <a:r>
              <a:rPr lang="ko-KR" altLang="en-US" sz="1200" b="1" spc="-70" dirty="0" smtClean="0">
                <a:ln w="3175">
                  <a:noFill/>
                </a:ln>
                <a:gradFill>
                  <a:gsLst>
                    <a:gs pos="100000">
                      <a:srgbClr val="663300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HY신명조" pitchFamily="18" charset="-127"/>
                <a:ea typeface="HY신명조" pitchFamily="18" charset="-127"/>
                <a:sym typeface="Wingdings"/>
              </a:rPr>
              <a:t>대졸을 채용해서 길렀더니 </a:t>
            </a:r>
            <a:r>
              <a:rPr lang="en-US" altLang="ko-KR" sz="1200" b="1" spc="-300" dirty="0" smtClean="0">
                <a:ln w="3175">
                  <a:noFill/>
                </a:ln>
                <a:gradFill>
                  <a:gsLst>
                    <a:gs pos="100000">
                      <a:srgbClr val="663300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HY신명조" pitchFamily="18" charset="-127"/>
                <a:ea typeface="HY신명조" pitchFamily="18" charset="-127"/>
                <a:sym typeface="Wingdings"/>
              </a:rPr>
              <a:t> </a:t>
            </a:r>
            <a:r>
              <a:rPr lang="ko-KR" altLang="en-US" sz="1200" b="1" spc="-70" dirty="0" smtClean="0">
                <a:ln w="3175">
                  <a:noFill/>
                </a:ln>
                <a:gradFill>
                  <a:gsLst>
                    <a:gs pos="100000">
                      <a:srgbClr val="663300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HY신명조" pitchFamily="18" charset="-127"/>
                <a:ea typeface="HY신명조" pitchFamily="18" charset="-127"/>
                <a:sym typeface="Wingdings"/>
              </a:rPr>
              <a:t>쓸만하면 </a:t>
            </a:r>
            <a:r>
              <a:rPr lang="en-US" altLang="ko-KR" sz="1200" b="1" spc="-70" dirty="0" smtClean="0">
                <a:ln w="3175">
                  <a:noFill/>
                </a:ln>
                <a:gradFill>
                  <a:gsLst>
                    <a:gs pos="100000">
                      <a:srgbClr val="663300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HY신명조" pitchFamily="18" charset="-127"/>
                <a:ea typeface="HY신명조" pitchFamily="18" charset="-127"/>
                <a:sym typeface="Wingdings"/>
              </a:rPr>
              <a:t/>
            </a:r>
            <a:br>
              <a:rPr lang="en-US" altLang="ko-KR" sz="1200" b="1" spc="-70" dirty="0" smtClean="0">
                <a:ln w="3175">
                  <a:noFill/>
                </a:ln>
                <a:gradFill>
                  <a:gsLst>
                    <a:gs pos="100000">
                      <a:srgbClr val="663300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HY신명조" pitchFamily="18" charset="-127"/>
                <a:ea typeface="HY신명조" pitchFamily="18" charset="-127"/>
                <a:sym typeface="Wingdings"/>
              </a:rPr>
            </a:br>
            <a:r>
              <a:rPr lang="en-US" altLang="ko-KR" sz="1200" b="1" spc="-70" dirty="0" smtClean="0">
                <a:ln w="3175">
                  <a:noFill/>
                </a:ln>
                <a:gradFill>
                  <a:gsLst>
                    <a:gs pos="100000">
                      <a:srgbClr val="663300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HY신명조" pitchFamily="18" charset="-127"/>
                <a:ea typeface="HY신명조" pitchFamily="18" charset="-127"/>
                <a:sym typeface="Wingdings"/>
              </a:rPr>
              <a:t>  </a:t>
            </a:r>
            <a:r>
              <a:rPr lang="en-US" altLang="ko-KR" sz="1200" b="1" spc="-300" dirty="0" smtClean="0">
                <a:ln w="3175">
                  <a:noFill/>
                </a:ln>
                <a:gradFill>
                  <a:gsLst>
                    <a:gs pos="100000">
                      <a:srgbClr val="663300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HY신명조" pitchFamily="18" charset="-127"/>
                <a:ea typeface="HY신명조" pitchFamily="18" charset="-127"/>
                <a:sym typeface="Wingdings"/>
              </a:rPr>
              <a:t>    </a:t>
            </a:r>
            <a:r>
              <a:rPr lang="ko-KR" altLang="en-US" sz="1200" b="1" spc="-70" dirty="0" smtClean="0">
                <a:ln w="3175">
                  <a:noFill/>
                </a:ln>
                <a:gradFill>
                  <a:gsLst>
                    <a:gs pos="100000">
                      <a:srgbClr val="663300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HY신명조" pitchFamily="18" charset="-127"/>
                <a:ea typeface="HY신명조" pitchFamily="18" charset="-127"/>
                <a:sym typeface="Wingdings"/>
              </a:rPr>
              <a:t>가버린다</a:t>
            </a:r>
            <a:r>
              <a:rPr lang="en-US" altLang="ko-KR" sz="1200" b="1" spc="-70" dirty="0" smtClean="0">
                <a:ln w="3175">
                  <a:noFill/>
                </a:ln>
                <a:gradFill>
                  <a:gsLst>
                    <a:gs pos="100000">
                      <a:srgbClr val="663300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HY신명조" pitchFamily="18" charset="-127"/>
                <a:ea typeface="HY신명조" pitchFamily="18" charset="-127"/>
                <a:sym typeface="Wingdings"/>
              </a:rPr>
              <a:t>.”</a:t>
            </a:r>
            <a:endParaRPr lang="ko-KR" altLang="en-US" sz="1200" b="1" spc="-70" dirty="0" smtClean="0">
              <a:ln w="3175">
                <a:noFill/>
              </a:ln>
              <a:gradFill>
                <a:gsLst>
                  <a:gs pos="100000">
                    <a:srgbClr val="6633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atin typeface="HY신명조" pitchFamily="18" charset="-127"/>
              <a:ea typeface="HY신명조" pitchFamily="18" charset="-127"/>
              <a:sym typeface="Wingdings"/>
            </a:endParaRPr>
          </a:p>
        </p:txBody>
      </p:sp>
      <p:sp>
        <p:nvSpPr>
          <p:cNvPr id="410" name="직사각형 409"/>
          <p:cNvSpPr/>
          <p:nvPr/>
        </p:nvSpPr>
        <p:spPr>
          <a:xfrm>
            <a:off x="6072198" y="3803800"/>
            <a:ext cx="2500330" cy="2616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ko-KR" altLang="en-US" sz="1100" b="1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중소기업 간담회</a:t>
            </a:r>
            <a:r>
              <a:rPr lang="en-US" altLang="ko-KR" sz="1100" b="1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(</a:t>
            </a:r>
            <a:r>
              <a:rPr lang="en-US" altLang="ko-KR" sz="1000" b="1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14.10</a:t>
            </a:r>
            <a:r>
              <a:rPr lang="ko-KR" altLang="en-US" sz="1000" b="1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월</a:t>
            </a:r>
            <a:r>
              <a:rPr lang="en-US" altLang="ko-KR" sz="1000" b="1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) </a:t>
            </a:r>
            <a:endParaRPr lang="en-US" altLang="ko-KR" sz="1100" b="1" kern="0" dirty="0">
              <a:gradFill>
                <a:gsLst>
                  <a:gs pos="100000">
                    <a:schemeClr val="tx1">
                      <a:lumMod val="75000"/>
                      <a:lumOff val="25000"/>
                    </a:scheme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</p:txBody>
      </p:sp>
      <p:sp>
        <p:nvSpPr>
          <p:cNvPr id="411" name="TextBox 41"/>
          <p:cNvSpPr txBox="1"/>
          <p:nvPr/>
        </p:nvSpPr>
        <p:spPr>
          <a:xfrm>
            <a:off x="6095058" y="4309882"/>
            <a:ext cx="251141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ko-KR" sz="1200" b="1" spc="-70" dirty="0" smtClean="0">
                <a:ln w="3175">
                  <a:noFill/>
                </a:ln>
                <a:gradFill>
                  <a:gsLst>
                    <a:gs pos="100000">
                      <a:srgbClr val="663300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HY신명조" pitchFamily="18" charset="-127"/>
                <a:ea typeface="HY신명조" pitchFamily="18" charset="-127"/>
                <a:sym typeface="Wingdings"/>
              </a:rPr>
              <a:t>“</a:t>
            </a:r>
            <a:r>
              <a:rPr lang="ko-KR" altLang="en-US" sz="1200" b="1" spc="-70" dirty="0" smtClean="0">
                <a:ln w="3175">
                  <a:noFill/>
                </a:ln>
                <a:gradFill>
                  <a:gsLst>
                    <a:gs pos="100000">
                      <a:srgbClr val="663300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HY신명조" pitchFamily="18" charset="-127"/>
                <a:ea typeface="HY신명조" pitchFamily="18" charset="-127"/>
                <a:sym typeface="Wingdings"/>
              </a:rPr>
              <a:t>중소기업 </a:t>
            </a:r>
            <a:r>
              <a:rPr lang="en-US" altLang="ko-KR" sz="1200" b="1" spc="-70" dirty="0" smtClean="0">
                <a:ln w="3175">
                  <a:noFill/>
                </a:ln>
                <a:gradFill>
                  <a:gsLst>
                    <a:gs pos="100000">
                      <a:srgbClr val="663300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HY신명조" pitchFamily="18" charset="-127"/>
                <a:ea typeface="HY신명조" pitchFamily="18" charset="-127"/>
                <a:sym typeface="Wingdings"/>
              </a:rPr>
              <a:t>R&amp;D</a:t>
            </a:r>
            <a:r>
              <a:rPr lang="ko-KR" altLang="en-US" sz="1200" b="1" spc="-70" dirty="0" smtClean="0">
                <a:ln w="3175">
                  <a:noFill/>
                </a:ln>
                <a:gradFill>
                  <a:gsLst>
                    <a:gs pos="100000">
                      <a:srgbClr val="663300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HY신명조" pitchFamily="18" charset="-127"/>
                <a:ea typeface="HY신명조" pitchFamily="18" charset="-127"/>
                <a:sym typeface="Wingdings"/>
              </a:rPr>
              <a:t>는</a:t>
            </a:r>
            <a:r>
              <a:rPr lang="en-US" altLang="ko-KR" sz="1200" b="1" spc="-70" dirty="0" smtClean="0">
                <a:ln w="3175">
                  <a:noFill/>
                </a:ln>
                <a:gradFill>
                  <a:gsLst>
                    <a:gs pos="100000">
                      <a:srgbClr val="663300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HY신명조" pitchFamily="18" charset="-127"/>
                <a:ea typeface="HY신명조" pitchFamily="18" charset="-127"/>
                <a:sym typeface="Wingdings"/>
              </a:rPr>
              <a:t>  </a:t>
            </a:r>
            <a:r>
              <a:rPr lang="ko-KR" altLang="en-US" sz="1200" b="1" spc="-70" dirty="0" smtClean="0">
                <a:ln w="3175">
                  <a:noFill/>
                </a:ln>
                <a:gradFill>
                  <a:gsLst>
                    <a:gs pos="100000">
                      <a:srgbClr val="663300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HY신명조" pitchFamily="18" charset="-127"/>
                <a:ea typeface="HY신명조" pitchFamily="18" charset="-127"/>
                <a:sym typeface="Wingdings"/>
              </a:rPr>
              <a:t>최초나 최고 </a:t>
            </a:r>
            <a:r>
              <a:rPr lang="en-US" altLang="ko-KR" sz="1200" b="1" spc="-70" dirty="0" smtClean="0">
                <a:ln w="3175">
                  <a:noFill/>
                </a:ln>
                <a:gradFill>
                  <a:gsLst>
                    <a:gs pos="100000">
                      <a:srgbClr val="663300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HY신명조" pitchFamily="18" charset="-127"/>
                <a:ea typeface="HY신명조" pitchFamily="18" charset="-127"/>
                <a:sym typeface="Wingdings"/>
              </a:rPr>
              <a:t/>
            </a:r>
            <a:br>
              <a:rPr lang="en-US" altLang="ko-KR" sz="1200" b="1" spc="-70" dirty="0" smtClean="0">
                <a:ln w="3175">
                  <a:noFill/>
                </a:ln>
                <a:gradFill>
                  <a:gsLst>
                    <a:gs pos="100000">
                      <a:srgbClr val="663300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HY신명조" pitchFamily="18" charset="-127"/>
                <a:ea typeface="HY신명조" pitchFamily="18" charset="-127"/>
                <a:sym typeface="Wingdings"/>
              </a:rPr>
            </a:br>
            <a:r>
              <a:rPr lang="en-US" altLang="ko-KR" sz="1200" b="1" spc="-70" dirty="0" smtClean="0">
                <a:ln w="3175">
                  <a:noFill/>
                </a:ln>
                <a:gradFill>
                  <a:gsLst>
                    <a:gs pos="100000">
                      <a:srgbClr val="663300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HY신명조" pitchFamily="18" charset="-127"/>
                <a:ea typeface="HY신명조" pitchFamily="18" charset="-127"/>
                <a:sym typeface="Wingdings"/>
              </a:rPr>
              <a:t>  </a:t>
            </a:r>
            <a:r>
              <a:rPr lang="en-US" altLang="ko-KR" sz="1200" b="1" spc="-300" dirty="0" smtClean="0">
                <a:ln w="3175">
                  <a:noFill/>
                </a:ln>
                <a:gradFill>
                  <a:gsLst>
                    <a:gs pos="100000">
                      <a:srgbClr val="663300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HY신명조" pitchFamily="18" charset="-127"/>
                <a:ea typeface="HY신명조" pitchFamily="18" charset="-127"/>
                <a:sym typeface="Wingdings"/>
              </a:rPr>
              <a:t>    </a:t>
            </a:r>
            <a:r>
              <a:rPr lang="ko-KR" altLang="en-US" sz="1200" b="1" spc="-70" dirty="0" smtClean="0">
                <a:ln w="3175">
                  <a:noFill/>
                </a:ln>
                <a:gradFill>
                  <a:gsLst>
                    <a:gs pos="100000">
                      <a:srgbClr val="663300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HY신명조" pitchFamily="18" charset="-127"/>
                <a:ea typeface="HY신명조" pitchFamily="18" charset="-127"/>
                <a:sym typeface="Wingdings"/>
              </a:rPr>
              <a:t>보다는  시장에서 잘 팔리는 것이</a:t>
            </a:r>
            <a:r>
              <a:rPr lang="en-US" altLang="ko-KR" sz="1200" b="1" spc="-70" dirty="0" smtClean="0">
                <a:ln w="3175">
                  <a:noFill/>
                </a:ln>
                <a:gradFill>
                  <a:gsLst>
                    <a:gs pos="100000">
                      <a:srgbClr val="663300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HY신명조" pitchFamily="18" charset="-127"/>
                <a:ea typeface="HY신명조" pitchFamily="18" charset="-127"/>
                <a:sym typeface="Wingdings"/>
              </a:rPr>
              <a:t/>
            </a:r>
            <a:br>
              <a:rPr lang="en-US" altLang="ko-KR" sz="1200" b="1" spc="-70" dirty="0" smtClean="0">
                <a:ln w="3175">
                  <a:noFill/>
                </a:ln>
                <a:gradFill>
                  <a:gsLst>
                    <a:gs pos="100000">
                      <a:srgbClr val="663300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HY신명조" pitchFamily="18" charset="-127"/>
                <a:ea typeface="HY신명조" pitchFamily="18" charset="-127"/>
                <a:sym typeface="Wingdings"/>
              </a:rPr>
            </a:br>
            <a:r>
              <a:rPr lang="en-US" altLang="ko-KR" sz="1200" b="1" spc="-70" dirty="0" smtClean="0">
                <a:ln w="3175">
                  <a:noFill/>
                </a:ln>
                <a:gradFill>
                  <a:gsLst>
                    <a:gs pos="100000">
                      <a:srgbClr val="663300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HY신명조" pitchFamily="18" charset="-127"/>
                <a:ea typeface="HY신명조" pitchFamily="18" charset="-127"/>
                <a:sym typeface="Wingdings"/>
              </a:rPr>
              <a:t> </a:t>
            </a:r>
            <a:r>
              <a:rPr lang="en-US" altLang="ko-KR" sz="1200" b="1" spc="-150" dirty="0" smtClean="0">
                <a:ln w="3175">
                  <a:noFill/>
                </a:ln>
                <a:gradFill>
                  <a:gsLst>
                    <a:gs pos="100000">
                      <a:srgbClr val="663300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HY신명조" pitchFamily="18" charset="-127"/>
                <a:ea typeface="HY신명조" pitchFamily="18" charset="-127"/>
                <a:sym typeface="Wingdings"/>
              </a:rPr>
              <a:t>    </a:t>
            </a:r>
            <a:r>
              <a:rPr lang="ko-KR" altLang="en-US" sz="1200" b="1" spc="-70" dirty="0" smtClean="0">
                <a:ln w="3175">
                  <a:noFill/>
                </a:ln>
                <a:gradFill>
                  <a:gsLst>
                    <a:gs pos="100000">
                      <a:srgbClr val="663300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HY신명조" pitchFamily="18" charset="-127"/>
                <a:ea typeface="HY신명조" pitchFamily="18" charset="-127"/>
                <a:sym typeface="Wingdings"/>
              </a:rPr>
              <a:t>먼저다</a:t>
            </a:r>
            <a:r>
              <a:rPr lang="en-US" altLang="ko-KR" sz="1200" b="1" spc="-70" dirty="0" smtClean="0">
                <a:ln w="3175">
                  <a:noFill/>
                </a:ln>
                <a:gradFill>
                  <a:gsLst>
                    <a:gs pos="100000">
                      <a:srgbClr val="663300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HY신명조" pitchFamily="18" charset="-127"/>
                <a:ea typeface="HY신명조" pitchFamily="18" charset="-127"/>
                <a:sym typeface="Wingdings"/>
              </a:rPr>
              <a:t>.”</a:t>
            </a:r>
            <a:endParaRPr lang="ko-KR" altLang="en-US" sz="1200" b="1" spc="-70" dirty="0" smtClean="0">
              <a:ln w="3175">
                <a:noFill/>
              </a:ln>
              <a:gradFill>
                <a:gsLst>
                  <a:gs pos="100000">
                    <a:srgbClr val="6633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atin typeface="HY신명조" pitchFamily="18" charset="-127"/>
              <a:ea typeface="HY신명조" pitchFamily="18" charset="-127"/>
              <a:sym typeface="Wingdings"/>
            </a:endParaRPr>
          </a:p>
        </p:txBody>
      </p:sp>
      <p:sp>
        <p:nvSpPr>
          <p:cNvPr id="412" name="직사각형 411"/>
          <p:cNvSpPr/>
          <p:nvPr/>
        </p:nvSpPr>
        <p:spPr>
          <a:xfrm>
            <a:off x="6072198" y="5019570"/>
            <a:ext cx="2500330" cy="2616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ko-KR" altLang="en-US" sz="1100" b="1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기술창업기업</a:t>
            </a:r>
            <a:r>
              <a:rPr lang="en-US" altLang="ko-KR" sz="1100" b="1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en-US" sz="1100" b="1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간담회</a:t>
            </a:r>
            <a:r>
              <a:rPr lang="en-US" altLang="ko-KR" sz="1100" b="1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(</a:t>
            </a:r>
            <a:r>
              <a:rPr lang="en-US" altLang="ko-KR" sz="1000" b="1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14.12</a:t>
            </a:r>
            <a:r>
              <a:rPr lang="ko-KR" altLang="en-US" sz="1000" b="1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월</a:t>
            </a:r>
            <a:r>
              <a:rPr lang="en-US" altLang="ko-KR" sz="1000" b="1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) </a:t>
            </a:r>
            <a:endParaRPr lang="en-US" altLang="ko-KR" sz="1100" b="1" kern="0" dirty="0">
              <a:gradFill>
                <a:gsLst>
                  <a:gs pos="100000">
                    <a:schemeClr val="tx1">
                      <a:lumMod val="75000"/>
                      <a:lumOff val="25000"/>
                    </a:scheme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</p:txBody>
      </p:sp>
      <p:grpSp>
        <p:nvGrpSpPr>
          <p:cNvPr id="27" name="그룹 279"/>
          <p:cNvGrpSpPr/>
          <p:nvPr/>
        </p:nvGrpSpPr>
        <p:grpSpPr>
          <a:xfrm>
            <a:off x="467544" y="1004749"/>
            <a:ext cx="1953923" cy="402989"/>
            <a:chOff x="653751" y="1605435"/>
            <a:chExt cx="3129859" cy="402989"/>
          </a:xfrm>
        </p:grpSpPr>
        <p:sp>
          <p:nvSpPr>
            <p:cNvPr id="414" name="AutoShape 55"/>
            <p:cNvSpPr>
              <a:spLocks noChangeArrowheads="1"/>
            </p:cNvSpPr>
            <p:nvPr/>
          </p:nvSpPr>
          <p:spPr bwMode="auto">
            <a:xfrm>
              <a:off x="653751" y="1605435"/>
              <a:ext cx="3129859" cy="402989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50000"/>
              </a:schemeClr>
            </a:solidFill>
            <a:ln w="31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2000" b="1">
                <a:solidFill>
                  <a:prstClr val="black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415" name="제목 114"/>
            <p:cNvSpPr txBox="1">
              <a:spLocks/>
            </p:cNvSpPr>
            <p:nvPr/>
          </p:nvSpPr>
          <p:spPr>
            <a:xfrm>
              <a:off x="878262" y="1644995"/>
              <a:ext cx="2654605" cy="314907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2200" b="1" kern="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보완 사항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760387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586907" y="2261779"/>
            <a:ext cx="4317749" cy="599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latinLnBrk="0" hangingPunct="0">
              <a:lnSpc>
                <a:spcPct val="150000"/>
              </a:lnSpc>
              <a:spcAft>
                <a:spcPts val="600"/>
              </a:spcAft>
              <a:buSzPct val="100000"/>
              <a:defRPr/>
            </a:pPr>
            <a:r>
              <a:rPr lang="en-US" altLang="ko-KR" sz="2400" kern="0" spc="-40" dirty="0" smtClean="0">
                <a:gradFill>
                  <a:gsLst>
                    <a:gs pos="100000">
                      <a:srgbClr val="4585A1"/>
                    </a:gs>
                    <a:gs pos="100000">
                      <a:srgbClr val="FFFFFF">
                        <a:alpha val="21001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1. </a:t>
            </a:r>
            <a:r>
              <a:rPr lang="ko-KR" altLang="en-US" sz="2400" kern="0" spc="-4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새로운 도전과 변화</a:t>
            </a:r>
            <a:endParaRPr lang="ko-KR" altLang="en-US" sz="2400" kern="0" spc="-4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586907" y="2875939"/>
            <a:ext cx="3696514" cy="599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latinLnBrk="0" hangingPunct="0">
              <a:lnSpc>
                <a:spcPct val="150000"/>
              </a:lnSpc>
              <a:spcAft>
                <a:spcPts val="600"/>
              </a:spcAft>
              <a:buSzPct val="100000"/>
              <a:defRPr/>
            </a:pPr>
            <a:r>
              <a:rPr lang="en-US" altLang="ko-KR" sz="2400" kern="0" spc="-40" dirty="0">
                <a:gradFill>
                  <a:gsLst>
                    <a:gs pos="100000">
                      <a:srgbClr val="4585A1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2. </a:t>
            </a:r>
            <a:r>
              <a:rPr lang="ko-KR" altLang="en-US" sz="2400" kern="0" spc="-4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창조경제 구현</a:t>
            </a:r>
            <a:endParaRPr lang="ko-KR" altLang="en-US" sz="2400" kern="0" spc="-4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586907" y="3490099"/>
            <a:ext cx="4396649" cy="599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latinLnBrk="0" hangingPunct="0">
              <a:lnSpc>
                <a:spcPct val="150000"/>
              </a:lnSpc>
              <a:spcAft>
                <a:spcPts val="600"/>
              </a:spcAft>
              <a:buSzPct val="100000"/>
              <a:defRPr/>
            </a:pPr>
            <a:r>
              <a:rPr lang="en-US" altLang="ko-KR" sz="2400" kern="0" spc="-40" dirty="0">
                <a:gradFill>
                  <a:gsLst>
                    <a:gs pos="100000">
                      <a:srgbClr val="4585A1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3. </a:t>
            </a:r>
            <a:r>
              <a:rPr lang="ko-KR" altLang="en-US" sz="2400" kern="0" spc="-4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미래대비 투자</a:t>
            </a:r>
            <a:endParaRPr lang="ko-KR" altLang="en-US" sz="2400" kern="0" spc="-4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86907" y="4104259"/>
            <a:ext cx="4396649" cy="599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latinLnBrk="0" hangingPunct="0">
              <a:lnSpc>
                <a:spcPct val="150000"/>
              </a:lnSpc>
              <a:spcAft>
                <a:spcPts val="600"/>
              </a:spcAft>
              <a:buSzPct val="100000"/>
              <a:defRPr/>
            </a:pPr>
            <a:r>
              <a:rPr lang="en-US" altLang="ko-KR" sz="2400" kern="0" spc="-40" dirty="0" smtClean="0">
                <a:gradFill>
                  <a:gsLst>
                    <a:gs pos="100000">
                      <a:srgbClr val="4585A1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4. </a:t>
            </a:r>
            <a:r>
              <a:rPr lang="ko-KR" altLang="en-US" sz="2400" kern="0" spc="-4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해외진출 촉진</a:t>
            </a:r>
            <a:endParaRPr lang="ko-KR" altLang="en-US" sz="2400" kern="0" spc="-4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1679553" y="2168926"/>
            <a:ext cx="7464447" cy="0"/>
          </a:xfrm>
          <a:prstGeom prst="line">
            <a:avLst/>
          </a:prstGeom>
          <a:ln w="38100">
            <a:solidFill>
              <a:srgbClr val="4585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1593177" y="4718420"/>
            <a:ext cx="6723185" cy="599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latinLnBrk="0" hangingPunct="0">
              <a:lnSpc>
                <a:spcPct val="150000"/>
              </a:lnSpc>
              <a:spcAft>
                <a:spcPts val="600"/>
              </a:spcAft>
              <a:buSzPct val="100000"/>
              <a:defRPr/>
            </a:pPr>
            <a:r>
              <a:rPr lang="en-US" altLang="ko-KR" sz="2400" kern="0" spc="-40" dirty="0" smtClean="0">
                <a:gradFill>
                  <a:gsLst>
                    <a:gs pos="100000">
                      <a:srgbClr val="4585A1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5. </a:t>
            </a:r>
            <a:r>
              <a:rPr lang="ko-KR" altLang="en-US" sz="2400" kern="0" spc="-4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이행방안 및 기대효과</a:t>
            </a:r>
            <a:endParaRPr lang="ko-KR" altLang="en-US" sz="2400" kern="0" spc="-4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grpSp>
        <p:nvGrpSpPr>
          <p:cNvPr id="6" name="그룹 12"/>
          <p:cNvGrpSpPr/>
          <p:nvPr/>
        </p:nvGrpSpPr>
        <p:grpSpPr>
          <a:xfrm>
            <a:off x="1498516" y="1506145"/>
            <a:ext cx="1882120" cy="527059"/>
            <a:chOff x="1498516" y="1356681"/>
            <a:chExt cx="1882120" cy="527059"/>
          </a:xfrm>
        </p:grpSpPr>
        <p:sp>
          <p:nvSpPr>
            <p:cNvPr id="11" name="모서리가 둥근 직사각형 10"/>
            <p:cNvSpPr/>
            <p:nvPr/>
          </p:nvSpPr>
          <p:spPr>
            <a:xfrm>
              <a:off x="1682255" y="1383674"/>
              <a:ext cx="1460985" cy="500066"/>
            </a:xfrm>
            <a:prstGeom prst="roundRect">
              <a:avLst>
                <a:gd name="adj" fmla="val 12991"/>
              </a:avLst>
            </a:prstGeom>
            <a:solidFill>
              <a:srgbClr val="4585A1"/>
            </a:solidFill>
            <a:ln w="952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98516" y="1356681"/>
              <a:ext cx="18821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base">
                <a:spcAft>
                  <a:spcPct val="0"/>
                </a:spcAft>
                <a:buClr>
                  <a:prstClr val="black">
                    <a:lumMod val="85000"/>
                    <a:lumOff val="15000"/>
                  </a:prstClr>
                </a:buClr>
              </a:pPr>
              <a:r>
                <a:rPr kumimoji="1" lang="ko-KR" altLang="en-US" sz="2800" b="1" spc="-4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목 차</a:t>
              </a:r>
              <a:endParaRPr kumimoji="1" lang="ko-KR" altLang="en-US" sz="2800" b="1" spc="-40" dirty="0">
                <a:gradFill>
                  <a:gsLst>
                    <a:gs pos="100000">
                      <a:prstClr val="white"/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4118349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5"/>
          <p:cNvSpPr txBox="1"/>
          <p:nvPr/>
        </p:nvSpPr>
        <p:spPr bwMode="auto">
          <a:xfrm>
            <a:off x="478159" y="241041"/>
            <a:ext cx="3310522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ko-KR" sz="30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2015</a:t>
            </a:r>
            <a:r>
              <a:rPr lang="ko-KR" altLang="en-US" sz="30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년도 </a:t>
            </a:r>
            <a:r>
              <a:rPr lang="ko-KR" altLang="en-US" sz="30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정책방향</a:t>
            </a:r>
          </a:p>
        </p:txBody>
      </p:sp>
      <p:grpSp>
        <p:nvGrpSpPr>
          <p:cNvPr id="2" name="그룹 101"/>
          <p:cNvGrpSpPr/>
          <p:nvPr/>
        </p:nvGrpSpPr>
        <p:grpSpPr>
          <a:xfrm>
            <a:off x="6732240" y="481896"/>
            <a:ext cx="2086188" cy="333943"/>
            <a:chOff x="6858154" y="481896"/>
            <a:chExt cx="2086188" cy="333943"/>
          </a:xfrm>
        </p:grpSpPr>
        <p:sp>
          <p:nvSpPr>
            <p:cNvPr id="103" name="모서리가 둥근 직사각형 102"/>
            <p:cNvSpPr/>
            <p:nvPr/>
          </p:nvSpPr>
          <p:spPr>
            <a:xfrm>
              <a:off x="6935657" y="510487"/>
              <a:ext cx="812855" cy="25059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 w="952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104" name="Text Box 5"/>
            <p:cNvSpPr txBox="1">
              <a:spLocks noChangeArrowheads="1"/>
            </p:cNvSpPr>
            <p:nvPr/>
          </p:nvSpPr>
          <p:spPr bwMode="auto">
            <a:xfrm>
              <a:off x="7707692" y="492674"/>
              <a:ext cx="123665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latinLnBrk="0" hangingPunct="1">
                <a:defRPr/>
              </a:pPr>
              <a:r>
                <a:rPr lang="ko-KR" altLang="en-US" sz="1500" kern="0" spc="-90" dirty="0">
                  <a:gradFill>
                    <a:gsLst>
                      <a:gs pos="100000">
                        <a:srgbClr val="4F81BD">
                          <a:lumMod val="75000"/>
                        </a:srgbClr>
                      </a:gs>
                      <a:gs pos="100000">
                        <a:srgbClr val="00589A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기업생태계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6858154" y="481896"/>
              <a:ext cx="9678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base">
                <a:spcAft>
                  <a:spcPct val="0"/>
                </a:spcAft>
                <a:buClr>
                  <a:prstClr val="black">
                    <a:lumMod val="85000"/>
                    <a:lumOff val="15000"/>
                  </a:prstClr>
                </a:buClr>
              </a:pPr>
              <a:r>
                <a:rPr kumimoji="1" lang="ko-KR" altLang="en-US" sz="1400" b="1" spc="-40" dirty="0">
                  <a:gradFill>
                    <a:gsLst>
                      <a:gs pos="100000">
                        <a:prstClr val="white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창조경제</a:t>
              </a:r>
            </a:p>
          </p:txBody>
        </p:sp>
      </p:grpSp>
      <p:sp>
        <p:nvSpPr>
          <p:cNvPr id="97" name="AutoShape 55"/>
          <p:cNvSpPr>
            <a:spLocks noChangeArrowheads="1"/>
          </p:cNvSpPr>
          <p:nvPr/>
        </p:nvSpPr>
        <p:spPr bwMode="auto">
          <a:xfrm>
            <a:off x="618232" y="5467364"/>
            <a:ext cx="2167817" cy="936000"/>
          </a:xfrm>
          <a:prstGeom prst="roundRect">
            <a:avLst>
              <a:gd name="adj" fmla="val 0"/>
            </a:avLst>
          </a:prstGeom>
          <a:solidFill>
            <a:srgbClr val="248C73"/>
          </a:solidFill>
          <a:ln w="3175">
            <a:noFill/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000">
              <a:latin typeface="굴림" pitchFamily="50" charset="-127"/>
              <a:ea typeface="굴림" pitchFamily="50" charset="-127"/>
            </a:endParaRPr>
          </a:p>
        </p:txBody>
      </p:sp>
      <p:grpSp>
        <p:nvGrpSpPr>
          <p:cNvPr id="4" name="그룹 240"/>
          <p:cNvGrpSpPr/>
          <p:nvPr/>
        </p:nvGrpSpPr>
        <p:grpSpPr>
          <a:xfrm>
            <a:off x="0" y="1028459"/>
            <a:ext cx="9143999" cy="614591"/>
            <a:chOff x="97456" y="1156196"/>
            <a:chExt cx="8939040" cy="917209"/>
          </a:xfrm>
        </p:grpSpPr>
        <p:sp>
          <p:nvSpPr>
            <p:cNvPr id="99" name="직사각형 98"/>
            <p:cNvSpPr/>
            <p:nvPr/>
          </p:nvSpPr>
          <p:spPr bwMode="auto">
            <a:xfrm>
              <a:off x="204627" y="1224673"/>
              <a:ext cx="8734749" cy="549714"/>
            </a:xfrm>
            <a:prstGeom prst="rect">
              <a:avLst/>
            </a:prstGeom>
            <a:gradFill rotWithShape="1">
              <a:gsLst>
                <a:gs pos="833">
                  <a:srgbClr val="FFFFFF">
                    <a:alpha val="0"/>
                  </a:srgbClr>
                </a:gs>
                <a:gs pos="69550">
                  <a:srgbClr val="FFFFFF"/>
                </a:gs>
                <a:gs pos="25000">
                  <a:schemeClr val="bg1"/>
                </a:gs>
                <a:gs pos="100000">
                  <a:srgbClr val="FFFFFF">
                    <a:alpha val="0"/>
                  </a:srgbClr>
                </a:gs>
              </a:gsLst>
              <a:lin ang="21594000" scaled="0"/>
            </a:gradFill>
            <a:ln>
              <a:noFill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>
              <a:bevelT w="0" h="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atinLnBrk="0">
                <a:defRPr/>
              </a:pPr>
              <a:endParaRPr lang="ko-KR" altLang="en-US" sz="2000" kern="0">
                <a:solidFill>
                  <a:srgbClr val="FFFF00"/>
                </a:solidFill>
                <a:latin typeface="HY헤드라인M"/>
                <a:ea typeface="HY헤드라인M"/>
              </a:endParaRPr>
            </a:p>
          </p:txBody>
        </p:sp>
        <p:cxnSp>
          <p:nvCxnSpPr>
            <p:cNvPr id="106" name="직선 연결선 105"/>
            <p:cNvCxnSpPr/>
            <p:nvPr/>
          </p:nvCxnSpPr>
          <p:spPr bwMode="auto">
            <a:xfrm flipH="1">
              <a:off x="378413" y="1156196"/>
              <a:ext cx="8387173" cy="0"/>
            </a:xfrm>
            <a:prstGeom prst="line">
              <a:avLst/>
            </a:prstGeom>
            <a:solidFill>
              <a:srgbClr val="0066FF"/>
            </a:solidFill>
            <a:ln w="9525" cap="flat" cmpd="sng" algn="ctr">
              <a:gradFill>
                <a:gsLst>
                  <a:gs pos="0">
                    <a:srgbClr val="0070C0">
                      <a:alpha val="0"/>
                    </a:srgbClr>
                  </a:gs>
                  <a:gs pos="21000">
                    <a:srgbClr val="0070C0"/>
                  </a:gs>
                  <a:gs pos="79000">
                    <a:srgbClr val="0070C0"/>
                  </a:gs>
                  <a:gs pos="100000">
                    <a:srgbClr val="FFFFFF">
                      <a:lumMod val="85000"/>
                      <a:alpha val="0"/>
                    </a:srgbClr>
                  </a:gs>
                </a:gsLst>
                <a:lin ang="108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" name="직선 연결선 106"/>
            <p:cNvCxnSpPr/>
            <p:nvPr/>
          </p:nvCxnSpPr>
          <p:spPr bwMode="auto">
            <a:xfrm flipH="1">
              <a:off x="378413" y="2073405"/>
              <a:ext cx="8387174" cy="0"/>
            </a:xfrm>
            <a:prstGeom prst="line">
              <a:avLst/>
            </a:prstGeom>
            <a:solidFill>
              <a:srgbClr val="0066FF"/>
            </a:solidFill>
            <a:ln w="9525" cap="flat" cmpd="sng" algn="ctr">
              <a:gradFill>
                <a:gsLst>
                  <a:gs pos="0">
                    <a:srgbClr val="0070C0">
                      <a:alpha val="0"/>
                    </a:srgbClr>
                  </a:gs>
                  <a:gs pos="21000">
                    <a:srgbClr val="0070C0"/>
                  </a:gs>
                  <a:gs pos="79000">
                    <a:srgbClr val="0070C0"/>
                  </a:gs>
                  <a:gs pos="100000">
                    <a:srgbClr val="FFFFFF">
                      <a:lumMod val="85000"/>
                      <a:alpha val="0"/>
                    </a:srgbClr>
                  </a:gs>
                </a:gsLst>
                <a:lin ang="108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8" name="직사각형 107"/>
            <p:cNvSpPr/>
            <p:nvPr/>
          </p:nvSpPr>
          <p:spPr>
            <a:xfrm>
              <a:off x="97456" y="1231871"/>
              <a:ext cx="8939040" cy="78084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2800" b="1" kern="0" spc="-150" dirty="0" smtClean="0">
                  <a:gradFill>
                    <a:gsLst>
                      <a:gs pos="100000">
                        <a:srgbClr val="F79646">
                          <a:lumMod val="50000"/>
                        </a:srgbClr>
                      </a:gs>
                      <a:gs pos="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역동적 기업생태계 정착</a:t>
              </a:r>
              <a:r>
                <a:rPr lang="ko-KR" altLang="en-US" sz="2400" b="1" kern="0" spc="-15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을 통해 </a:t>
              </a:r>
              <a:r>
                <a:rPr lang="ko-KR" altLang="en-US" sz="2800" b="1" kern="0" spc="-150" dirty="0" err="1" smtClean="0">
                  <a:gradFill>
                    <a:gsLst>
                      <a:gs pos="100000">
                        <a:srgbClr val="F79646">
                          <a:lumMod val="50000"/>
                        </a:srgbClr>
                      </a:gs>
                      <a:gs pos="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창업대박</a:t>
              </a:r>
              <a:r>
                <a:rPr lang="en-US" altLang="ko-KR" sz="2800" b="1" kern="0" spc="-150" dirty="0" smtClean="0">
                  <a:gradFill>
                    <a:gsLst>
                      <a:gs pos="100000">
                        <a:srgbClr val="F79646">
                          <a:lumMod val="50000"/>
                        </a:srgbClr>
                      </a:gs>
                      <a:gs pos="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맑은 고딕"/>
                  <a:ea typeface="맑은 고딕"/>
                  <a:cs typeface="Arial" panose="020B0604020202020204" pitchFamily="34" charset="0"/>
                </a:rPr>
                <a:t>·</a:t>
              </a:r>
              <a:r>
                <a:rPr lang="ko-KR" altLang="en-US" sz="2800" b="1" kern="0" spc="-150" dirty="0" smtClean="0">
                  <a:gradFill>
                    <a:gsLst>
                      <a:gs pos="100000">
                        <a:srgbClr val="F79646">
                          <a:lumMod val="50000"/>
                        </a:srgbClr>
                      </a:gs>
                      <a:gs pos="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글로벌 성공신화</a:t>
              </a:r>
              <a:r>
                <a:rPr lang="ko-KR" altLang="en-US" sz="2400" b="1" kern="0" spc="-150" dirty="0" smtClean="0">
                  <a:gradFill>
                    <a:gsLst>
                      <a:gs pos="100000">
                        <a:srgbClr val="F79646">
                          <a:lumMod val="50000"/>
                        </a:srgbClr>
                      </a:gs>
                      <a:gs pos="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 </a:t>
              </a:r>
              <a:r>
                <a:rPr lang="ko-KR" altLang="en-US" sz="2400" b="1" kern="0" spc="-15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창출</a:t>
              </a:r>
              <a:endParaRPr lang="ko-KR" altLang="en-US" sz="2400" b="1" kern="0" spc="-150" dirty="0" smtClean="0">
                <a:gradFill>
                  <a:gsLst>
                    <a:gs pos="100000">
                      <a:srgbClr val="F79646">
                        <a:lumMod val="50000"/>
                      </a:srgbClr>
                    </a:gs>
                    <a:gs pos="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endParaRPr>
            </a:p>
          </p:txBody>
        </p:sp>
      </p:grpSp>
      <p:sp>
        <p:nvSpPr>
          <p:cNvPr id="109" name="모서리가 둥근 직사각형 108"/>
          <p:cNvSpPr/>
          <p:nvPr/>
        </p:nvSpPr>
        <p:spPr>
          <a:xfrm>
            <a:off x="2867046" y="5471603"/>
            <a:ext cx="1092894" cy="935181"/>
          </a:xfrm>
          <a:prstGeom prst="roundRect">
            <a:avLst>
              <a:gd name="adj" fmla="val 3546"/>
            </a:avLst>
          </a:prstGeom>
          <a:solidFill>
            <a:schemeClr val="bg1"/>
          </a:solidFill>
          <a:ln w="3175">
            <a:gradFill flip="none" rotWithShape="1">
              <a:gsLst>
                <a:gs pos="0">
                  <a:srgbClr val="248C73"/>
                </a:gs>
                <a:gs pos="50000">
                  <a:srgbClr val="248C73"/>
                </a:gs>
                <a:gs pos="100000">
                  <a:srgbClr val="248C73"/>
                </a:gs>
              </a:gsLst>
              <a:lin ang="16200000" scaled="1"/>
              <a:tileRect/>
            </a:gradFill>
          </a:ln>
          <a:effectLst>
            <a:outerShdw blurRad="50800" dist="38100" dir="5400000" algn="t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b="1">
              <a:solidFill>
                <a:prstClr val="white"/>
              </a:solidFill>
            </a:endParaRPr>
          </a:p>
        </p:txBody>
      </p:sp>
      <p:sp>
        <p:nvSpPr>
          <p:cNvPr id="110" name="Rectangle 56"/>
          <p:cNvSpPr>
            <a:spLocks noChangeArrowheads="1"/>
          </p:cNvSpPr>
          <p:nvPr/>
        </p:nvSpPr>
        <p:spPr bwMode="auto">
          <a:xfrm>
            <a:off x="617620" y="5515930"/>
            <a:ext cx="2185788" cy="409905"/>
          </a:xfrm>
          <a:prstGeom prst="rect">
            <a:avLst/>
          </a:prstGeom>
          <a:gradFill rotWithShape="1">
            <a:gsLst>
              <a:gs pos="0">
                <a:srgbClr val="767676">
                  <a:alpha val="0"/>
                </a:srgbClr>
              </a:gs>
              <a:gs pos="100000">
                <a:srgbClr val="FFFFFF">
                  <a:alpha val="8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11" name="모서리가 둥근 직사각형 110"/>
          <p:cNvSpPr/>
          <p:nvPr/>
        </p:nvSpPr>
        <p:spPr>
          <a:xfrm>
            <a:off x="734763" y="5500369"/>
            <a:ext cx="323511" cy="316123"/>
          </a:xfrm>
          <a:prstGeom prst="roundRect">
            <a:avLst/>
          </a:prstGeom>
          <a:noFill/>
          <a:ln w="22225" cap="rnd">
            <a:solidFill>
              <a:schemeClr val="bg1"/>
            </a:solidFill>
            <a:tailEnd type="triangle"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12" name="제목 114"/>
          <p:cNvSpPr txBox="1">
            <a:spLocks/>
          </p:cNvSpPr>
          <p:nvPr/>
        </p:nvSpPr>
        <p:spPr>
          <a:xfrm>
            <a:off x="722655" y="5499611"/>
            <a:ext cx="356446" cy="316123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latinLnBrk="0" hangingPunct="0">
              <a:defRPr/>
            </a:pPr>
            <a:r>
              <a:rPr lang="en-US" altLang="ko-KR" sz="1900" kern="0" spc="-150" dirty="0">
                <a:gradFill>
                  <a:gsLst>
                    <a:gs pos="100000">
                      <a:prstClr val="white"/>
                    </a:gs>
                    <a:gs pos="100000">
                      <a:prstClr val="white"/>
                    </a:gs>
                  </a:gsLst>
                  <a:lin ang="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3</a:t>
            </a:r>
            <a:endParaRPr lang="ko-KR" altLang="en-US" sz="1900" kern="0" spc="-150" dirty="0">
              <a:gradFill>
                <a:gsLst>
                  <a:gs pos="100000">
                    <a:prstClr val="white"/>
                  </a:gs>
                  <a:gs pos="100000">
                    <a:prstClr val="white"/>
                  </a:gs>
                </a:gsLst>
                <a:lin ang="0" scaled="0"/>
              </a:gradFill>
              <a:latin typeface="-윤고딕340" panose="02030504000101010101" pitchFamily="18" charset="-127"/>
              <a:ea typeface="-윤고딕340" panose="02030504000101010101" pitchFamily="18" charset="-127"/>
              <a:cs typeface="Arial" pitchFamily="34" charset="0"/>
            </a:endParaRPr>
          </a:p>
        </p:txBody>
      </p:sp>
      <p:sp>
        <p:nvSpPr>
          <p:cNvPr id="113" name="제목 114"/>
          <p:cNvSpPr txBox="1">
            <a:spLocks/>
          </p:cNvSpPr>
          <p:nvPr/>
        </p:nvSpPr>
        <p:spPr>
          <a:xfrm>
            <a:off x="776200" y="5457208"/>
            <a:ext cx="2041330" cy="972188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latinLnBrk="0" hangingPunct="0">
              <a:defRPr/>
            </a:pPr>
            <a:r>
              <a:rPr lang="ko-KR" altLang="en-US" sz="1900" kern="0" dirty="0" smtClean="0">
                <a:gradFill>
                  <a:gsLst>
                    <a:gs pos="100000">
                      <a:prstClr val="white"/>
                    </a:gs>
                    <a:gs pos="100000">
                      <a:prstClr val="white"/>
                    </a:gs>
                  </a:gsLst>
                  <a:lin ang="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창조경제의 </a:t>
            </a:r>
            <a:r>
              <a:rPr lang="en-US" altLang="ko-KR" sz="1900" kern="0" dirty="0" smtClean="0">
                <a:gradFill>
                  <a:gsLst>
                    <a:gs pos="100000">
                      <a:prstClr val="white"/>
                    </a:gs>
                    <a:gs pos="100000">
                      <a:prstClr val="white"/>
                    </a:gs>
                  </a:gsLst>
                  <a:lin ang="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/>
            </a:r>
            <a:br>
              <a:rPr lang="en-US" altLang="ko-KR" sz="1900" kern="0" dirty="0" smtClean="0">
                <a:gradFill>
                  <a:gsLst>
                    <a:gs pos="100000">
                      <a:prstClr val="white"/>
                    </a:gs>
                    <a:gs pos="100000">
                      <a:prstClr val="white"/>
                    </a:gs>
                  </a:gsLst>
                  <a:lin ang="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</a:br>
            <a:r>
              <a:rPr lang="ko-KR" altLang="en-US" sz="1900" kern="0" dirty="0" smtClean="0">
                <a:gradFill>
                  <a:gsLst>
                    <a:gs pos="100000">
                      <a:prstClr val="white"/>
                    </a:gs>
                    <a:gs pos="100000">
                      <a:prstClr val="white"/>
                    </a:gs>
                  </a:gsLst>
                  <a:lin ang="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서민경제 확산 </a:t>
            </a:r>
            <a:r>
              <a:rPr lang="en-US" altLang="ko-KR" sz="1900" kern="0" dirty="0" smtClean="0">
                <a:gradFill>
                  <a:gsLst>
                    <a:gs pos="100000">
                      <a:prstClr val="white"/>
                    </a:gs>
                    <a:gs pos="100000">
                      <a:prstClr val="white"/>
                    </a:gs>
                  </a:gsLst>
                  <a:lin ang="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/>
            </a:r>
            <a:br>
              <a:rPr lang="en-US" altLang="ko-KR" sz="1900" kern="0" dirty="0" smtClean="0">
                <a:gradFill>
                  <a:gsLst>
                    <a:gs pos="100000">
                      <a:prstClr val="white"/>
                    </a:gs>
                    <a:gs pos="100000">
                      <a:prstClr val="white"/>
                    </a:gs>
                  </a:gsLst>
                  <a:lin ang="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</a:br>
            <a:r>
              <a:rPr lang="ko-KR" altLang="en-US" sz="1900" kern="0" dirty="0" smtClean="0">
                <a:gradFill>
                  <a:gsLst>
                    <a:gs pos="100000">
                      <a:prstClr val="white"/>
                    </a:gs>
                    <a:gs pos="100000">
                      <a:prstClr val="white"/>
                    </a:gs>
                  </a:gsLst>
                  <a:lin ang="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및 정책 효율화</a:t>
            </a:r>
          </a:p>
        </p:txBody>
      </p:sp>
      <p:cxnSp>
        <p:nvCxnSpPr>
          <p:cNvPr id="114" name="직선 연결선 113"/>
          <p:cNvCxnSpPr/>
          <p:nvPr/>
        </p:nvCxnSpPr>
        <p:spPr>
          <a:xfrm>
            <a:off x="3955237" y="5905910"/>
            <a:ext cx="545946" cy="0"/>
          </a:xfrm>
          <a:prstGeom prst="line">
            <a:avLst/>
          </a:prstGeom>
          <a:ln w="6350">
            <a:solidFill>
              <a:srgbClr val="248C73"/>
            </a:solidFill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" name="그룹 114"/>
          <p:cNvGrpSpPr/>
          <p:nvPr/>
        </p:nvGrpSpPr>
        <p:grpSpPr>
          <a:xfrm>
            <a:off x="4117572" y="5470704"/>
            <a:ext cx="4560007" cy="942150"/>
            <a:chOff x="2926553" y="5300663"/>
            <a:chExt cx="2558373" cy="1049675"/>
          </a:xfrm>
        </p:grpSpPr>
        <p:sp>
          <p:nvSpPr>
            <p:cNvPr id="116" name="Rectangle 2"/>
            <p:cNvSpPr>
              <a:spLocks noChangeArrowheads="1"/>
            </p:cNvSpPr>
            <p:nvPr/>
          </p:nvSpPr>
          <p:spPr bwMode="auto">
            <a:xfrm>
              <a:off x="2928926" y="5300663"/>
              <a:ext cx="2556000" cy="1044000"/>
            </a:xfrm>
            <a:prstGeom prst="rect">
              <a:avLst/>
            </a:prstGeom>
            <a:gradFill rotWithShape="1">
              <a:gsLst>
                <a:gs pos="100000">
                  <a:schemeClr val="bg1">
                    <a:lumMod val="95000"/>
                  </a:schemeClr>
                </a:gs>
                <a:gs pos="100000">
                  <a:srgbClr val="FFFFFF">
                    <a:alpha val="21001"/>
                  </a:srgbClr>
                </a:gs>
              </a:gsLst>
              <a:lin ang="0" scaled="1"/>
            </a:gradFill>
            <a:ln w="3175" algn="ctr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888C8E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600" b="1">
                <a:solidFill>
                  <a:prstClr val="black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17" name="Rectangle 224"/>
            <p:cNvSpPr>
              <a:spLocks noChangeArrowheads="1"/>
            </p:cNvSpPr>
            <p:nvPr/>
          </p:nvSpPr>
          <p:spPr bwMode="auto">
            <a:xfrm>
              <a:off x="2926553" y="5304972"/>
              <a:ext cx="38529" cy="1045366"/>
            </a:xfrm>
            <a:prstGeom prst="rect">
              <a:avLst/>
            </a:prstGeom>
            <a:solidFill>
              <a:srgbClr val="248C7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175" algn="ctr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5A6D76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>
                <a:solidFill>
                  <a:prstClr val="black"/>
                </a:solidFill>
                <a:latin typeface="굴림" pitchFamily="50" charset="-127"/>
                <a:ea typeface="굴림" pitchFamily="50" charset="-127"/>
              </a:endParaRPr>
            </a:p>
          </p:txBody>
        </p:sp>
      </p:grpSp>
      <p:sp>
        <p:nvSpPr>
          <p:cNvPr id="118" name="직사각형 117"/>
          <p:cNvSpPr/>
          <p:nvPr/>
        </p:nvSpPr>
        <p:spPr>
          <a:xfrm>
            <a:off x="4125019" y="5565901"/>
            <a:ext cx="4760957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buClr>
                <a:schemeClr val="tx1"/>
              </a:buClr>
              <a:buFont typeface="Arial" pitchFamily="34" charset="0"/>
              <a:buChar char="•"/>
            </a:pPr>
            <a:r>
              <a:rPr lang="ko-KR" altLang="en-US" sz="1600" b="1" dirty="0" err="1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창조형</a:t>
            </a:r>
            <a:r>
              <a:rPr lang="ko-KR" altLang="en-US" sz="1600" b="1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소상공인 육성 및 전통시장 특성화</a:t>
            </a:r>
            <a:endParaRPr lang="ko-KR" altLang="en-US" sz="1600" b="1" dirty="0">
              <a:gradFill>
                <a:gsLst>
                  <a:gs pos="100000">
                    <a:srgbClr val="000000"/>
                  </a:gs>
                  <a:gs pos="100000">
                    <a:srgbClr val="BBE0E3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19" name="직사각형 118"/>
          <p:cNvSpPr/>
          <p:nvPr/>
        </p:nvSpPr>
        <p:spPr>
          <a:xfrm>
            <a:off x="4125019" y="5980694"/>
            <a:ext cx="4517695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buClr>
                <a:schemeClr val="tx1"/>
              </a:buClr>
              <a:buFont typeface="Arial" pitchFamily="34" charset="0"/>
              <a:buChar char="•"/>
            </a:pPr>
            <a:r>
              <a:rPr lang="ko-KR" altLang="en-US" sz="1600" b="1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정책 효율성 및 고객 </a:t>
            </a:r>
            <a:r>
              <a:rPr lang="ko-KR" altLang="en-US" sz="1600" b="1" dirty="0" err="1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접근성</a:t>
            </a:r>
            <a:r>
              <a:rPr lang="ko-KR" altLang="en-US" sz="1600" b="1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제고</a:t>
            </a:r>
            <a:endParaRPr lang="ko-KR" altLang="en-US" sz="1600" b="1" dirty="0">
              <a:gradFill>
                <a:gsLst>
                  <a:gs pos="100000">
                    <a:srgbClr val="000000"/>
                  </a:gs>
                  <a:gs pos="100000">
                    <a:srgbClr val="BBE0E3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20" name="아래쪽 화살표 119"/>
          <p:cNvSpPr>
            <a:spLocks noChangeAspect="1"/>
          </p:cNvSpPr>
          <p:nvPr/>
        </p:nvSpPr>
        <p:spPr>
          <a:xfrm>
            <a:off x="1317528" y="2161153"/>
            <a:ext cx="550680" cy="339174"/>
          </a:xfrm>
          <a:prstGeom prst="downArrow">
            <a:avLst/>
          </a:prstGeom>
          <a:gradFill>
            <a:gsLst>
              <a:gs pos="0">
                <a:srgbClr val="EFFAFB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 sz="2400"/>
          </a:p>
        </p:txBody>
      </p:sp>
      <p:sp>
        <p:nvSpPr>
          <p:cNvPr id="121" name="모서리가 둥근 직사각형 120"/>
          <p:cNvSpPr/>
          <p:nvPr/>
        </p:nvSpPr>
        <p:spPr>
          <a:xfrm>
            <a:off x="649588" y="2585341"/>
            <a:ext cx="1911465" cy="730236"/>
          </a:xfrm>
          <a:prstGeom prst="roundRect">
            <a:avLst>
              <a:gd name="adj" fmla="val 8356"/>
            </a:avLst>
          </a:prstGeom>
          <a:gradFill flip="none" rotWithShape="1">
            <a:gsLst>
              <a:gs pos="56000">
                <a:schemeClr val="bg1">
                  <a:alpha val="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lumMod val="5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27000" sx="102000" sy="102000" algn="ctr" rotWithShape="0">
              <a:prstClr val="black">
                <a:alpha val="2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b="1">
              <a:solidFill>
                <a:prstClr val="white"/>
              </a:solidFill>
            </a:endParaRPr>
          </a:p>
        </p:txBody>
      </p:sp>
      <p:sp>
        <p:nvSpPr>
          <p:cNvPr id="122" name="모서리가 둥근 직사각형 121"/>
          <p:cNvSpPr/>
          <p:nvPr/>
        </p:nvSpPr>
        <p:spPr>
          <a:xfrm>
            <a:off x="658887" y="2600238"/>
            <a:ext cx="1884300" cy="1356696"/>
          </a:xfrm>
          <a:prstGeom prst="roundRect">
            <a:avLst>
              <a:gd name="adj" fmla="val 3546"/>
            </a:avLst>
          </a:prstGeom>
          <a:solidFill>
            <a:schemeClr val="bg1"/>
          </a:solidFill>
          <a:ln w="3175">
            <a:gradFill flip="none" rotWithShape="1">
              <a:gsLst>
                <a:gs pos="0">
                  <a:srgbClr val="386D98"/>
                </a:gs>
                <a:gs pos="50000">
                  <a:srgbClr val="34749C"/>
                </a:gs>
                <a:gs pos="100000">
                  <a:srgbClr val="396C97"/>
                </a:gs>
              </a:gsLst>
              <a:lin ang="16200000" scaled="1"/>
              <a:tileRect/>
            </a:gradFill>
          </a:ln>
          <a:effectLst>
            <a:outerShdw blurRad="50800" dist="38100" dir="5400000" algn="t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b="1">
              <a:solidFill>
                <a:prstClr val="white"/>
              </a:solidFill>
            </a:endParaRPr>
          </a:p>
        </p:txBody>
      </p:sp>
      <p:sp>
        <p:nvSpPr>
          <p:cNvPr id="123" name="모서리가 둥근 직사각형 122"/>
          <p:cNvSpPr/>
          <p:nvPr/>
        </p:nvSpPr>
        <p:spPr>
          <a:xfrm>
            <a:off x="665322" y="2541695"/>
            <a:ext cx="1879683" cy="336459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 w="6350">
            <a:solidFill>
              <a:schemeClr val="bg1"/>
            </a:solidFill>
          </a:ln>
          <a:effectLst>
            <a:outerShdw blurRad="25400" dist="254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400">
              <a:solidFill>
                <a:prstClr val="white"/>
              </a:solidFill>
            </a:endParaRPr>
          </a:p>
        </p:txBody>
      </p:sp>
      <p:pic>
        <p:nvPicPr>
          <p:cNvPr id="124" name="Picture 2" descr="C:\Users\Administrator\Desktop\미래부가치평가\그림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0945" y="2571222"/>
            <a:ext cx="1491566" cy="2887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" name="직사각형 124"/>
          <p:cNvSpPr/>
          <p:nvPr/>
        </p:nvSpPr>
        <p:spPr>
          <a:xfrm>
            <a:off x="674564" y="2553805"/>
            <a:ext cx="1861400" cy="32960"/>
          </a:xfrm>
          <a:prstGeom prst="rect">
            <a:avLst/>
          </a:prstGeom>
          <a:gradFill>
            <a:gsLst>
              <a:gs pos="100000">
                <a:schemeClr val="bg1">
                  <a:alpha val="41000"/>
                </a:schemeClr>
              </a:gs>
              <a:gs pos="0">
                <a:schemeClr val="bg1">
                  <a:alpha val="0"/>
                </a:schemeClr>
              </a:gs>
            </a:gsLst>
            <a:lin ang="16200000" scaled="0"/>
          </a:gradFill>
          <a:ln w="22225">
            <a:noFill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000"/>
          </a:p>
        </p:txBody>
      </p:sp>
      <p:sp>
        <p:nvSpPr>
          <p:cNvPr id="127" name="자유형 126"/>
          <p:cNvSpPr/>
          <p:nvPr/>
        </p:nvSpPr>
        <p:spPr>
          <a:xfrm flipH="1">
            <a:off x="646460" y="2545293"/>
            <a:ext cx="23713" cy="66312"/>
          </a:xfrm>
          <a:custGeom>
            <a:avLst/>
            <a:gdLst>
              <a:gd name="connsiteX0" fmla="*/ 0 w 45991"/>
              <a:gd name="connsiteY0" fmla="*/ 0 h 91981"/>
              <a:gd name="connsiteX1" fmla="*/ 0 w 45991"/>
              <a:gd name="connsiteY1" fmla="*/ 91981 h 91981"/>
              <a:gd name="connsiteX2" fmla="*/ 45991 w 45991"/>
              <a:gd name="connsiteY2" fmla="*/ 91981 h 91981"/>
              <a:gd name="connsiteX3" fmla="*/ 0 w 45991"/>
              <a:gd name="connsiteY3" fmla="*/ 0 h 91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91" h="91981">
                <a:moveTo>
                  <a:pt x="0" y="0"/>
                </a:moveTo>
                <a:lnTo>
                  <a:pt x="0" y="91981"/>
                </a:lnTo>
                <a:lnTo>
                  <a:pt x="45991" y="91981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1587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28" name="Rectangle 78"/>
          <p:cNvSpPr>
            <a:spLocks noChangeArrowheads="1"/>
          </p:cNvSpPr>
          <p:nvPr/>
        </p:nvSpPr>
        <p:spPr bwMode="auto">
          <a:xfrm>
            <a:off x="667455" y="2535238"/>
            <a:ext cx="184661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ko-KR" altLang="en-US" sz="1600" dirty="0" smtClean="0"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rPr>
              <a:t>창  업</a:t>
            </a:r>
            <a:r>
              <a:rPr lang="en-US" altLang="ko-KR" sz="1600" dirty="0" smtClean="0"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rPr>
              <a:t> </a:t>
            </a:r>
            <a:endParaRPr lang="en-US" altLang="ko-KR" sz="1600" dirty="0">
              <a:solidFill>
                <a:prstClr val="white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-윤고딕340" panose="02030504000101010101" pitchFamily="18" charset="-127"/>
              <a:ea typeface="-윤고딕340" panose="02030504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29" name="자유형 128"/>
          <p:cNvSpPr/>
          <p:nvPr/>
        </p:nvSpPr>
        <p:spPr>
          <a:xfrm>
            <a:off x="2545554" y="2545293"/>
            <a:ext cx="22892" cy="66312"/>
          </a:xfrm>
          <a:custGeom>
            <a:avLst/>
            <a:gdLst>
              <a:gd name="connsiteX0" fmla="*/ 0 w 45991"/>
              <a:gd name="connsiteY0" fmla="*/ 0 h 91981"/>
              <a:gd name="connsiteX1" fmla="*/ 0 w 45991"/>
              <a:gd name="connsiteY1" fmla="*/ 91981 h 91981"/>
              <a:gd name="connsiteX2" fmla="*/ 45991 w 45991"/>
              <a:gd name="connsiteY2" fmla="*/ 91981 h 91981"/>
              <a:gd name="connsiteX3" fmla="*/ 0 w 45991"/>
              <a:gd name="connsiteY3" fmla="*/ 0 h 91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91" h="91981">
                <a:moveTo>
                  <a:pt x="0" y="0"/>
                </a:moveTo>
                <a:lnTo>
                  <a:pt x="0" y="91981"/>
                </a:lnTo>
                <a:lnTo>
                  <a:pt x="45991" y="91981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1587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30" name="자유형 129"/>
          <p:cNvSpPr/>
          <p:nvPr/>
        </p:nvSpPr>
        <p:spPr>
          <a:xfrm flipH="1">
            <a:off x="2633450" y="2544698"/>
            <a:ext cx="23713" cy="66312"/>
          </a:xfrm>
          <a:custGeom>
            <a:avLst/>
            <a:gdLst>
              <a:gd name="connsiteX0" fmla="*/ 0 w 45991"/>
              <a:gd name="connsiteY0" fmla="*/ 0 h 91981"/>
              <a:gd name="connsiteX1" fmla="*/ 0 w 45991"/>
              <a:gd name="connsiteY1" fmla="*/ 91981 h 91981"/>
              <a:gd name="connsiteX2" fmla="*/ 45991 w 45991"/>
              <a:gd name="connsiteY2" fmla="*/ 91981 h 91981"/>
              <a:gd name="connsiteX3" fmla="*/ 0 w 45991"/>
              <a:gd name="connsiteY3" fmla="*/ 0 h 91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91" h="91981">
                <a:moveTo>
                  <a:pt x="0" y="0"/>
                </a:moveTo>
                <a:lnTo>
                  <a:pt x="0" y="91981"/>
                </a:lnTo>
                <a:lnTo>
                  <a:pt x="45991" y="91981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1587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31" name="아래쪽 화살표 130"/>
          <p:cNvSpPr>
            <a:spLocks noChangeAspect="1"/>
          </p:cNvSpPr>
          <p:nvPr/>
        </p:nvSpPr>
        <p:spPr>
          <a:xfrm>
            <a:off x="3342943" y="2164666"/>
            <a:ext cx="550680" cy="339174"/>
          </a:xfrm>
          <a:prstGeom prst="downArrow">
            <a:avLst/>
          </a:prstGeom>
          <a:gradFill>
            <a:gsLst>
              <a:gs pos="0">
                <a:srgbClr val="EFFAFB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 sz="2400"/>
          </a:p>
        </p:txBody>
      </p:sp>
      <p:sp>
        <p:nvSpPr>
          <p:cNvPr id="132" name="모서리가 둥근 직사각형 131"/>
          <p:cNvSpPr/>
          <p:nvPr/>
        </p:nvSpPr>
        <p:spPr>
          <a:xfrm>
            <a:off x="4730404" y="2587898"/>
            <a:ext cx="1915610" cy="733426"/>
          </a:xfrm>
          <a:prstGeom prst="roundRect">
            <a:avLst>
              <a:gd name="adj" fmla="val 8356"/>
            </a:avLst>
          </a:prstGeom>
          <a:gradFill flip="none" rotWithShape="1">
            <a:gsLst>
              <a:gs pos="56000">
                <a:schemeClr val="bg1">
                  <a:alpha val="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lumMod val="5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27000" sx="102000" sy="102000" algn="ctr" rotWithShape="0">
              <a:prstClr val="black">
                <a:alpha val="2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b="1">
              <a:solidFill>
                <a:prstClr val="white"/>
              </a:solidFill>
            </a:endParaRPr>
          </a:p>
        </p:txBody>
      </p:sp>
      <p:sp>
        <p:nvSpPr>
          <p:cNvPr id="133" name="모서리가 둥근 직사각형 132"/>
          <p:cNvSpPr/>
          <p:nvPr/>
        </p:nvSpPr>
        <p:spPr>
          <a:xfrm>
            <a:off x="4739724" y="2602859"/>
            <a:ext cx="1884300" cy="1356696"/>
          </a:xfrm>
          <a:prstGeom prst="roundRect">
            <a:avLst>
              <a:gd name="adj" fmla="val 2916"/>
            </a:avLst>
          </a:prstGeom>
          <a:solidFill>
            <a:schemeClr val="bg1"/>
          </a:solidFill>
          <a:ln w="3175">
            <a:gradFill flip="none" rotWithShape="1">
              <a:gsLst>
                <a:gs pos="50000">
                  <a:srgbClr val="359B9B"/>
                </a:gs>
                <a:gs pos="100000">
                  <a:srgbClr val="379999"/>
                </a:gs>
              </a:gsLst>
              <a:lin ang="16200000" scaled="1"/>
              <a:tileRect/>
            </a:gradFill>
          </a:ln>
          <a:effectLst>
            <a:outerShdw blurRad="50800" dist="38100" dir="5400000" algn="t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b="1">
              <a:solidFill>
                <a:prstClr val="white"/>
              </a:solidFill>
            </a:endParaRPr>
          </a:p>
        </p:txBody>
      </p:sp>
      <p:sp>
        <p:nvSpPr>
          <p:cNvPr id="134" name="모서리가 둥근 직사각형 133"/>
          <p:cNvSpPr/>
          <p:nvPr/>
        </p:nvSpPr>
        <p:spPr>
          <a:xfrm>
            <a:off x="4747811" y="2545227"/>
            <a:ext cx="1881156" cy="337928"/>
          </a:xfrm>
          <a:prstGeom prst="roundRect">
            <a:avLst>
              <a:gd name="adj" fmla="val 0"/>
            </a:avLst>
          </a:prstGeom>
          <a:solidFill>
            <a:srgbClr val="298183"/>
          </a:solidFill>
          <a:ln w="6350">
            <a:solidFill>
              <a:schemeClr val="bg1"/>
            </a:solidFill>
          </a:ln>
          <a:effectLst>
            <a:outerShdw blurRad="25400" dist="254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400">
              <a:solidFill>
                <a:prstClr val="white"/>
              </a:solidFill>
            </a:endParaRPr>
          </a:p>
        </p:txBody>
      </p:sp>
      <p:pic>
        <p:nvPicPr>
          <p:cNvPr id="135" name="Picture 2" descr="C:\Users\Administrator\Desktop\미래부가치평가\그림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63446" y="2582859"/>
            <a:ext cx="1492735" cy="2899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" name="직사각형 135"/>
          <p:cNvSpPr/>
          <p:nvPr/>
        </p:nvSpPr>
        <p:spPr>
          <a:xfrm>
            <a:off x="4757059" y="2557390"/>
            <a:ext cx="1862859" cy="33104"/>
          </a:xfrm>
          <a:prstGeom prst="rect">
            <a:avLst/>
          </a:prstGeom>
          <a:gradFill>
            <a:gsLst>
              <a:gs pos="100000">
                <a:schemeClr val="bg1">
                  <a:alpha val="41000"/>
                </a:schemeClr>
              </a:gs>
              <a:gs pos="0">
                <a:schemeClr val="bg1">
                  <a:alpha val="0"/>
                </a:schemeClr>
              </a:gs>
            </a:gsLst>
            <a:lin ang="16200000" scaled="0"/>
          </a:gradFill>
          <a:ln w="22225">
            <a:noFill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000"/>
          </a:p>
        </p:txBody>
      </p:sp>
      <p:sp>
        <p:nvSpPr>
          <p:cNvPr id="138" name="자유형 137"/>
          <p:cNvSpPr/>
          <p:nvPr/>
        </p:nvSpPr>
        <p:spPr>
          <a:xfrm>
            <a:off x="6627189" y="2548839"/>
            <a:ext cx="23732" cy="66601"/>
          </a:xfrm>
          <a:custGeom>
            <a:avLst/>
            <a:gdLst>
              <a:gd name="connsiteX0" fmla="*/ 0 w 45991"/>
              <a:gd name="connsiteY0" fmla="*/ 0 h 91981"/>
              <a:gd name="connsiteX1" fmla="*/ 0 w 45991"/>
              <a:gd name="connsiteY1" fmla="*/ 91981 h 91981"/>
              <a:gd name="connsiteX2" fmla="*/ 45991 w 45991"/>
              <a:gd name="connsiteY2" fmla="*/ 91981 h 91981"/>
              <a:gd name="connsiteX3" fmla="*/ 0 w 45991"/>
              <a:gd name="connsiteY3" fmla="*/ 0 h 91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91" h="91981">
                <a:moveTo>
                  <a:pt x="0" y="0"/>
                </a:moveTo>
                <a:lnTo>
                  <a:pt x="0" y="91981"/>
                </a:lnTo>
                <a:lnTo>
                  <a:pt x="45991" y="91981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1587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39" name="자유형 138"/>
          <p:cNvSpPr/>
          <p:nvPr/>
        </p:nvSpPr>
        <p:spPr>
          <a:xfrm flipH="1">
            <a:off x="4728934" y="2548839"/>
            <a:ext cx="23732" cy="66601"/>
          </a:xfrm>
          <a:custGeom>
            <a:avLst/>
            <a:gdLst>
              <a:gd name="connsiteX0" fmla="*/ 0 w 45991"/>
              <a:gd name="connsiteY0" fmla="*/ 0 h 91981"/>
              <a:gd name="connsiteX1" fmla="*/ 0 w 45991"/>
              <a:gd name="connsiteY1" fmla="*/ 91981 h 91981"/>
              <a:gd name="connsiteX2" fmla="*/ 45991 w 45991"/>
              <a:gd name="connsiteY2" fmla="*/ 91981 h 91981"/>
              <a:gd name="connsiteX3" fmla="*/ 0 w 45991"/>
              <a:gd name="connsiteY3" fmla="*/ 0 h 91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91" h="91981">
                <a:moveTo>
                  <a:pt x="0" y="0"/>
                </a:moveTo>
                <a:lnTo>
                  <a:pt x="0" y="91981"/>
                </a:lnTo>
                <a:lnTo>
                  <a:pt x="45991" y="91981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1587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40" name="Rectangle 78"/>
          <p:cNvSpPr>
            <a:spLocks noChangeArrowheads="1"/>
          </p:cNvSpPr>
          <p:nvPr/>
        </p:nvSpPr>
        <p:spPr bwMode="auto">
          <a:xfrm>
            <a:off x="5303810" y="2535696"/>
            <a:ext cx="70724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ko-KR" altLang="en-US" sz="1600" dirty="0" smtClean="0"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rPr>
              <a:t>성  장</a:t>
            </a:r>
            <a:endParaRPr lang="en-US" altLang="ko-KR" sz="1600" dirty="0">
              <a:solidFill>
                <a:prstClr val="white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-윤고딕340" panose="02030504000101010101" pitchFamily="18" charset="-127"/>
              <a:ea typeface="-윤고딕340" panose="02030504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41" name="모서리가 둥근 직사각형 140"/>
          <p:cNvSpPr/>
          <p:nvPr/>
        </p:nvSpPr>
        <p:spPr>
          <a:xfrm>
            <a:off x="6737188" y="2590780"/>
            <a:ext cx="1900355" cy="731862"/>
          </a:xfrm>
          <a:prstGeom prst="roundRect">
            <a:avLst>
              <a:gd name="adj" fmla="val 8356"/>
            </a:avLst>
          </a:prstGeom>
          <a:gradFill flip="none" rotWithShape="1">
            <a:gsLst>
              <a:gs pos="56000">
                <a:schemeClr val="bg1">
                  <a:alpha val="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lumMod val="5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27000" sx="102000" sy="102000" algn="ctr" rotWithShape="0">
              <a:prstClr val="black">
                <a:alpha val="2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b="1">
              <a:solidFill>
                <a:prstClr val="white"/>
              </a:solidFill>
            </a:endParaRPr>
          </a:p>
        </p:txBody>
      </p:sp>
      <p:sp>
        <p:nvSpPr>
          <p:cNvPr id="142" name="모서리가 둥근 직사각형 141"/>
          <p:cNvSpPr/>
          <p:nvPr/>
        </p:nvSpPr>
        <p:spPr>
          <a:xfrm>
            <a:off x="6759189" y="2605708"/>
            <a:ext cx="1884300" cy="1356696"/>
          </a:xfrm>
          <a:prstGeom prst="roundRect">
            <a:avLst>
              <a:gd name="adj" fmla="val 2916"/>
            </a:avLst>
          </a:prstGeom>
          <a:solidFill>
            <a:schemeClr val="bg1"/>
          </a:solidFill>
          <a:ln w="3175">
            <a:gradFill flip="none" rotWithShape="1">
              <a:gsLst>
                <a:gs pos="0">
                  <a:srgbClr val="248C73"/>
                </a:gs>
                <a:gs pos="50000">
                  <a:srgbClr val="248C73"/>
                </a:gs>
                <a:gs pos="100000">
                  <a:srgbClr val="248C73"/>
                </a:gs>
              </a:gsLst>
              <a:lin ang="16200000" scaled="1"/>
              <a:tileRect/>
            </a:gradFill>
          </a:ln>
          <a:effectLst>
            <a:outerShdw blurRad="50800" dist="38100" dir="5400000" algn="t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b="1">
              <a:solidFill>
                <a:prstClr val="white"/>
              </a:solidFill>
            </a:endParaRPr>
          </a:p>
        </p:txBody>
      </p:sp>
      <p:sp>
        <p:nvSpPr>
          <p:cNvPr id="143" name="모서리가 둥근 직사각형 142"/>
          <p:cNvSpPr/>
          <p:nvPr/>
        </p:nvSpPr>
        <p:spPr>
          <a:xfrm>
            <a:off x="6764166" y="2545227"/>
            <a:ext cx="1873147" cy="337207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 w="6350">
            <a:solidFill>
              <a:schemeClr val="bg1"/>
            </a:solidFill>
          </a:ln>
          <a:effectLst>
            <a:outerShdw blurRad="25400" dist="254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400">
              <a:solidFill>
                <a:prstClr val="white"/>
              </a:solidFill>
            </a:endParaRPr>
          </a:p>
        </p:txBody>
      </p:sp>
      <p:pic>
        <p:nvPicPr>
          <p:cNvPr id="144" name="Picture 2" descr="C:\Users\Administrator\Desktop\미래부가치평가\그림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79734" y="2574820"/>
            <a:ext cx="1486381" cy="2893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" name="자유형 146"/>
          <p:cNvSpPr/>
          <p:nvPr/>
        </p:nvSpPr>
        <p:spPr>
          <a:xfrm>
            <a:off x="8635543" y="2548832"/>
            <a:ext cx="23631" cy="66459"/>
          </a:xfrm>
          <a:custGeom>
            <a:avLst/>
            <a:gdLst>
              <a:gd name="connsiteX0" fmla="*/ 0 w 45991"/>
              <a:gd name="connsiteY0" fmla="*/ 0 h 91981"/>
              <a:gd name="connsiteX1" fmla="*/ 0 w 45991"/>
              <a:gd name="connsiteY1" fmla="*/ 91981 h 91981"/>
              <a:gd name="connsiteX2" fmla="*/ 45991 w 45991"/>
              <a:gd name="connsiteY2" fmla="*/ 91981 h 91981"/>
              <a:gd name="connsiteX3" fmla="*/ 0 w 45991"/>
              <a:gd name="connsiteY3" fmla="*/ 0 h 91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91" h="91981">
                <a:moveTo>
                  <a:pt x="0" y="0"/>
                </a:moveTo>
                <a:lnTo>
                  <a:pt x="0" y="91981"/>
                </a:lnTo>
                <a:lnTo>
                  <a:pt x="45991" y="91981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1587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48" name="자유형 147"/>
          <p:cNvSpPr/>
          <p:nvPr/>
        </p:nvSpPr>
        <p:spPr>
          <a:xfrm flipH="1">
            <a:off x="6745369" y="2548832"/>
            <a:ext cx="23631" cy="66459"/>
          </a:xfrm>
          <a:custGeom>
            <a:avLst/>
            <a:gdLst>
              <a:gd name="connsiteX0" fmla="*/ 0 w 45991"/>
              <a:gd name="connsiteY0" fmla="*/ 0 h 91981"/>
              <a:gd name="connsiteX1" fmla="*/ 0 w 45991"/>
              <a:gd name="connsiteY1" fmla="*/ 91981 h 91981"/>
              <a:gd name="connsiteX2" fmla="*/ 45991 w 45991"/>
              <a:gd name="connsiteY2" fmla="*/ 91981 h 91981"/>
              <a:gd name="connsiteX3" fmla="*/ 0 w 45991"/>
              <a:gd name="connsiteY3" fmla="*/ 0 h 91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91" h="91981">
                <a:moveTo>
                  <a:pt x="0" y="0"/>
                </a:moveTo>
                <a:lnTo>
                  <a:pt x="0" y="91981"/>
                </a:lnTo>
                <a:lnTo>
                  <a:pt x="45991" y="91981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1587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49" name="Rectangle 78"/>
          <p:cNvSpPr>
            <a:spLocks noChangeArrowheads="1"/>
          </p:cNvSpPr>
          <p:nvPr/>
        </p:nvSpPr>
        <p:spPr bwMode="auto">
          <a:xfrm>
            <a:off x="7308401" y="2543673"/>
            <a:ext cx="75212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ko-KR" altLang="en-US" sz="1600" dirty="0" smtClean="0"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rPr>
              <a:t>글로벌</a:t>
            </a:r>
            <a:endParaRPr lang="en-US" altLang="ko-KR" sz="1600" dirty="0">
              <a:solidFill>
                <a:prstClr val="white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-윤고딕340" panose="02030504000101010101" pitchFamily="18" charset="-127"/>
              <a:ea typeface="-윤고딕340" panose="02030504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50" name="아래쪽 화살표 149"/>
          <p:cNvSpPr>
            <a:spLocks noChangeAspect="1"/>
          </p:cNvSpPr>
          <p:nvPr/>
        </p:nvSpPr>
        <p:spPr>
          <a:xfrm>
            <a:off x="5383042" y="2161311"/>
            <a:ext cx="550680" cy="339174"/>
          </a:xfrm>
          <a:prstGeom prst="downArrow">
            <a:avLst/>
          </a:prstGeom>
          <a:gradFill>
            <a:gsLst>
              <a:gs pos="0">
                <a:srgbClr val="EFFAFB"/>
              </a:gs>
              <a:gs pos="50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 sz="2400"/>
          </a:p>
        </p:txBody>
      </p:sp>
      <p:sp>
        <p:nvSpPr>
          <p:cNvPr id="151" name="아래쪽 화살표 150"/>
          <p:cNvSpPr>
            <a:spLocks noChangeAspect="1"/>
          </p:cNvSpPr>
          <p:nvPr/>
        </p:nvSpPr>
        <p:spPr>
          <a:xfrm>
            <a:off x="7401929" y="2164666"/>
            <a:ext cx="550680" cy="339174"/>
          </a:xfrm>
          <a:prstGeom prst="downArrow">
            <a:avLst/>
          </a:prstGeom>
          <a:gradFill>
            <a:gsLst>
              <a:gs pos="0">
                <a:srgbClr val="EFFAFB"/>
              </a:gs>
              <a:gs pos="50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 sz="2400"/>
          </a:p>
        </p:txBody>
      </p:sp>
      <p:pic>
        <p:nvPicPr>
          <p:cNvPr id="152" name="그림 151" descr="ㅇ9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43000"/>
          </a:blip>
          <a:stretch>
            <a:fillRect/>
          </a:stretch>
        </p:blipFill>
        <p:spPr>
          <a:xfrm>
            <a:off x="1288884" y="3009244"/>
            <a:ext cx="723125" cy="791406"/>
          </a:xfrm>
          <a:prstGeom prst="rect">
            <a:avLst/>
          </a:prstGeom>
        </p:spPr>
      </p:pic>
      <p:pic>
        <p:nvPicPr>
          <p:cNvPr id="153" name="Picture 5" descr="E:\00 업무폴더\01 정책총괄과\05 기타업무자료\★ 140220 14년 VIP 연두업무보고\최종판들\업무보고-인포그래픽소스모음\역동적 기업생태계 조성\기술창업활성화_아이콘1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r="41056"/>
          <a:stretch>
            <a:fillRect/>
          </a:stretch>
        </p:blipFill>
        <p:spPr bwMode="auto">
          <a:xfrm>
            <a:off x="7346363" y="3009244"/>
            <a:ext cx="780810" cy="791406"/>
          </a:xfrm>
          <a:prstGeom prst="rect">
            <a:avLst/>
          </a:prstGeom>
          <a:noFill/>
        </p:spPr>
      </p:pic>
      <p:pic>
        <p:nvPicPr>
          <p:cNvPr id="156" name="Picture 2" descr="C:\Users\user\Desktop\그림1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298908" y="3009244"/>
            <a:ext cx="796089" cy="791406"/>
          </a:xfrm>
          <a:prstGeom prst="rect">
            <a:avLst/>
          </a:prstGeom>
          <a:noFill/>
        </p:spPr>
      </p:pic>
      <p:sp>
        <p:nvSpPr>
          <p:cNvPr id="159" name="모서리가 둥근 직사각형 158"/>
          <p:cNvSpPr/>
          <p:nvPr/>
        </p:nvSpPr>
        <p:spPr>
          <a:xfrm>
            <a:off x="2636578" y="2584747"/>
            <a:ext cx="1911465" cy="730236"/>
          </a:xfrm>
          <a:prstGeom prst="roundRect">
            <a:avLst>
              <a:gd name="adj" fmla="val 8356"/>
            </a:avLst>
          </a:prstGeom>
          <a:gradFill flip="none" rotWithShape="1">
            <a:gsLst>
              <a:gs pos="56000">
                <a:schemeClr val="bg1">
                  <a:alpha val="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lumMod val="5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27000" sx="102000" sy="102000" algn="ctr" rotWithShape="0">
              <a:prstClr val="black">
                <a:alpha val="2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b="1">
              <a:solidFill>
                <a:prstClr val="white"/>
              </a:solidFill>
            </a:endParaRPr>
          </a:p>
        </p:txBody>
      </p:sp>
      <p:sp>
        <p:nvSpPr>
          <p:cNvPr id="162" name="모서리가 둥근 직사각형 161"/>
          <p:cNvSpPr/>
          <p:nvPr/>
        </p:nvSpPr>
        <p:spPr>
          <a:xfrm>
            <a:off x="2645877" y="2592106"/>
            <a:ext cx="1884300" cy="1356696"/>
          </a:xfrm>
          <a:prstGeom prst="roundRect">
            <a:avLst>
              <a:gd name="adj" fmla="val 3546"/>
            </a:avLst>
          </a:prstGeom>
          <a:solidFill>
            <a:schemeClr val="bg1"/>
          </a:solidFill>
          <a:ln w="3175">
            <a:gradFill flip="none" rotWithShape="1">
              <a:gsLst>
                <a:gs pos="0">
                  <a:srgbClr val="386D98"/>
                </a:gs>
                <a:gs pos="50000">
                  <a:srgbClr val="34749C"/>
                </a:gs>
                <a:gs pos="100000">
                  <a:srgbClr val="396C97"/>
                </a:gs>
              </a:gsLst>
              <a:lin ang="16200000" scaled="1"/>
              <a:tileRect/>
            </a:gradFill>
          </a:ln>
          <a:effectLst>
            <a:outerShdw blurRad="50800" dist="38100" dir="5400000" algn="t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b="1">
              <a:solidFill>
                <a:prstClr val="white"/>
              </a:solidFill>
            </a:endParaRPr>
          </a:p>
        </p:txBody>
      </p:sp>
      <p:sp>
        <p:nvSpPr>
          <p:cNvPr id="163" name="모서리가 둥근 직사각형 162"/>
          <p:cNvSpPr/>
          <p:nvPr/>
        </p:nvSpPr>
        <p:spPr>
          <a:xfrm>
            <a:off x="2652312" y="2541100"/>
            <a:ext cx="1879683" cy="336459"/>
          </a:xfrm>
          <a:prstGeom prst="roundRect">
            <a:avLst>
              <a:gd name="adj" fmla="val 0"/>
            </a:avLst>
          </a:prstGeom>
          <a:solidFill>
            <a:srgbClr val="23639D"/>
          </a:solidFill>
          <a:ln w="6350">
            <a:solidFill>
              <a:schemeClr val="bg1"/>
            </a:solidFill>
          </a:ln>
          <a:effectLst>
            <a:outerShdw blurRad="25400" dist="254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400">
              <a:solidFill>
                <a:prstClr val="white"/>
              </a:solidFill>
            </a:endParaRPr>
          </a:p>
        </p:txBody>
      </p:sp>
      <p:pic>
        <p:nvPicPr>
          <p:cNvPr id="164" name="Picture 2" descr="C:\Users\Administrator\Desktop\미래부가치평가\그림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67935" y="2570627"/>
            <a:ext cx="1491566" cy="2887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5" name="직사각형 164"/>
          <p:cNvSpPr/>
          <p:nvPr/>
        </p:nvSpPr>
        <p:spPr>
          <a:xfrm>
            <a:off x="2661553" y="2553211"/>
            <a:ext cx="1861400" cy="32960"/>
          </a:xfrm>
          <a:prstGeom prst="rect">
            <a:avLst/>
          </a:prstGeom>
          <a:gradFill>
            <a:gsLst>
              <a:gs pos="100000">
                <a:schemeClr val="bg1">
                  <a:alpha val="41000"/>
                </a:schemeClr>
              </a:gs>
              <a:gs pos="0">
                <a:schemeClr val="bg1">
                  <a:alpha val="0"/>
                </a:schemeClr>
              </a:gs>
            </a:gsLst>
            <a:lin ang="16200000" scaled="0"/>
          </a:gradFill>
          <a:ln w="22225">
            <a:noFill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000"/>
          </a:p>
        </p:txBody>
      </p:sp>
      <p:sp>
        <p:nvSpPr>
          <p:cNvPr id="167" name="Rectangle 78"/>
          <p:cNvSpPr>
            <a:spLocks noChangeArrowheads="1"/>
          </p:cNvSpPr>
          <p:nvPr/>
        </p:nvSpPr>
        <p:spPr bwMode="auto">
          <a:xfrm>
            <a:off x="2654443" y="2534643"/>
            <a:ext cx="184661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ko-KR" altLang="en-US" sz="1600" dirty="0" smtClean="0"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rPr>
              <a:t>도  약</a:t>
            </a:r>
            <a:r>
              <a:rPr lang="en-US" altLang="ko-KR" sz="1600" dirty="0" smtClean="0"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rPr>
              <a:t> </a:t>
            </a:r>
            <a:endParaRPr lang="en-US" altLang="ko-KR" sz="1600" dirty="0">
              <a:solidFill>
                <a:prstClr val="white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-윤고딕340" panose="02030504000101010101" pitchFamily="18" charset="-127"/>
              <a:ea typeface="-윤고딕340" panose="02030504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68" name="자유형 167"/>
          <p:cNvSpPr/>
          <p:nvPr/>
        </p:nvSpPr>
        <p:spPr>
          <a:xfrm>
            <a:off x="4532544" y="2544698"/>
            <a:ext cx="22892" cy="66312"/>
          </a:xfrm>
          <a:custGeom>
            <a:avLst/>
            <a:gdLst>
              <a:gd name="connsiteX0" fmla="*/ 0 w 45991"/>
              <a:gd name="connsiteY0" fmla="*/ 0 h 91981"/>
              <a:gd name="connsiteX1" fmla="*/ 0 w 45991"/>
              <a:gd name="connsiteY1" fmla="*/ 91981 h 91981"/>
              <a:gd name="connsiteX2" fmla="*/ 45991 w 45991"/>
              <a:gd name="connsiteY2" fmla="*/ 91981 h 91981"/>
              <a:gd name="connsiteX3" fmla="*/ 0 w 45991"/>
              <a:gd name="connsiteY3" fmla="*/ 0 h 91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91" h="91981">
                <a:moveTo>
                  <a:pt x="0" y="0"/>
                </a:moveTo>
                <a:lnTo>
                  <a:pt x="0" y="91981"/>
                </a:lnTo>
                <a:lnTo>
                  <a:pt x="45991" y="91981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1587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69" name="자유형 168"/>
          <p:cNvSpPr/>
          <p:nvPr/>
        </p:nvSpPr>
        <p:spPr>
          <a:xfrm>
            <a:off x="673692" y="2934460"/>
            <a:ext cx="7943995" cy="1000105"/>
          </a:xfrm>
          <a:custGeom>
            <a:avLst/>
            <a:gdLst>
              <a:gd name="connsiteX0" fmla="*/ 0 w 8122920"/>
              <a:gd name="connsiteY0" fmla="*/ 1074420 h 1089660"/>
              <a:gd name="connsiteX1" fmla="*/ 1569720 w 8122920"/>
              <a:gd name="connsiteY1" fmla="*/ 784860 h 1089660"/>
              <a:gd name="connsiteX2" fmla="*/ 2804160 w 8122920"/>
              <a:gd name="connsiteY2" fmla="*/ 1043940 h 1089660"/>
              <a:gd name="connsiteX3" fmla="*/ 4701540 w 8122920"/>
              <a:gd name="connsiteY3" fmla="*/ 510540 h 1089660"/>
              <a:gd name="connsiteX4" fmla="*/ 5890260 w 8122920"/>
              <a:gd name="connsiteY4" fmla="*/ 426720 h 1089660"/>
              <a:gd name="connsiteX5" fmla="*/ 8122920 w 8122920"/>
              <a:gd name="connsiteY5" fmla="*/ 0 h 108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2920" h="1089660">
                <a:moveTo>
                  <a:pt x="0" y="1074420"/>
                </a:moveTo>
                <a:cubicBezTo>
                  <a:pt x="551180" y="932180"/>
                  <a:pt x="1102360" y="789940"/>
                  <a:pt x="1569720" y="784860"/>
                </a:cubicBezTo>
                <a:cubicBezTo>
                  <a:pt x="2037080" y="779780"/>
                  <a:pt x="2282190" y="1089660"/>
                  <a:pt x="2804160" y="1043940"/>
                </a:cubicBezTo>
                <a:cubicBezTo>
                  <a:pt x="3326130" y="998220"/>
                  <a:pt x="4187190" y="613410"/>
                  <a:pt x="4701540" y="510540"/>
                </a:cubicBezTo>
                <a:cubicBezTo>
                  <a:pt x="5215890" y="407670"/>
                  <a:pt x="5320030" y="511810"/>
                  <a:pt x="5890260" y="426720"/>
                </a:cubicBezTo>
                <a:cubicBezTo>
                  <a:pt x="6460490" y="341630"/>
                  <a:pt x="7291705" y="170815"/>
                  <a:pt x="8122920" y="0"/>
                </a:cubicBezTo>
              </a:path>
            </a:pathLst>
          </a:custGeom>
          <a:ln w="41275">
            <a:solidFill>
              <a:srgbClr val="C00000">
                <a:alpha val="73000"/>
              </a:srgbClr>
            </a:solidFill>
            <a:headEnd type="oval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70" name="직선 연결선 169"/>
          <p:cNvCxnSpPr/>
          <p:nvPr/>
        </p:nvCxnSpPr>
        <p:spPr>
          <a:xfrm rot="5400000">
            <a:off x="5572090" y="4142970"/>
            <a:ext cx="376860" cy="0"/>
          </a:xfrm>
          <a:prstGeom prst="line">
            <a:avLst/>
          </a:prstGeom>
          <a:ln w="6350">
            <a:solidFill>
              <a:schemeClr val="accent5">
                <a:lumMod val="75000"/>
              </a:schemeClr>
            </a:solidFill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1" name="직선 연결선 170"/>
          <p:cNvCxnSpPr/>
          <p:nvPr/>
        </p:nvCxnSpPr>
        <p:spPr>
          <a:xfrm rot="16200000" flipH="1">
            <a:off x="3412460" y="4129857"/>
            <a:ext cx="376860" cy="0"/>
          </a:xfrm>
          <a:prstGeom prst="line">
            <a:avLst/>
          </a:prstGeom>
          <a:ln w="6350">
            <a:solidFill>
              <a:srgbClr val="00589A"/>
            </a:solidFill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2" name="직선 연결선 171"/>
          <p:cNvCxnSpPr/>
          <p:nvPr/>
        </p:nvCxnSpPr>
        <p:spPr>
          <a:xfrm rot="16200000" flipH="1">
            <a:off x="1432559" y="4132622"/>
            <a:ext cx="376860" cy="0"/>
          </a:xfrm>
          <a:prstGeom prst="line">
            <a:avLst/>
          </a:prstGeom>
          <a:ln w="6350">
            <a:solidFill>
              <a:srgbClr val="00589A"/>
            </a:solidFill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3" name="Rectangle 2"/>
          <p:cNvSpPr>
            <a:spLocks noChangeArrowheads="1"/>
          </p:cNvSpPr>
          <p:nvPr/>
        </p:nvSpPr>
        <p:spPr bwMode="auto">
          <a:xfrm>
            <a:off x="627562" y="4080436"/>
            <a:ext cx="3918538" cy="1205952"/>
          </a:xfrm>
          <a:prstGeom prst="rect">
            <a:avLst/>
          </a:prstGeom>
          <a:gradFill rotWithShape="1">
            <a:gsLst>
              <a:gs pos="100000">
                <a:schemeClr val="bg1">
                  <a:lumMod val="95000"/>
                </a:schemeClr>
              </a:gs>
              <a:gs pos="100000">
                <a:srgbClr val="FFFFFF">
                  <a:alpha val="21001"/>
                </a:srgbClr>
              </a:gs>
            </a:gsLst>
            <a:lin ang="0" scaled="1"/>
          </a:gradFill>
          <a:ln w="3175" algn="ctr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rgbClr val="888C8E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b="1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86" name="Rectangle 224"/>
          <p:cNvSpPr>
            <a:spLocks noChangeArrowheads="1"/>
          </p:cNvSpPr>
          <p:nvPr/>
        </p:nvSpPr>
        <p:spPr bwMode="auto">
          <a:xfrm>
            <a:off x="627562" y="4080436"/>
            <a:ext cx="3919345" cy="607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175" algn="ctr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rgbClr val="5A6D76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b="1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87" name="직사각형 186"/>
          <p:cNvSpPr/>
          <p:nvPr/>
        </p:nvSpPr>
        <p:spPr>
          <a:xfrm>
            <a:off x="626189" y="4205109"/>
            <a:ext cx="3581639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buClr>
                <a:schemeClr val="tx1"/>
              </a:buClr>
              <a:buFont typeface="Arial" pitchFamily="34" charset="0"/>
              <a:buChar char="•"/>
            </a:pPr>
            <a:r>
              <a:rPr lang="ko-KR" altLang="en-US" sz="1600" b="1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기술창업 활성화</a:t>
            </a:r>
            <a:r>
              <a:rPr lang="en-US" altLang="ko-KR" sz="1600" b="1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sz="1600" b="1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및 창업환경 개선</a:t>
            </a:r>
            <a:endParaRPr lang="ko-KR" altLang="en-US" sz="1600" b="1" dirty="0">
              <a:gradFill>
                <a:gsLst>
                  <a:gs pos="100000">
                    <a:srgbClr val="000000"/>
                  </a:gs>
                  <a:gs pos="100000">
                    <a:srgbClr val="BBE0E3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92" name="직사각형 191"/>
          <p:cNvSpPr/>
          <p:nvPr/>
        </p:nvSpPr>
        <p:spPr>
          <a:xfrm>
            <a:off x="627967" y="4539266"/>
            <a:ext cx="335335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buClr>
                <a:schemeClr val="tx1"/>
              </a:buClr>
              <a:buFont typeface="Arial" pitchFamily="34" charset="0"/>
              <a:buChar char="•"/>
            </a:pPr>
            <a:r>
              <a:rPr lang="ko-KR" altLang="en-US" sz="1600" b="1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창업 </a:t>
            </a:r>
            <a:r>
              <a:rPr lang="ko-KR" altLang="en-US" sz="1600" b="1" dirty="0" err="1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도약기</a:t>
            </a:r>
            <a:r>
              <a:rPr lang="ko-KR" altLang="en-US" sz="1600" b="1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성공률 제고</a:t>
            </a:r>
            <a:endParaRPr lang="ko-KR" altLang="en-US" sz="1600" b="1" dirty="0">
              <a:gradFill>
                <a:gsLst>
                  <a:gs pos="100000">
                    <a:srgbClr val="000000"/>
                  </a:gs>
                  <a:gs pos="100000">
                    <a:srgbClr val="BBE0E3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95" name="직사각형 194"/>
          <p:cNvSpPr/>
          <p:nvPr/>
        </p:nvSpPr>
        <p:spPr>
          <a:xfrm>
            <a:off x="635504" y="4877732"/>
            <a:ext cx="4021027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buClr>
                <a:schemeClr val="tx1"/>
              </a:buClr>
              <a:buFont typeface="Arial" pitchFamily="34" charset="0"/>
              <a:buChar char="•"/>
            </a:pPr>
            <a:r>
              <a:rPr lang="ko-KR" altLang="en-US" sz="1600" b="1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맞춤형 벤처펀드 및 재도전 기반 확충</a:t>
            </a:r>
            <a:endParaRPr lang="ko-KR" altLang="en-US" sz="1600" b="1" dirty="0">
              <a:gradFill>
                <a:gsLst>
                  <a:gs pos="100000">
                    <a:srgbClr val="000000"/>
                  </a:gs>
                  <a:gs pos="100000">
                    <a:srgbClr val="BBE0E3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cxnSp>
        <p:nvCxnSpPr>
          <p:cNvPr id="197" name="직선 연결선 196"/>
          <p:cNvCxnSpPr/>
          <p:nvPr/>
        </p:nvCxnSpPr>
        <p:spPr>
          <a:xfrm rot="5400000">
            <a:off x="7564822" y="4140424"/>
            <a:ext cx="376860" cy="0"/>
          </a:xfrm>
          <a:prstGeom prst="line">
            <a:avLst/>
          </a:prstGeom>
          <a:ln w="6350">
            <a:solidFill>
              <a:schemeClr val="accent5">
                <a:lumMod val="75000"/>
              </a:schemeClr>
            </a:solidFill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8" name="Rectangle 2"/>
          <p:cNvSpPr>
            <a:spLocks noChangeArrowheads="1"/>
          </p:cNvSpPr>
          <p:nvPr/>
        </p:nvSpPr>
        <p:spPr bwMode="auto">
          <a:xfrm>
            <a:off x="4756290" y="4080239"/>
            <a:ext cx="3919343" cy="1205952"/>
          </a:xfrm>
          <a:prstGeom prst="rect">
            <a:avLst/>
          </a:prstGeom>
          <a:gradFill rotWithShape="1">
            <a:gsLst>
              <a:gs pos="100000">
                <a:schemeClr val="bg1">
                  <a:lumMod val="95000"/>
                </a:schemeClr>
              </a:gs>
              <a:gs pos="100000">
                <a:srgbClr val="FFFFFF">
                  <a:alpha val="21001"/>
                </a:srgbClr>
              </a:gs>
            </a:gsLst>
            <a:lin ang="0" scaled="1"/>
          </a:gradFill>
          <a:ln w="3175" algn="ctr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rgbClr val="888C8E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b="1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99" name="Rectangle 224"/>
          <p:cNvSpPr>
            <a:spLocks noChangeArrowheads="1"/>
          </p:cNvSpPr>
          <p:nvPr/>
        </p:nvSpPr>
        <p:spPr bwMode="auto">
          <a:xfrm>
            <a:off x="4756288" y="4080238"/>
            <a:ext cx="3919343" cy="602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175" algn="ctr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rgbClr val="5A6D76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b="1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00" name="직사각형 199"/>
          <p:cNvSpPr/>
          <p:nvPr/>
        </p:nvSpPr>
        <p:spPr>
          <a:xfrm>
            <a:off x="4759395" y="4192549"/>
            <a:ext cx="4027447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buClr>
                <a:schemeClr val="tx1"/>
              </a:buClr>
              <a:buFont typeface="Arial" pitchFamily="34" charset="0"/>
              <a:buChar char="•"/>
            </a:pPr>
            <a:r>
              <a:rPr lang="ko-KR" altLang="en-US" sz="1600" b="1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창조혁신제품 시장진입 촉진 및 판로확대</a:t>
            </a:r>
          </a:p>
        </p:txBody>
      </p:sp>
      <p:sp>
        <p:nvSpPr>
          <p:cNvPr id="201" name="직사각형 200"/>
          <p:cNvSpPr/>
          <p:nvPr/>
        </p:nvSpPr>
        <p:spPr>
          <a:xfrm>
            <a:off x="4761904" y="4522097"/>
            <a:ext cx="3567228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buClr>
                <a:schemeClr val="tx1"/>
              </a:buClr>
              <a:buFont typeface="Arial" pitchFamily="34" charset="0"/>
              <a:buChar char="•"/>
            </a:pPr>
            <a:r>
              <a:rPr lang="ko-KR" altLang="en-US" sz="1600" b="1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중소기업</a:t>
            </a:r>
            <a:r>
              <a:rPr lang="en-US" altLang="ko-KR" sz="1600" b="1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sz="1600" b="1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혁신역량 강화</a:t>
            </a:r>
            <a:endParaRPr lang="en-US" altLang="ko-KR" sz="1600" b="1" dirty="0">
              <a:gradFill>
                <a:gsLst>
                  <a:gs pos="100000">
                    <a:srgbClr val="000000"/>
                  </a:gs>
                  <a:gs pos="100000">
                    <a:srgbClr val="BBE0E3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202" name="직사각형 201"/>
          <p:cNvSpPr/>
          <p:nvPr/>
        </p:nvSpPr>
        <p:spPr>
          <a:xfrm>
            <a:off x="4762487" y="4866455"/>
            <a:ext cx="3663819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buClr>
                <a:schemeClr val="tx1"/>
              </a:buClr>
              <a:buFont typeface="Arial" pitchFamily="34" charset="0"/>
              <a:buChar char="•"/>
            </a:pPr>
            <a:r>
              <a:rPr lang="ko-KR" altLang="en-US" sz="1600" b="1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성장걸림돌 제거 및 글로벌화 촉진</a:t>
            </a:r>
          </a:p>
        </p:txBody>
      </p:sp>
      <p:sp>
        <p:nvSpPr>
          <p:cNvPr id="203" name="AutoShape 55"/>
          <p:cNvSpPr>
            <a:spLocks noChangeArrowheads="1"/>
          </p:cNvSpPr>
          <p:nvPr/>
        </p:nvSpPr>
        <p:spPr bwMode="auto">
          <a:xfrm>
            <a:off x="616099" y="1818554"/>
            <a:ext cx="3994717" cy="414546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 w="3175">
            <a:solidFill>
              <a:srgbClr val="969696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04" name="Rectangle 56"/>
          <p:cNvSpPr>
            <a:spLocks noChangeArrowheads="1"/>
          </p:cNvSpPr>
          <p:nvPr/>
        </p:nvSpPr>
        <p:spPr bwMode="auto">
          <a:xfrm>
            <a:off x="619385" y="1867626"/>
            <a:ext cx="3994717" cy="150744"/>
          </a:xfrm>
          <a:prstGeom prst="rect">
            <a:avLst/>
          </a:prstGeom>
          <a:gradFill rotWithShape="1">
            <a:gsLst>
              <a:gs pos="0">
                <a:srgbClr val="767676">
                  <a:alpha val="0"/>
                </a:srgbClr>
              </a:gs>
              <a:gs pos="100000">
                <a:srgbClr val="FFFFFF">
                  <a:alpha val="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05" name="제목 114"/>
          <p:cNvSpPr txBox="1">
            <a:spLocks/>
          </p:cNvSpPr>
          <p:nvPr/>
        </p:nvSpPr>
        <p:spPr>
          <a:xfrm>
            <a:off x="1047881" y="1828833"/>
            <a:ext cx="3534365" cy="402739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wrap="none" anchor="ctr" anchorCtr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latinLnBrk="0" hangingPunct="0">
              <a:defRPr/>
            </a:pPr>
            <a:r>
              <a:rPr lang="ko-KR" altLang="en-US" sz="1900" kern="0" dirty="0" err="1" smtClean="0">
                <a:gradFill>
                  <a:gsLst>
                    <a:gs pos="100000">
                      <a:prstClr val="white"/>
                    </a:gs>
                    <a:gs pos="100000">
                      <a:prstClr val="white"/>
                    </a:gs>
                  </a:gsLst>
                  <a:lin ang="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선순환</a:t>
            </a:r>
            <a:r>
              <a:rPr lang="ko-KR" altLang="en-US" sz="1900" kern="0" dirty="0" smtClean="0">
                <a:gradFill>
                  <a:gsLst>
                    <a:gs pos="100000">
                      <a:prstClr val="white"/>
                    </a:gs>
                    <a:gs pos="100000">
                      <a:prstClr val="white"/>
                    </a:gs>
                  </a:gsLst>
                  <a:lin ang="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 벤처</a:t>
            </a:r>
            <a:r>
              <a:rPr lang="en-US" altLang="ko-KR" sz="1900" kern="0" dirty="0" smtClean="0">
                <a:gradFill>
                  <a:gsLst>
                    <a:gs pos="100000">
                      <a:prstClr val="white"/>
                    </a:gs>
                    <a:gs pos="100000">
                      <a:prstClr val="white"/>
                    </a:gs>
                  </a:gsLst>
                  <a:lin ang="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·</a:t>
            </a:r>
            <a:r>
              <a:rPr lang="ko-KR" altLang="en-US" sz="1900" kern="0" dirty="0" smtClean="0">
                <a:gradFill>
                  <a:gsLst>
                    <a:gs pos="100000">
                      <a:prstClr val="white"/>
                    </a:gs>
                    <a:gs pos="100000">
                      <a:prstClr val="white"/>
                    </a:gs>
                  </a:gsLst>
                  <a:lin ang="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창업 생태계 정착</a:t>
            </a:r>
          </a:p>
        </p:txBody>
      </p:sp>
      <p:sp>
        <p:nvSpPr>
          <p:cNvPr id="206" name="모서리가 둥근 직사각형 205"/>
          <p:cNvSpPr/>
          <p:nvPr/>
        </p:nvSpPr>
        <p:spPr>
          <a:xfrm>
            <a:off x="732336" y="1851307"/>
            <a:ext cx="323511" cy="316123"/>
          </a:xfrm>
          <a:prstGeom prst="roundRect">
            <a:avLst/>
          </a:prstGeom>
          <a:noFill/>
          <a:ln w="22225" cap="rnd">
            <a:solidFill>
              <a:schemeClr val="bg1"/>
            </a:solidFill>
            <a:tailEnd type="triangle"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07" name="제목 114"/>
          <p:cNvSpPr txBox="1">
            <a:spLocks/>
          </p:cNvSpPr>
          <p:nvPr/>
        </p:nvSpPr>
        <p:spPr>
          <a:xfrm>
            <a:off x="728054" y="1870492"/>
            <a:ext cx="356446" cy="316123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latinLnBrk="0" hangingPunct="0">
              <a:defRPr/>
            </a:pPr>
            <a:r>
              <a:rPr lang="en-US" altLang="ko-KR" sz="1900" kern="0" spc="-150" dirty="0">
                <a:gradFill>
                  <a:gsLst>
                    <a:gs pos="100000">
                      <a:prstClr val="white"/>
                    </a:gs>
                    <a:gs pos="100000">
                      <a:prstClr val="white"/>
                    </a:gs>
                  </a:gsLst>
                  <a:lin ang="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1</a:t>
            </a:r>
            <a:endParaRPr lang="ko-KR" altLang="en-US" sz="1900" kern="0" spc="-150" dirty="0">
              <a:gradFill>
                <a:gsLst>
                  <a:gs pos="100000">
                    <a:prstClr val="white"/>
                  </a:gs>
                  <a:gs pos="100000">
                    <a:prstClr val="white"/>
                  </a:gs>
                </a:gsLst>
                <a:lin ang="0" scaled="0"/>
              </a:gradFill>
              <a:latin typeface="-윤고딕340" panose="02030504000101010101" pitchFamily="18" charset="-127"/>
              <a:ea typeface="-윤고딕340" panose="02030504000101010101" pitchFamily="18" charset="-127"/>
              <a:cs typeface="Arial" pitchFamily="34" charset="0"/>
            </a:endParaRPr>
          </a:p>
        </p:txBody>
      </p:sp>
      <p:sp>
        <p:nvSpPr>
          <p:cNvPr id="208" name="AutoShape 55"/>
          <p:cNvSpPr>
            <a:spLocks noChangeArrowheads="1"/>
          </p:cNvSpPr>
          <p:nvPr/>
        </p:nvSpPr>
        <p:spPr bwMode="auto">
          <a:xfrm>
            <a:off x="4697092" y="1818554"/>
            <a:ext cx="3994717" cy="414546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 w="3175">
            <a:solidFill>
              <a:srgbClr val="969696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09" name="Rectangle 56"/>
          <p:cNvSpPr>
            <a:spLocks noChangeArrowheads="1"/>
          </p:cNvSpPr>
          <p:nvPr/>
        </p:nvSpPr>
        <p:spPr bwMode="auto">
          <a:xfrm>
            <a:off x="4700378" y="1867626"/>
            <a:ext cx="3994717" cy="150744"/>
          </a:xfrm>
          <a:prstGeom prst="rect">
            <a:avLst/>
          </a:prstGeom>
          <a:gradFill rotWithShape="1">
            <a:gsLst>
              <a:gs pos="0">
                <a:srgbClr val="767676">
                  <a:alpha val="0"/>
                </a:srgbClr>
              </a:gs>
              <a:gs pos="100000">
                <a:srgbClr val="FFFFFF">
                  <a:alpha val="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10" name="모서리가 둥근 직사각형 209"/>
          <p:cNvSpPr/>
          <p:nvPr/>
        </p:nvSpPr>
        <p:spPr>
          <a:xfrm>
            <a:off x="4813329" y="1858341"/>
            <a:ext cx="323511" cy="316123"/>
          </a:xfrm>
          <a:prstGeom prst="roundRect">
            <a:avLst/>
          </a:prstGeom>
          <a:noFill/>
          <a:ln w="22225" cap="rnd">
            <a:solidFill>
              <a:schemeClr val="bg1"/>
            </a:solidFill>
            <a:tailEnd type="triangle"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11" name="제목 114"/>
          <p:cNvSpPr txBox="1">
            <a:spLocks/>
          </p:cNvSpPr>
          <p:nvPr/>
        </p:nvSpPr>
        <p:spPr>
          <a:xfrm>
            <a:off x="4801221" y="1877525"/>
            <a:ext cx="356446" cy="316123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latinLnBrk="0" hangingPunct="0">
              <a:defRPr/>
            </a:pPr>
            <a:r>
              <a:rPr lang="en-US" altLang="ko-KR" sz="1900" kern="0" spc="-150" dirty="0">
                <a:gradFill>
                  <a:gsLst>
                    <a:gs pos="100000">
                      <a:prstClr val="white"/>
                    </a:gs>
                    <a:gs pos="100000">
                      <a:prstClr val="white"/>
                    </a:gs>
                  </a:gsLst>
                  <a:lin ang="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2</a:t>
            </a:r>
            <a:endParaRPr lang="ko-KR" altLang="en-US" sz="1900" kern="0" spc="-150" dirty="0">
              <a:gradFill>
                <a:gsLst>
                  <a:gs pos="100000">
                    <a:prstClr val="white"/>
                  </a:gs>
                  <a:gs pos="100000">
                    <a:prstClr val="white"/>
                  </a:gs>
                </a:gsLst>
                <a:lin ang="0" scaled="0"/>
              </a:gradFill>
              <a:latin typeface="-윤고딕340" panose="02030504000101010101" pitchFamily="18" charset="-127"/>
              <a:ea typeface="-윤고딕340" panose="02030504000101010101" pitchFamily="18" charset="-127"/>
              <a:cs typeface="Arial" pitchFamily="34" charset="0"/>
            </a:endParaRPr>
          </a:p>
        </p:txBody>
      </p:sp>
      <p:sp>
        <p:nvSpPr>
          <p:cNvPr id="212" name="제목 114"/>
          <p:cNvSpPr txBox="1">
            <a:spLocks/>
          </p:cNvSpPr>
          <p:nvPr/>
        </p:nvSpPr>
        <p:spPr>
          <a:xfrm>
            <a:off x="5222423" y="1828834"/>
            <a:ext cx="3213853" cy="402739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wrap="none" anchor="ctr" anchorCtr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latinLnBrk="0" hangingPunct="0">
              <a:defRPr/>
            </a:pPr>
            <a:r>
              <a:rPr lang="ko-KR" altLang="en-US" sz="1900" b="1" kern="0" dirty="0" smtClean="0">
                <a:gradFill>
                  <a:gsLst>
                    <a:gs pos="100000">
                      <a:prstClr val="white"/>
                    </a:gs>
                    <a:gs pos="100000">
                      <a:prstClr val="white"/>
                    </a:gs>
                  </a:gsLst>
                  <a:lin ang="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견고한 기업 성장사다리 구축</a:t>
            </a:r>
          </a:p>
        </p:txBody>
      </p:sp>
      <p:pic>
        <p:nvPicPr>
          <p:cNvPr id="213" name="그림 212" descr="ㅇ12.png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43000"/>
          </a:blip>
          <a:stretch>
            <a:fillRect/>
          </a:stretch>
        </p:blipFill>
        <p:spPr>
          <a:xfrm>
            <a:off x="3233261" y="3009244"/>
            <a:ext cx="654495" cy="753720"/>
          </a:xfrm>
          <a:prstGeom prst="rect">
            <a:avLst/>
          </a:prstGeom>
        </p:spPr>
      </p:pic>
      <p:grpSp>
        <p:nvGrpSpPr>
          <p:cNvPr id="6" name="그룹 213"/>
          <p:cNvGrpSpPr>
            <a:grpSpLocks noChangeAspect="1"/>
          </p:cNvGrpSpPr>
          <p:nvPr/>
        </p:nvGrpSpPr>
        <p:grpSpPr>
          <a:xfrm>
            <a:off x="3083558" y="5609018"/>
            <a:ext cx="594277" cy="640662"/>
            <a:chOff x="2907888" y="5395669"/>
            <a:chExt cx="760086" cy="819413"/>
          </a:xfrm>
        </p:grpSpPr>
        <p:pic>
          <p:nvPicPr>
            <p:cNvPr id="215" name="그림 214" descr="25.png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lum bright="-32000"/>
            </a:blip>
            <a:stretch>
              <a:fillRect/>
            </a:stretch>
          </p:blipFill>
          <p:spPr>
            <a:xfrm>
              <a:off x="2928926" y="5628415"/>
              <a:ext cx="739048" cy="586667"/>
            </a:xfrm>
            <a:prstGeom prst="rect">
              <a:avLst/>
            </a:prstGeom>
          </p:spPr>
        </p:pic>
        <p:pic>
          <p:nvPicPr>
            <p:cNvPr id="216" name="그림 215" descr="ㅇ1.png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lum bright="-32000"/>
            </a:blip>
            <a:srcRect b="73202"/>
            <a:stretch>
              <a:fillRect/>
            </a:stretch>
          </p:blipFill>
          <p:spPr>
            <a:xfrm>
              <a:off x="2907888" y="5395669"/>
              <a:ext cx="756825" cy="2695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0021612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41"/>
          <p:cNvGrpSpPr/>
          <p:nvPr/>
        </p:nvGrpSpPr>
        <p:grpSpPr>
          <a:xfrm>
            <a:off x="6732240" y="481896"/>
            <a:ext cx="2086188" cy="333943"/>
            <a:chOff x="6858154" y="481896"/>
            <a:chExt cx="2086188" cy="333943"/>
          </a:xfrm>
        </p:grpSpPr>
        <p:sp>
          <p:nvSpPr>
            <p:cNvPr id="152" name="모서리가 둥근 직사각형 151"/>
            <p:cNvSpPr/>
            <p:nvPr/>
          </p:nvSpPr>
          <p:spPr>
            <a:xfrm>
              <a:off x="6935657" y="510487"/>
              <a:ext cx="812855" cy="25059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 w="952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153" name="Text Box 5"/>
            <p:cNvSpPr txBox="1">
              <a:spLocks noChangeArrowheads="1"/>
            </p:cNvSpPr>
            <p:nvPr/>
          </p:nvSpPr>
          <p:spPr bwMode="auto">
            <a:xfrm>
              <a:off x="7707692" y="492674"/>
              <a:ext cx="123665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latinLnBrk="0" hangingPunct="1">
                <a:defRPr/>
              </a:pPr>
              <a:r>
                <a:rPr lang="ko-KR" altLang="en-US" sz="1500" kern="0" spc="-90" dirty="0">
                  <a:gradFill>
                    <a:gsLst>
                      <a:gs pos="100000">
                        <a:srgbClr val="4F81BD">
                          <a:lumMod val="75000"/>
                        </a:srgbClr>
                      </a:gs>
                      <a:gs pos="100000">
                        <a:srgbClr val="00589A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기업생태계</a:t>
              </a: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6858154" y="481896"/>
              <a:ext cx="9678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base">
                <a:spcAft>
                  <a:spcPct val="0"/>
                </a:spcAft>
                <a:buClr>
                  <a:prstClr val="black">
                    <a:lumMod val="85000"/>
                    <a:lumOff val="15000"/>
                  </a:prstClr>
                </a:buClr>
              </a:pPr>
              <a:r>
                <a:rPr kumimoji="1" lang="ko-KR" altLang="en-US" sz="1400" b="1" spc="-40" dirty="0">
                  <a:gradFill>
                    <a:gsLst>
                      <a:gs pos="100000">
                        <a:prstClr val="white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창조경제</a:t>
              </a:r>
            </a:p>
          </p:txBody>
        </p:sp>
      </p:grpSp>
      <p:grpSp>
        <p:nvGrpSpPr>
          <p:cNvPr id="3" name="그룹 3"/>
          <p:cNvGrpSpPr/>
          <p:nvPr/>
        </p:nvGrpSpPr>
        <p:grpSpPr>
          <a:xfrm>
            <a:off x="420572" y="886847"/>
            <a:ext cx="7758789" cy="461665"/>
            <a:chOff x="420572" y="883035"/>
            <a:chExt cx="7758789" cy="519666"/>
          </a:xfrm>
        </p:grpSpPr>
        <p:grpSp>
          <p:nvGrpSpPr>
            <p:cNvPr id="4" name="그룹 48"/>
            <p:cNvGrpSpPr/>
            <p:nvPr/>
          </p:nvGrpSpPr>
          <p:grpSpPr>
            <a:xfrm>
              <a:off x="473685" y="926849"/>
              <a:ext cx="7387823" cy="460857"/>
              <a:chOff x="9525" y="336688"/>
              <a:chExt cx="4102220" cy="558662"/>
            </a:xfrm>
          </p:grpSpPr>
          <p:sp>
            <p:nvSpPr>
              <p:cNvPr id="196" name="직사각형 195"/>
              <p:cNvSpPr/>
              <p:nvPr/>
            </p:nvSpPr>
            <p:spPr bwMode="auto">
              <a:xfrm>
                <a:off x="12828" y="336688"/>
                <a:ext cx="4098917" cy="558662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30000"/>
                    </a:srgbClr>
                  </a:gs>
                  <a:gs pos="52000">
                    <a:srgbClr val="FFFFFF">
                      <a:lumMod val="85000"/>
                      <a:alpha val="48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sz="1600" kern="0" smtClean="0">
                  <a:solidFill>
                    <a:srgbClr val="FFFF00"/>
                  </a:solidFill>
                  <a:latin typeface="HY헤드라인M"/>
                  <a:ea typeface="HY헤드라인M"/>
                </a:endParaRPr>
              </a:p>
            </p:txBody>
          </p:sp>
          <p:grpSp>
            <p:nvGrpSpPr>
              <p:cNvPr id="5" name="그룹 53"/>
              <p:cNvGrpSpPr/>
              <p:nvPr/>
            </p:nvGrpSpPr>
            <p:grpSpPr>
              <a:xfrm>
                <a:off x="9525" y="336688"/>
                <a:ext cx="3935812" cy="558662"/>
                <a:chOff x="130761" y="336688"/>
                <a:chExt cx="3814576" cy="558662"/>
              </a:xfrm>
            </p:grpSpPr>
            <p:cxnSp>
              <p:nvCxnSpPr>
                <p:cNvPr id="201" name="직선 연결선 200"/>
                <p:cNvCxnSpPr/>
                <p:nvPr/>
              </p:nvCxnSpPr>
              <p:spPr bwMode="auto">
                <a:xfrm flipH="1">
                  <a:off x="130761" y="336688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12700" cap="flat" cmpd="sng" algn="ctr">
                  <a:gradFill>
                    <a:gsLst>
                      <a:gs pos="0">
                        <a:srgbClr val="FFFFFF">
                          <a:lumMod val="85000"/>
                        </a:srgbClr>
                      </a:gs>
                      <a:gs pos="35000">
                        <a:schemeClr val="bg1">
                          <a:lumMod val="85000"/>
                        </a:schemeClr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2" name="직선 연결선 201"/>
                <p:cNvCxnSpPr/>
                <p:nvPr/>
              </p:nvCxnSpPr>
              <p:spPr bwMode="auto">
                <a:xfrm flipH="1">
                  <a:off x="130761" y="895350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12700" cap="flat" cmpd="sng" algn="ctr">
                  <a:gradFill>
                    <a:gsLst>
                      <a:gs pos="0">
                        <a:srgbClr val="FFFFFF">
                          <a:lumMod val="85000"/>
                        </a:srgbClr>
                      </a:gs>
                      <a:gs pos="35000">
                        <a:schemeClr val="bg1">
                          <a:lumMod val="85000"/>
                        </a:schemeClr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203" name="Text Box 33"/>
            <p:cNvSpPr txBox="1">
              <a:spLocks noChangeArrowheads="1"/>
            </p:cNvSpPr>
            <p:nvPr/>
          </p:nvSpPr>
          <p:spPr bwMode="auto">
            <a:xfrm>
              <a:off x="420572" y="883035"/>
              <a:ext cx="7758789" cy="519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ko-KR" sz="2400" spc="-9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prstClr val="black">
                          <a:lumMod val="85000"/>
                          <a:lumOff val="15000"/>
                        </a:prst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itchFamily="34" charset="0"/>
                </a:rPr>
                <a:t>1. </a:t>
              </a:r>
              <a:r>
                <a:rPr lang="ko-KR" altLang="en-US" sz="2400" spc="-9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prstClr val="black">
                          <a:lumMod val="85000"/>
                          <a:lumOff val="15000"/>
                        </a:prst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itchFamily="34" charset="0"/>
                </a:rPr>
                <a:t>선순환 벤처</a:t>
              </a:r>
              <a:r>
                <a:rPr lang="en-US" altLang="ko-KR" sz="2400" spc="-9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prstClr val="black">
                          <a:lumMod val="85000"/>
                          <a:lumOff val="15000"/>
                        </a:prst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itchFamily="34" charset="0"/>
                </a:rPr>
                <a:t>·</a:t>
              </a:r>
              <a:r>
                <a:rPr lang="ko-KR" altLang="en-US" sz="2400" spc="-9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prstClr val="black">
                          <a:lumMod val="85000"/>
                          <a:lumOff val="15000"/>
                        </a:prst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itchFamily="34" charset="0"/>
                </a:rPr>
                <a:t>창업 생태계 정착</a:t>
              </a:r>
            </a:p>
          </p:txBody>
        </p:sp>
      </p:grpSp>
      <p:sp>
        <p:nvSpPr>
          <p:cNvPr id="204" name="TextBox 203"/>
          <p:cNvSpPr txBox="1"/>
          <p:nvPr/>
        </p:nvSpPr>
        <p:spPr bwMode="auto">
          <a:xfrm>
            <a:off x="478159" y="242257"/>
            <a:ext cx="3233578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00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2015</a:t>
            </a:r>
            <a:r>
              <a:rPr lang="ko-KR" altLang="en-US" sz="30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년도 중점과제</a:t>
            </a:r>
            <a:endParaRPr lang="ko-KR" altLang="en-US" sz="300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40" pitchFamily="18" charset="-127"/>
              <a:ea typeface="-윤고딕340" pitchFamily="18" charset="-127"/>
            </a:endParaRPr>
          </a:p>
        </p:txBody>
      </p:sp>
      <p:sp>
        <p:nvSpPr>
          <p:cNvPr id="346" name="모서리가 둥근 직사각형 8"/>
          <p:cNvSpPr/>
          <p:nvPr/>
        </p:nvSpPr>
        <p:spPr>
          <a:xfrm>
            <a:off x="4692453" y="2015210"/>
            <a:ext cx="3960423" cy="262823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rgbClr val="248E9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 sz="14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47" name="모서리가 둥근 직사각형 8"/>
          <p:cNvSpPr/>
          <p:nvPr/>
        </p:nvSpPr>
        <p:spPr>
          <a:xfrm>
            <a:off x="467560" y="2017545"/>
            <a:ext cx="3960423" cy="261345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solidFill>
                  <a:srgbClr val="FFFFFF"/>
                </a:solidFill>
                <a:cs typeface="Arial" pitchFamily="34" charset="0"/>
              </a:rPr>
              <a:t> </a:t>
            </a:r>
            <a:endParaRPr lang="ko-KR" altLang="en-US" sz="1400" dirty="0">
              <a:solidFill>
                <a:srgbClr val="FFFFFF"/>
              </a:solidFill>
              <a:cs typeface="Arial" pitchFamily="34" charset="0"/>
            </a:endParaRPr>
          </a:p>
        </p:txBody>
      </p:sp>
      <p:grpSp>
        <p:nvGrpSpPr>
          <p:cNvPr id="6" name="그룹 84"/>
          <p:cNvGrpSpPr/>
          <p:nvPr/>
        </p:nvGrpSpPr>
        <p:grpSpPr>
          <a:xfrm>
            <a:off x="468524" y="2018242"/>
            <a:ext cx="3959459" cy="390060"/>
            <a:chOff x="469465" y="1674352"/>
            <a:chExt cx="4007925" cy="354750"/>
          </a:xfrm>
        </p:grpSpPr>
        <p:sp>
          <p:nvSpPr>
            <p:cNvPr id="349" name="AutoShape 55"/>
            <p:cNvSpPr>
              <a:spLocks noChangeArrowheads="1"/>
            </p:cNvSpPr>
            <p:nvPr/>
          </p:nvSpPr>
          <p:spPr bwMode="auto">
            <a:xfrm>
              <a:off x="469465" y="1674352"/>
              <a:ext cx="4007925" cy="354750"/>
            </a:xfrm>
            <a:prstGeom prst="roundRect">
              <a:avLst>
                <a:gd name="adj" fmla="val 0"/>
              </a:avLst>
            </a:prstGeom>
            <a:solidFill>
              <a:srgbClr val="0070C0"/>
            </a:solidFill>
            <a:ln w="31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200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350" name="자유형 349"/>
            <p:cNvSpPr/>
            <p:nvPr/>
          </p:nvSpPr>
          <p:spPr>
            <a:xfrm>
              <a:off x="483181" y="1682508"/>
              <a:ext cx="922422" cy="346222"/>
            </a:xfrm>
            <a:custGeom>
              <a:avLst/>
              <a:gdLst>
                <a:gd name="connsiteX0" fmla="*/ 0 w 922421"/>
                <a:gd name="connsiteY0" fmla="*/ 409074 h 409074"/>
                <a:gd name="connsiteX1" fmla="*/ 922421 w 922421"/>
                <a:gd name="connsiteY1" fmla="*/ 0 h 409074"/>
                <a:gd name="connsiteX2" fmla="*/ 0 w 922421"/>
                <a:gd name="connsiteY2" fmla="*/ 0 h 409074"/>
                <a:gd name="connsiteX3" fmla="*/ 0 w 922421"/>
                <a:gd name="connsiteY3" fmla="*/ 409074 h 40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421" h="409074">
                  <a:moveTo>
                    <a:pt x="0" y="409074"/>
                  </a:moveTo>
                  <a:lnTo>
                    <a:pt x="922421" y="0"/>
                  </a:lnTo>
                  <a:lnTo>
                    <a:pt x="0" y="0"/>
                  </a:lnTo>
                  <a:lnTo>
                    <a:pt x="0" y="409074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10000"/>
                  </a:schemeClr>
                </a:gs>
                <a:gs pos="0">
                  <a:schemeClr val="bg1">
                    <a:alpha val="27000"/>
                  </a:schemeClr>
                </a:gs>
              </a:gsLst>
              <a:lin ang="9000000" scaled="0"/>
            </a:gra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ko-KR" altLang="en-US" sz="2000"/>
            </a:p>
          </p:txBody>
        </p:sp>
      </p:grpSp>
      <p:sp>
        <p:nvSpPr>
          <p:cNvPr id="352" name="제목 114"/>
          <p:cNvSpPr txBox="1">
            <a:spLocks/>
          </p:cNvSpPr>
          <p:nvPr/>
        </p:nvSpPr>
        <p:spPr>
          <a:xfrm>
            <a:off x="500752" y="2079237"/>
            <a:ext cx="3906542" cy="245264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wrap="none" anchor="ctr" anchorCtr="0"/>
          <a:lstStyle/>
          <a:p>
            <a:pPr algn="ctr" eaLnBrk="0" latinLnBrk="0" hangingPunct="0">
              <a:defRPr/>
            </a:pPr>
            <a:r>
              <a:rPr lang="ko-KR" altLang="en-US" sz="2000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기술창업자 </a:t>
            </a:r>
            <a:r>
              <a:rPr lang="en-US" altLang="ko-KR" sz="2000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5</a:t>
            </a:r>
            <a:r>
              <a:rPr lang="ko-KR" altLang="en-US" sz="2000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천명 양성</a:t>
            </a:r>
          </a:p>
        </p:txBody>
      </p:sp>
      <p:grpSp>
        <p:nvGrpSpPr>
          <p:cNvPr id="7" name="그룹 105"/>
          <p:cNvGrpSpPr/>
          <p:nvPr/>
        </p:nvGrpSpPr>
        <p:grpSpPr>
          <a:xfrm>
            <a:off x="4692454" y="2018242"/>
            <a:ext cx="3966126" cy="390060"/>
            <a:chOff x="4547112" y="1674352"/>
            <a:chExt cx="4014674" cy="354750"/>
          </a:xfrm>
        </p:grpSpPr>
        <p:sp>
          <p:nvSpPr>
            <p:cNvPr id="354" name="AutoShape 55"/>
            <p:cNvSpPr>
              <a:spLocks noChangeArrowheads="1"/>
            </p:cNvSpPr>
            <p:nvPr/>
          </p:nvSpPr>
          <p:spPr bwMode="auto">
            <a:xfrm>
              <a:off x="4547112" y="1674352"/>
              <a:ext cx="4014674" cy="354750"/>
            </a:xfrm>
            <a:prstGeom prst="roundRect">
              <a:avLst>
                <a:gd name="adj" fmla="val 0"/>
              </a:avLst>
            </a:prstGeom>
            <a:solidFill>
              <a:srgbClr val="248E9C"/>
            </a:solidFill>
            <a:ln w="31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200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355" name="자유형 354"/>
            <p:cNvSpPr/>
            <p:nvPr/>
          </p:nvSpPr>
          <p:spPr>
            <a:xfrm flipH="1">
              <a:off x="7625895" y="1682508"/>
              <a:ext cx="922421" cy="346222"/>
            </a:xfrm>
            <a:custGeom>
              <a:avLst/>
              <a:gdLst>
                <a:gd name="connsiteX0" fmla="*/ 0 w 922421"/>
                <a:gd name="connsiteY0" fmla="*/ 409074 h 409074"/>
                <a:gd name="connsiteX1" fmla="*/ 922421 w 922421"/>
                <a:gd name="connsiteY1" fmla="*/ 0 h 409074"/>
                <a:gd name="connsiteX2" fmla="*/ 0 w 922421"/>
                <a:gd name="connsiteY2" fmla="*/ 0 h 409074"/>
                <a:gd name="connsiteX3" fmla="*/ 0 w 922421"/>
                <a:gd name="connsiteY3" fmla="*/ 409074 h 40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421" h="409074">
                  <a:moveTo>
                    <a:pt x="0" y="409074"/>
                  </a:moveTo>
                  <a:lnTo>
                    <a:pt x="922421" y="0"/>
                  </a:lnTo>
                  <a:lnTo>
                    <a:pt x="0" y="0"/>
                  </a:lnTo>
                  <a:lnTo>
                    <a:pt x="0" y="409074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10000"/>
                  </a:schemeClr>
                </a:gs>
                <a:gs pos="0">
                  <a:schemeClr val="bg1">
                    <a:alpha val="27000"/>
                  </a:schemeClr>
                </a:gs>
              </a:gsLst>
              <a:lin ang="9000000" scaled="0"/>
            </a:gra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ko-KR" altLang="en-US" sz="2000"/>
            </a:p>
          </p:txBody>
        </p:sp>
      </p:grpSp>
      <p:sp>
        <p:nvSpPr>
          <p:cNvPr id="357" name="제목 114"/>
          <p:cNvSpPr txBox="1">
            <a:spLocks/>
          </p:cNvSpPr>
          <p:nvPr/>
        </p:nvSpPr>
        <p:spPr>
          <a:xfrm>
            <a:off x="4449762" y="2081556"/>
            <a:ext cx="4492836" cy="245264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wrap="none" anchor="ctr" anchorCtr="0"/>
          <a:lstStyle/>
          <a:p>
            <a:pPr algn="ctr" eaLnBrk="0" latinLnBrk="0" hangingPunct="0">
              <a:defRPr/>
            </a:pPr>
            <a:r>
              <a:rPr lang="en-US" altLang="ko-KR" sz="2000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Start-up Valley</a:t>
            </a:r>
            <a:r>
              <a:rPr lang="ko-KR" altLang="en-US" sz="2000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 조성</a:t>
            </a:r>
            <a:r>
              <a:rPr lang="ko-KR" altLang="en-US" sz="1600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 </a:t>
            </a:r>
            <a:r>
              <a:rPr lang="en-US" altLang="ko-KR" sz="1600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(</a:t>
            </a:r>
            <a:r>
              <a:rPr lang="ko-KR" altLang="en-US" sz="1600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서울 역삼동</a:t>
            </a:r>
            <a:r>
              <a:rPr lang="en-US" altLang="ko-KR" sz="1600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)</a:t>
            </a:r>
            <a:endParaRPr lang="ko-KR" altLang="en-US" sz="1600" kern="0" dirty="0" smtClean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40" panose="02030504000101010101" pitchFamily="18" charset="-127"/>
              <a:ea typeface="-윤고딕340" panose="02030504000101010101" pitchFamily="18" charset="-127"/>
              <a:cs typeface="Arial" pitchFamily="34" charset="0"/>
            </a:endParaRPr>
          </a:p>
        </p:txBody>
      </p:sp>
      <p:sp>
        <p:nvSpPr>
          <p:cNvPr id="358" name="Text Box 5"/>
          <p:cNvSpPr txBox="1">
            <a:spLocks noChangeArrowheads="1"/>
          </p:cNvSpPr>
          <p:nvPr/>
        </p:nvSpPr>
        <p:spPr bwMode="auto">
          <a:xfrm>
            <a:off x="537622" y="2482534"/>
            <a:ext cx="3725379" cy="253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eaLnBrk="1" hangingPunct="1">
              <a:buClr>
                <a:schemeClr val="tx1"/>
              </a:buClr>
              <a:buFont typeface="Arial" pitchFamily="34" charset="0"/>
              <a:buChar char="•"/>
            </a:pPr>
            <a:r>
              <a:rPr kumimoji="0" lang="ko-KR" altLang="en-US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창업자 </a:t>
            </a:r>
            <a:r>
              <a:rPr kumimoji="0" lang="ko-KR" altLang="en-US" dirty="0" err="1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특성별</a:t>
            </a:r>
            <a:r>
              <a:rPr kumimoji="0" lang="ko-KR" altLang="en-US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맞춤형 기술창업 촉진</a:t>
            </a:r>
            <a:endParaRPr kumimoji="0" lang="ko-KR" altLang="en-US" dirty="0">
              <a:gradFill>
                <a:gsLst>
                  <a:gs pos="100000">
                    <a:srgbClr val="000000"/>
                  </a:gs>
                  <a:gs pos="100000">
                    <a:srgbClr val="BBE0E3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359" name="모서리가 둥근 직사각형 358"/>
          <p:cNvSpPr/>
          <p:nvPr/>
        </p:nvSpPr>
        <p:spPr>
          <a:xfrm>
            <a:off x="450652" y="4760667"/>
            <a:ext cx="8225035" cy="130650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rgbClr val="248E9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400">
              <a:solidFill>
                <a:srgbClr val="FFFFFF"/>
              </a:solidFill>
              <a:cs typeface="Arial" pitchFamily="34" charset="0"/>
            </a:endParaRPr>
          </a:p>
        </p:txBody>
      </p:sp>
      <p:grpSp>
        <p:nvGrpSpPr>
          <p:cNvPr id="8" name="그룹 359"/>
          <p:cNvGrpSpPr/>
          <p:nvPr/>
        </p:nvGrpSpPr>
        <p:grpSpPr>
          <a:xfrm>
            <a:off x="450653" y="4757877"/>
            <a:ext cx="8225035" cy="390060"/>
            <a:chOff x="450653" y="5159514"/>
            <a:chExt cx="2634531" cy="426159"/>
          </a:xfrm>
        </p:grpSpPr>
        <p:sp>
          <p:nvSpPr>
            <p:cNvPr id="361" name="AutoShape 55"/>
            <p:cNvSpPr>
              <a:spLocks noChangeArrowheads="1"/>
            </p:cNvSpPr>
            <p:nvPr/>
          </p:nvSpPr>
          <p:spPr bwMode="auto">
            <a:xfrm>
              <a:off x="450653" y="5159514"/>
              <a:ext cx="2634531" cy="426159"/>
            </a:xfrm>
            <a:prstGeom prst="roundRect">
              <a:avLst>
                <a:gd name="adj" fmla="val 0"/>
              </a:avLst>
            </a:prstGeom>
            <a:solidFill>
              <a:srgbClr val="239D6C"/>
            </a:solidFill>
            <a:ln w="3175">
              <a:noFill/>
              <a:round/>
              <a:headEnd/>
              <a:tailEnd/>
            </a:ln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00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362" name="제목 114"/>
            <p:cNvSpPr txBox="1">
              <a:spLocks/>
            </p:cNvSpPr>
            <p:nvPr/>
          </p:nvSpPr>
          <p:spPr>
            <a:xfrm>
              <a:off x="468317" y="5247736"/>
              <a:ext cx="2613078" cy="267963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wrap="none" anchor="ctr" anchorCtr="0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latinLnBrk="0" hangingPunct="0">
                <a:defRPr/>
              </a:pPr>
              <a:r>
                <a:rPr lang="ko-KR" altLang="en-US" sz="2000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손쉬운 창업 환경 조성</a:t>
              </a:r>
            </a:p>
          </p:txBody>
        </p:sp>
      </p:grpSp>
      <p:sp>
        <p:nvSpPr>
          <p:cNvPr id="363" name="Text Box 5"/>
          <p:cNvSpPr txBox="1">
            <a:spLocks noChangeArrowheads="1"/>
          </p:cNvSpPr>
          <p:nvPr/>
        </p:nvSpPr>
        <p:spPr bwMode="auto">
          <a:xfrm>
            <a:off x="533036" y="5181994"/>
            <a:ext cx="2914259" cy="253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Clr>
                <a:schemeClr val="tx1"/>
              </a:buClr>
              <a:buFont typeface="Arial" pitchFamily="34" charset="0"/>
              <a:buChar char="•"/>
            </a:pPr>
            <a:r>
              <a:rPr lang="ko-KR" altLang="en-US" spc="-5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창업절차 및 신청서류 간소화</a:t>
            </a:r>
          </a:p>
        </p:txBody>
      </p:sp>
      <p:sp>
        <p:nvSpPr>
          <p:cNvPr id="364" name="Text Box 5"/>
          <p:cNvSpPr txBox="1">
            <a:spLocks noChangeArrowheads="1"/>
          </p:cNvSpPr>
          <p:nvPr/>
        </p:nvSpPr>
        <p:spPr bwMode="auto">
          <a:xfrm>
            <a:off x="4778668" y="5197467"/>
            <a:ext cx="2949525" cy="253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Clr>
                <a:schemeClr val="tx1"/>
              </a:buClr>
              <a:buFont typeface="Arial" pitchFamily="34" charset="0"/>
              <a:buChar char="•"/>
            </a:pPr>
            <a:r>
              <a:rPr lang="ko-KR" altLang="en-US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교수</a:t>
            </a:r>
            <a:r>
              <a:rPr lang="en-US" altLang="ko-KR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·</a:t>
            </a:r>
            <a:r>
              <a:rPr lang="ko-KR" altLang="en-US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연구원 창업제도 개선</a:t>
            </a:r>
            <a:endParaRPr lang="en-US" altLang="ko-KR" sz="1400" dirty="0" smtClean="0">
              <a:gradFill>
                <a:gsLst>
                  <a:gs pos="100000">
                    <a:srgbClr val="000000"/>
                  </a:gs>
                  <a:gs pos="100000">
                    <a:srgbClr val="BBE0E3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365" name="Text Box 5"/>
          <p:cNvSpPr txBox="1">
            <a:spLocks noChangeArrowheads="1"/>
          </p:cNvSpPr>
          <p:nvPr/>
        </p:nvSpPr>
        <p:spPr bwMode="auto">
          <a:xfrm>
            <a:off x="4765118" y="2470910"/>
            <a:ext cx="322524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Clr>
                <a:schemeClr val="tx1"/>
              </a:buClr>
              <a:buFont typeface="Arial" pitchFamily="34" charset="0"/>
              <a:buChar char="•"/>
            </a:pPr>
            <a:r>
              <a:rPr lang="ko-KR" altLang="en-US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벤처 </a:t>
            </a:r>
            <a:r>
              <a:rPr lang="en-US" altLang="ko-KR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</a:rPr>
              <a:t>· </a:t>
            </a:r>
            <a:r>
              <a:rPr lang="ko-KR" altLang="en-US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창업</a:t>
            </a:r>
            <a:r>
              <a:rPr lang="en-US" altLang="ko-KR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맑은 고딕"/>
                <a:ea typeface="맑은 고딕"/>
              </a:rPr>
              <a:t> </a:t>
            </a:r>
            <a:r>
              <a:rPr lang="ko-KR" altLang="en-US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클러스터 집중 육성</a:t>
            </a:r>
            <a:endParaRPr lang="ko-KR" altLang="en-US" sz="1400" dirty="0" smtClean="0">
              <a:gradFill>
                <a:gsLst>
                  <a:gs pos="100000">
                    <a:srgbClr val="000000"/>
                  </a:gs>
                  <a:gs pos="100000">
                    <a:srgbClr val="BBE0E3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366" name="직사각형 365"/>
          <p:cNvSpPr/>
          <p:nvPr/>
        </p:nvSpPr>
        <p:spPr>
          <a:xfrm>
            <a:off x="685996" y="5502534"/>
            <a:ext cx="3896901" cy="4296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30325" eaLnBrk="0" latinLnBrk="0" hangingPunct="0">
              <a:spcAft>
                <a:spcPts val="300"/>
              </a:spcAft>
              <a:buSzPct val="100000"/>
              <a:defRPr/>
            </a:pPr>
            <a:r>
              <a:rPr lang="en-US" altLang="ko-KR" sz="14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- </a:t>
            </a:r>
            <a:r>
              <a:rPr lang="ko-KR" altLang="en-US" sz="14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창업절차</a:t>
            </a:r>
            <a:r>
              <a:rPr lang="ko-KR" altLang="en-US" sz="1400" kern="0" spc="-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en-US" altLang="ko-KR" sz="1400" kern="0" spc="-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: (</a:t>
            </a:r>
            <a:r>
              <a:rPr lang="ko-KR" altLang="en-US" sz="1400" kern="0" spc="-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현행</a:t>
            </a:r>
            <a:r>
              <a:rPr lang="en-US" altLang="ko-KR" sz="1400" kern="0" spc="-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) 3</a:t>
            </a:r>
            <a:r>
              <a:rPr lang="ko-KR" altLang="en-US" sz="1400" kern="0" spc="-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단계</a:t>
            </a:r>
            <a:r>
              <a:rPr lang="en-US" altLang="ko-KR" sz="1400" kern="0" spc="-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, 4</a:t>
            </a:r>
            <a:r>
              <a:rPr lang="ko-KR" altLang="en-US" sz="1400" kern="0" spc="-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일 → </a:t>
            </a:r>
            <a:r>
              <a:rPr lang="en-US" altLang="ko-KR" sz="1400" kern="0" spc="-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(</a:t>
            </a:r>
            <a:r>
              <a:rPr lang="ko-KR" altLang="en-US" sz="1400" kern="0" spc="-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개선</a:t>
            </a:r>
            <a:r>
              <a:rPr lang="en-US" altLang="ko-KR" sz="1400" kern="0" spc="-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) 2</a:t>
            </a:r>
            <a:r>
              <a:rPr lang="ko-KR" altLang="en-US" sz="1400" kern="0" spc="-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단계</a:t>
            </a:r>
            <a:r>
              <a:rPr lang="en-US" altLang="ko-KR" sz="1400" kern="0" spc="-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,</a:t>
            </a:r>
            <a:r>
              <a:rPr lang="ko-KR" altLang="en-US" sz="1400" kern="0" spc="-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en-US" altLang="ko-KR" sz="1400" kern="0" spc="-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3.5</a:t>
            </a:r>
            <a:r>
              <a:rPr lang="ko-KR" altLang="en-US" sz="1400" kern="0" spc="-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일</a:t>
            </a:r>
            <a:endParaRPr lang="en-US" altLang="ko-KR" sz="1400" kern="0" spc="-50" dirty="0" smtClean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  <a:p>
            <a:pPr defTabSz="1330325" eaLnBrk="0" latinLnBrk="0" hangingPunct="0">
              <a:spcAft>
                <a:spcPts val="300"/>
              </a:spcAft>
              <a:buSzPct val="100000"/>
              <a:defRPr/>
            </a:pPr>
            <a:r>
              <a:rPr lang="en-US" altLang="ko-KR" sz="14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- </a:t>
            </a:r>
            <a:r>
              <a:rPr lang="ko-KR" altLang="en-US" sz="14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신청</a:t>
            </a:r>
            <a:r>
              <a:rPr lang="ko-KR" altLang="en-US" sz="1400" kern="0" spc="-7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서류 </a:t>
            </a:r>
            <a:r>
              <a:rPr lang="en-US" altLang="ko-KR" sz="1400" kern="0" spc="-7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: </a:t>
            </a:r>
            <a:r>
              <a:rPr lang="ko-KR" altLang="en-US" sz="1400" kern="0" spc="-7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사업별 증빙서류 감축</a:t>
            </a:r>
            <a:r>
              <a:rPr lang="ko-KR" altLang="en-US" sz="1100" kern="0" spc="-7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en-US" altLang="ko-KR" sz="1100" kern="0" spc="-7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(</a:t>
            </a:r>
            <a:r>
              <a:rPr lang="ko-KR" altLang="en-US" sz="1100" kern="0" spc="-7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평균 </a:t>
            </a:r>
            <a:r>
              <a:rPr lang="en-US" altLang="ko-KR" sz="1100" kern="0" spc="-7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8 </a:t>
            </a:r>
            <a:r>
              <a:rPr lang="en-US" altLang="ko-KR" sz="1100" kern="0" spc="-7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맑은 고딕"/>
                <a:ea typeface="맑은 고딕"/>
              </a:rPr>
              <a:t>→ 5</a:t>
            </a:r>
            <a:r>
              <a:rPr lang="ko-KR" altLang="en-US" sz="1100" kern="0" spc="-7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맑은 고딕"/>
                <a:ea typeface="맑은 고딕"/>
              </a:rPr>
              <a:t>종</a:t>
            </a:r>
            <a:r>
              <a:rPr lang="en-US" altLang="ko-KR" sz="1100" kern="0" spc="-7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맑은 고딕"/>
                <a:ea typeface="맑은 고딕"/>
              </a:rPr>
              <a:t>)</a:t>
            </a:r>
            <a:endParaRPr lang="en-US" altLang="ko-KR" sz="1100" kern="0" spc="-70" dirty="0" smtClean="0">
              <a:solidFill>
                <a:srgbClr val="FF0000"/>
              </a:soli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</p:txBody>
      </p:sp>
      <p:sp>
        <p:nvSpPr>
          <p:cNvPr id="367" name="직사각형 366"/>
          <p:cNvSpPr/>
          <p:nvPr/>
        </p:nvSpPr>
        <p:spPr>
          <a:xfrm>
            <a:off x="4932226" y="5502534"/>
            <a:ext cx="3576300" cy="4693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30325" eaLnBrk="0" latinLnBrk="0" hangingPunct="0">
              <a:spcAft>
                <a:spcPts val="300"/>
              </a:spcAft>
              <a:buSzPct val="100000"/>
              <a:defRPr/>
            </a:pPr>
            <a:r>
              <a:rPr lang="en-US" altLang="ko-KR" sz="14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- </a:t>
            </a:r>
            <a:r>
              <a:rPr lang="ko-KR" altLang="en-US" sz="1400" kern="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</a:rPr>
              <a:t>대상기관 </a:t>
            </a:r>
            <a:r>
              <a:rPr lang="en-US" altLang="ko-KR" sz="1400" kern="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</a:rPr>
              <a:t>: </a:t>
            </a:r>
            <a:r>
              <a:rPr lang="ko-KR" altLang="en-US" sz="1400" kern="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</a:rPr>
              <a:t>국</a:t>
            </a:r>
            <a:r>
              <a:rPr lang="en-US" altLang="ko-KR" sz="1400" kern="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맑은 고딕"/>
                <a:ea typeface="맑은 고딕"/>
              </a:rPr>
              <a:t>·</a:t>
            </a:r>
            <a:r>
              <a:rPr lang="ko-KR" altLang="en-US" sz="1400" kern="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</a:rPr>
              <a:t>공립大</a:t>
            </a:r>
            <a:r>
              <a:rPr lang="en-US" altLang="ko-KR" sz="1400" kern="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</a:rPr>
              <a:t>,</a:t>
            </a:r>
            <a:r>
              <a:rPr lang="ko-KR" altLang="en-US" sz="1400" kern="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</a:rPr>
              <a:t> </a:t>
            </a:r>
            <a:r>
              <a:rPr lang="ko-KR" altLang="en-US" sz="1400" kern="0" spc="-150" dirty="0" err="1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</a:rPr>
              <a:t>정부출연硏</a:t>
            </a:r>
            <a:r>
              <a:rPr lang="ko-KR" altLang="en-US" sz="1400" kern="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</a:rPr>
              <a:t> </a:t>
            </a:r>
            <a:r>
              <a:rPr lang="ko-KR" altLang="en-US" sz="1400" kern="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 </a:t>
            </a:r>
            <a:r>
              <a:rPr lang="ko-KR" altLang="en-US" sz="1400" kern="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</a:rPr>
              <a:t>→ </a:t>
            </a:r>
            <a:r>
              <a:rPr lang="ko-KR" altLang="en-US" sz="1400" kern="0" spc="-150" dirty="0" err="1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</a:rPr>
              <a:t>공공硏</a:t>
            </a:r>
            <a:r>
              <a:rPr lang="ko-KR" altLang="en-US" sz="1400" kern="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</a:rPr>
              <a:t> 포함</a:t>
            </a:r>
            <a:endParaRPr lang="en-US" altLang="ko-KR" sz="1400" kern="0" spc="-150" dirty="0" smtClean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20" pitchFamily="18" charset="-127"/>
              <a:ea typeface="-윤고딕320" pitchFamily="18" charset="-127"/>
            </a:endParaRPr>
          </a:p>
          <a:p>
            <a:pPr defTabSz="1330325" eaLnBrk="0" latinLnBrk="0" hangingPunct="0">
              <a:spcAft>
                <a:spcPts val="300"/>
              </a:spcAft>
              <a:buSzPct val="100000"/>
              <a:defRPr/>
            </a:pPr>
            <a:r>
              <a:rPr lang="en-US" altLang="ko-KR" sz="14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- </a:t>
            </a:r>
            <a:r>
              <a:rPr lang="ko-KR" altLang="en-US" sz="14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휴직기간 </a:t>
            </a:r>
            <a:r>
              <a:rPr lang="en-US" altLang="ko-KR" sz="14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: 3</a:t>
            </a:r>
            <a:r>
              <a:rPr lang="ko-KR" altLang="en-US" sz="14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년 </a:t>
            </a:r>
            <a:r>
              <a:rPr lang="en-US" altLang="ko-KR" sz="14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+ 3</a:t>
            </a:r>
            <a:r>
              <a:rPr lang="ko-KR" altLang="en-US" sz="14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년 </a:t>
            </a:r>
            <a:r>
              <a:rPr lang="ko-KR" altLang="en-US" sz="14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맑은 고딕"/>
                <a:ea typeface="맑은 고딕"/>
              </a:rPr>
              <a:t>→ </a:t>
            </a:r>
            <a:r>
              <a:rPr lang="en-US" altLang="ko-KR" sz="14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맑은 고딕"/>
                <a:ea typeface="맑은 고딕"/>
              </a:rPr>
              <a:t>5</a:t>
            </a:r>
            <a:r>
              <a:rPr lang="ko-KR" altLang="en-US" sz="14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맑은 고딕"/>
                <a:ea typeface="맑은 고딕"/>
              </a:rPr>
              <a:t>년 </a:t>
            </a:r>
            <a:r>
              <a:rPr lang="en-US" altLang="ko-KR" sz="14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맑은 고딕"/>
                <a:ea typeface="맑은 고딕"/>
              </a:rPr>
              <a:t>+ 1</a:t>
            </a:r>
            <a:r>
              <a:rPr lang="ko-KR" altLang="en-US" sz="14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맑은 고딕"/>
                <a:ea typeface="맑은 고딕"/>
              </a:rPr>
              <a:t>년</a:t>
            </a:r>
            <a:endParaRPr lang="en-US" altLang="ko-KR" sz="1400" kern="0" dirty="0" smtClean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맑은 고딕"/>
              <a:ea typeface="맑은 고딕"/>
            </a:endParaRPr>
          </a:p>
        </p:txBody>
      </p:sp>
      <p:sp>
        <p:nvSpPr>
          <p:cNvPr id="368" name="자유형 367"/>
          <p:cNvSpPr/>
          <p:nvPr/>
        </p:nvSpPr>
        <p:spPr>
          <a:xfrm flipH="1">
            <a:off x="2527523" y="2937696"/>
            <a:ext cx="1771587" cy="463523"/>
          </a:xfrm>
          <a:custGeom>
            <a:avLst/>
            <a:gdLst>
              <a:gd name="connsiteX0" fmla="*/ 0 w 1637654"/>
              <a:gd name="connsiteY0" fmla="*/ 242807 h 366793"/>
              <a:gd name="connsiteX1" fmla="*/ 1637654 w 1637654"/>
              <a:gd name="connsiteY1" fmla="*/ 366793 h 366793"/>
              <a:gd name="connsiteX2" fmla="*/ 640596 w 1637654"/>
              <a:gd name="connsiteY2" fmla="*/ 0 h 366793"/>
              <a:gd name="connsiteX3" fmla="*/ 640596 w 1637654"/>
              <a:gd name="connsiteY3" fmla="*/ 0 h 366793"/>
              <a:gd name="connsiteX0" fmla="*/ 0 w 1715929"/>
              <a:gd name="connsiteY0" fmla="*/ 242807 h 377467"/>
              <a:gd name="connsiteX1" fmla="*/ 1715929 w 1715929"/>
              <a:gd name="connsiteY1" fmla="*/ 377467 h 377467"/>
              <a:gd name="connsiteX2" fmla="*/ 640596 w 1715929"/>
              <a:gd name="connsiteY2" fmla="*/ 0 h 377467"/>
              <a:gd name="connsiteX3" fmla="*/ 640596 w 1715929"/>
              <a:gd name="connsiteY3" fmla="*/ 0 h 377467"/>
              <a:gd name="connsiteX0" fmla="*/ 0 w 1692483"/>
              <a:gd name="connsiteY0" fmla="*/ 242807 h 482975"/>
              <a:gd name="connsiteX1" fmla="*/ 1692483 w 1692483"/>
              <a:gd name="connsiteY1" fmla="*/ 482975 h 482975"/>
              <a:gd name="connsiteX2" fmla="*/ 640596 w 1692483"/>
              <a:gd name="connsiteY2" fmla="*/ 0 h 482975"/>
              <a:gd name="connsiteX3" fmla="*/ 640596 w 1692483"/>
              <a:gd name="connsiteY3" fmla="*/ 0 h 482975"/>
              <a:gd name="connsiteX0" fmla="*/ 0 w 1692483"/>
              <a:gd name="connsiteY0" fmla="*/ 266253 h 506421"/>
              <a:gd name="connsiteX1" fmla="*/ 1692483 w 1692483"/>
              <a:gd name="connsiteY1" fmla="*/ 506421 h 506421"/>
              <a:gd name="connsiteX2" fmla="*/ 640596 w 1692483"/>
              <a:gd name="connsiteY2" fmla="*/ 23446 h 506421"/>
              <a:gd name="connsiteX3" fmla="*/ 609335 w 1692483"/>
              <a:gd name="connsiteY3" fmla="*/ 0 h 506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2483" h="506421">
                <a:moveTo>
                  <a:pt x="0" y="266253"/>
                </a:moveTo>
                <a:lnTo>
                  <a:pt x="1692483" y="506421"/>
                </a:lnTo>
                <a:lnTo>
                  <a:pt x="640596" y="23446"/>
                </a:lnTo>
                <a:lnTo>
                  <a:pt x="609335" y="0"/>
                </a:lnTo>
              </a:path>
            </a:pathLst>
          </a:custGeom>
          <a:solidFill>
            <a:schemeClr val="tx1">
              <a:alpha val="14000"/>
            </a:schemeClr>
          </a:solidFill>
          <a:ln w="1587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 sz="2000"/>
          </a:p>
        </p:txBody>
      </p:sp>
      <p:sp>
        <p:nvSpPr>
          <p:cNvPr id="369" name="자유형 368"/>
          <p:cNvSpPr/>
          <p:nvPr/>
        </p:nvSpPr>
        <p:spPr>
          <a:xfrm flipH="1">
            <a:off x="2521829" y="2941988"/>
            <a:ext cx="1048578" cy="458673"/>
          </a:xfrm>
          <a:custGeom>
            <a:avLst/>
            <a:gdLst>
              <a:gd name="connsiteX0" fmla="*/ 0 w 1637654"/>
              <a:gd name="connsiteY0" fmla="*/ 242807 h 366793"/>
              <a:gd name="connsiteX1" fmla="*/ 1637654 w 1637654"/>
              <a:gd name="connsiteY1" fmla="*/ 366793 h 366793"/>
              <a:gd name="connsiteX2" fmla="*/ 640596 w 1637654"/>
              <a:gd name="connsiteY2" fmla="*/ 0 h 366793"/>
              <a:gd name="connsiteX3" fmla="*/ 640596 w 1637654"/>
              <a:gd name="connsiteY3" fmla="*/ 0 h 366793"/>
              <a:gd name="connsiteX0" fmla="*/ 0 w 929898"/>
              <a:gd name="connsiteY0" fmla="*/ 242807 h 377125"/>
              <a:gd name="connsiteX1" fmla="*/ 929898 w 929898"/>
              <a:gd name="connsiteY1" fmla="*/ 377125 h 377125"/>
              <a:gd name="connsiteX2" fmla="*/ 640596 w 929898"/>
              <a:gd name="connsiteY2" fmla="*/ 0 h 377125"/>
              <a:gd name="connsiteX3" fmla="*/ 640596 w 929898"/>
              <a:gd name="connsiteY3" fmla="*/ 0 h 377125"/>
              <a:gd name="connsiteX0" fmla="*/ 0 w 993941"/>
              <a:gd name="connsiteY0" fmla="*/ 242807 h 387799"/>
              <a:gd name="connsiteX1" fmla="*/ 993941 w 993941"/>
              <a:gd name="connsiteY1" fmla="*/ 387799 h 387799"/>
              <a:gd name="connsiteX2" fmla="*/ 640596 w 993941"/>
              <a:gd name="connsiteY2" fmla="*/ 0 h 387799"/>
              <a:gd name="connsiteX3" fmla="*/ 640596 w 993941"/>
              <a:gd name="connsiteY3" fmla="*/ 0 h 387799"/>
              <a:gd name="connsiteX0" fmla="*/ 0 w 1005664"/>
              <a:gd name="connsiteY0" fmla="*/ 242807 h 512845"/>
              <a:gd name="connsiteX1" fmla="*/ 1005664 w 1005664"/>
              <a:gd name="connsiteY1" fmla="*/ 512845 h 512845"/>
              <a:gd name="connsiteX2" fmla="*/ 640596 w 1005664"/>
              <a:gd name="connsiteY2" fmla="*/ 0 h 512845"/>
              <a:gd name="connsiteX3" fmla="*/ 640596 w 1005664"/>
              <a:gd name="connsiteY3" fmla="*/ 0 h 512845"/>
              <a:gd name="connsiteX0" fmla="*/ 0 w 1005664"/>
              <a:gd name="connsiteY0" fmla="*/ 242807 h 512845"/>
              <a:gd name="connsiteX1" fmla="*/ 1005664 w 1005664"/>
              <a:gd name="connsiteY1" fmla="*/ 512845 h 512845"/>
              <a:gd name="connsiteX2" fmla="*/ 640596 w 1005664"/>
              <a:gd name="connsiteY2" fmla="*/ 0 h 512845"/>
              <a:gd name="connsiteX3" fmla="*/ 632781 w 1005664"/>
              <a:gd name="connsiteY3" fmla="*/ 39077 h 512845"/>
              <a:gd name="connsiteX0" fmla="*/ 0 w 1005664"/>
              <a:gd name="connsiteY0" fmla="*/ 242807 h 512845"/>
              <a:gd name="connsiteX1" fmla="*/ 1005664 w 1005664"/>
              <a:gd name="connsiteY1" fmla="*/ 512845 h 512845"/>
              <a:gd name="connsiteX2" fmla="*/ 640596 w 1005664"/>
              <a:gd name="connsiteY2" fmla="*/ 0 h 512845"/>
              <a:gd name="connsiteX0" fmla="*/ 0 w 1005664"/>
              <a:gd name="connsiteY0" fmla="*/ 203730 h 473768"/>
              <a:gd name="connsiteX1" fmla="*/ 1005664 w 1005664"/>
              <a:gd name="connsiteY1" fmla="*/ 473768 h 473768"/>
              <a:gd name="connsiteX2" fmla="*/ 636688 w 1005664"/>
              <a:gd name="connsiteY2" fmla="*/ 0 h 473768"/>
              <a:gd name="connsiteX0" fmla="*/ 0 w 1005664"/>
              <a:gd name="connsiteY0" fmla="*/ 231084 h 501122"/>
              <a:gd name="connsiteX1" fmla="*/ 1005664 w 1005664"/>
              <a:gd name="connsiteY1" fmla="*/ 501122 h 501122"/>
              <a:gd name="connsiteX2" fmla="*/ 628873 w 1005664"/>
              <a:gd name="connsiteY2" fmla="*/ 0 h 501122"/>
              <a:gd name="connsiteX0" fmla="*/ 0 w 1001757"/>
              <a:gd name="connsiteY0" fmla="*/ 262346 h 501122"/>
              <a:gd name="connsiteX1" fmla="*/ 1001757 w 1001757"/>
              <a:gd name="connsiteY1" fmla="*/ 501122 h 501122"/>
              <a:gd name="connsiteX2" fmla="*/ 624966 w 1001757"/>
              <a:gd name="connsiteY2" fmla="*/ 0 h 501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757" h="501122">
                <a:moveTo>
                  <a:pt x="0" y="262346"/>
                </a:moveTo>
                <a:lnTo>
                  <a:pt x="1001757" y="501122"/>
                </a:lnTo>
                <a:lnTo>
                  <a:pt x="624966" y="0"/>
                </a:lnTo>
              </a:path>
            </a:pathLst>
          </a:custGeom>
          <a:solidFill>
            <a:schemeClr val="tx1">
              <a:alpha val="14000"/>
            </a:schemeClr>
          </a:solidFill>
          <a:ln w="1587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 sz="2000"/>
          </a:p>
        </p:txBody>
      </p:sp>
      <p:sp>
        <p:nvSpPr>
          <p:cNvPr id="370" name="자유형 369"/>
          <p:cNvSpPr/>
          <p:nvPr/>
        </p:nvSpPr>
        <p:spPr>
          <a:xfrm>
            <a:off x="727582" y="2937697"/>
            <a:ext cx="1809036" cy="464957"/>
          </a:xfrm>
          <a:custGeom>
            <a:avLst/>
            <a:gdLst>
              <a:gd name="connsiteX0" fmla="*/ 0 w 1637654"/>
              <a:gd name="connsiteY0" fmla="*/ 242807 h 366793"/>
              <a:gd name="connsiteX1" fmla="*/ 1637654 w 1637654"/>
              <a:gd name="connsiteY1" fmla="*/ 366793 h 366793"/>
              <a:gd name="connsiteX2" fmla="*/ 640596 w 1637654"/>
              <a:gd name="connsiteY2" fmla="*/ 0 h 366793"/>
              <a:gd name="connsiteX3" fmla="*/ 640596 w 1637654"/>
              <a:gd name="connsiteY3" fmla="*/ 0 h 366793"/>
              <a:gd name="connsiteX0" fmla="*/ 0 w 1694582"/>
              <a:gd name="connsiteY0" fmla="*/ 242807 h 377467"/>
              <a:gd name="connsiteX1" fmla="*/ 1694582 w 1694582"/>
              <a:gd name="connsiteY1" fmla="*/ 377467 h 377467"/>
              <a:gd name="connsiteX2" fmla="*/ 640596 w 1694582"/>
              <a:gd name="connsiteY2" fmla="*/ 0 h 377467"/>
              <a:gd name="connsiteX3" fmla="*/ 640596 w 1694582"/>
              <a:gd name="connsiteY3" fmla="*/ 0 h 377467"/>
              <a:gd name="connsiteX0" fmla="*/ 0 w 1694582"/>
              <a:gd name="connsiteY0" fmla="*/ 242807 h 391699"/>
              <a:gd name="connsiteX1" fmla="*/ 1694582 w 1694582"/>
              <a:gd name="connsiteY1" fmla="*/ 391699 h 391699"/>
              <a:gd name="connsiteX2" fmla="*/ 640596 w 1694582"/>
              <a:gd name="connsiteY2" fmla="*/ 0 h 391699"/>
              <a:gd name="connsiteX3" fmla="*/ 640596 w 1694582"/>
              <a:gd name="connsiteY3" fmla="*/ 0 h 391699"/>
              <a:gd name="connsiteX0" fmla="*/ 0 w 1705256"/>
              <a:gd name="connsiteY0" fmla="*/ 242807 h 381025"/>
              <a:gd name="connsiteX1" fmla="*/ 1705256 w 1705256"/>
              <a:gd name="connsiteY1" fmla="*/ 381025 h 381025"/>
              <a:gd name="connsiteX2" fmla="*/ 640596 w 1705256"/>
              <a:gd name="connsiteY2" fmla="*/ 0 h 381025"/>
              <a:gd name="connsiteX3" fmla="*/ 640596 w 1705256"/>
              <a:gd name="connsiteY3" fmla="*/ 0 h 381025"/>
              <a:gd name="connsiteX0" fmla="*/ 0 w 1728260"/>
              <a:gd name="connsiteY0" fmla="*/ 242807 h 484542"/>
              <a:gd name="connsiteX1" fmla="*/ 1728260 w 1728260"/>
              <a:gd name="connsiteY1" fmla="*/ 484542 h 484542"/>
              <a:gd name="connsiteX2" fmla="*/ 640596 w 1728260"/>
              <a:gd name="connsiteY2" fmla="*/ 0 h 484542"/>
              <a:gd name="connsiteX3" fmla="*/ 640596 w 1728260"/>
              <a:gd name="connsiteY3" fmla="*/ 0 h 484542"/>
              <a:gd name="connsiteX0" fmla="*/ 0 w 1728260"/>
              <a:gd name="connsiteY0" fmla="*/ 266253 h 507988"/>
              <a:gd name="connsiteX1" fmla="*/ 1728260 w 1728260"/>
              <a:gd name="connsiteY1" fmla="*/ 507988 h 507988"/>
              <a:gd name="connsiteX2" fmla="*/ 640596 w 1728260"/>
              <a:gd name="connsiteY2" fmla="*/ 23446 h 507988"/>
              <a:gd name="connsiteX3" fmla="*/ 636688 w 1728260"/>
              <a:gd name="connsiteY3" fmla="*/ 0 h 507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8260" h="507988">
                <a:moveTo>
                  <a:pt x="0" y="266253"/>
                </a:moveTo>
                <a:lnTo>
                  <a:pt x="1728260" y="507988"/>
                </a:lnTo>
                <a:lnTo>
                  <a:pt x="640596" y="23446"/>
                </a:lnTo>
                <a:lnTo>
                  <a:pt x="636688" y="0"/>
                </a:lnTo>
              </a:path>
            </a:pathLst>
          </a:custGeom>
          <a:solidFill>
            <a:schemeClr val="tx1">
              <a:alpha val="14000"/>
            </a:schemeClr>
          </a:solidFill>
          <a:ln w="1587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 sz="2000"/>
          </a:p>
        </p:txBody>
      </p:sp>
      <p:sp>
        <p:nvSpPr>
          <p:cNvPr id="371" name="자유형 370"/>
          <p:cNvSpPr/>
          <p:nvPr/>
        </p:nvSpPr>
        <p:spPr>
          <a:xfrm>
            <a:off x="1452195" y="2945564"/>
            <a:ext cx="1089943" cy="457395"/>
          </a:xfrm>
          <a:custGeom>
            <a:avLst/>
            <a:gdLst>
              <a:gd name="connsiteX0" fmla="*/ 0 w 1637654"/>
              <a:gd name="connsiteY0" fmla="*/ 242807 h 366793"/>
              <a:gd name="connsiteX1" fmla="*/ 1637654 w 1637654"/>
              <a:gd name="connsiteY1" fmla="*/ 366793 h 366793"/>
              <a:gd name="connsiteX2" fmla="*/ 640596 w 1637654"/>
              <a:gd name="connsiteY2" fmla="*/ 0 h 366793"/>
              <a:gd name="connsiteX3" fmla="*/ 640596 w 1637654"/>
              <a:gd name="connsiteY3" fmla="*/ 0 h 366793"/>
              <a:gd name="connsiteX0" fmla="*/ 0 w 929898"/>
              <a:gd name="connsiteY0" fmla="*/ 242807 h 377125"/>
              <a:gd name="connsiteX1" fmla="*/ 929898 w 929898"/>
              <a:gd name="connsiteY1" fmla="*/ 377125 h 377125"/>
              <a:gd name="connsiteX2" fmla="*/ 640596 w 929898"/>
              <a:gd name="connsiteY2" fmla="*/ 0 h 377125"/>
              <a:gd name="connsiteX3" fmla="*/ 640596 w 929898"/>
              <a:gd name="connsiteY3" fmla="*/ 0 h 377125"/>
              <a:gd name="connsiteX0" fmla="*/ 0 w 991172"/>
              <a:gd name="connsiteY0" fmla="*/ 242807 h 372411"/>
              <a:gd name="connsiteX1" fmla="*/ 991172 w 991172"/>
              <a:gd name="connsiteY1" fmla="*/ 372411 h 372411"/>
              <a:gd name="connsiteX2" fmla="*/ 640596 w 991172"/>
              <a:gd name="connsiteY2" fmla="*/ 0 h 372411"/>
              <a:gd name="connsiteX3" fmla="*/ 640596 w 991172"/>
              <a:gd name="connsiteY3" fmla="*/ 0 h 372411"/>
              <a:gd name="connsiteX0" fmla="*/ 0 w 1012520"/>
              <a:gd name="connsiteY0" fmla="*/ 242807 h 383085"/>
              <a:gd name="connsiteX1" fmla="*/ 1012520 w 1012520"/>
              <a:gd name="connsiteY1" fmla="*/ 383085 h 383085"/>
              <a:gd name="connsiteX2" fmla="*/ 640596 w 1012520"/>
              <a:gd name="connsiteY2" fmla="*/ 0 h 383085"/>
              <a:gd name="connsiteX3" fmla="*/ 640596 w 1012520"/>
              <a:gd name="connsiteY3" fmla="*/ 0 h 383085"/>
              <a:gd name="connsiteX0" fmla="*/ 0 w 1041275"/>
              <a:gd name="connsiteY0" fmla="*/ 242807 h 515357"/>
              <a:gd name="connsiteX1" fmla="*/ 1041275 w 1041275"/>
              <a:gd name="connsiteY1" fmla="*/ 515357 h 515357"/>
              <a:gd name="connsiteX2" fmla="*/ 640596 w 1041275"/>
              <a:gd name="connsiteY2" fmla="*/ 0 h 515357"/>
              <a:gd name="connsiteX3" fmla="*/ 640596 w 1041275"/>
              <a:gd name="connsiteY3" fmla="*/ 0 h 515357"/>
              <a:gd name="connsiteX0" fmla="*/ 0 w 1041275"/>
              <a:gd name="connsiteY0" fmla="*/ 332684 h 605234"/>
              <a:gd name="connsiteX1" fmla="*/ 1041275 w 1041275"/>
              <a:gd name="connsiteY1" fmla="*/ 605234 h 605234"/>
              <a:gd name="connsiteX2" fmla="*/ 640596 w 1041275"/>
              <a:gd name="connsiteY2" fmla="*/ 89877 h 605234"/>
              <a:gd name="connsiteX3" fmla="*/ 789088 w 1041275"/>
              <a:gd name="connsiteY3" fmla="*/ 0 h 605234"/>
              <a:gd name="connsiteX0" fmla="*/ 0 w 1041275"/>
              <a:gd name="connsiteY0" fmla="*/ 242807 h 515357"/>
              <a:gd name="connsiteX1" fmla="*/ 1041275 w 1041275"/>
              <a:gd name="connsiteY1" fmla="*/ 515357 h 515357"/>
              <a:gd name="connsiteX2" fmla="*/ 640596 w 1041275"/>
              <a:gd name="connsiteY2" fmla="*/ 0 h 515357"/>
              <a:gd name="connsiteX0" fmla="*/ 0 w 1041275"/>
              <a:gd name="connsiteY0" fmla="*/ 59145 h 331695"/>
              <a:gd name="connsiteX1" fmla="*/ 1041275 w 1041275"/>
              <a:gd name="connsiteY1" fmla="*/ 331695 h 331695"/>
              <a:gd name="connsiteX2" fmla="*/ 664042 w 1041275"/>
              <a:gd name="connsiteY2" fmla="*/ 0 h 331695"/>
              <a:gd name="connsiteX0" fmla="*/ 0 w 1041275"/>
              <a:gd name="connsiteY0" fmla="*/ 215453 h 488003"/>
              <a:gd name="connsiteX1" fmla="*/ 1041275 w 1041275"/>
              <a:gd name="connsiteY1" fmla="*/ 488003 h 488003"/>
              <a:gd name="connsiteX2" fmla="*/ 640596 w 1041275"/>
              <a:gd name="connsiteY2" fmla="*/ 0 h 488003"/>
              <a:gd name="connsiteX0" fmla="*/ 0 w 1041275"/>
              <a:gd name="connsiteY0" fmla="*/ 227176 h 499726"/>
              <a:gd name="connsiteX1" fmla="*/ 1041275 w 1041275"/>
              <a:gd name="connsiteY1" fmla="*/ 499726 h 499726"/>
              <a:gd name="connsiteX2" fmla="*/ 640596 w 1041275"/>
              <a:gd name="connsiteY2" fmla="*/ 0 h 49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1275" h="499726">
                <a:moveTo>
                  <a:pt x="0" y="227176"/>
                </a:moveTo>
                <a:lnTo>
                  <a:pt x="1041275" y="499726"/>
                </a:lnTo>
                <a:lnTo>
                  <a:pt x="640596" y="0"/>
                </a:lnTo>
              </a:path>
            </a:pathLst>
          </a:custGeom>
          <a:solidFill>
            <a:schemeClr val="tx1">
              <a:alpha val="14000"/>
            </a:schemeClr>
          </a:solidFill>
          <a:ln w="1587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 sz="2000"/>
          </a:p>
        </p:txBody>
      </p:sp>
      <p:sp>
        <p:nvSpPr>
          <p:cNvPr id="372" name="모서리가 둥근 직사각형 371"/>
          <p:cNvSpPr/>
          <p:nvPr/>
        </p:nvSpPr>
        <p:spPr>
          <a:xfrm>
            <a:off x="715331" y="2918830"/>
            <a:ext cx="694560" cy="263610"/>
          </a:xfrm>
          <a:prstGeom prst="roundRect">
            <a:avLst/>
          </a:prstGeom>
          <a:solidFill>
            <a:schemeClr val="bg1"/>
          </a:solidFill>
          <a:ln w="6350" cap="rnd">
            <a:solidFill>
              <a:srgbClr val="0070C0"/>
            </a:solidFill>
            <a:tailEnd type="none"/>
          </a:ln>
          <a:effectLst>
            <a:innerShdw blurRad="38100">
              <a:schemeClr val="accent5">
                <a:lumMod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 sz="2000"/>
          </a:p>
        </p:txBody>
      </p:sp>
      <p:sp>
        <p:nvSpPr>
          <p:cNvPr id="373" name="모서리가 둥근 직사각형 372"/>
          <p:cNvSpPr/>
          <p:nvPr/>
        </p:nvSpPr>
        <p:spPr>
          <a:xfrm>
            <a:off x="1443771" y="2918830"/>
            <a:ext cx="694560" cy="263610"/>
          </a:xfrm>
          <a:prstGeom prst="roundRect">
            <a:avLst/>
          </a:prstGeom>
          <a:solidFill>
            <a:schemeClr val="bg1"/>
          </a:solidFill>
          <a:ln w="6350" cap="rnd">
            <a:solidFill>
              <a:srgbClr val="0070C0"/>
            </a:solidFill>
            <a:tailEnd type="none"/>
          </a:ln>
          <a:effectLst>
            <a:innerShdw blurRad="38100">
              <a:schemeClr val="accent5">
                <a:lumMod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 sz="2000"/>
          </a:p>
        </p:txBody>
      </p:sp>
      <p:sp>
        <p:nvSpPr>
          <p:cNvPr id="374" name="모서리가 둥근 직사각형 373"/>
          <p:cNvSpPr/>
          <p:nvPr/>
        </p:nvSpPr>
        <p:spPr>
          <a:xfrm>
            <a:off x="2172212" y="2918830"/>
            <a:ext cx="694560" cy="263610"/>
          </a:xfrm>
          <a:prstGeom prst="roundRect">
            <a:avLst/>
          </a:prstGeom>
          <a:solidFill>
            <a:schemeClr val="bg1"/>
          </a:solidFill>
          <a:ln w="6350" cap="rnd">
            <a:solidFill>
              <a:srgbClr val="0070C0"/>
            </a:solidFill>
            <a:tailEnd type="none"/>
          </a:ln>
          <a:effectLst>
            <a:innerShdw blurRad="38100">
              <a:schemeClr val="accent5">
                <a:lumMod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 sz="2000"/>
          </a:p>
        </p:txBody>
      </p:sp>
      <p:sp>
        <p:nvSpPr>
          <p:cNvPr id="375" name="모서리가 둥근 직사각형 374"/>
          <p:cNvSpPr/>
          <p:nvPr/>
        </p:nvSpPr>
        <p:spPr>
          <a:xfrm>
            <a:off x="2900653" y="2918830"/>
            <a:ext cx="694560" cy="263610"/>
          </a:xfrm>
          <a:prstGeom prst="roundRect">
            <a:avLst/>
          </a:prstGeom>
          <a:solidFill>
            <a:schemeClr val="bg1"/>
          </a:solidFill>
          <a:ln w="6350" cap="rnd">
            <a:solidFill>
              <a:srgbClr val="0070C0"/>
            </a:solidFill>
            <a:tailEnd type="none"/>
          </a:ln>
          <a:effectLst>
            <a:innerShdw blurRad="38100">
              <a:schemeClr val="accent5">
                <a:lumMod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 sz="2000"/>
          </a:p>
        </p:txBody>
      </p:sp>
      <p:sp>
        <p:nvSpPr>
          <p:cNvPr id="376" name="모서리가 둥근 직사각형 375"/>
          <p:cNvSpPr/>
          <p:nvPr/>
        </p:nvSpPr>
        <p:spPr>
          <a:xfrm>
            <a:off x="3629094" y="2918830"/>
            <a:ext cx="694560" cy="263610"/>
          </a:xfrm>
          <a:prstGeom prst="roundRect">
            <a:avLst/>
          </a:prstGeom>
          <a:solidFill>
            <a:schemeClr val="bg1"/>
          </a:solidFill>
          <a:ln w="6350" cap="rnd">
            <a:solidFill>
              <a:srgbClr val="0070C0"/>
            </a:solidFill>
            <a:tailEnd type="none"/>
          </a:ln>
          <a:effectLst>
            <a:innerShdw blurRad="38100">
              <a:schemeClr val="accent5">
                <a:lumMod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 sz="2000"/>
          </a:p>
        </p:txBody>
      </p:sp>
      <p:pic>
        <p:nvPicPr>
          <p:cNvPr id="377" name="그림 37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88" y="2801612"/>
            <a:ext cx="260312" cy="227622"/>
          </a:xfrm>
          <a:prstGeom prst="rect">
            <a:avLst/>
          </a:prstGeom>
        </p:spPr>
      </p:pic>
      <p:pic>
        <p:nvPicPr>
          <p:cNvPr id="378" name="그림 37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684" y="2807424"/>
            <a:ext cx="260312" cy="227622"/>
          </a:xfrm>
          <a:prstGeom prst="rect">
            <a:avLst/>
          </a:prstGeom>
        </p:spPr>
      </p:pic>
      <p:pic>
        <p:nvPicPr>
          <p:cNvPr id="379" name="그림 37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559" y="2819048"/>
            <a:ext cx="260312" cy="227622"/>
          </a:xfrm>
          <a:prstGeom prst="rect">
            <a:avLst/>
          </a:prstGeom>
        </p:spPr>
      </p:pic>
      <p:pic>
        <p:nvPicPr>
          <p:cNvPr id="380" name="그림 37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416" y="2801612"/>
            <a:ext cx="260312" cy="227622"/>
          </a:xfrm>
          <a:prstGeom prst="rect">
            <a:avLst/>
          </a:prstGeom>
        </p:spPr>
      </p:pic>
      <p:pic>
        <p:nvPicPr>
          <p:cNvPr id="381" name="그림 38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108" y="2809771"/>
            <a:ext cx="260312" cy="227622"/>
          </a:xfrm>
          <a:prstGeom prst="rect">
            <a:avLst/>
          </a:prstGeom>
        </p:spPr>
      </p:pic>
      <p:pic>
        <p:nvPicPr>
          <p:cNvPr id="382" name="그림 3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53" y="2832829"/>
            <a:ext cx="182595" cy="159665"/>
          </a:xfrm>
          <a:prstGeom prst="rect">
            <a:avLst/>
          </a:prstGeom>
        </p:spPr>
      </p:pic>
      <p:pic>
        <p:nvPicPr>
          <p:cNvPr id="383" name="그림 38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7824" y="2838311"/>
            <a:ext cx="166490" cy="145583"/>
          </a:xfrm>
          <a:prstGeom prst="rect">
            <a:avLst/>
          </a:prstGeom>
        </p:spPr>
      </p:pic>
      <p:pic>
        <p:nvPicPr>
          <p:cNvPr id="384" name="그림 38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195" y="2826696"/>
            <a:ext cx="189332" cy="165556"/>
          </a:xfrm>
          <a:prstGeom prst="rect">
            <a:avLst/>
          </a:prstGeom>
        </p:spPr>
      </p:pic>
      <p:pic>
        <p:nvPicPr>
          <p:cNvPr id="385" name="그림 38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5095" y="2828837"/>
            <a:ext cx="185155" cy="161904"/>
          </a:xfrm>
          <a:prstGeom prst="rect">
            <a:avLst/>
          </a:prstGeom>
        </p:spPr>
      </p:pic>
      <p:pic>
        <p:nvPicPr>
          <p:cNvPr id="386" name="그림 38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6635" y="2855863"/>
            <a:ext cx="173882" cy="152046"/>
          </a:xfrm>
          <a:prstGeom prst="rect">
            <a:avLst/>
          </a:prstGeom>
        </p:spPr>
      </p:pic>
      <p:sp>
        <p:nvSpPr>
          <p:cNvPr id="387" name="TextBox 386"/>
          <p:cNvSpPr txBox="1"/>
          <p:nvPr/>
        </p:nvSpPr>
        <p:spPr>
          <a:xfrm>
            <a:off x="697604" y="3000760"/>
            <a:ext cx="729226" cy="1971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ko-KR" altLang="en-US" sz="800" b="1" kern="0" spc="-70" dirty="0">
                <a:gradFill>
                  <a:gsLst>
                    <a:gs pos="100000">
                      <a:srgbClr val="0070C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청년</a:t>
            </a:r>
            <a:r>
              <a:rPr lang="en-US" altLang="ko-KR" sz="800" b="1" kern="0" spc="-70" dirty="0">
                <a:gradFill>
                  <a:gsLst>
                    <a:gs pos="100000">
                      <a:srgbClr val="0070C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·</a:t>
            </a:r>
            <a:r>
              <a:rPr lang="ko-KR" altLang="en-US" sz="800" b="1" kern="0" spc="-70" dirty="0" smtClean="0">
                <a:gradFill>
                  <a:gsLst>
                    <a:gs pos="100000">
                      <a:srgbClr val="0070C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대학생</a:t>
            </a:r>
            <a:endParaRPr lang="ko-KR" altLang="en-US" sz="800" b="1" spc="-70" dirty="0">
              <a:gradFill>
                <a:gsLst>
                  <a:gs pos="100000">
                    <a:srgbClr val="0070C0"/>
                  </a:gs>
                  <a:gs pos="100000">
                    <a:srgbClr val="BBE0E3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</p:txBody>
      </p:sp>
      <p:sp>
        <p:nvSpPr>
          <p:cNvPr id="388" name="TextBox 387"/>
          <p:cNvSpPr txBox="1"/>
          <p:nvPr/>
        </p:nvSpPr>
        <p:spPr>
          <a:xfrm>
            <a:off x="1414403" y="3000760"/>
            <a:ext cx="756744" cy="1971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ko-KR" altLang="en-US" sz="800" b="1" kern="0" spc="-70" dirty="0">
                <a:gradFill>
                  <a:gsLst>
                    <a:gs pos="100000">
                      <a:srgbClr val="0070C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en-US" sz="800" b="1" kern="0" spc="-70" dirty="0" smtClean="0">
                <a:gradFill>
                  <a:gsLst>
                    <a:gs pos="100000">
                      <a:srgbClr val="0070C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교수</a:t>
            </a:r>
            <a:r>
              <a:rPr lang="en-US" altLang="ko-KR" sz="800" b="1" kern="0" spc="-70" dirty="0">
                <a:gradFill>
                  <a:gsLst>
                    <a:gs pos="100000">
                      <a:srgbClr val="0070C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·</a:t>
            </a:r>
            <a:r>
              <a:rPr lang="ko-KR" altLang="en-US" sz="800" b="1" kern="0" spc="-70" dirty="0">
                <a:gradFill>
                  <a:gsLst>
                    <a:gs pos="100000">
                      <a:srgbClr val="0070C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연구원</a:t>
            </a:r>
          </a:p>
        </p:txBody>
      </p:sp>
      <p:sp>
        <p:nvSpPr>
          <p:cNvPr id="389" name="TextBox 388"/>
          <p:cNvSpPr txBox="1"/>
          <p:nvPr/>
        </p:nvSpPr>
        <p:spPr>
          <a:xfrm>
            <a:off x="2184648" y="3000760"/>
            <a:ext cx="660431" cy="1971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ko-KR" altLang="en-US" sz="800" b="1" kern="0" spc="-70" dirty="0">
                <a:gradFill>
                  <a:gsLst>
                    <a:gs pos="100000">
                      <a:srgbClr val="0070C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en-US" sz="800" b="1" kern="0" spc="-70" dirty="0" smtClean="0">
                <a:gradFill>
                  <a:gsLst>
                    <a:gs pos="100000">
                      <a:srgbClr val="0070C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기술퇴직자</a:t>
            </a:r>
            <a:endParaRPr lang="ko-KR" altLang="en-US" sz="800" b="1" kern="0" spc="-70" dirty="0">
              <a:gradFill>
                <a:gsLst>
                  <a:gs pos="100000">
                    <a:srgbClr val="0070C0"/>
                  </a:gs>
                  <a:gs pos="100000">
                    <a:srgbClr val="BBE0E3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</p:txBody>
      </p:sp>
      <p:sp>
        <p:nvSpPr>
          <p:cNvPr id="390" name="TextBox 389"/>
          <p:cNvSpPr txBox="1"/>
          <p:nvPr/>
        </p:nvSpPr>
        <p:spPr>
          <a:xfrm>
            <a:off x="2871245" y="3000760"/>
            <a:ext cx="748354" cy="1971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ko-KR" altLang="en-US" sz="800" b="1" kern="0" spc="-70" dirty="0">
                <a:gradFill>
                  <a:gsLst>
                    <a:gs pos="100000">
                      <a:srgbClr val="0070C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전문 프리랜서</a:t>
            </a:r>
          </a:p>
        </p:txBody>
      </p:sp>
      <p:sp>
        <p:nvSpPr>
          <p:cNvPr id="391" name="TextBox 390"/>
          <p:cNvSpPr txBox="1"/>
          <p:nvPr/>
        </p:nvSpPr>
        <p:spPr>
          <a:xfrm>
            <a:off x="3601804" y="3000760"/>
            <a:ext cx="748354" cy="1971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ko-KR" altLang="en-US" sz="800" b="1" kern="0" spc="-70" dirty="0">
                <a:gradFill>
                  <a:gsLst>
                    <a:gs pos="100000">
                      <a:srgbClr val="0070C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외국인 유학생</a:t>
            </a:r>
          </a:p>
        </p:txBody>
      </p:sp>
      <p:sp>
        <p:nvSpPr>
          <p:cNvPr id="392" name="모서리가 둥근 직사각형 391"/>
          <p:cNvSpPr/>
          <p:nvPr/>
        </p:nvSpPr>
        <p:spPr>
          <a:xfrm>
            <a:off x="677221" y="4013060"/>
            <a:ext cx="894713" cy="454160"/>
          </a:xfrm>
          <a:prstGeom prst="roundRect">
            <a:avLst>
              <a:gd name="adj" fmla="val 4535"/>
            </a:avLst>
          </a:prstGeom>
          <a:solidFill>
            <a:schemeClr val="bg1">
              <a:lumMod val="95000"/>
            </a:schemeClr>
          </a:solidFill>
          <a:ln w="28575">
            <a:noFill/>
          </a:ln>
          <a:effectLst>
            <a:outerShdw blurRad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93" name="모서리가 둥근 직사각형 392"/>
          <p:cNvSpPr/>
          <p:nvPr/>
        </p:nvSpPr>
        <p:spPr>
          <a:xfrm>
            <a:off x="684194" y="4021025"/>
            <a:ext cx="879223" cy="440518"/>
          </a:xfrm>
          <a:prstGeom prst="roundRect">
            <a:avLst>
              <a:gd name="adj" fmla="val 4535"/>
            </a:avLst>
          </a:prstGeom>
          <a:solidFill>
            <a:schemeClr val="tx2">
              <a:lumMod val="75000"/>
            </a:schemeClr>
          </a:solidFill>
          <a:ln w="12700">
            <a:noFill/>
          </a:ln>
          <a:effectLst>
            <a:innerShdw blurRad="114300">
              <a:schemeClr val="tx1">
                <a:lumMod val="75000"/>
                <a:lumOff val="2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94" name="직사각형 393"/>
          <p:cNvSpPr/>
          <p:nvPr/>
        </p:nvSpPr>
        <p:spPr>
          <a:xfrm>
            <a:off x="695008" y="4026088"/>
            <a:ext cx="852231" cy="203790"/>
          </a:xfrm>
          <a:prstGeom prst="rect">
            <a:avLst/>
          </a:prstGeom>
          <a:gradFill>
            <a:gsLst>
              <a:gs pos="7000">
                <a:schemeClr val="bg1">
                  <a:alpha val="16000"/>
                </a:schemeClr>
              </a:gs>
              <a:gs pos="53000">
                <a:schemeClr val="bg1">
                  <a:alpha val="0"/>
                </a:schemeClr>
              </a:gs>
            </a:gsLst>
            <a:lin ang="16200000" scaled="0"/>
          </a:gradFill>
          <a:ln w="3175">
            <a:noFill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95" name="자유형 394"/>
          <p:cNvSpPr/>
          <p:nvPr/>
        </p:nvSpPr>
        <p:spPr>
          <a:xfrm>
            <a:off x="691293" y="4034638"/>
            <a:ext cx="866731" cy="135737"/>
          </a:xfrm>
          <a:custGeom>
            <a:avLst/>
            <a:gdLst>
              <a:gd name="connsiteX0" fmla="*/ 0 w 1745673"/>
              <a:gd name="connsiteY0" fmla="*/ 1282535 h 1282535"/>
              <a:gd name="connsiteX1" fmla="*/ 1745673 w 1745673"/>
              <a:gd name="connsiteY1" fmla="*/ 665018 h 1282535"/>
              <a:gd name="connsiteX2" fmla="*/ 1389413 w 1745673"/>
              <a:gd name="connsiteY2" fmla="*/ 0 h 1282535"/>
              <a:gd name="connsiteX3" fmla="*/ 23750 w 1745673"/>
              <a:gd name="connsiteY3" fmla="*/ 0 h 1282535"/>
              <a:gd name="connsiteX4" fmla="*/ 0 w 1745673"/>
              <a:gd name="connsiteY4" fmla="*/ 1282535 h 1282535"/>
              <a:gd name="connsiteX0" fmla="*/ 0 w 1389413"/>
              <a:gd name="connsiteY0" fmla="*/ 1282535 h 1282535"/>
              <a:gd name="connsiteX1" fmla="*/ 1389413 w 1389413"/>
              <a:gd name="connsiteY1" fmla="*/ 0 h 1282535"/>
              <a:gd name="connsiteX2" fmla="*/ 23750 w 1389413"/>
              <a:gd name="connsiteY2" fmla="*/ 0 h 1282535"/>
              <a:gd name="connsiteX3" fmla="*/ 0 w 1389413"/>
              <a:gd name="connsiteY3" fmla="*/ 1282535 h 1282535"/>
              <a:gd name="connsiteX0" fmla="*/ 0 w 1389413"/>
              <a:gd name="connsiteY0" fmla="*/ 1282535 h 1282535"/>
              <a:gd name="connsiteX1" fmla="*/ 1389413 w 1389413"/>
              <a:gd name="connsiteY1" fmla="*/ 0 h 1282535"/>
              <a:gd name="connsiteX2" fmla="*/ 405061 w 1389413"/>
              <a:gd name="connsiteY2" fmla="*/ 0 h 1282535"/>
              <a:gd name="connsiteX3" fmla="*/ 0 w 1389413"/>
              <a:gd name="connsiteY3" fmla="*/ 1282535 h 1282535"/>
              <a:gd name="connsiteX0" fmla="*/ 0 w 1308530"/>
              <a:gd name="connsiteY0" fmla="*/ 681681 h 681681"/>
              <a:gd name="connsiteX1" fmla="*/ 1308530 w 1308530"/>
              <a:gd name="connsiteY1" fmla="*/ 0 h 681681"/>
              <a:gd name="connsiteX2" fmla="*/ 324178 w 1308530"/>
              <a:gd name="connsiteY2" fmla="*/ 0 h 681681"/>
              <a:gd name="connsiteX3" fmla="*/ 0 w 1308530"/>
              <a:gd name="connsiteY3" fmla="*/ 681681 h 681681"/>
              <a:gd name="connsiteX0" fmla="*/ 0 w 1308530"/>
              <a:gd name="connsiteY0" fmla="*/ 681681 h 681681"/>
              <a:gd name="connsiteX1" fmla="*/ 703634 w 1308530"/>
              <a:gd name="connsiteY1" fmla="*/ 305392 h 681681"/>
              <a:gd name="connsiteX2" fmla="*/ 1308530 w 1308530"/>
              <a:gd name="connsiteY2" fmla="*/ 0 h 681681"/>
              <a:gd name="connsiteX3" fmla="*/ 324178 w 1308530"/>
              <a:gd name="connsiteY3" fmla="*/ 0 h 681681"/>
              <a:gd name="connsiteX4" fmla="*/ 0 w 1308530"/>
              <a:gd name="connsiteY4" fmla="*/ 681681 h 681681"/>
              <a:gd name="connsiteX0" fmla="*/ 0 w 1308530"/>
              <a:gd name="connsiteY0" fmla="*/ 681681 h 975576"/>
              <a:gd name="connsiteX1" fmla="*/ 160555 w 1308530"/>
              <a:gd name="connsiteY1" fmla="*/ 975576 h 975576"/>
              <a:gd name="connsiteX2" fmla="*/ 1308530 w 1308530"/>
              <a:gd name="connsiteY2" fmla="*/ 0 h 975576"/>
              <a:gd name="connsiteX3" fmla="*/ 324178 w 1308530"/>
              <a:gd name="connsiteY3" fmla="*/ 0 h 975576"/>
              <a:gd name="connsiteX4" fmla="*/ 0 w 1308530"/>
              <a:gd name="connsiteY4" fmla="*/ 681681 h 975576"/>
              <a:gd name="connsiteX0" fmla="*/ 0 w 1316041"/>
              <a:gd name="connsiteY0" fmla="*/ 681681 h 975576"/>
              <a:gd name="connsiteX1" fmla="*/ 160555 w 1316041"/>
              <a:gd name="connsiteY1" fmla="*/ 975576 h 975576"/>
              <a:gd name="connsiteX2" fmla="*/ 1308530 w 1316041"/>
              <a:gd name="connsiteY2" fmla="*/ 0 h 975576"/>
              <a:gd name="connsiteX3" fmla="*/ 1316041 w 1316041"/>
              <a:gd name="connsiteY3" fmla="*/ 4965 h 975576"/>
              <a:gd name="connsiteX4" fmla="*/ 324178 w 1316041"/>
              <a:gd name="connsiteY4" fmla="*/ 0 h 975576"/>
              <a:gd name="connsiteX5" fmla="*/ 0 w 1316041"/>
              <a:gd name="connsiteY5" fmla="*/ 681681 h 975576"/>
              <a:gd name="connsiteX0" fmla="*/ 0 w 1316041"/>
              <a:gd name="connsiteY0" fmla="*/ 681681 h 975576"/>
              <a:gd name="connsiteX1" fmla="*/ 160555 w 1316041"/>
              <a:gd name="connsiteY1" fmla="*/ 975576 h 975576"/>
              <a:gd name="connsiteX2" fmla="*/ 1308530 w 1316041"/>
              <a:gd name="connsiteY2" fmla="*/ 0 h 975576"/>
              <a:gd name="connsiteX3" fmla="*/ 1316041 w 1316041"/>
              <a:gd name="connsiteY3" fmla="*/ 4965 h 975576"/>
              <a:gd name="connsiteX4" fmla="*/ 13284 w 1316041"/>
              <a:gd name="connsiteY4" fmla="*/ 0 h 975576"/>
              <a:gd name="connsiteX5" fmla="*/ 0 w 1316041"/>
              <a:gd name="connsiteY5" fmla="*/ 681681 h 975576"/>
              <a:gd name="connsiteX0" fmla="*/ 0 w 1316041"/>
              <a:gd name="connsiteY0" fmla="*/ 681681 h 681681"/>
              <a:gd name="connsiteX1" fmla="*/ 1308530 w 1316041"/>
              <a:gd name="connsiteY1" fmla="*/ 0 h 681681"/>
              <a:gd name="connsiteX2" fmla="*/ 1316041 w 1316041"/>
              <a:gd name="connsiteY2" fmla="*/ 4965 h 681681"/>
              <a:gd name="connsiteX3" fmla="*/ 13284 w 1316041"/>
              <a:gd name="connsiteY3" fmla="*/ 0 h 681681"/>
              <a:gd name="connsiteX4" fmla="*/ 0 w 1316041"/>
              <a:gd name="connsiteY4" fmla="*/ 681681 h 681681"/>
              <a:gd name="connsiteX0" fmla="*/ 11262 w 1302757"/>
              <a:gd name="connsiteY0" fmla="*/ 1859814 h 1859814"/>
              <a:gd name="connsiteX1" fmla="*/ 1295246 w 1302757"/>
              <a:gd name="connsiteY1" fmla="*/ 0 h 1859814"/>
              <a:gd name="connsiteX2" fmla="*/ 1302757 w 1302757"/>
              <a:gd name="connsiteY2" fmla="*/ 4965 h 1859814"/>
              <a:gd name="connsiteX3" fmla="*/ 0 w 1302757"/>
              <a:gd name="connsiteY3" fmla="*/ 0 h 1859814"/>
              <a:gd name="connsiteX4" fmla="*/ 11262 w 1302757"/>
              <a:gd name="connsiteY4" fmla="*/ 1859814 h 1859814"/>
              <a:gd name="connsiteX0" fmla="*/ 11262 w 1302757"/>
              <a:gd name="connsiteY0" fmla="*/ 1933447 h 1933447"/>
              <a:gd name="connsiteX1" fmla="*/ 1295246 w 1302757"/>
              <a:gd name="connsiteY1" fmla="*/ 0 h 1933447"/>
              <a:gd name="connsiteX2" fmla="*/ 1302757 w 1302757"/>
              <a:gd name="connsiteY2" fmla="*/ 4965 h 1933447"/>
              <a:gd name="connsiteX3" fmla="*/ 0 w 1302757"/>
              <a:gd name="connsiteY3" fmla="*/ 0 h 1933447"/>
              <a:gd name="connsiteX4" fmla="*/ 11262 w 1302757"/>
              <a:gd name="connsiteY4" fmla="*/ 1933447 h 1933447"/>
              <a:gd name="connsiteX0" fmla="*/ 11262 w 2546341"/>
              <a:gd name="connsiteY0" fmla="*/ 1933447 h 1933447"/>
              <a:gd name="connsiteX1" fmla="*/ 1295246 w 2546341"/>
              <a:gd name="connsiteY1" fmla="*/ 0 h 1933447"/>
              <a:gd name="connsiteX2" fmla="*/ 2546341 w 2546341"/>
              <a:gd name="connsiteY2" fmla="*/ 13148 h 1933447"/>
              <a:gd name="connsiteX3" fmla="*/ 0 w 2546341"/>
              <a:gd name="connsiteY3" fmla="*/ 0 h 1933447"/>
              <a:gd name="connsiteX4" fmla="*/ 11262 w 2546341"/>
              <a:gd name="connsiteY4" fmla="*/ 1933447 h 1933447"/>
              <a:gd name="connsiteX0" fmla="*/ 11262 w 1295246"/>
              <a:gd name="connsiteY0" fmla="*/ 1933447 h 1933447"/>
              <a:gd name="connsiteX1" fmla="*/ 1295246 w 1295246"/>
              <a:gd name="connsiteY1" fmla="*/ 0 h 1933447"/>
              <a:gd name="connsiteX2" fmla="*/ 0 w 1295246"/>
              <a:gd name="connsiteY2" fmla="*/ 0 h 1933447"/>
              <a:gd name="connsiteX3" fmla="*/ 11262 w 1295246"/>
              <a:gd name="connsiteY3" fmla="*/ 1933447 h 1933447"/>
              <a:gd name="connsiteX0" fmla="*/ 11262 w 3406063"/>
              <a:gd name="connsiteY0" fmla="*/ 1933447 h 1933447"/>
              <a:gd name="connsiteX1" fmla="*/ 3406063 w 3406063"/>
              <a:gd name="connsiteY1" fmla="*/ 8180 h 1933447"/>
              <a:gd name="connsiteX2" fmla="*/ 0 w 3406063"/>
              <a:gd name="connsiteY2" fmla="*/ 0 h 1933447"/>
              <a:gd name="connsiteX3" fmla="*/ 11262 w 3406063"/>
              <a:gd name="connsiteY3" fmla="*/ 1933447 h 1933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6063" h="1933447">
                <a:moveTo>
                  <a:pt x="11262" y="1933447"/>
                </a:moveTo>
                <a:lnTo>
                  <a:pt x="3406063" y="8180"/>
                </a:lnTo>
                <a:lnTo>
                  <a:pt x="0" y="0"/>
                </a:lnTo>
                <a:lnTo>
                  <a:pt x="11262" y="1933447"/>
                </a:lnTo>
                <a:close/>
              </a:path>
            </a:pathLst>
          </a:custGeom>
          <a:gradFill>
            <a:gsLst>
              <a:gs pos="0">
                <a:prstClr val="white">
                  <a:alpha val="11000"/>
                </a:prst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96" name="모서리가 둥근 직사각형 395"/>
          <p:cNvSpPr/>
          <p:nvPr/>
        </p:nvSpPr>
        <p:spPr>
          <a:xfrm>
            <a:off x="711318" y="4240800"/>
            <a:ext cx="827796" cy="207516"/>
          </a:xfrm>
          <a:prstGeom prst="roundRect">
            <a:avLst>
              <a:gd name="adj" fmla="val 6691"/>
            </a:avLst>
          </a:prstGeom>
          <a:solidFill>
            <a:schemeClr val="bg1"/>
          </a:solidFill>
          <a:ln w="6350">
            <a:noFill/>
          </a:ln>
          <a:effectLst>
            <a:innerShdw blurRad="63500" dist="50800" dir="13500000">
              <a:prstClr val="black">
                <a:alpha val="1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97" name="제목 114"/>
          <p:cNvSpPr txBox="1">
            <a:spLocks/>
          </p:cNvSpPr>
          <p:nvPr/>
        </p:nvSpPr>
        <p:spPr>
          <a:xfrm>
            <a:off x="641699" y="3950326"/>
            <a:ext cx="956767" cy="348978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wrap="none" anchor="ctr" anchorCtr="0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ko-KR" altLang="en-US" sz="1050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창업선도대학</a:t>
            </a:r>
            <a:endParaRPr lang="en-US" altLang="ko-KR" sz="900" kern="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40" pitchFamily="18" charset="-127"/>
              <a:ea typeface="-윤고딕340" pitchFamily="18" charset="-127"/>
            </a:endParaRPr>
          </a:p>
        </p:txBody>
      </p:sp>
      <p:sp>
        <p:nvSpPr>
          <p:cNvPr id="398" name="TextBox 397"/>
          <p:cNvSpPr txBox="1"/>
          <p:nvPr/>
        </p:nvSpPr>
        <p:spPr>
          <a:xfrm>
            <a:off x="862226" y="4231024"/>
            <a:ext cx="527709" cy="2324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altLang="ko-KR" sz="1050" b="1" kern="0" dirty="0" smtClean="0">
                <a:gradFill>
                  <a:gsLst>
                    <a:gs pos="10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900</a:t>
            </a:r>
            <a:r>
              <a:rPr lang="ko-KR" altLang="en-US" sz="1050" b="1" kern="0" dirty="0">
                <a:gradFill>
                  <a:gsLst>
                    <a:gs pos="10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명</a:t>
            </a:r>
            <a:endParaRPr lang="ko-KR" altLang="en-US" sz="1050" b="1" dirty="0">
              <a:gradFill>
                <a:gsLst>
                  <a:gs pos="100000">
                    <a:schemeClr val="tx1">
                      <a:lumMod val="85000"/>
                      <a:lumOff val="15000"/>
                    </a:schemeClr>
                  </a:gs>
                  <a:gs pos="100000">
                    <a:srgbClr val="BBE0E3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</p:txBody>
      </p:sp>
      <p:sp>
        <p:nvSpPr>
          <p:cNvPr id="399" name="모서리가 둥근 직사각형 398"/>
          <p:cNvSpPr/>
          <p:nvPr/>
        </p:nvSpPr>
        <p:spPr>
          <a:xfrm>
            <a:off x="1609221" y="4013060"/>
            <a:ext cx="894713" cy="454160"/>
          </a:xfrm>
          <a:prstGeom prst="roundRect">
            <a:avLst>
              <a:gd name="adj" fmla="val 4535"/>
            </a:avLst>
          </a:prstGeom>
          <a:solidFill>
            <a:schemeClr val="bg1">
              <a:lumMod val="95000"/>
            </a:schemeClr>
          </a:solidFill>
          <a:ln w="28575">
            <a:noFill/>
          </a:ln>
          <a:effectLst>
            <a:outerShdw blurRad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400" name="모서리가 둥근 직사각형 399"/>
          <p:cNvSpPr/>
          <p:nvPr/>
        </p:nvSpPr>
        <p:spPr>
          <a:xfrm>
            <a:off x="1616195" y="4021025"/>
            <a:ext cx="879223" cy="440518"/>
          </a:xfrm>
          <a:prstGeom prst="roundRect">
            <a:avLst>
              <a:gd name="adj" fmla="val 4535"/>
            </a:avLst>
          </a:prstGeom>
          <a:solidFill>
            <a:schemeClr val="tx2">
              <a:lumMod val="75000"/>
            </a:schemeClr>
          </a:solidFill>
          <a:ln w="12700">
            <a:noFill/>
          </a:ln>
          <a:effectLst>
            <a:innerShdw blurRad="114300">
              <a:schemeClr val="tx1">
                <a:lumMod val="75000"/>
                <a:lumOff val="2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401" name="직사각형 400"/>
          <p:cNvSpPr/>
          <p:nvPr/>
        </p:nvSpPr>
        <p:spPr>
          <a:xfrm>
            <a:off x="1627009" y="4026088"/>
            <a:ext cx="852231" cy="203790"/>
          </a:xfrm>
          <a:prstGeom prst="rect">
            <a:avLst/>
          </a:prstGeom>
          <a:gradFill>
            <a:gsLst>
              <a:gs pos="7000">
                <a:schemeClr val="bg1">
                  <a:alpha val="16000"/>
                </a:schemeClr>
              </a:gs>
              <a:gs pos="53000">
                <a:schemeClr val="bg1">
                  <a:alpha val="0"/>
                </a:schemeClr>
              </a:gs>
            </a:gsLst>
            <a:lin ang="16200000" scaled="0"/>
          </a:gradFill>
          <a:ln w="3175">
            <a:noFill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402" name="자유형 401"/>
          <p:cNvSpPr/>
          <p:nvPr/>
        </p:nvSpPr>
        <p:spPr>
          <a:xfrm>
            <a:off x="1623294" y="4034638"/>
            <a:ext cx="866731" cy="135737"/>
          </a:xfrm>
          <a:custGeom>
            <a:avLst/>
            <a:gdLst>
              <a:gd name="connsiteX0" fmla="*/ 0 w 1745673"/>
              <a:gd name="connsiteY0" fmla="*/ 1282535 h 1282535"/>
              <a:gd name="connsiteX1" fmla="*/ 1745673 w 1745673"/>
              <a:gd name="connsiteY1" fmla="*/ 665018 h 1282535"/>
              <a:gd name="connsiteX2" fmla="*/ 1389413 w 1745673"/>
              <a:gd name="connsiteY2" fmla="*/ 0 h 1282535"/>
              <a:gd name="connsiteX3" fmla="*/ 23750 w 1745673"/>
              <a:gd name="connsiteY3" fmla="*/ 0 h 1282535"/>
              <a:gd name="connsiteX4" fmla="*/ 0 w 1745673"/>
              <a:gd name="connsiteY4" fmla="*/ 1282535 h 1282535"/>
              <a:gd name="connsiteX0" fmla="*/ 0 w 1389413"/>
              <a:gd name="connsiteY0" fmla="*/ 1282535 h 1282535"/>
              <a:gd name="connsiteX1" fmla="*/ 1389413 w 1389413"/>
              <a:gd name="connsiteY1" fmla="*/ 0 h 1282535"/>
              <a:gd name="connsiteX2" fmla="*/ 23750 w 1389413"/>
              <a:gd name="connsiteY2" fmla="*/ 0 h 1282535"/>
              <a:gd name="connsiteX3" fmla="*/ 0 w 1389413"/>
              <a:gd name="connsiteY3" fmla="*/ 1282535 h 1282535"/>
              <a:gd name="connsiteX0" fmla="*/ 0 w 1389413"/>
              <a:gd name="connsiteY0" fmla="*/ 1282535 h 1282535"/>
              <a:gd name="connsiteX1" fmla="*/ 1389413 w 1389413"/>
              <a:gd name="connsiteY1" fmla="*/ 0 h 1282535"/>
              <a:gd name="connsiteX2" fmla="*/ 405061 w 1389413"/>
              <a:gd name="connsiteY2" fmla="*/ 0 h 1282535"/>
              <a:gd name="connsiteX3" fmla="*/ 0 w 1389413"/>
              <a:gd name="connsiteY3" fmla="*/ 1282535 h 1282535"/>
              <a:gd name="connsiteX0" fmla="*/ 0 w 1308530"/>
              <a:gd name="connsiteY0" fmla="*/ 681681 h 681681"/>
              <a:gd name="connsiteX1" fmla="*/ 1308530 w 1308530"/>
              <a:gd name="connsiteY1" fmla="*/ 0 h 681681"/>
              <a:gd name="connsiteX2" fmla="*/ 324178 w 1308530"/>
              <a:gd name="connsiteY2" fmla="*/ 0 h 681681"/>
              <a:gd name="connsiteX3" fmla="*/ 0 w 1308530"/>
              <a:gd name="connsiteY3" fmla="*/ 681681 h 681681"/>
              <a:gd name="connsiteX0" fmla="*/ 0 w 1308530"/>
              <a:gd name="connsiteY0" fmla="*/ 681681 h 681681"/>
              <a:gd name="connsiteX1" fmla="*/ 703634 w 1308530"/>
              <a:gd name="connsiteY1" fmla="*/ 305392 h 681681"/>
              <a:gd name="connsiteX2" fmla="*/ 1308530 w 1308530"/>
              <a:gd name="connsiteY2" fmla="*/ 0 h 681681"/>
              <a:gd name="connsiteX3" fmla="*/ 324178 w 1308530"/>
              <a:gd name="connsiteY3" fmla="*/ 0 h 681681"/>
              <a:gd name="connsiteX4" fmla="*/ 0 w 1308530"/>
              <a:gd name="connsiteY4" fmla="*/ 681681 h 681681"/>
              <a:gd name="connsiteX0" fmla="*/ 0 w 1308530"/>
              <a:gd name="connsiteY0" fmla="*/ 681681 h 975576"/>
              <a:gd name="connsiteX1" fmla="*/ 160555 w 1308530"/>
              <a:gd name="connsiteY1" fmla="*/ 975576 h 975576"/>
              <a:gd name="connsiteX2" fmla="*/ 1308530 w 1308530"/>
              <a:gd name="connsiteY2" fmla="*/ 0 h 975576"/>
              <a:gd name="connsiteX3" fmla="*/ 324178 w 1308530"/>
              <a:gd name="connsiteY3" fmla="*/ 0 h 975576"/>
              <a:gd name="connsiteX4" fmla="*/ 0 w 1308530"/>
              <a:gd name="connsiteY4" fmla="*/ 681681 h 975576"/>
              <a:gd name="connsiteX0" fmla="*/ 0 w 1316041"/>
              <a:gd name="connsiteY0" fmla="*/ 681681 h 975576"/>
              <a:gd name="connsiteX1" fmla="*/ 160555 w 1316041"/>
              <a:gd name="connsiteY1" fmla="*/ 975576 h 975576"/>
              <a:gd name="connsiteX2" fmla="*/ 1308530 w 1316041"/>
              <a:gd name="connsiteY2" fmla="*/ 0 h 975576"/>
              <a:gd name="connsiteX3" fmla="*/ 1316041 w 1316041"/>
              <a:gd name="connsiteY3" fmla="*/ 4965 h 975576"/>
              <a:gd name="connsiteX4" fmla="*/ 324178 w 1316041"/>
              <a:gd name="connsiteY4" fmla="*/ 0 h 975576"/>
              <a:gd name="connsiteX5" fmla="*/ 0 w 1316041"/>
              <a:gd name="connsiteY5" fmla="*/ 681681 h 975576"/>
              <a:gd name="connsiteX0" fmla="*/ 0 w 1316041"/>
              <a:gd name="connsiteY0" fmla="*/ 681681 h 975576"/>
              <a:gd name="connsiteX1" fmla="*/ 160555 w 1316041"/>
              <a:gd name="connsiteY1" fmla="*/ 975576 h 975576"/>
              <a:gd name="connsiteX2" fmla="*/ 1308530 w 1316041"/>
              <a:gd name="connsiteY2" fmla="*/ 0 h 975576"/>
              <a:gd name="connsiteX3" fmla="*/ 1316041 w 1316041"/>
              <a:gd name="connsiteY3" fmla="*/ 4965 h 975576"/>
              <a:gd name="connsiteX4" fmla="*/ 13284 w 1316041"/>
              <a:gd name="connsiteY4" fmla="*/ 0 h 975576"/>
              <a:gd name="connsiteX5" fmla="*/ 0 w 1316041"/>
              <a:gd name="connsiteY5" fmla="*/ 681681 h 975576"/>
              <a:gd name="connsiteX0" fmla="*/ 0 w 1316041"/>
              <a:gd name="connsiteY0" fmla="*/ 681681 h 681681"/>
              <a:gd name="connsiteX1" fmla="*/ 1308530 w 1316041"/>
              <a:gd name="connsiteY1" fmla="*/ 0 h 681681"/>
              <a:gd name="connsiteX2" fmla="*/ 1316041 w 1316041"/>
              <a:gd name="connsiteY2" fmla="*/ 4965 h 681681"/>
              <a:gd name="connsiteX3" fmla="*/ 13284 w 1316041"/>
              <a:gd name="connsiteY3" fmla="*/ 0 h 681681"/>
              <a:gd name="connsiteX4" fmla="*/ 0 w 1316041"/>
              <a:gd name="connsiteY4" fmla="*/ 681681 h 681681"/>
              <a:gd name="connsiteX0" fmla="*/ 11262 w 1302757"/>
              <a:gd name="connsiteY0" fmla="*/ 1859814 h 1859814"/>
              <a:gd name="connsiteX1" fmla="*/ 1295246 w 1302757"/>
              <a:gd name="connsiteY1" fmla="*/ 0 h 1859814"/>
              <a:gd name="connsiteX2" fmla="*/ 1302757 w 1302757"/>
              <a:gd name="connsiteY2" fmla="*/ 4965 h 1859814"/>
              <a:gd name="connsiteX3" fmla="*/ 0 w 1302757"/>
              <a:gd name="connsiteY3" fmla="*/ 0 h 1859814"/>
              <a:gd name="connsiteX4" fmla="*/ 11262 w 1302757"/>
              <a:gd name="connsiteY4" fmla="*/ 1859814 h 1859814"/>
              <a:gd name="connsiteX0" fmla="*/ 11262 w 1302757"/>
              <a:gd name="connsiteY0" fmla="*/ 1933447 h 1933447"/>
              <a:gd name="connsiteX1" fmla="*/ 1295246 w 1302757"/>
              <a:gd name="connsiteY1" fmla="*/ 0 h 1933447"/>
              <a:gd name="connsiteX2" fmla="*/ 1302757 w 1302757"/>
              <a:gd name="connsiteY2" fmla="*/ 4965 h 1933447"/>
              <a:gd name="connsiteX3" fmla="*/ 0 w 1302757"/>
              <a:gd name="connsiteY3" fmla="*/ 0 h 1933447"/>
              <a:gd name="connsiteX4" fmla="*/ 11262 w 1302757"/>
              <a:gd name="connsiteY4" fmla="*/ 1933447 h 1933447"/>
              <a:gd name="connsiteX0" fmla="*/ 11262 w 2546341"/>
              <a:gd name="connsiteY0" fmla="*/ 1933447 h 1933447"/>
              <a:gd name="connsiteX1" fmla="*/ 1295246 w 2546341"/>
              <a:gd name="connsiteY1" fmla="*/ 0 h 1933447"/>
              <a:gd name="connsiteX2" fmla="*/ 2546341 w 2546341"/>
              <a:gd name="connsiteY2" fmla="*/ 13148 h 1933447"/>
              <a:gd name="connsiteX3" fmla="*/ 0 w 2546341"/>
              <a:gd name="connsiteY3" fmla="*/ 0 h 1933447"/>
              <a:gd name="connsiteX4" fmla="*/ 11262 w 2546341"/>
              <a:gd name="connsiteY4" fmla="*/ 1933447 h 1933447"/>
              <a:gd name="connsiteX0" fmla="*/ 11262 w 1295246"/>
              <a:gd name="connsiteY0" fmla="*/ 1933447 h 1933447"/>
              <a:gd name="connsiteX1" fmla="*/ 1295246 w 1295246"/>
              <a:gd name="connsiteY1" fmla="*/ 0 h 1933447"/>
              <a:gd name="connsiteX2" fmla="*/ 0 w 1295246"/>
              <a:gd name="connsiteY2" fmla="*/ 0 h 1933447"/>
              <a:gd name="connsiteX3" fmla="*/ 11262 w 1295246"/>
              <a:gd name="connsiteY3" fmla="*/ 1933447 h 1933447"/>
              <a:gd name="connsiteX0" fmla="*/ 11262 w 3406063"/>
              <a:gd name="connsiteY0" fmla="*/ 1933447 h 1933447"/>
              <a:gd name="connsiteX1" fmla="*/ 3406063 w 3406063"/>
              <a:gd name="connsiteY1" fmla="*/ 8180 h 1933447"/>
              <a:gd name="connsiteX2" fmla="*/ 0 w 3406063"/>
              <a:gd name="connsiteY2" fmla="*/ 0 h 1933447"/>
              <a:gd name="connsiteX3" fmla="*/ 11262 w 3406063"/>
              <a:gd name="connsiteY3" fmla="*/ 1933447 h 1933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6063" h="1933447">
                <a:moveTo>
                  <a:pt x="11262" y="1933447"/>
                </a:moveTo>
                <a:lnTo>
                  <a:pt x="3406063" y="8180"/>
                </a:lnTo>
                <a:lnTo>
                  <a:pt x="0" y="0"/>
                </a:lnTo>
                <a:lnTo>
                  <a:pt x="11262" y="1933447"/>
                </a:lnTo>
                <a:close/>
              </a:path>
            </a:pathLst>
          </a:custGeom>
          <a:gradFill>
            <a:gsLst>
              <a:gs pos="0">
                <a:prstClr val="white">
                  <a:alpha val="11000"/>
                </a:prst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403" name="모서리가 둥근 직사각형 402"/>
          <p:cNvSpPr/>
          <p:nvPr/>
        </p:nvSpPr>
        <p:spPr>
          <a:xfrm>
            <a:off x="1643318" y="4240800"/>
            <a:ext cx="827796" cy="207516"/>
          </a:xfrm>
          <a:prstGeom prst="roundRect">
            <a:avLst>
              <a:gd name="adj" fmla="val 6691"/>
            </a:avLst>
          </a:prstGeom>
          <a:solidFill>
            <a:schemeClr val="bg1"/>
          </a:solidFill>
          <a:ln w="6350">
            <a:noFill/>
          </a:ln>
          <a:effectLst>
            <a:innerShdw blurRad="63500" dist="50800" dir="13500000">
              <a:prstClr val="black">
                <a:alpha val="1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404" name="제목 114"/>
          <p:cNvSpPr txBox="1">
            <a:spLocks/>
          </p:cNvSpPr>
          <p:nvPr/>
        </p:nvSpPr>
        <p:spPr>
          <a:xfrm>
            <a:off x="1573699" y="3950326"/>
            <a:ext cx="956767" cy="348978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wrap="none" anchor="ctr" anchorCtr="0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ko-KR" altLang="en-US" sz="105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사관학교</a:t>
            </a:r>
            <a:endParaRPr lang="en-US" altLang="ko-KR" sz="900" kern="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40" pitchFamily="18" charset="-127"/>
              <a:ea typeface="-윤고딕340" pitchFamily="18" charset="-127"/>
            </a:endParaRPr>
          </a:p>
        </p:txBody>
      </p:sp>
      <p:sp>
        <p:nvSpPr>
          <p:cNvPr id="405" name="TextBox 404"/>
          <p:cNvSpPr txBox="1"/>
          <p:nvPr/>
        </p:nvSpPr>
        <p:spPr>
          <a:xfrm>
            <a:off x="1765141" y="4223274"/>
            <a:ext cx="552373" cy="2602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altLang="ko-KR" sz="1050" b="1" kern="0" dirty="0" smtClean="0">
                <a:gradFill>
                  <a:gsLst>
                    <a:gs pos="10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500</a:t>
            </a:r>
            <a:r>
              <a:rPr lang="ko-KR" altLang="en-US" sz="1050" b="1" kern="0" dirty="0">
                <a:gradFill>
                  <a:gsLst>
                    <a:gs pos="10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명</a:t>
            </a:r>
            <a:endParaRPr lang="ko-KR" altLang="en-US" sz="1050" b="1" dirty="0">
              <a:gradFill>
                <a:gsLst>
                  <a:gs pos="100000">
                    <a:schemeClr val="tx1">
                      <a:lumMod val="85000"/>
                      <a:lumOff val="15000"/>
                    </a:schemeClr>
                  </a:gs>
                  <a:gs pos="100000">
                    <a:srgbClr val="BBE0E3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</p:txBody>
      </p:sp>
      <p:sp>
        <p:nvSpPr>
          <p:cNvPr id="406" name="모서리가 둥근 직사각형 405"/>
          <p:cNvSpPr/>
          <p:nvPr/>
        </p:nvSpPr>
        <p:spPr>
          <a:xfrm>
            <a:off x="2541221" y="4013060"/>
            <a:ext cx="894713" cy="454160"/>
          </a:xfrm>
          <a:prstGeom prst="roundRect">
            <a:avLst>
              <a:gd name="adj" fmla="val 4535"/>
            </a:avLst>
          </a:prstGeom>
          <a:solidFill>
            <a:schemeClr val="bg1">
              <a:lumMod val="95000"/>
            </a:schemeClr>
          </a:solidFill>
          <a:ln w="28575">
            <a:noFill/>
          </a:ln>
          <a:effectLst>
            <a:outerShdw blurRad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407" name="모서리가 둥근 직사각형 406"/>
          <p:cNvSpPr/>
          <p:nvPr/>
        </p:nvSpPr>
        <p:spPr>
          <a:xfrm>
            <a:off x="2548195" y="4021025"/>
            <a:ext cx="879223" cy="440518"/>
          </a:xfrm>
          <a:prstGeom prst="roundRect">
            <a:avLst>
              <a:gd name="adj" fmla="val 4535"/>
            </a:avLst>
          </a:prstGeom>
          <a:solidFill>
            <a:schemeClr val="tx2">
              <a:lumMod val="75000"/>
            </a:schemeClr>
          </a:solidFill>
          <a:ln w="12700">
            <a:noFill/>
          </a:ln>
          <a:effectLst>
            <a:innerShdw blurRad="114300">
              <a:schemeClr val="tx1">
                <a:lumMod val="75000"/>
                <a:lumOff val="2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408" name="직사각형 407"/>
          <p:cNvSpPr/>
          <p:nvPr/>
        </p:nvSpPr>
        <p:spPr>
          <a:xfrm>
            <a:off x="2559009" y="4026088"/>
            <a:ext cx="852231" cy="203790"/>
          </a:xfrm>
          <a:prstGeom prst="rect">
            <a:avLst/>
          </a:prstGeom>
          <a:gradFill>
            <a:gsLst>
              <a:gs pos="7000">
                <a:schemeClr val="bg1">
                  <a:alpha val="16000"/>
                </a:schemeClr>
              </a:gs>
              <a:gs pos="53000">
                <a:schemeClr val="bg1">
                  <a:alpha val="0"/>
                </a:schemeClr>
              </a:gs>
            </a:gsLst>
            <a:lin ang="16200000" scaled="0"/>
          </a:gradFill>
          <a:ln w="3175">
            <a:noFill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409" name="자유형 408"/>
          <p:cNvSpPr/>
          <p:nvPr/>
        </p:nvSpPr>
        <p:spPr>
          <a:xfrm>
            <a:off x="2555294" y="4034638"/>
            <a:ext cx="866731" cy="135737"/>
          </a:xfrm>
          <a:custGeom>
            <a:avLst/>
            <a:gdLst>
              <a:gd name="connsiteX0" fmla="*/ 0 w 1745673"/>
              <a:gd name="connsiteY0" fmla="*/ 1282535 h 1282535"/>
              <a:gd name="connsiteX1" fmla="*/ 1745673 w 1745673"/>
              <a:gd name="connsiteY1" fmla="*/ 665018 h 1282535"/>
              <a:gd name="connsiteX2" fmla="*/ 1389413 w 1745673"/>
              <a:gd name="connsiteY2" fmla="*/ 0 h 1282535"/>
              <a:gd name="connsiteX3" fmla="*/ 23750 w 1745673"/>
              <a:gd name="connsiteY3" fmla="*/ 0 h 1282535"/>
              <a:gd name="connsiteX4" fmla="*/ 0 w 1745673"/>
              <a:gd name="connsiteY4" fmla="*/ 1282535 h 1282535"/>
              <a:gd name="connsiteX0" fmla="*/ 0 w 1389413"/>
              <a:gd name="connsiteY0" fmla="*/ 1282535 h 1282535"/>
              <a:gd name="connsiteX1" fmla="*/ 1389413 w 1389413"/>
              <a:gd name="connsiteY1" fmla="*/ 0 h 1282535"/>
              <a:gd name="connsiteX2" fmla="*/ 23750 w 1389413"/>
              <a:gd name="connsiteY2" fmla="*/ 0 h 1282535"/>
              <a:gd name="connsiteX3" fmla="*/ 0 w 1389413"/>
              <a:gd name="connsiteY3" fmla="*/ 1282535 h 1282535"/>
              <a:gd name="connsiteX0" fmla="*/ 0 w 1389413"/>
              <a:gd name="connsiteY0" fmla="*/ 1282535 h 1282535"/>
              <a:gd name="connsiteX1" fmla="*/ 1389413 w 1389413"/>
              <a:gd name="connsiteY1" fmla="*/ 0 h 1282535"/>
              <a:gd name="connsiteX2" fmla="*/ 405061 w 1389413"/>
              <a:gd name="connsiteY2" fmla="*/ 0 h 1282535"/>
              <a:gd name="connsiteX3" fmla="*/ 0 w 1389413"/>
              <a:gd name="connsiteY3" fmla="*/ 1282535 h 1282535"/>
              <a:gd name="connsiteX0" fmla="*/ 0 w 1308530"/>
              <a:gd name="connsiteY0" fmla="*/ 681681 h 681681"/>
              <a:gd name="connsiteX1" fmla="*/ 1308530 w 1308530"/>
              <a:gd name="connsiteY1" fmla="*/ 0 h 681681"/>
              <a:gd name="connsiteX2" fmla="*/ 324178 w 1308530"/>
              <a:gd name="connsiteY2" fmla="*/ 0 h 681681"/>
              <a:gd name="connsiteX3" fmla="*/ 0 w 1308530"/>
              <a:gd name="connsiteY3" fmla="*/ 681681 h 681681"/>
              <a:gd name="connsiteX0" fmla="*/ 0 w 1308530"/>
              <a:gd name="connsiteY0" fmla="*/ 681681 h 681681"/>
              <a:gd name="connsiteX1" fmla="*/ 703634 w 1308530"/>
              <a:gd name="connsiteY1" fmla="*/ 305392 h 681681"/>
              <a:gd name="connsiteX2" fmla="*/ 1308530 w 1308530"/>
              <a:gd name="connsiteY2" fmla="*/ 0 h 681681"/>
              <a:gd name="connsiteX3" fmla="*/ 324178 w 1308530"/>
              <a:gd name="connsiteY3" fmla="*/ 0 h 681681"/>
              <a:gd name="connsiteX4" fmla="*/ 0 w 1308530"/>
              <a:gd name="connsiteY4" fmla="*/ 681681 h 681681"/>
              <a:gd name="connsiteX0" fmla="*/ 0 w 1308530"/>
              <a:gd name="connsiteY0" fmla="*/ 681681 h 975576"/>
              <a:gd name="connsiteX1" fmla="*/ 160555 w 1308530"/>
              <a:gd name="connsiteY1" fmla="*/ 975576 h 975576"/>
              <a:gd name="connsiteX2" fmla="*/ 1308530 w 1308530"/>
              <a:gd name="connsiteY2" fmla="*/ 0 h 975576"/>
              <a:gd name="connsiteX3" fmla="*/ 324178 w 1308530"/>
              <a:gd name="connsiteY3" fmla="*/ 0 h 975576"/>
              <a:gd name="connsiteX4" fmla="*/ 0 w 1308530"/>
              <a:gd name="connsiteY4" fmla="*/ 681681 h 975576"/>
              <a:gd name="connsiteX0" fmla="*/ 0 w 1316041"/>
              <a:gd name="connsiteY0" fmla="*/ 681681 h 975576"/>
              <a:gd name="connsiteX1" fmla="*/ 160555 w 1316041"/>
              <a:gd name="connsiteY1" fmla="*/ 975576 h 975576"/>
              <a:gd name="connsiteX2" fmla="*/ 1308530 w 1316041"/>
              <a:gd name="connsiteY2" fmla="*/ 0 h 975576"/>
              <a:gd name="connsiteX3" fmla="*/ 1316041 w 1316041"/>
              <a:gd name="connsiteY3" fmla="*/ 4965 h 975576"/>
              <a:gd name="connsiteX4" fmla="*/ 324178 w 1316041"/>
              <a:gd name="connsiteY4" fmla="*/ 0 h 975576"/>
              <a:gd name="connsiteX5" fmla="*/ 0 w 1316041"/>
              <a:gd name="connsiteY5" fmla="*/ 681681 h 975576"/>
              <a:gd name="connsiteX0" fmla="*/ 0 w 1316041"/>
              <a:gd name="connsiteY0" fmla="*/ 681681 h 975576"/>
              <a:gd name="connsiteX1" fmla="*/ 160555 w 1316041"/>
              <a:gd name="connsiteY1" fmla="*/ 975576 h 975576"/>
              <a:gd name="connsiteX2" fmla="*/ 1308530 w 1316041"/>
              <a:gd name="connsiteY2" fmla="*/ 0 h 975576"/>
              <a:gd name="connsiteX3" fmla="*/ 1316041 w 1316041"/>
              <a:gd name="connsiteY3" fmla="*/ 4965 h 975576"/>
              <a:gd name="connsiteX4" fmla="*/ 13284 w 1316041"/>
              <a:gd name="connsiteY4" fmla="*/ 0 h 975576"/>
              <a:gd name="connsiteX5" fmla="*/ 0 w 1316041"/>
              <a:gd name="connsiteY5" fmla="*/ 681681 h 975576"/>
              <a:gd name="connsiteX0" fmla="*/ 0 w 1316041"/>
              <a:gd name="connsiteY0" fmla="*/ 681681 h 681681"/>
              <a:gd name="connsiteX1" fmla="*/ 1308530 w 1316041"/>
              <a:gd name="connsiteY1" fmla="*/ 0 h 681681"/>
              <a:gd name="connsiteX2" fmla="*/ 1316041 w 1316041"/>
              <a:gd name="connsiteY2" fmla="*/ 4965 h 681681"/>
              <a:gd name="connsiteX3" fmla="*/ 13284 w 1316041"/>
              <a:gd name="connsiteY3" fmla="*/ 0 h 681681"/>
              <a:gd name="connsiteX4" fmla="*/ 0 w 1316041"/>
              <a:gd name="connsiteY4" fmla="*/ 681681 h 681681"/>
              <a:gd name="connsiteX0" fmla="*/ 11262 w 1302757"/>
              <a:gd name="connsiteY0" fmla="*/ 1859814 h 1859814"/>
              <a:gd name="connsiteX1" fmla="*/ 1295246 w 1302757"/>
              <a:gd name="connsiteY1" fmla="*/ 0 h 1859814"/>
              <a:gd name="connsiteX2" fmla="*/ 1302757 w 1302757"/>
              <a:gd name="connsiteY2" fmla="*/ 4965 h 1859814"/>
              <a:gd name="connsiteX3" fmla="*/ 0 w 1302757"/>
              <a:gd name="connsiteY3" fmla="*/ 0 h 1859814"/>
              <a:gd name="connsiteX4" fmla="*/ 11262 w 1302757"/>
              <a:gd name="connsiteY4" fmla="*/ 1859814 h 1859814"/>
              <a:gd name="connsiteX0" fmla="*/ 11262 w 1302757"/>
              <a:gd name="connsiteY0" fmla="*/ 1933447 h 1933447"/>
              <a:gd name="connsiteX1" fmla="*/ 1295246 w 1302757"/>
              <a:gd name="connsiteY1" fmla="*/ 0 h 1933447"/>
              <a:gd name="connsiteX2" fmla="*/ 1302757 w 1302757"/>
              <a:gd name="connsiteY2" fmla="*/ 4965 h 1933447"/>
              <a:gd name="connsiteX3" fmla="*/ 0 w 1302757"/>
              <a:gd name="connsiteY3" fmla="*/ 0 h 1933447"/>
              <a:gd name="connsiteX4" fmla="*/ 11262 w 1302757"/>
              <a:gd name="connsiteY4" fmla="*/ 1933447 h 1933447"/>
              <a:gd name="connsiteX0" fmla="*/ 11262 w 2546341"/>
              <a:gd name="connsiteY0" fmla="*/ 1933447 h 1933447"/>
              <a:gd name="connsiteX1" fmla="*/ 1295246 w 2546341"/>
              <a:gd name="connsiteY1" fmla="*/ 0 h 1933447"/>
              <a:gd name="connsiteX2" fmla="*/ 2546341 w 2546341"/>
              <a:gd name="connsiteY2" fmla="*/ 13148 h 1933447"/>
              <a:gd name="connsiteX3" fmla="*/ 0 w 2546341"/>
              <a:gd name="connsiteY3" fmla="*/ 0 h 1933447"/>
              <a:gd name="connsiteX4" fmla="*/ 11262 w 2546341"/>
              <a:gd name="connsiteY4" fmla="*/ 1933447 h 1933447"/>
              <a:gd name="connsiteX0" fmla="*/ 11262 w 1295246"/>
              <a:gd name="connsiteY0" fmla="*/ 1933447 h 1933447"/>
              <a:gd name="connsiteX1" fmla="*/ 1295246 w 1295246"/>
              <a:gd name="connsiteY1" fmla="*/ 0 h 1933447"/>
              <a:gd name="connsiteX2" fmla="*/ 0 w 1295246"/>
              <a:gd name="connsiteY2" fmla="*/ 0 h 1933447"/>
              <a:gd name="connsiteX3" fmla="*/ 11262 w 1295246"/>
              <a:gd name="connsiteY3" fmla="*/ 1933447 h 1933447"/>
              <a:gd name="connsiteX0" fmla="*/ 11262 w 3406063"/>
              <a:gd name="connsiteY0" fmla="*/ 1933447 h 1933447"/>
              <a:gd name="connsiteX1" fmla="*/ 3406063 w 3406063"/>
              <a:gd name="connsiteY1" fmla="*/ 8180 h 1933447"/>
              <a:gd name="connsiteX2" fmla="*/ 0 w 3406063"/>
              <a:gd name="connsiteY2" fmla="*/ 0 h 1933447"/>
              <a:gd name="connsiteX3" fmla="*/ 11262 w 3406063"/>
              <a:gd name="connsiteY3" fmla="*/ 1933447 h 1933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6063" h="1933447">
                <a:moveTo>
                  <a:pt x="11262" y="1933447"/>
                </a:moveTo>
                <a:lnTo>
                  <a:pt x="3406063" y="8180"/>
                </a:lnTo>
                <a:lnTo>
                  <a:pt x="0" y="0"/>
                </a:lnTo>
                <a:lnTo>
                  <a:pt x="11262" y="1933447"/>
                </a:lnTo>
                <a:close/>
              </a:path>
            </a:pathLst>
          </a:custGeom>
          <a:gradFill>
            <a:gsLst>
              <a:gs pos="0">
                <a:prstClr val="white">
                  <a:alpha val="11000"/>
                </a:prst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410" name="모서리가 둥근 직사각형 409"/>
          <p:cNvSpPr/>
          <p:nvPr/>
        </p:nvSpPr>
        <p:spPr>
          <a:xfrm>
            <a:off x="2575318" y="4240800"/>
            <a:ext cx="827796" cy="207516"/>
          </a:xfrm>
          <a:prstGeom prst="roundRect">
            <a:avLst>
              <a:gd name="adj" fmla="val 6691"/>
            </a:avLst>
          </a:prstGeom>
          <a:solidFill>
            <a:schemeClr val="bg1"/>
          </a:solidFill>
          <a:ln w="6350">
            <a:noFill/>
          </a:ln>
          <a:effectLst>
            <a:innerShdw blurRad="63500" dist="50800" dir="13500000">
              <a:prstClr val="black">
                <a:alpha val="1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411" name="제목 114"/>
          <p:cNvSpPr txBox="1">
            <a:spLocks/>
          </p:cNvSpPr>
          <p:nvPr/>
        </p:nvSpPr>
        <p:spPr>
          <a:xfrm>
            <a:off x="2505699" y="3950326"/>
            <a:ext cx="956767" cy="348978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wrap="none" anchor="ctr" anchorCtr="0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ko-KR" altLang="en-US" sz="1050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대기업 </a:t>
            </a:r>
            <a:r>
              <a:rPr lang="en-US" altLang="ko-KR" sz="1050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맑은 고딕"/>
                <a:ea typeface="맑은 고딕"/>
              </a:rPr>
              <a:t>· </a:t>
            </a:r>
            <a:r>
              <a:rPr lang="ko-KR" altLang="en-US" sz="1050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벤처</a:t>
            </a:r>
            <a:endParaRPr lang="en-US" altLang="ko-KR" sz="900" kern="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40" pitchFamily="18" charset="-127"/>
              <a:ea typeface="-윤고딕340" pitchFamily="18" charset="-127"/>
            </a:endParaRPr>
          </a:p>
        </p:txBody>
      </p:sp>
      <p:sp>
        <p:nvSpPr>
          <p:cNvPr id="412" name="TextBox 411"/>
          <p:cNvSpPr txBox="1"/>
          <p:nvPr/>
        </p:nvSpPr>
        <p:spPr>
          <a:xfrm>
            <a:off x="2702041" y="4215524"/>
            <a:ext cx="552373" cy="2602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altLang="ko-KR" sz="1050" b="1" kern="0" dirty="0" smtClean="0">
                <a:gradFill>
                  <a:gsLst>
                    <a:gs pos="10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250</a:t>
            </a:r>
            <a:r>
              <a:rPr lang="ko-KR" altLang="en-US" sz="1050" b="1" kern="0" dirty="0">
                <a:gradFill>
                  <a:gsLst>
                    <a:gs pos="10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명</a:t>
            </a:r>
            <a:endParaRPr lang="ko-KR" altLang="en-US" sz="1050" b="1" dirty="0">
              <a:gradFill>
                <a:gsLst>
                  <a:gs pos="100000">
                    <a:schemeClr val="tx1">
                      <a:lumMod val="85000"/>
                      <a:lumOff val="15000"/>
                    </a:schemeClr>
                  </a:gs>
                  <a:gs pos="100000">
                    <a:srgbClr val="BBE0E3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</p:txBody>
      </p:sp>
      <p:sp>
        <p:nvSpPr>
          <p:cNvPr id="413" name="모서리가 둥근 직사각형 412"/>
          <p:cNvSpPr/>
          <p:nvPr/>
        </p:nvSpPr>
        <p:spPr>
          <a:xfrm>
            <a:off x="3473223" y="4013060"/>
            <a:ext cx="894713" cy="454160"/>
          </a:xfrm>
          <a:prstGeom prst="roundRect">
            <a:avLst>
              <a:gd name="adj" fmla="val 4535"/>
            </a:avLst>
          </a:prstGeom>
          <a:solidFill>
            <a:schemeClr val="bg1">
              <a:lumMod val="95000"/>
            </a:schemeClr>
          </a:solidFill>
          <a:ln w="28575">
            <a:noFill/>
          </a:ln>
          <a:effectLst>
            <a:outerShdw blurRad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414" name="모서리가 둥근 직사각형 413"/>
          <p:cNvSpPr/>
          <p:nvPr/>
        </p:nvSpPr>
        <p:spPr>
          <a:xfrm>
            <a:off x="3480196" y="4021025"/>
            <a:ext cx="879223" cy="440518"/>
          </a:xfrm>
          <a:prstGeom prst="roundRect">
            <a:avLst>
              <a:gd name="adj" fmla="val 4535"/>
            </a:avLst>
          </a:prstGeom>
          <a:solidFill>
            <a:schemeClr val="tx2">
              <a:lumMod val="75000"/>
            </a:schemeClr>
          </a:solidFill>
          <a:ln w="12700">
            <a:noFill/>
          </a:ln>
          <a:effectLst>
            <a:innerShdw blurRad="114300">
              <a:schemeClr val="tx1">
                <a:lumMod val="75000"/>
                <a:lumOff val="2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415" name="직사각형 414"/>
          <p:cNvSpPr/>
          <p:nvPr/>
        </p:nvSpPr>
        <p:spPr>
          <a:xfrm>
            <a:off x="3491010" y="4026088"/>
            <a:ext cx="852231" cy="203790"/>
          </a:xfrm>
          <a:prstGeom prst="rect">
            <a:avLst/>
          </a:prstGeom>
          <a:gradFill>
            <a:gsLst>
              <a:gs pos="7000">
                <a:schemeClr val="bg1">
                  <a:alpha val="16000"/>
                </a:schemeClr>
              </a:gs>
              <a:gs pos="53000">
                <a:schemeClr val="bg1">
                  <a:alpha val="0"/>
                </a:schemeClr>
              </a:gs>
            </a:gsLst>
            <a:lin ang="16200000" scaled="0"/>
          </a:gradFill>
          <a:ln w="3175">
            <a:noFill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416" name="자유형 415"/>
          <p:cNvSpPr/>
          <p:nvPr/>
        </p:nvSpPr>
        <p:spPr>
          <a:xfrm>
            <a:off x="3487295" y="4034638"/>
            <a:ext cx="866731" cy="135737"/>
          </a:xfrm>
          <a:custGeom>
            <a:avLst/>
            <a:gdLst>
              <a:gd name="connsiteX0" fmla="*/ 0 w 1745673"/>
              <a:gd name="connsiteY0" fmla="*/ 1282535 h 1282535"/>
              <a:gd name="connsiteX1" fmla="*/ 1745673 w 1745673"/>
              <a:gd name="connsiteY1" fmla="*/ 665018 h 1282535"/>
              <a:gd name="connsiteX2" fmla="*/ 1389413 w 1745673"/>
              <a:gd name="connsiteY2" fmla="*/ 0 h 1282535"/>
              <a:gd name="connsiteX3" fmla="*/ 23750 w 1745673"/>
              <a:gd name="connsiteY3" fmla="*/ 0 h 1282535"/>
              <a:gd name="connsiteX4" fmla="*/ 0 w 1745673"/>
              <a:gd name="connsiteY4" fmla="*/ 1282535 h 1282535"/>
              <a:gd name="connsiteX0" fmla="*/ 0 w 1389413"/>
              <a:gd name="connsiteY0" fmla="*/ 1282535 h 1282535"/>
              <a:gd name="connsiteX1" fmla="*/ 1389413 w 1389413"/>
              <a:gd name="connsiteY1" fmla="*/ 0 h 1282535"/>
              <a:gd name="connsiteX2" fmla="*/ 23750 w 1389413"/>
              <a:gd name="connsiteY2" fmla="*/ 0 h 1282535"/>
              <a:gd name="connsiteX3" fmla="*/ 0 w 1389413"/>
              <a:gd name="connsiteY3" fmla="*/ 1282535 h 1282535"/>
              <a:gd name="connsiteX0" fmla="*/ 0 w 1389413"/>
              <a:gd name="connsiteY0" fmla="*/ 1282535 h 1282535"/>
              <a:gd name="connsiteX1" fmla="*/ 1389413 w 1389413"/>
              <a:gd name="connsiteY1" fmla="*/ 0 h 1282535"/>
              <a:gd name="connsiteX2" fmla="*/ 405061 w 1389413"/>
              <a:gd name="connsiteY2" fmla="*/ 0 h 1282535"/>
              <a:gd name="connsiteX3" fmla="*/ 0 w 1389413"/>
              <a:gd name="connsiteY3" fmla="*/ 1282535 h 1282535"/>
              <a:gd name="connsiteX0" fmla="*/ 0 w 1308530"/>
              <a:gd name="connsiteY0" fmla="*/ 681681 h 681681"/>
              <a:gd name="connsiteX1" fmla="*/ 1308530 w 1308530"/>
              <a:gd name="connsiteY1" fmla="*/ 0 h 681681"/>
              <a:gd name="connsiteX2" fmla="*/ 324178 w 1308530"/>
              <a:gd name="connsiteY2" fmla="*/ 0 h 681681"/>
              <a:gd name="connsiteX3" fmla="*/ 0 w 1308530"/>
              <a:gd name="connsiteY3" fmla="*/ 681681 h 681681"/>
              <a:gd name="connsiteX0" fmla="*/ 0 w 1308530"/>
              <a:gd name="connsiteY0" fmla="*/ 681681 h 681681"/>
              <a:gd name="connsiteX1" fmla="*/ 703634 w 1308530"/>
              <a:gd name="connsiteY1" fmla="*/ 305392 h 681681"/>
              <a:gd name="connsiteX2" fmla="*/ 1308530 w 1308530"/>
              <a:gd name="connsiteY2" fmla="*/ 0 h 681681"/>
              <a:gd name="connsiteX3" fmla="*/ 324178 w 1308530"/>
              <a:gd name="connsiteY3" fmla="*/ 0 h 681681"/>
              <a:gd name="connsiteX4" fmla="*/ 0 w 1308530"/>
              <a:gd name="connsiteY4" fmla="*/ 681681 h 681681"/>
              <a:gd name="connsiteX0" fmla="*/ 0 w 1308530"/>
              <a:gd name="connsiteY0" fmla="*/ 681681 h 975576"/>
              <a:gd name="connsiteX1" fmla="*/ 160555 w 1308530"/>
              <a:gd name="connsiteY1" fmla="*/ 975576 h 975576"/>
              <a:gd name="connsiteX2" fmla="*/ 1308530 w 1308530"/>
              <a:gd name="connsiteY2" fmla="*/ 0 h 975576"/>
              <a:gd name="connsiteX3" fmla="*/ 324178 w 1308530"/>
              <a:gd name="connsiteY3" fmla="*/ 0 h 975576"/>
              <a:gd name="connsiteX4" fmla="*/ 0 w 1308530"/>
              <a:gd name="connsiteY4" fmla="*/ 681681 h 975576"/>
              <a:gd name="connsiteX0" fmla="*/ 0 w 1316041"/>
              <a:gd name="connsiteY0" fmla="*/ 681681 h 975576"/>
              <a:gd name="connsiteX1" fmla="*/ 160555 w 1316041"/>
              <a:gd name="connsiteY1" fmla="*/ 975576 h 975576"/>
              <a:gd name="connsiteX2" fmla="*/ 1308530 w 1316041"/>
              <a:gd name="connsiteY2" fmla="*/ 0 h 975576"/>
              <a:gd name="connsiteX3" fmla="*/ 1316041 w 1316041"/>
              <a:gd name="connsiteY3" fmla="*/ 4965 h 975576"/>
              <a:gd name="connsiteX4" fmla="*/ 324178 w 1316041"/>
              <a:gd name="connsiteY4" fmla="*/ 0 h 975576"/>
              <a:gd name="connsiteX5" fmla="*/ 0 w 1316041"/>
              <a:gd name="connsiteY5" fmla="*/ 681681 h 975576"/>
              <a:gd name="connsiteX0" fmla="*/ 0 w 1316041"/>
              <a:gd name="connsiteY0" fmla="*/ 681681 h 975576"/>
              <a:gd name="connsiteX1" fmla="*/ 160555 w 1316041"/>
              <a:gd name="connsiteY1" fmla="*/ 975576 h 975576"/>
              <a:gd name="connsiteX2" fmla="*/ 1308530 w 1316041"/>
              <a:gd name="connsiteY2" fmla="*/ 0 h 975576"/>
              <a:gd name="connsiteX3" fmla="*/ 1316041 w 1316041"/>
              <a:gd name="connsiteY3" fmla="*/ 4965 h 975576"/>
              <a:gd name="connsiteX4" fmla="*/ 13284 w 1316041"/>
              <a:gd name="connsiteY4" fmla="*/ 0 h 975576"/>
              <a:gd name="connsiteX5" fmla="*/ 0 w 1316041"/>
              <a:gd name="connsiteY5" fmla="*/ 681681 h 975576"/>
              <a:gd name="connsiteX0" fmla="*/ 0 w 1316041"/>
              <a:gd name="connsiteY0" fmla="*/ 681681 h 681681"/>
              <a:gd name="connsiteX1" fmla="*/ 1308530 w 1316041"/>
              <a:gd name="connsiteY1" fmla="*/ 0 h 681681"/>
              <a:gd name="connsiteX2" fmla="*/ 1316041 w 1316041"/>
              <a:gd name="connsiteY2" fmla="*/ 4965 h 681681"/>
              <a:gd name="connsiteX3" fmla="*/ 13284 w 1316041"/>
              <a:gd name="connsiteY3" fmla="*/ 0 h 681681"/>
              <a:gd name="connsiteX4" fmla="*/ 0 w 1316041"/>
              <a:gd name="connsiteY4" fmla="*/ 681681 h 681681"/>
              <a:gd name="connsiteX0" fmla="*/ 11262 w 1302757"/>
              <a:gd name="connsiteY0" fmla="*/ 1859814 h 1859814"/>
              <a:gd name="connsiteX1" fmla="*/ 1295246 w 1302757"/>
              <a:gd name="connsiteY1" fmla="*/ 0 h 1859814"/>
              <a:gd name="connsiteX2" fmla="*/ 1302757 w 1302757"/>
              <a:gd name="connsiteY2" fmla="*/ 4965 h 1859814"/>
              <a:gd name="connsiteX3" fmla="*/ 0 w 1302757"/>
              <a:gd name="connsiteY3" fmla="*/ 0 h 1859814"/>
              <a:gd name="connsiteX4" fmla="*/ 11262 w 1302757"/>
              <a:gd name="connsiteY4" fmla="*/ 1859814 h 1859814"/>
              <a:gd name="connsiteX0" fmla="*/ 11262 w 1302757"/>
              <a:gd name="connsiteY0" fmla="*/ 1933447 h 1933447"/>
              <a:gd name="connsiteX1" fmla="*/ 1295246 w 1302757"/>
              <a:gd name="connsiteY1" fmla="*/ 0 h 1933447"/>
              <a:gd name="connsiteX2" fmla="*/ 1302757 w 1302757"/>
              <a:gd name="connsiteY2" fmla="*/ 4965 h 1933447"/>
              <a:gd name="connsiteX3" fmla="*/ 0 w 1302757"/>
              <a:gd name="connsiteY3" fmla="*/ 0 h 1933447"/>
              <a:gd name="connsiteX4" fmla="*/ 11262 w 1302757"/>
              <a:gd name="connsiteY4" fmla="*/ 1933447 h 1933447"/>
              <a:gd name="connsiteX0" fmla="*/ 11262 w 2546341"/>
              <a:gd name="connsiteY0" fmla="*/ 1933447 h 1933447"/>
              <a:gd name="connsiteX1" fmla="*/ 1295246 w 2546341"/>
              <a:gd name="connsiteY1" fmla="*/ 0 h 1933447"/>
              <a:gd name="connsiteX2" fmla="*/ 2546341 w 2546341"/>
              <a:gd name="connsiteY2" fmla="*/ 13148 h 1933447"/>
              <a:gd name="connsiteX3" fmla="*/ 0 w 2546341"/>
              <a:gd name="connsiteY3" fmla="*/ 0 h 1933447"/>
              <a:gd name="connsiteX4" fmla="*/ 11262 w 2546341"/>
              <a:gd name="connsiteY4" fmla="*/ 1933447 h 1933447"/>
              <a:gd name="connsiteX0" fmla="*/ 11262 w 1295246"/>
              <a:gd name="connsiteY0" fmla="*/ 1933447 h 1933447"/>
              <a:gd name="connsiteX1" fmla="*/ 1295246 w 1295246"/>
              <a:gd name="connsiteY1" fmla="*/ 0 h 1933447"/>
              <a:gd name="connsiteX2" fmla="*/ 0 w 1295246"/>
              <a:gd name="connsiteY2" fmla="*/ 0 h 1933447"/>
              <a:gd name="connsiteX3" fmla="*/ 11262 w 1295246"/>
              <a:gd name="connsiteY3" fmla="*/ 1933447 h 1933447"/>
              <a:gd name="connsiteX0" fmla="*/ 11262 w 3406063"/>
              <a:gd name="connsiteY0" fmla="*/ 1933447 h 1933447"/>
              <a:gd name="connsiteX1" fmla="*/ 3406063 w 3406063"/>
              <a:gd name="connsiteY1" fmla="*/ 8180 h 1933447"/>
              <a:gd name="connsiteX2" fmla="*/ 0 w 3406063"/>
              <a:gd name="connsiteY2" fmla="*/ 0 h 1933447"/>
              <a:gd name="connsiteX3" fmla="*/ 11262 w 3406063"/>
              <a:gd name="connsiteY3" fmla="*/ 1933447 h 1933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6063" h="1933447">
                <a:moveTo>
                  <a:pt x="11262" y="1933447"/>
                </a:moveTo>
                <a:lnTo>
                  <a:pt x="3406063" y="8180"/>
                </a:lnTo>
                <a:lnTo>
                  <a:pt x="0" y="0"/>
                </a:lnTo>
                <a:lnTo>
                  <a:pt x="11262" y="1933447"/>
                </a:lnTo>
                <a:close/>
              </a:path>
            </a:pathLst>
          </a:custGeom>
          <a:gradFill>
            <a:gsLst>
              <a:gs pos="0">
                <a:prstClr val="white">
                  <a:alpha val="11000"/>
                </a:prst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417" name="모서리가 둥근 직사각형 416"/>
          <p:cNvSpPr/>
          <p:nvPr/>
        </p:nvSpPr>
        <p:spPr>
          <a:xfrm>
            <a:off x="3507319" y="4240800"/>
            <a:ext cx="827796" cy="207516"/>
          </a:xfrm>
          <a:prstGeom prst="roundRect">
            <a:avLst>
              <a:gd name="adj" fmla="val 6691"/>
            </a:avLst>
          </a:prstGeom>
          <a:solidFill>
            <a:schemeClr val="bg1"/>
          </a:solidFill>
          <a:ln w="6350">
            <a:noFill/>
          </a:ln>
          <a:effectLst>
            <a:innerShdw blurRad="63500" dist="50800" dir="13500000">
              <a:prstClr val="black">
                <a:alpha val="1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418" name="제목 114"/>
          <p:cNvSpPr txBox="1">
            <a:spLocks/>
          </p:cNvSpPr>
          <p:nvPr/>
        </p:nvSpPr>
        <p:spPr>
          <a:xfrm>
            <a:off x="3370921" y="3950323"/>
            <a:ext cx="1086778" cy="348978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wrap="none" anchor="ctr" anchorCtr="0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ko-KR" altLang="en-US" sz="105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기타 </a:t>
            </a:r>
            <a:r>
              <a:rPr lang="ko-KR" altLang="en-US" sz="1050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전문기관</a:t>
            </a:r>
            <a:endParaRPr lang="en-US" altLang="ko-KR" sz="900" kern="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40" pitchFamily="18" charset="-127"/>
              <a:ea typeface="-윤고딕340" pitchFamily="18" charset="-127"/>
            </a:endParaRPr>
          </a:p>
        </p:txBody>
      </p:sp>
      <p:sp>
        <p:nvSpPr>
          <p:cNvPr id="419" name="TextBox 418"/>
          <p:cNvSpPr txBox="1"/>
          <p:nvPr/>
        </p:nvSpPr>
        <p:spPr>
          <a:xfrm>
            <a:off x="3595181" y="4215524"/>
            <a:ext cx="635110" cy="2324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altLang="ko-KR" sz="1050" b="1" kern="0" dirty="0" smtClean="0">
                <a:gradFill>
                  <a:gsLst>
                    <a:gs pos="10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3,350</a:t>
            </a:r>
            <a:r>
              <a:rPr lang="ko-KR" altLang="en-US" sz="1050" b="1" kern="0" dirty="0">
                <a:gradFill>
                  <a:gsLst>
                    <a:gs pos="10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명</a:t>
            </a:r>
            <a:endParaRPr lang="ko-KR" altLang="en-US" sz="1050" b="1" dirty="0">
              <a:gradFill>
                <a:gsLst>
                  <a:gs pos="100000">
                    <a:schemeClr val="tx1">
                      <a:lumMod val="85000"/>
                      <a:lumOff val="15000"/>
                    </a:schemeClr>
                  </a:gs>
                  <a:gs pos="100000">
                    <a:srgbClr val="BBE0E3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</p:txBody>
      </p:sp>
      <p:sp>
        <p:nvSpPr>
          <p:cNvPr id="420" name="이등변 삼각형 419"/>
          <p:cNvSpPr/>
          <p:nvPr/>
        </p:nvSpPr>
        <p:spPr>
          <a:xfrm flipV="1">
            <a:off x="2196908" y="3187755"/>
            <a:ext cx="640563" cy="241672"/>
          </a:xfrm>
          <a:prstGeom prst="triangle">
            <a:avLst/>
          </a:prstGeom>
          <a:solidFill>
            <a:schemeClr val="bg1">
              <a:lumMod val="75000"/>
            </a:schemeClr>
          </a:solidFill>
          <a:ln w="1587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 sz="2000"/>
          </a:p>
        </p:txBody>
      </p:sp>
      <p:sp>
        <p:nvSpPr>
          <p:cNvPr id="421" name="왼쪽 대괄호 420"/>
          <p:cNvSpPr/>
          <p:nvPr/>
        </p:nvSpPr>
        <p:spPr>
          <a:xfrm rot="5400000">
            <a:off x="2357832" y="2429666"/>
            <a:ext cx="341490" cy="2801816"/>
          </a:xfrm>
          <a:prstGeom prst="leftBracket">
            <a:avLst>
              <a:gd name="adj" fmla="val 85891"/>
            </a:avLst>
          </a:prstGeom>
          <a:ln w="12700">
            <a:solidFill>
              <a:srgbClr val="005EA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/>
          <a:lstStyle/>
          <a:p>
            <a:pPr algn="ctr"/>
            <a:endParaRPr lang="ko-KR" altLang="en-US" sz="2000"/>
          </a:p>
        </p:txBody>
      </p:sp>
      <p:cxnSp>
        <p:nvCxnSpPr>
          <p:cNvPr id="422" name="직선 연결선 421"/>
          <p:cNvCxnSpPr/>
          <p:nvPr/>
        </p:nvCxnSpPr>
        <p:spPr>
          <a:xfrm>
            <a:off x="2040473" y="3715297"/>
            <a:ext cx="1" cy="295187"/>
          </a:xfrm>
          <a:prstGeom prst="line">
            <a:avLst/>
          </a:prstGeom>
          <a:ln w="12700">
            <a:solidFill>
              <a:srgbClr val="005EA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3" name="직선 연결선 422"/>
          <p:cNvCxnSpPr/>
          <p:nvPr/>
        </p:nvCxnSpPr>
        <p:spPr>
          <a:xfrm>
            <a:off x="2972643" y="3715297"/>
            <a:ext cx="1" cy="295187"/>
          </a:xfrm>
          <a:prstGeom prst="line">
            <a:avLst/>
          </a:prstGeom>
          <a:ln w="12700">
            <a:solidFill>
              <a:srgbClr val="005EA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그룹 423"/>
          <p:cNvGrpSpPr/>
          <p:nvPr/>
        </p:nvGrpSpPr>
        <p:grpSpPr>
          <a:xfrm>
            <a:off x="1211037" y="3372892"/>
            <a:ext cx="2614097" cy="503543"/>
            <a:chOff x="1313975" y="3106060"/>
            <a:chExt cx="2497374" cy="481049"/>
          </a:xfrm>
        </p:grpSpPr>
        <p:grpSp>
          <p:nvGrpSpPr>
            <p:cNvPr id="10" name="그룹 548"/>
            <p:cNvGrpSpPr/>
            <p:nvPr/>
          </p:nvGrpSpPr>
          <p:grpSpPr>
            <a:xfrm>
              <a:off x="1316957" y="3131610"/>
              <a:ext cx="2494392" cy="447877"/>
              <a:chOff x="7237297" y="898751"/>
              <a:chExt cx="863093" cy="541975"/>
            </a:xfrm>
          </p:grpSpPr>
          <p:sp>
            <p:nvSpPr>
              <p:cNvPr id="429" name="육각형 428"/>
              <p:cNvSpPr/>
              <p:nvPr/>
            </p:nvSpPr>
            <p:spPr>
              <a:xfrm>
                <a:off x="7237297" y="898751"/>
                <a:ext cx="863093" cy="541975"/>
              </a:xfrm>
              <a:prstGeom prst="hexagon">
                <a:avLst/>
              </a:prstGeom>
              <a:gradFill>
                <a:gsLst>
                  <a:gs pos="50000">
                    <a:srgbClr val="0070C0"/>
                  </a:gs>
                  <a:gs pos="52000">
                    <a:srgbClr val="005EA4"/>
                  </a:gs>
                </a:gsLst>
                <a:lin ang="5400000" scaled="0"/>
              </a:gradFill>
              <a:ln>
                <a:noFill/>
              </a:ln>
              <a:effectLst>
                <a:outerShdw dist="38100" dir="5400000" algn="ctr" rotWithShape="0">
                  <a:srgbClr val="000000">
                    <a:alpha val="1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1600">
                  <a:solidFill>
                    <a:prstClr val="white"/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endParaRPr>
              </a:p>
            </p:txBody>
          </p:sp>
          <p:sp>
            <p:nvSpPr>
              <p:cNvPr id="430" name="자유형 429"/>
              <p:cNvSpPr/>
              <p:nvPr/>
            </p:nvSpPr>
            <p:spPr>
              <a:xfrm>
                <a:off x="7242070" y="910400"/>
                <a:ext cx="712044" cy="507204"/>
              </a:xfrm>
              <a:custGeom>
                <a:avLst/>
                <a:gdLst>
                  <a:gd name="connsiteX0" fmla="*/ 0 w 1745673"/>
                  <a:gd name="connsiteY0" fmla="*/ 1282535 h 1282535"/>
                  <a:gd name="connsiteX1" fmla="*/ 1745673 w 1745673"/>
                  <a:gd name="connsiteY1" fmla="*/ 665018 h 1282535"/>
                  <a:gd name="connsiteX2" fmla="*/ 1389413 w 1745673"/>
                  <a:gd name="connsiteY2" fmla="*/ 0 h 1282535"/>
                  <a:gd name="connsiteX3" fmla="*/ 23750 w 1745673"/>
                  <a:gd name="connsiteY3" fmla="*/ 0 h 1282535"/>
                  <a:gd name="connsiteX4" fmla="*/ 0 w 1745673"/>
                  <a:gd name="connsiteY4" fmla="*/ 1282535 h 1282535"/>
                  <a:gd name="connsiteX0" fmla="*/ 0 w 1389413"/>
                  <a:gd name="connsiteY0" fmla="*/ 1282535 h 1282535"/>
                  <a:gd name="connsiteX1" fmla="*/ 1389413 w 1389413"/>
                  <a:gd name="connsiteY1" fmla="*/ 0 h 1282535"/>
                  <a:gd name="connsiteX2" fmla="*/ 23750 w 1389413"/>
                  <a:gd name="connsiteY2" fmla="*/ 0 h 1282535"/>
                  <a:gd name="connsiteX3" fmla="*/ 0 w 1389413"/>
                  <a:gd name="connsiteY3" fmla="*/ 1282535 h 1282535"/>
                  <a:gd name="connsiteX0" fmla="*/ 0 w 1389413"/>
                  <a:gd name="connsiteY0" fmla="*/ 1282535 h 1282535"/>
                  <a:gd name="connsiteX1" fmla="*/ 1389413 w 1389413"/>
                  <a:gd name="connsiteY1" fmla="*/ 0 h 1282535"/>
                  <a:gd name="connsiteX2" fmla="*/ 405061 w 1389413"/>
                  <a:gd name="connsiteY2" fmla="*/ 0 h 1282535"/>
                  <a:gd name="connsiteX3" fmla="*/ 0 w 1389413"/>
                  <a:gd name="connsiteY3" fmla="*/ 1282535 h 1282535"/>
                  <a:gd name="connsiteX0" fmla="*/ 0 w 1308530"/>
                  <a:gd name="connsiteY0" fmla="*/ 681681 h 681681"/>
                  <a:gd name="connsiteX1" fmla="*/ 1308530 w 1308530"/>
                  <a:gd name="connsiteY1" fmla="*/ 0 h 681681"/>
                  <a:gd name="connsiteX2" fmla="*/ 324178 w 1308530"/>
                  <a:gd name="connsiteY2" fmla="*/ 0 h 681681"/>
                  <a:gd name="connsiteX3" fmla="*/ 0 w 1308530"/>
                  <a:gd name="connsiteY3" fmla="*/ 681681 h 681681"/>
                  <a:gd name="connsiteX0" fmla="*/ 0 w 1308530"/>
                  <a:gd name="connsiteY0" fmla="*/ 681681 h 681681"/>
                  <a:gd name="connsiteX1" fmla="*/ 703634 w 1308530"/>
                  <a:gd name="connsiteY1" fmla="*/ 305392 h 681681"/>
                  <a:gd name="connsiteX2" fmla="*/ 1308530 w 1308530"/>
                  <a:gd name="connsiteY2" fmla="*/ 0 h 681681"/>
                  <a:gd name="connsiteX3" fmla="*/ 324178 w 1308530"/>
                  <a:gd name="connsiteY3" fmla="*/ 0 h 681681"/>
                  <a:gd name="connsiteX4" fmla="*/ 0 w 1308530"/>
                  <a:gd name="connsiteY4" fmla="*/ 681681 h 681681"/>
                  <a:gd name="connsiteX0" fmla="*/ 0 w 1308530"/>
                  <a:gd name="connsiteY0" fmla="*/ 681681 h 975576"/>
                  <a:gd name="connsiteX1" fmla="*/ 160555 w 1308530"/>
                  <a:gd name="connsiteY1" fmla="*/ 975576 h 975576"/>
                  <a:gd name="connsiteX2" fmla="*/ 1308530 w 1308530"/>
                  <a:gd name="connsiteY2" fmla="*/ 0 h 975576"/>
                  <a:gd name="connsiteX3" fmla="*/ 324178 w 1308530"/>
                  <a:gd name="connsiteY3" fmla="*/ 0 h 975576"/>
                  <a:gd name="connsiteX4" fmla="*/ 0 w 1308530"/>
                  <a:gd name="connsiteY4" fmla="*/ 681681 h 975576"/>
                  <a:gd name="connsiteX0" fmla="*/ 0 w 1316041"/>
                  <a:gd name="connsiteY0" fmla="*/ 681681 h 975576"/>
                  <a:gd name="connsiteX1" fmla="*/ 160555 w 1316041"/>
                  <a:gd name="connsiteY1" fmla="*/ 975576 h 975576"/>
                  <a:gd name="connsiteX2" fmla="*/ 1308530 w 1316041"/>
                  <a:gd name="connsiteY2" fmla="*/ 0 h 975576"/>
                  <a:gd name="connsiteX3" fmla="*/ 1316041 w 1316041"/>
                  <a:gd name="connsiteY3" fmla="*/ 4965 h 975576"/>
                  <a:gd name="connsiteX4" fmla="*/ 324178 w 1316041"/>
                  <a:gd name="connsiteY4" fmla="*/ 0 h 975576"/>
                  <a:gd name="connsiteX5" fmla="*/ 0 w 1316041"/>
                  <a:gd name="connsiteY5" fmla="*/ 681681 h 975576"/>
                  <a:gd name="connsiteX0" fmla="*/ 0 w 1316041"/>
                  <a:gd name="connsiteY0" fmla="*/ 681681 h 975576"/>
                  <a:gd name="connsiteX1" fmla="*/ 160555 w 1316041"/>
                  <a:gd name="connsiteY1" fmla="*/ 975576 h 975576"/>
                  <a:gd name="connsiteX2" fmla="*/ 1308530 w 1316041"/>
                  <a:gd name="connsiteY2" fmla="*/ 0 h 975576"/>
                  <a:gd name="connsiteX3" fmla="*/ 1316041 w 1316041"/>
                  <a:gd name="connsiteY3" fmla="*/ 4965 h 975576"/>
                  <a:gd name="connsiteX4" fmla="*/ 144819 w 1316041"/>
                  <a:gd name="connsiteY4" fmla="*/ 43152 h 975576"/>
                  <a:gd name="connsiteX5" fmla="*/ 0 w 1316041"/>
                  <a:gd name="connsiteY5" fmla="*/ 681681 h 975576"/>
                  <a:gd name="connsiteX0" fmla="*/ 0 w 1316041"/>
                  <a:gd name="connsiteY0" fmla="*/ 681681 h 1191337"/>
                  <a:gd name="connsiteX1" fmla="*/ 149345 w 1316041"/>
                  <a:gd name="connsiteY1" fmla="*/ 1191337 h 1191337"/>
                  <a:gd name="connsiteX2" fmla="*/ 1308530 w 1316041"/>
                  <a:gd name="connsiteY2" fmla="*/ 0 h 1191337"/>
                  <a:gd name="connsiteX3" fmla="*/ 1316041 w 1316041"/>
                  <a:gd name="connsiteY3" fmla="*/ 4965 h 1191337"/>
                  <a:gd name="connsiteX4" fmla="*/ 144819 w 1316041"/>
                  <a:gd name="connsiteY4" fmla="*/ 43152 h 1191337"/>
                  <a:gd name="connsiteX5" fmla="*/ 0 w 1316041"/>
                  <a:gd name="connsiteY5" fmla="*/ 681681 h 1191337"/>
                  <a:gd name="connsiteX0" fmla="*/ 0 w 1360881"/>
                  <a:gd name="connsiteY0" fmla="*/ 681681 h 1191337"/>
                  <a:gd name="connsiteX1" fmla="*/ 194185 w 1360881"/>
                  <a:gd name="connsiteY1" fmla="*/ 1191337 h 1191337"/>
                  <a:gd name="connsiteX2" fmla="*/ 1353370 w 1360881"/>
                  <a:gd name="connsiteY2" fmla="*/ 0 h 1191337"/>
                  <a:gd name="connsiteX3" fmla="*/ 1360881 w 1360881"/>
                  <a:gd name="connsiteY3" fmla="*/ 4965 h 1191337"/>
                  <a:gd name="connsiteX4" fmla="*/ 189659 w 1360881"/>
                  <a:gd name="connsiteY4" fmla="*/ 43152 h 1191337"/>
                  <a:gd name="connsiteX5" fmla="*/ 0 w 1360881"/>
                  <a:gd name="connsiteY5" fmla="*/ 681681 h 1191337"/>
                  <a:gd name="connsiteX0" fmla="*/ 0 w 1360881"/>
                  <a:gd name="connsiteY0" fmla="*/ 715927 h 1225583"/>
                  <a:gd name="connsiteX1" fmla="*/ 194185 w 1360881"/>
                  <a:gd name="connsiteY1" fmla="*/ 1225583 h 1225583"/>
                  <a:gd name="connsiteX2" fmla="*/ 1353370 w 1360881"/>
                  <a:gd name="connsiteY2" fmla="*/ 34246 h 1225583"/>
                  <a:gd name="connsiteX3" fmla="*/ 1360881 w 1360881"/>
                  <a:gd name="connsiteY3" fmla="*/ 39211 h 1225583"/>
                  <a:gd name="connsiteX4" fmla="*/ 250734 w 1360881"/>
                  <a:gd name="connsiteY4" fmla="*/ 0 h 1225583"/>
                  <a:gd name="connsiteX5" fmla="*/ 0 w 1360881"/>
                  <a:gd name="connsiteY5" fmla="*/ 715927 h 1225583"/>
                  <a:gd name="connsiteX0" fmla="*/ 0 w 1384374"/>
                  <a:gd name="connsiteY0" fmla="*/ 721865 h 1231521"/>
                  <a:gd name="connsiteX1" fmla="*/ 194185 w 1384374"/>
                  <a:gd name="connsiteY1" fmla="*/ 1231521 h 1231521"/>
                  <a:gd name="connsiteX2" fmla="*/ 1353370 w 1384374"/>
                  <a:gd name="connsiteY2" fmla="*/ 40184 h 1231521"/>
                  <a:gd name="connsiteX3" fmla="*/ 1384374 w 1384374"/>
                  <a:gd name="connsiteY3" fmla="*/ 0 h 1231521"/>
                  <a:gd name="connsiteX4" fmla="*/ 250734 w 1384374"/>
                  <a:gd name="connsiteY4" fmla="*/ 5938 h 1231521"/>
                  <a:gd name="connsiteX5" fmla="*/ 0 w 1384374"/>
                  <a:gd name="connsiteY5" fmla="*/ 721865 h 1231521"/>
                  <a:gd name="connsiteX0" fmla="*/ 0 w 1384374"/>
                  <a:gd name="connsiteY0" fmla="*/ 721865 h 1231521"/>
                  <a:gd name="connsiteX1" fmla="*/ 194185 w 1384374"/>
                  <a:gd name="connsiteY1" fmla="*/ 1231521 h 1231521"/>
                  <a:gd name="connsiteX2" fmla="*/ 1353370 w 1384374"/>
                  <a:gd name="connsiteY2" fmla="*/ 40184 h 1231521"/>
                  <a:gd name="connsiteX3" fmla="*/ 1384374 w 1384374"/>
                  <a:gd name="connsiteY3" fmla="*/ 0 h 1231521"/>
                  <a:gd name="connsiteX4" fmla="*/ 208451 w 1384374"/>
                  <a:gd name="connsiteY4" fmla="*/ 27795 h 1231521"/>
                  <a:gd name="connsiteX5" fmla="*/ 0 w 1384374"/>
                  <a:gd name="connsiteY5" fmla="*/ 721865 h 1231521"/>
                  <a:gd name="connsiteX0" fmla="*/ 0 w 1384374"/>
                  <a:gd name="connsiteY0" fmla="*/ 721865 h 1231521"/>
                  <a:gd name="connsiteX1" fmla="*/ 194185 w 1384374"/>
                  <a:gd name="connsiteY1" fmla="*/ 1231521 h 1231521"/>
                  <a:gd name="connsiteX2" fmla="*/ 1353370 w 1384374"/>
                  <a:gd name="connsiteY2" fmla="*/ 40184 h 1231521"/>
                  <a:gd name="connsiteX3" fmla="*/ 1384374 w 1384374"/>
                  <a:gd name="connsiteY3" fmla="*/ 0 h 1231521"/>
                  <a:gd name="connsiteX4" fmla="*/ 229592 w 1384374"/>
                  <a:gd name="connsiteY4" fmla="*/ 16868 h 1231521"/>
                  <a:gd name="connsiteX5" fmla="*/ 0 w 1384374"/>
                  <a:gd name="connsiteY5" fmla="*/ 721865 h 1231521"/>
                  <a:gd name="connsiteX0" fmla="*/ 0 w 1384374"/>
                  <a:gd name="connsiteY0" fmla="*/ 721865 h 1231521"/>
                  <a:gd name="connsiteX1" fmla="*/ 194185 w 1384374"/>
                  <a:gd name="connsiteY1" fmla="*/ 1231521 h 1231521"/>
                  <a:gd name="connsiteX2" fmla="*/ 1384374 w 1384374"/>
                  <a:gd name="connsiteY2" fmla="*/ 0 h 1231521"/>
                  <a:gd name="connsiteX3" fmla="*/ 229592 w 1384374"/>
                  <a:gd name="connsiteY3" fmla="*/ 16868 h 1231521"/>
                  <a:gd name="connsiteX4" fmla="*/ 0 w 1384374"/>
                  <a:gd name="connsiteY4" fmla="*/ 721865 h 1231521"/>
                  <a:gd name="connsiteX0" fmla="*/ 0 w 1370280"/>
                  <a:gd name="connsiteY0" fmla="*/ 704997 h 1214653"/>
                  <a:gd name="connsiteX1" fmla="*/ 194185 w 1370280"/>
                  <a:gd name="connsiteY1" fmla="*/ 1214653 h 1214653"/>
                  <a:gd name="connsiteX2" fmla="*/ 1370280 w 1370280"/>
                  <a:gd name="connsiteY2" fmla="*/ 4991 h 1214653"/>
                  <a:gd name="connsiteX3" fmla="*/ 229592 w 1370280"/>
                  <a:gd name="connsiteY3" fmla="*/ 0 h 1214653"/>
                  <a:gd name="connsiteX4" fmla="*/ 0 w 1370280"/>
                  <a:gd name="connsiteY4" fmla="*/ 704997 h 1214653"/>
                  <a:gd name="connsiteX0" fmla="*/ 0 w 1370280"/>
                  <a:gd name="connsiteY0" fmla="*/ 704997 h 1214653"/>
                  <a:gd name="connsiteX1" fmla="*/ 194185 w 1370280"/>
                  <a:gd name="connsiteY1" fmla="*/ 1214653 h 1214653"/>
                  <a:gd name="connsiteX2" fmla="*/ 1370280 w 1370280"/>
                  <a:gd name="connsiteY2" fmla="*/ 4991 h 1214653"/>
                  <a:gd name="connsiteX3" fmla="*/ 61023 w 1370280"/>
                  <a:gd name="connsiteY3" fmla="*/ 0 h 1214653"/>
                  <a:gd name="connsiteX4" fmla="*/ 0 w 1370280"/>
                  <a:gd name="connsiteY4" fmla="*/ 704997 h 1214653"/>
                  <a:gd name="connsiteX0" fmla="*/ 0 w 1382923"/>
                  <a:gd name="connsiteY0" fmla="*/ 704996 h 1214653"/>
                  <a:gd name="connsiteX1" fmla="*/ 206828 w 1382923"/>
                  <a:gd name="connsiteY1" fmla="*/ 1214653 h 1214653"/>
                  <a:gd name="connsiteX2" fmla="*/ 1382923 w 1382923"/>
                  <a:gd name="connsiteY2" fmla="*/ 4991 h 1214653"/>
                  <a:gd name="connsiteX3" fmla="*/ 73666 w 1382923"/>
                  <a:gd name="connsiteY3" fmla="*/ 0 h 1214653"/>
                  <a:gd name="connsiteX4" fmla="*/ 0 w 1382923"/>
                  <a:gd name="connsiteY4" fmla="*/ 704996 h 1214653"/>
                  <a:gd name="connsiteX0" fmla="*/ 0 w 1382923"/>
                  <a:gd name="connsiteY0" fmla="*/ 704996 h 1352365"/>
                  <a:gd name="connsiteX1" fmla="*/ 78294 w 1382923"/>
                  <a:gd name="connsiteY1" fmla="*/ 1352365 h 1352365"/>
                  <a:gd name="connsiteX2" fmla="*/ 1382923 w 1382923"/>
                  <a:gd name="connsiteY2" fmla="*/ 4991 h 1352365"/>
                  <a:gd name="connsiteX3" fmla="*/ 73666 w 1382923"/>
                  <a:gd name="connsiteY3" fmla="*/ 0 h 1352365"/>
                  <a:gd name="connsiteX4" fmla="*/ 0 w 1382923"/>
                  <a:gd name="connsiteY4" fmla="*/ 704996 h 1352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2923" h="1352365">
                    <a:moveTo>
                      <a:pt x="0" y="704996"/>
                    </a:moveTo>
                    <a:lnTo>
                      <a:pt x="78294" y="1352365"/>
                    </a:lnTo>
                    <a:lnTo>
                      <a:pt x="1382923" y="4991"/>
                    </a:lnTo>
                    <a:lnTo>
                      <a:pt x="73666" y="0"/>
                    </a:lnTo>
                    <a:lnTo>
                      <a:pt x="0" y="704996"/>
                    </a:lnTo>
                    <a:close/>
                  </a:path>
                </a:pathLst>
              </a:custGeom>
              <a:gradFill>
                <a:gsLst>
                  <a:gs pos="0">
                    <a:prstClr val="white">
                      <a:alpha val="25000"/>
                    </a:prstClr>
                  </a:gs>
                  <a:gs pos="100000">
                    <a:schemeClr val="bg1">
                      <a:alpha val="5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1600">
                  <a:solidFill>
                    <a:prstClr val="white"/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endParaRPr>
              </a:p>
            </p:txBody>
          </p:sp>
        </p:grpSp>
        <p:pic>
          <p:nvPicPr>
            <p:cNvPr id="426" name="Picture 3" descr="E:\PNG\기타\빛광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6315" y="3140961"/>
              <a:ext cx="1958892" cy="3240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7" name="제목 114"/>
            <p:cNvSpPr txBox="1">
              <a:spLocks/>
            </p:cNvSpPr>
            <p:nvPr/>
          </p:nvSpPr>
          <p:spPr>
            <a:xfrm>
              <a:off x="1321929" y="3303260"/>
              <a:ext cx="2478462" cy="283849"/>
            </a:xfrm>
            <a:prstGeom prst="rect">
              <a:avLst/>
            </a:prstGeom>
            <a:effectLst>
              <a:outerShdw blurRad="25400" dir="5400000" algn="ctr" rotWithShape="0">
                <a:sysClr val="windowText" lastClr="000000"/>
              </a:outerShdw>
            </a:effectLst>
          </p:spPr>
          <p:txBody>
            <a:bodyPr wrap="none" anchor="ctr" anchorCtr="0"/>
            <a:lstStyle/>
            <a:p>
              <a:pPr algn="ctr" eaLnBrk="0" fontAlgn="base" latinLnBrk="0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ko-KR" sz="1000" b="1" kern="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-윤고딕330" panose="02030504000101010101" pitchFamily="18" charset="-127"/>
                  <a:ea typeface="-윤고딕330" panose="02030504000101010101" pitchFamily="18" charset="-127"/>
                  <a:cs typeface="Arial" pitchFamily="34" charset="0"/>
                </a:rPr>
                <a:t>(</a:t>
              </a:r>
              <a:r>
                <a:rPr kumimoji="1" lang="ko-KR" altLang="en-US" sz="1000" b="1" kern="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-윤고딕330" panose="02030504000101010101" pitchFamily="18" charset="-127"/>
                  <a:ea typeface="-윤고딕330" panose="02030504000101010101" pitchFamily="18" charset="-127"/>
                  <a:cs typeface="Arial" pitchFamily="34" charset="0"/>
                </a:rPr>
                <a:t>아이디어 발굴</a:t>
              </a:r>
              <a:r>
                <a:rPr kumimoji="1" lang="en-US" altLang="ko-KR" sz="1000" b="1" kern="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-윤고딕330" panose="02030504000101010101" pitchFamily="18" charset="-127"/>
                  <a:ea typeface="-윤고딕330" panose="02030504000101010101" pitchFamily="18" charset="-127"/>
                  <a:cs typeface="Arial" pitchFamily="34" charset="0"/>
                </a:rPr>
                <a:t>, </a:t>
              </a:r>
              <a:r>
                <a:rPr kumimoji="1" lang="ko-KR" altLang="en-US" sz="1000" b="1" kern="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-윤고딕330" panose="02030504000101010101" pitchFamily="18" charset="-127"/>
                  <a:ea typeface="-윤고딕330" panose="02030504000101010101" pitchFamily="18" charset="-127"/>
                  <a:cs typeface="Arial" pitchFamily="34" charset="0"/>
                </a:rPr>
                <a:t>시제품 </a:t>
              </a:r>
              <a:r>
                <a:rPr kumimoji="1" lang="ko-KR" altLang="en-US" sz="1000" b="1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-윤고딕330" panose="02030504000101010101" pitchFamily="18" charset="-127"/>
                  <a:ea typeface="-윤고딕330" panose="02030504000101010101" pitchFamily="18" charset="-127"/>
                  <a:cs typeface="Arial" pitchFamily="34" charset="0"/>
                </a:rPr>
                <a:t>제작</a:t>
              </a:r>
              <a:r>
                <a:rPr kumimoji="1" lang="en-US" altLang="ko-KR" sz="1000" b="1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-윤고딕330" panose="02030504000101010101" pitchFamily="18" charset="-127"/>
                  <a:ea typeface="-윤고딕330" panose="02030504000101010101" pitchFamily="18" charset="-127"/>
                  <a:cs typeface="Arial" pitchFamily="34" charset="0"/>
                </a:rPr>
                <a:t>, </a:t>
              </a:r>
              <a:r>
                <a:rPr kumimoji="1" lang="ko-KR" altLang="en-US" sz="1000" b="1" kern="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-윤고딕330" panose="02030504000101010101" pitchFamily="18" charset="-127"/>
                  <a:ea typeface="-윤고딕330" panose="02030504000101010101" pitchFamily="18" charset="-127"/>
                  <a:cs typeface="Arial" pitchFamily="34" charset="0"/>
                </a:rPr>
                <a:t>시장테스트 등</a:t>
              </a:r>
              <a:r>
                <a:rPr kumimoji="1" lang="en-US" altLang="ko-KR" sz="1000" b="1" kern="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-윤고딕330" panose="02030504000101010101" pitchFamily="18" charset="-127"/>
                  <a:ea typeface="-윤고딕330" panose="02030504000101010101" pitchFamily="18" charset="-127"/>
                  <a:cs typeface="Arial" pitchFamily="34" charset="0"/>
                </a:rPr>
                <a:t>)</a:t>
              </a:r>
            </a:p>
          </p:txBody>
        </p:sp>
        <p:sp>
          <p:nvSpPr>
            <p:cNvPr id="428" name="제목 114"/>
            <p:cNvSpPr txBox="1">
              <a:spLocks/>
            </p:cNvSpPr>
            <p:nvPr/>
          </p:nvSpPr>
          <p:spPr>
            <a:xfrm>
              <a:off x="1313975" y="3106060"/>
              <a:ext cx="2494368" cy="283849"/>
            </a:xfrm>
            <a:prstGeom prst="rect">
              <a:avLst/>
            </a:prstGeom>
            <a:effectLst>
              <a:outerShdw blurRad="25400" dir="5400000" algn="ctr" rotWithShape="0">
                <a:sysClr val="windowText" lastClr="000000"/>
              </a:outerShdw>
            </a:effectLst>
          </p:spPr>
          <p:txBody>
            <a:bodyPr wrap="none" anchor="ctr" anchorCtr="0"/>
            <a:lstStyle/>
            <a:p>
              <a:pPr algn="ctr" eaLnBrk="0" fontAlgn="base" latinLnBrk="0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ko-KR" altLang="en-US" sz="1600" b="1" kern="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-윤고딕330" panose="02030504000101010101" pitchFamily="18" charset="-127"/>
                  <a:ea typeface="-윤고딕330" panose="02030504000101010101" pitchFamily="18" charset="-127"/>
                  <a:cs typeface="Arial" pitchFamily="34" charset="0"/>
                </a:rPr>
                <a:t>기술창업 플랫폼</a:t>
              </a:r>
            </a:p>
          </p:txBody>
        </p:sp>
      </p:grpSp>
      <p:sp>
        <p:nvSpPr>
          <p:cNvPr id="431" name="모서리가 둥근 직사각형 430"/>
          <p:cNvSpPr/>
          <p:nvPr/>
        </p:nvSpPr>
        <p:spPr>
          <a:xfrm>
            <a:off x="486292" y="6159365"/>
            <a:ext cx="8191333" cy="44092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>
            <a:innerShdw blurRad="152400" dir="13500000">
              <a:schemeClr val="bg1">
                <a:lumMod val="65000"/>
                <a:alpha val="31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400">
              <a:gradFill>
                <a:gsLst>
                  <a:gs pos="100000">
                    <a:srgbClr val="0070C0"/>
                  </a:gs>
                  <a:gs pos="100000">
                    <a:srgbClr val="BBE0E3">
                      <a:tint val="23500"/>
                      <a:satMod val="160000"/>
                    </a:srgbClr>
                  </a:gs>
                </a:gsLst>
                <a:lin ang="5400000" scaled="0"/>
              </a:gradFill>
              <a:cs typeface="Arial" pitchFamily="34" charset="0"/>
            </a:endParaRPr>
          </a:p>
        </p:txBody>
      </p:sp>
      <p:pic>
        <p:nvPicPr>
          <p:cNvPr id="432" name="그림 431" descr="03.png"/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t="19959"/>
          <a:stretch/>
        </p:blipFill>
        <p:spPr>
          <a:xfrm>
            <a:off x="2321150" y="6197335"/>
            <a:ext cx="329222" cy="339582"/>
          </a:xfrm>
          <a:prstGeom prst="rect">
            <a:avLst/>
          </a:prstGeom>
        </p:spPr>
      </p:pic>
      <p:sp>
        <p:nvSpPr>
          <p:cNvPr id="433" name="직사각형 432"/>
          <p:cNvSpPr/>
          <p:nvPr/>
        </p:nvSpPr>
        <p:spPr>
          <a:xfrm>
            <a:off x="2631504" y="6213523"/>
            <a:ext cx="2433680" cy="36621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1330325" eaLnBrk="0" fontAlgn="base" latinLnBrk="0" hangingPunct="0">
              <a:spcBef>
                <a:spcPct val="0"/>
              </a:spcBef>
              <a:spcAft>
                <a:spcPts val="600"/>
              </a:spcAft>
              <a:buSzPct val="100000"/>
              <a:defRPr/>
            </a:pPr>
            <a:r>
              <a:rPr kumimoji="1" lang="ko-KR" altLang="en-US" sz="2000" kern="0" spc="-50" dirty="0" err="1" smtClean="0">
                <a:gradFill>
                  <a:gsLst>
                    <a:gs pos="100000">
                      <a:schemeClr val="accent1">
                        <a:lumMod val="50000"/>
                      </a:schemeClr>
                    </a:gs>
                    <a:gs pos="10000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rPr>
              <a:t>기회형</a:t>
            </a:r>
            <a:r>
              <a:rPr kumimoji="1" lang="ko-KR" altLang="en-US" sz="2000" kern="0" spc="-50" dirty="0" smtClean="0">
                <a:gradFill>
                  <a:gsLst>
                    <a:gs pos="100000">
                      <a:schemeClr val="accent1">
                        <a:lumMod val="50000"/>
                      </a:schemeClr>
                    </a:gs>
                    <a:gs pos="10000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rPr>
              <a:t> 창업비중 </a:t>
            </a:r>
            <a:r>
              <a:rPr kumimoji="1" lang="en-US" altLang="ko-KR" sz="2000" kern="0" spc="-50" dirty="0" smtClean="0">
                <a:gradFill>
                  <a:gsLst>
                    <a:gs pos="100000">
                      <a:schemeClr val="accent1">
                        <a:lumMod val="50000"/>
                      </a:schemeClr>
                    </a:gs>
                    <a:gs pos="10000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rPr>
              <a:t>30%</a:t>
            </a:r>
            <a:endParaRPr kumimoji="1" lang="ko-KR" altLang="en-US" sz="2000" kern="0" spc="-50" dirty="0" smtClean="0">
              <a:gradFill>
                <a:gsLst>
                  <a:gs pos="100000">
                    <a:schemeClr val="accent1">
                      <a:lumMod val="50000"/>
                    </a:schemeClr>
                  </a:gs>
                  <a:gs pos="100000">
                    <a:srgbClr val="1F497D">
                      <a:lumMod val="75000"/>
                    </a:srgbClr>
                  </a:gs>
                </a:gsLst>
                <a:lin ang="5400000" scaled="0"/>
              </a:gradFill>
              <a:latin typeface="-윤고딕340" panose="02030504000101010101" pitchFamily="18" charset="-127"/>
              <a:ea typeface="-윤고딕340" panose="02030504000101010101" pitchFamily="18" charset="-127"/>
              <a:cs typeface="Arial" panose="020B0604020202020204" pitchFamily="34" charset="0"/>
            </a:endParaRPr>
          </a:p>
        </p:txBody>
      </p:sp>
      <p:pic>
        <p:nvPicPr>
          <p:cNvPr id="434" name="그림 433" descr="03.png"/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t="19959"/>
          <a:stretch/>
        </p:blipFill>
        <p:spPr>
          <a:xfrm>
            <a:off x="5137082" y="6190360"/>
            <a:ext cx="329222" cy="339582"/>
          </a:xfrm>
          <a:prstGeom prst="rect">
            <a:avLst/>
          </a:prstGeom>
        </p:spPr>
      </p:pic>
      <p:sp>
        <p:nvSpPr>
          <p:cNvPr id="435" name="직사각형 434"/>
          <p:cNvSpPr/>
          <p:nvPr/>
        </p:nvSpPr>
        <p:spPr>
          <a:xfrm>
            <a:off x="5447436" y="6206548"/>
            <a:ext cx="3241593" cy="36621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1330325" eaLnBrk="0" fontAlgn="base" latinLnBrk="0" hangingPunct="0">
              <a:spcBef>
                <a:spcPct val="0"/>
              </a:spcBef>
              <a:spcAft>
                <a:spcPts val="600"/>
              </a:spcAft>
              <a:buSzPct val="100000"/>
              <a:defRPr/>
            </a:pPr>
            <a:r>
              <a:rPr kumimoji="1" lang="ko-KR" altLang="en-US" sz="2000" kern="0" spc="-50" dirty="0" smtClean="0">
                <a:gradFill>
                  <a:gsLst>
                    <a:gs pos="100000">
                      <a:schemeClr val="accent1">
                        <a:lumMod val="50000"/>
                      </a:schemeClr>
                    </a:gs>
                    <a:gs pos="10000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rPr>
              <a:t>창업환경순위 글로벌 </a:t>
            </a:r>
            <a:r>
              <a:rPr kumimoji="1" lang="en-US" altLang="ko-KR" sz="2000" kern="0" spc="-50" dirty="0" smtClean="0">
                <a:gradFill>
                  <a:gsLst>
                    <a:gs pos="100000">
                      <a:schemeClr val="accent1">
                        <a:lumMod val="50000"/>
                      </a:schemeClr>
                    </a:gs>
                    <a:gs pos="10000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rPr>
              <a:t>TOP 10</a:t>
            </a:r>
            <a:endParaRPr kumimoji="1" lang="ko-KR" altLang="en-US" sz="2000" kern="0" spc="-50" dirty="0" smtClean="0">
              <a:gradFill>
                <a:gsLst>
                  <a:gs pos="100000">
                    <a:schemeClr val="accent1">
                      <a:lumMod val="50000"/>
                    </a:schemeClr>
                  </a:gs>
                  <a:gs pos="100000">
                    <a:srgbClr val="1F497D">
                      <a:lumMod val="75000"/>
                    </a:srgbClr>
                  </a:gs>
                </a:gsLst>
                <a:lin ang="5400000" scaled="0"/>
              </a:gradFill>
              <a:latin typeface="-윤고딕340" panose="02030504000101010101" pitchFamily="18" charset="-127"/>
              <a:ea typeface="-윤고딕340" panose="02030504000101010101" pitchFamily="18" charset="-127"/>
              <a:cs typeface="Arial" panose="020B0604020202020204" pitchFamily="34" charset="0"/>
            </a:endParaRPr>
          </a:p>
        </p:txBody>
      </p:sp>
      <p:grpSp>
        <p:nvGrpSpPr>
          <p:cNvPr id="11" name="그룹 435"/>
          <p:cNvGrpSpPr/>
          <p:nvPr/>
        </p:nvGrpSpPr>
        <p:grpSpPr>
          <a:xfrm>
            <a:off x="459949" y="6158713"/>
            <a:ext cx="1762621" cy="445772"/>
            <a:chOff x="4857120" y="5581394"/>
            <a:chExt cx="1370037" cy="422717"/>
          </a:xfrm>
        </p:grpSpPr>
        <p:grpSp>
          <p:nvGrpSpPr>
            <p:cNvPr id="12" name="그룹 436"/>
            <p:cNvGrpSpPr/>
            <p:nvPr/>
          </p:nvGrpSpPr>
          <p:grpSpPr>
            <a:xfrm>
              <a:off x="4867495" y="5581394"/>
              <a:ext cx="1359662" cy="422717"/>
              <a:chOff x="4867496" y="5581400"/>
              <a:chExt cx="1359662" cy="422717"/>
            </a:xfrm>
          </p:grpSpPr>
          <p:sp>
            <p:nvSpPr>
              <p:cNvPr id="439" name="오각형 438"/>
              <p:cNvSpPr/>
              <p:nvPr/>
            </p:nvSpPr>
            <p:spPr>
              <a:xfrm>
                <a:off x="4867496" y="5581400"/>
                <a:ext cx="1359662" cy="422717"/>
              </a:xfrm>
              <a:prstGeom prst="homePlate">
                <a:avLst>
                  <a:gd name="adj" fmla="val 36772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ffectLst>
                <a:outerShdw blurRad="38100" dist="12700" dir="2700000" algn="ctr" rotWithShape="0">
                  <a:srgbClr val="000000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2000">
                  <a:solidFill>
                    <a:prstClr val="white"/>
                  </a:solidFill>
                  <a:latin typeface="-윤고딕340" panose="02030504000101010101" pitchFamily="18" charset="-127"/>
                  <a:ea typeface="-윤고딕340" panose="02030504000101010101" pitchFamily="18" charset="-127"/>
                </a:endParaRPr>
              </a:p>
            </p:txBody>
          </p:sp>
          <p:sp>
            <p:nvSpPr>
              <p:cNvPr id="440" name="자유형 439"/>
              <p:cNvSpPr/>
              <p:nvPr/>
            </p:nvSpPr>
            <p:spPr>
              <a:xfrm>
                <a:off x="4868779" y="5590673"/>
                <a:ext cx="1194949" cy="409074"/>
              </a:xfrm>
              <a:custGeom>
                <a:avLst/>
                <a:gdLst>
                  <a:gd name="connsiteX0" fmla="*/ 0 w 922421"/>
                  <a:gd name="connsiteY0" fmla="*/ 409074 h 409074"/>
                  <a:gd name="connsiteX1" fmla="*/ 922421 w 922421"/>
                  <a:gd name="connsiteY1" fmla="*/ 0 h 409074"/>
                  <a:gd name="connsiteX2" fmla="*/ 0 w 922421"/>
                  <a:gd name="connsiteY2" fmla="*/ 0 h 409074"/>
                  <a:gd name="connsiteX3" fmla="*/ 0 w 922421"/>
                  <a:gd name="connsiteY3" fmla="*/ 409074 h 409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2421" h="409074">
                    <a:moveTo>
                      <a:pt x="0" y="409074"/>
                    </a:moveTo>
                    <a:lnTo>
                      <a:pt x="922421" y="0"/>
                    </a:lnTo>
                    <a:lnTo>
                      <a:pt x="0" y="0"/>
                    </a:lnTo>
                    <a:lnTo>
                      <a:pt x="0" y="409074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alpha val="10000"/>
                    </a:schemeClr>
                  </a:gs>
                  <a:gs pos="0">
                    <a:schemeClr val="bg1">
                      <a:alpha val="27000"/>
                    </a:schemeClr>
                  </a:gs>
                </a:gsLst>
                <a:lin ang="9000000" scaled="0"/>
              </a:gradFill>
              <a:ln w="15875" cap="rnd">
                <a:noFill/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20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38" name="제목 114"/>
            <p:cNvSpPr txBox="1">
              <a:spLocks/>
            </p:cNvSpPr>
            <p:nvPr/>
          </p:nvSpPr>
          <p:spPr>
            <a:xfrm>
              <a:off x="4857120" y="5635304"/>
              <a:ext cx="1346348" cy="314907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wrap="none" anchor="ctr" anchorCtr="0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en-US" altLang="ko-KR" sz="2000" kern="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2017</a:t>
              </a:r>
              <a:r>
                <a:rPr lang="ko-KR" altLang="en-US" sz="2000" kern="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년 까지</a:t>
              </a:r>
            </a:p>
          </p:txBody>
        </p:sp>
      </p:grpSp>
      <p:sp>
        <p:nvSpPr>
          <p:cNvPr id="465" name="자유형 464"/>
          <p:cNvSpPr/>
          <p:nvPr/>
        </p:nvSpPr>
        <p:spPr>
          <a:xfrm>
            <a:off x="463550" y="4770999"/>
            <a:ext cx="869964" cy="380683"/>
          </a:xfrm>
          <a:custGeom>
            <a:avLst/>
            <a:gdLst>
              <a:gd name="connsiteX0" fmla="*/ 0 w 922421"/>
              <a:gd name="connsiteY0" fmla="*/ 409074 h 409074"/>
              <a:gd name="connsiteX1" fmla="*/ 922421 w 922421"/>
              <a:gd name="connsiteY1" fmla="*/ 0 h 409074"/>
              <a:gd name="connsiteX2" fmla="*/ 0 w 922421"/>
              <a:gd name="connsiteY2" fmla="*/ 0 h 409074"/>
              <a:gd name="connsiteX3" fmla="*/ 0 w 922421"/>
              <a:gd name="connsiteY3" fmla="*/ 409074 h 40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421" h="409074">
                <a:moveTo>
                  <a:pt x="0" y="409074"/>
                </a:moveTo>
                <a:lnTo>
                  <a:pt x="922421" y="0"/>
                </a:lnTo>
                <a:lnTo>
                  <a:pt x="0" y="0"/>
                </a:lnTo>
                <a:lnTo>
                  <a:pt x="0" y="409074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10000"/>
                </a:schemeClr>
              </a:gs>
              <a:gs pos="0">
                <a:schemeClr val="bg1">
                  <a:alpha val="27000"/>
                </a:schemeClr>
              </a:gs>
            </a:gsLst>
            <a:lin ang="9000000" scaled="0"/>
          </a:gradFill>
          <a:ln w="1587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 sz="2000"/>
          </a:p>
        </p:txBody>
      </p:sp>
      <p:grpSp>
        <p:nvGrpSpPr>
          <p:cNvPr id="13" name="그룹 240"/>
          <p:cNvGrpSpPr/>
          <p:nvPr/>
        </p:nvGrpSpPr>
        <p:grpSpPr>
          <a:xfrm>
            <a:off x="109628" y="1470052"/>
            <a:ext cx="8935022" cy="471828"/>
            <a:chOff x="204627" y="1156196"/>
            <a:chExt cx="8734749" cy="704151"/>
          </a:xfrm>
        </p:grpSpPr>
        <p:sp>
          <p:nvSpPr>
            <p:cNvPr id="468" name="직사각형 467"/>
            <p:cNvSpPr/>
            <p:nvPr/>
          </p:nvSpPr>
          <p:spPr bwMode="auto">
            <a:xfrm>
              <a:off x="204627" y="1224673"/>
              <a:ext cx="8734749" cy="549714"/>
            </a:xfrm>
            <a:prstGeom prst="rect">
              <a:avLst/>
            </a:prstGeom>
            <a:gradFill rotWithShape="1">
              <a:gsLst>
                <a:gs pos="833">
                  <a:srgbClr val="FFFFFF">
                    <a:alpha val="0"/>
                  </a:srgbClr>
                </a:gs>
                <a:gs pos="69550">
                  <a:srgbClr val="FFFFFF"/>
                </a:gs>
                <a:gs pos="25000">
                  <a:schemeClr val="bg1"/>
                </a:gs>
                <a:gs pos="100000">
                  <a:srgbClr val="FFFFFF">
                    <a:alpha val="0"/>
                  </a:srgbClr>
                </a:gs>
              </a:gsLst>
              <a:lin ang="21594000" scaled="0"/>
            </a:gradFill>
            <a:ln>
              <a:noFill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>
              <a:bevelT w="0" h="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atinLnBrk="0">
                <a:defRPr/>
              </a:pPr>
              <a:endParaRPr lang="ko-KR" altLang="en-US" sz="2000" kern="0">
                <a:solidFill>
                  <a:srgbClr val="FFFF00"/>
                </a:solidFill>
                <a:latin typeface="HY헤드라인M"/>
                <a:ea typeface="HY헤드라인M"/>
              </a:endParaRPr>
            </a:p>
          </p:txBody>
        </p:sp>
        <p:cxnSp>
          <p:nvCxnSpPr>
            <p:cNvPr id="469" name="직선 연결선 468"/>
            <p:cNvCxnSpPr/>
            <p:nvPr/>
          </p:nvCxnSpPr>
          <p:spPr bwMode="auto">
            <a:xfrm flipH="1">
              <a:off x="378413" y="1156196"/>
              <a:ext cx="8387173" cy="0"/>
            </a:xfrm>
            <a:prstGeom prst="line">
              <a:avLst/>
            </a:prstGeom>
            <a:solidFill>
              <a:srgbClr val="0066FF"/>
            </a:solidFill>
            <a:ln w="9525" cap="flat" cmpd="sng" algn="ctr">
              <a:gradFill>
                <a:gsLst>
                  <a:gs pos="0">
                    <a:srgbClr val="0070C0">
                      <a:alpha val="0"/>
                    </a:srgbClr>
                  </a:gs>
                  <a:gs pos="21000">
                    <a:srgbClr val="0070C0"/>
                  </a:gs>
                  <a:gs pos="79000">
                    <a:srgbClr val="0070C0"/>
                  </a:gs>
                  <a:gs pos="100000">
                    <a:srgbClr val="FFFFFF">
                      <a:lumMod val="85000"/>
                      <a:alpha val="0"/>
                    </a:srgbClr>
                  </a:gs>
                </a:gsLst>
                <a:lin ang="108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0" name="직선 연결선 469"/>
            <p:cNvCxnSpPr/>
            <p:nvPr/>
          </p:nvCxnSpPr>
          <p:spPr bwMode="auto">
            <a:xfrm flipH="1">
              <a:off x="378413" y="1828112"/>
              <a:ext cx="8387174" cy="0"/>
            </a:xfrm>
            <a:prstGeom prst="line">
              <a:avLst/>
            </a:prstGeom>
            <a:solidFill>
              <a:srgbClr val="0066FF"/>
            </a:solidFill>
            <a:ln w="9525" cap="flat" cmpd="sng" algn="ctr">
              <a:gradFill>
                <a:gsLst>
                  <a:gs pos="0">
                    <a:srgbClr val="0070C0">
                      <a:alpha val="0"/>
                    </a:srgbClr>
                  </a:gs>
                  <a:gs pos="21000">
                    <a:srgbClr val="0070C0"/>
                  </a:gs>
                  <a:gs pos="79000">
                    <a:srgbClr val="0070C0"/>
                  </a:gs>
                  <a:gs pos="100000">
                    <a:srgbClr val="FFFFFF">
                      <a:lumMod val="85000"/>
                      <a:alpha val="0"/>
                    </a:srgbClr>
                  </a:gs>
                </a:gsLst>
                <a:lin ang="108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71" name="직사각형 470"/>
            <p:cNvSpPr/>
            <p:nvPr/>
          </p:nvSpPr>
          <p:spPr>
            <a:xfrm>
              <a:off x="1396169" y="1171363"/>
              <a:ext cx="7435224" cy="68898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24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고급 기술인력을 창업으로 유도하고 창업환경도 개선</a:t>
              </a:r>
            </a:p>
          </p:txBody>
        </p:sp>
      </p:grpSp>
      <p:grpSp>
        <p:nvGrpSpPr>
          <p:cNvPr id="14" name="그룹 471"/>
          <p:cNvGrpSpPr/>
          <p:nvPr/>
        </p:nvGrpSpPr>
        <p:grpSpPr>
          <a:xfrm>
            <a:off x="430683" y="1488020"/>
            <a:ext cx="930668" cy="411108"/>
            <a:chOff x="456554" y="1048169"/>
            <a:chExt cx="2688547" cy="411108"/>
          </a:xfrm>
        </p:grpSpPr>
        <p:grpSp>
          <p:nvGrpSpPr>
            <p:cNvPr id="15" name="그룹 226"/>
            <p:cNvGrpSpPr/>
            <p:nvPr/>
          </p:nvGrpSpPr>
          <p:grpSpPr>
            <a:xfrm>
              <a:off x="456554" y="1048169"/>
              <a:ext cx="2688547" cy="411108"/>
              <a:chOff x="456554" y="1048169"/>
              <a:chExt cx="2688547" cy="411108"/>
            </a:xfrm>
          </p:grpSpPr>
          <p:grpSp>
            <p:nvGrpSpPr>
              <p:cNvPr id="16" name="그룹 233"/>
              <p:cNvGrpSpPr/>
              <p:nvPr/>
            </p:nvGrpSpPr>
            <p:grpSpPr>
              <a:xfrm>
                <a:off x="456554" y="1048169"/>
                <a:ext cx="2688547" cy="411108"/>
                <a:chOff x="1454256" y="5858252"/>
                <a:chExt cx="4769757" cy="539079"/>
              </a:xfrm>
            </p:grpSpPr>
            <p:sp>
              <p:nvSpPr>
                <p:cNvPr id="477" name="모서리가 둥근 직사각형 476"/>
                <p:cNvSpPr/>
                <p:nvPr/>
              </p:nvSpPr>
              <p:spPr>
                <a:xfrm>
                  <a:off x="1454256" y="5858252"/>
                  <a:ext cx="4769757" cy="53907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78" name="모서리가 둥근 직사각형 477"/>
                <p:cNvSpPr/>
                <p:nvPr/>
              </p:nvSpPr>
              <p:spPr>
                <a:xfrm>
                  <a:off x="1530028" y="5889904"/>
                  <a:ext cx="4623915" cy="473856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100000">
                      <a:srgbClr val="5A93C6"/>
                    </a:gs>
                    <a:gs pos="0">
                      <a:srgbClr val="365E8E"/>
                    </a:gs>
                  </a:gsLst>
                  <a:lin ang="9000000" scaled="0"/>
                </a:gradFill>
                <a:ln w="6350">
                  <a:solidFill>
                    <a:schemeClr val="bg1"/>
                  </a:solidFill>
                </a:ln>
                <a:effectLst>
                  <a:innerShdw blurRad="63500" dist="127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</p:grpSp>
          <p:pic>
            <p:nvPicPr>
              <p:cNvPr id="476" name="그림 475" descr="7.png"/>
              <p:cNvPicPr>
                <a:picLocks noChangeAspect="1"/>
              </p:cNvPicPr>
              <p:nvPr/>
            </p:nvPicPr>
            <p:blipFill>
              <a:blip r:embed="rId11" cstate="print"/>
              <a:srcRect l="36136" t="27801" r="50166" b="42889"/>
              <a:stretch>
                <a:fillRect/>
              </a:stretch>
            </p:blipFill>
            <p:spPr>
              <a:xfrm flipH="1">
                <a:off x="542252" y="1087732"/>
                <a:ext cx="2508714" cy="337256"/>
              </a:xfrm>
              <a:prstGeom prst="roundRect">
                <a:avLst>
                  <a:gd name="adj" fmla="val 42750"/>
                </a:avLst>
              </a:prstGeom>
            </p:spPr>
          </p:pic>
        </p:grpSp>
        <p:sp>
          <p:nvSpPr>
            <p:cNvPr id="474" name="제목 114"/>
            <p:cNvSpPr txBox="1">
              <a:spLocks/>
            </p:cNvSpPr>
            <p:nvPr/>
          </p:nvSpPr>
          <p:spPr>
            <a:xfrm>
              <a:off x="509134" y="1109068"/>
              <a:ext cx="2588972" cy="288033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2000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창 업</a:t>
              </a:r>
              <a:endParaRPr lang="ko-KR" altLang="en-US" sz="200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endParaRPr>
            </a:p>
          </p:txBody>
        </p:sp>
      </p:grpSp>
      <p:pic>
        <p:nvPicPr>
          <p:cNvPr id="1026" name="Picture 2" descr="C:\Users\user\Desktop\강남구~1.JPG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t="28389" r="47994" b="40253"/>
          <a:stretch>
            <a:fillRect/>
          </a:stretch>
        </p:blipFill>
        <p:spPr bwMode="auto">
          <a:xfrm>
            <a:off x="7240521" y="3341936"/>
            <a:ext cx="1355555" cy="723293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직사각형 149"/>
          <p:cNvSpPr/>
          <p:nvPr/>
        </p:nvSpPr>
        <p:spPr>
          <a:xfrm>
            <a:off x="7236935" y="2844934"/>
            <a:ext cx="1368000" cy="468000"/>
          </a:xfrm>
          <a:prstGeom prst="rect">
            <a:avLst/>
          </a:prstGeom>
          <a:noFill/>
          <a:ln w="0" cap="rnd">
            <a:solidFill>
              <a:srgbClr val="008080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000" b="1">
              <a:solidFill>
                <a:prstClr val="white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51" name="직사각형 150"/>
          <p:cNvSpPr/>
          <p:nvPr/>
        </p:nvSpPr>
        <p:spPr>
          <a:xfrm>
            <a:off x="4783143" y="2846183"/>
            <a:ext cx="2340000" cy="1717097"/>
          </a:xfrm>
          <a:prstGeom prst="rect">
            <a:avLst/>
          </a:prstGeom>
          <a:noFill/>
          <a:ln w="12700" cap="rnd">
            <a:solidFill>
              <a:srgbClr val="00808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000" b="1">
              <a:solidFill>
                <a:prstClr val="white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54" name="직사각형 153"/>
          <p:cNvSpPr/>
          <p:nvPr/>
        </p:nvSpPr>
        <p:spPr>
          <a:xfrm>
            <a:off x="4783143" y="2846196"/>
            <a:ext cx="2340000" cy="89253"/>
          </a:xfrm>
          <a:prstGeom prst="rect">
            <a:avLst/>
          </a:prstGeom>
          <a:solidFill>
            <a:srgbClr val="008080"/>
          </a:solidFill>
          <a:ln w="9525">
            <a:noFill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000" b="1">
              <a:solidFill>
                <a:prstClr val="white"/>
              </a:solidFill>
            </a:endParaRPr>
          </a:p>
        </p:txBody>
      </p:sp>
      <p:sp>
        <p:nvSpPr>
          <p:cNvPr id="155" name="직사각형 154"/>
          <p:cNvSpPr/>
          <p:nvPr/>
        </p:nvSpPr>
        <p:spPr>
          <a:xfrm>
            <a:off x="7230968" y="4095757"/>
            <a:ext cx="1368000" cy="468000"/>
          </a:xfrm>
          <a:prstGeom prst="rect">
            <a:avLst/>
          </a:prstGeom>
          <a:noFill/>
          <a:ln w="0" cap="rnd">
            <a:solidFill>
              <a:srgbClr val="008080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000" b="1">
              <a:solidFill>
                <a:prstClr val="white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56" name="직사각형 155"/>
          <p:cNvSpPr/>
          <p:nvPr/>
        </p:nvSpPr>
        <p:spPr>
          <a:xfrm>
            <a:off x="7266733" y="4102107"/>
            <a:ext cx="1309654" cy="1692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SzPct val="80000"/>
            </a:pPr>
            <a:r>
              <a:rPr lang="ko-KR" altLang="en-US" sz="1100" b="1" dirty="0" smtClean="0">
                <a:gradFill>
                  <a:gsLst>
                    <a:gs pos="0">
                      <a:srgbClr val="248E9C"/>
                    </a:gs>
                    <a:gs pos="100000">
                      <a:srgbClr val="1E7884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  <a:sym typeface="Wingdings"/>
              </a:rPr>
              <a:t>마루</a:t>
            </a:r>
            <a:r>
              <a:rPr lang="en-US" altLang="ko-KR" sz="1100" b="1" dirty="0" smtClean="0">
                <a:gradFill>
                  <a:gsLst>
                    <a:gs pos="0">
                      <a:srgbClr val="248E9C"/>
                    </a:gs>
                    <a:gs pos="100000">
                      <a:srgbClr val="1E7884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  <a:sym typeface="Wingdings"/>
              </a:rPr>
              <a:t>180</a:t>
            </a:r>
            <a:r>
              <a:rPr lang="en-US" altLang="ko-KR" sz="1000" b="1" dirty="0" smtClean="0">
                <a:gradFill>
                  <a:gsLst>
                    <a:gs pos="0">
                      <a:srgbClr val="248E9C"/>
                    </a:gs>
                    <a:gs pos="100000">
                      <a:srgbClr val="1E7884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  <a:sym typeface="Wingdings"/>
              </a:rPr>
              <a:t> (</a:t>
            </a:r>
            <a:r>
              <a:rPr lang="ko-KR" altLang="en-US" sz="1000" b="1" dirty="0" err="1" smtClean="0">
                <a:gradFill>
                  <a:gsLst>
                    <a:gs pos="0">
                      <a:srgbClr val="248E9C"/>
                    </a:gs>
                    <a:gs pos="100000">
                      <a:srgbClr val="1E7884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  <a:sym typeface="Wingdings"/>
              </a:rPr>
              <a:t>아산나눔재단</a:t>
            </a:r>
            <a:r>
              <a:rPr lang="en-US" altLang="ko-KR" sz="1000" b="1" dirty="0" smtClean="0">
                <a:gradFill>
                  <a:gsLst>
                    <a:gs pos="0">
                      <a:srgbClr val="248E9C"/>
                    </a:gs>
                    <a:gs pos="100000">
                      <a:srgbClr val="1E7884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  <a:sym typeface="Wingdings"/>
              </a:rPr>
              <a:t>)</a:t>
            </a:r>
            <a:endParaRPr lang="ko-KR" altLang="en-US" sz="1000" b="1" dirty="0">
              <a:gradFill>
                <a:gsLst>
                  <a:gs pos="0">
                    <a:srgbClr val="248E9C"/>
                  </a:gs>
                  <a:gs pos="100000">
                    <a:srgbClr val="1E7884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  <a:sym typeface="Wingdings"/>
            </a:endParaRPr>
          </a:p>
        </p:txBody>
      </p:sp>
      <p:sp>
        <p:nvSpPr>
          <p:cNvPr id="157" name="직사각형 156"/>
          <p:cNvSpPr/>
          <p:nvPr/>
        </p:nvSpPr>
        <p:spPr>
          <a:xfrm>
            <a:off x="7191589" y="3040184"/>
            <a:ext cx="1523815" cy="29751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3" indent="-87313" defTabSz="1330325" eaLnBrk="0" latinLnBrk="0" hangingPunct="0">
              <a:lnSpc>
                <a:spcPts val="5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ko-KR" sz="900" kern="0" spc="-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</a:rPr>
              <a:t>13.3</a:t>
            </a:r>
            <a:r>
              <a:rPr lang="ko-KR" altLang="en-US" sz="900" kern="0" spc="-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</a:rPr>
              <a:t>월 설립</a:t>
            </a:r>
            <a:r>
              <a:rPr lang="en-US" altLang="ko-KR" sz="900" kern="0" spc="-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</a:rPr>
              <a:t>,</a:t>
            </a:r>
            <a:r>
              <a:rPr lang="ko-KR" altLang="en-US" sz="900" kern="0" spc="-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</a:rPr>
              <a:t> 회원</a:t>
            </a:r>
            <a:r>
              <a:rPr lang="en-US" altLang="ko-KR" sz="900" kern="0" spc="-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</a:rPr>
              <a:t> 6,000</a:t>
            </a:r>
            <a:r>
              <a:rPr lang="ko-KR" altLang="en-US" sz="900" kern="0" spc="-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</a:rPr>
              <a:t>명 </a:t>
            </a:r>
            <a:endParaRPr lang="en-US" altLang="ko-KR" sz="900" kern="0" spc="-50" dirty="0" smtClean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</a:endParaRPr>
          </a:p>
          <a:p>
            <a:pPr marL="87313" indent="-87313" defTabSz="1330325" eaLnBrk="0" latinLnBrk="0" hangingPunct="0">
              <a:lnSpc>
                <a:spcPts val="5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ko-KR" altLang="en-US" sz="900" kern="0" spc="-1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협업공간 </a:t>
            </a:r>
            <a:r>
              <a:rPr lang="en-US" altLang="ko-KR" sz="900" kern="0" spc="-1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: </a:t>
            </a:r>
            <a:r>
              <a:rPr lang="en-US" altLang="ko-KR" sz="900" kern="0" spc="-1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</a:rPr>
              <a:t>2,000㎡</a:t>
            </a:r>
            <a:endParaRPr lang="en-US" altLang="ko-KR" sz="900" kern="0" dirty="0" smtClean="0">
              <a:gradFill>
                <a:gsLst>
                  <a:gs pos="100000">
                    <a:schemeClr val="tx1">
                      <a:lumMod val="75000"/>
                      <a:lumOff val="25000"/>
                    </a:scheme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20" pitchFamily="18" charset="-127"/>
              <a:ea typeface="-윤고딕320" pitchFamily="18" charset="-127"/>
            </a:endParaRPr>
          </a:p>
        </p:txBody>
      </p:sp>
      <p:sp>
        <p:nvSpPr>
          <p:cNvPr id="158" name="직사각형 157"/>
          <p:cNvSpPr/>
          <p:nvPr/>
        </p:nvSpPr>
        <p:spPr>
          <a:xfrm>
            <a:off x="7257255" y="2857123"/>
            <a:ext cx="1317668" cy="1692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SzPct val="80000"/>
            </a:pPr>
            <a:r>
              <a:rPr lang="ko-KR" altLang="en-US" sz="1100" b="1" dirty="0" err="1" smtClean="0">
                <a:gradFill>
                  <a:gsLst>
                    <a:gs pos="0">
                      <a:srgbClr val="248E9C"/>
                    </a:gs>
                    <a:gs pos="100000">
                      <a:srgbClr val="1E7884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  <a:sym typeface="Wingdings"/>
              </a:rPr>
              <a:t>디캠프</a:t>
            </a:r>
            <a:r>
              <a:rPr lang="en-US" altLang="ko-KR" sz="1000" b="1" dirty="0" smtClean="0">
                <a:gradFill>
                  <a:gsLst>
                    <a:gs pos="0">
                      <a:srgbClr val="248E9C"/>
                    </a:gs>
                    <a:gs pos="100000">
                      <a:srgbClr val="1E7884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  <a:sym typeface="Wingdings"/>
              </a:rPr>
              <a:t> (</a:t>
            </a:r>
            <a:r>
              <a:rPr lang="ko-KR" altLang="en-US" sz="1000" b="1" dirty="0" smtClean="0">
                <a:gradFill>
                  <a:gsLst>
                    <a:gs pos="0">
                      <a:srgbClr val="248E9C"/>
                    </a:gs>
                    <a:gs pos="100000">
                      <a:srgbClr val="1E7884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  <a:sym typeface="Wingdings"/>
              </a:rPr>
              <a:t>은행권창업재단</a:t>
            </a:r>
            <a:r>
              <a:rPr lang="en-US" altLang="ko-KR" sz="1000" b="1" dirty="0" smtClean="0">
                <a:gradFill>
                  <a:gsLst>
                    <a:gs pos="0">
                      <a:srgbClr val="248E9C"/>
                    </a:gs>
                    <a:gs pos="100000">
                      <a:srgbClr val="1E7884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  <a:sym typeface="Wingdings"/>
              </a:rPr>
              <a:t>)</a:t>
            </a:r>
            <a:endParaRPr lang="ko-KR" altLang="en-US" sz="1000" b="1" dirty="0" smtClean="0">
              <a:gradFill>
                <a:gsLst>
                  <a:gs pos="0">
                    <a:srgbClr val="248E9C"/>
                  </a:gs>
                  <a:gs pos="100000">
                    <a:srgbClr val="1E7884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  <a:sym typeface="Wingdings"/>
            </a:endParaRPr>
          </a:p>
        </p:txBody>
      </p:sp>
      <p:sp>
        <p:nvSpPr>
          <p:cNvPr id="159" name="직사각형 158"/>
          <p:cNvSpPr/>
          <p:nvPr/>
        </p:nvSpPr>
        <p:spPr>
          <a:xfrm>
            <a:off x="7193182" y="4289942"/>
            <a:ext cx="1488549" cy="29751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3" indent="-87313" defTabSz="1330325" eaLnBrk="0" latinLnBrk="0" hangingPunct="0">
              <a:lnSpc>
                <a:spcPts val="5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ko-KR" sz="900" kern="0" spc="-1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</a:rPr>
              <a:t>14.4</a:t>
            </a:r>
            <a:r>
              <a:rPr lang="ko-KR" altLang="en-US" sz="900" kern="0" spc="-1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</a:rPr>
              <a:t>월 설립</a:t>
            </a:r>
            <a:r>
              <a:rPr lang="en-US" altLang="ko-KR" sz="900" kern="0" spc="-1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</a:rPr>
              <a:t>, 20</a:t>
            </a:r>
            <a:r>
              <a:rPr lang="ko-KR" altLang="en-US" sz="900" kern="0" spc="-1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</a:rPr>
              <a:t>팀 입주 </a:t>
            </a:r>
            <a:endParaRPr lang="en-US" altLang="ko-KR" sz="900" kern="0" spc="-10" dirty="0" smtClean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</a:endParaRPr>
          </a:p>
          <a:p>
            <a:pPr marL="87313" indent="-87313" defTabSz="1330325" eaLnBrk="0" latinLnBrk="0" hangingPunct="0">
              <a:lnSpc>
                <a:spcPts val="5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ko-KR" altLang="en-US" sz="900" kern="0" spc="-1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</a:rPr>
              <a:t>보육공간 </a:t>
            </a:r>
            <a:r>
              <a:rPr lang="en-US" altLang="ko-KR" sz="900" kern="0" spc="-1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</a:rPr>
              <a:t>: 3,500㎡ </a:t>
            </a:r>
            <a:endParaRPr lang="en-US" altLang="ko-KR" sz="900" kern="0" dirty="0" smtClean="0">
              <a:gradFill>
                <a:gsLst>
                  <a:gs pos="100000">
                    <a:schemeClr val="tx1">
                      <a:lumMod val="75000"/>
                      <a:lumOff val="25000"/>
                    </a:scheme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20" pitchFamily="18" charset="-127"/>
              <a:ea typeface="-윤고딕320" pitchFamily="18" charset="-127"/>
            </a:endParaRPr>
          </a:p>
        </p:txBody>
      </p:sp>
      <p:sp>
        <p:nvSpPr>
          <p:cNvPr id="160" name="직사각형 159"/>
          <p:cNvSpPr/>
          <p:nvPr/>
        </p:nvSpPr>
        <p:spPr>
          <a:xfrm>
            <a:off x="4850449" y="3255549"/>
            <a:ext cx="2326599" cy="42255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3" indent="-87313" defTabSz="1330325" eaLnBrk="0" latinLnBrk="0" hangingPunct="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ko-KR" altLang="en-US" sz="1200" kern="0" spc="-10" dirty="0" err="1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</a:rPr>
              <a:t>테헤란로</a:t>
            </a:r>
            <a:r>
              <a:rPr lang="en-US" altLang="ko-KR" sz="1200" kern="0" spc="-1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</a:rPr>
              <a:t>(10,000㎡)</a:t>
            </a:r>
            <a:r>
              <a:rPr lang="ko-KR" altLang="en-US" sz="1200" kern="0" spc="-1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</a:rPr>
              <a:t>에 창업팀</a:t>
            </a:r>
            <a:r>
              <a:rPr lang="en-US" altLang="ko-KR" sz="1200" kern="0" spc="-1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</a:rPr>
              <a:t>, </a:t>
            </a:r>
            <a:br>
              <a:rPr lang="en-US" altLang="ko-KR" sz="1200" kern="0" spc="-1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</a:rPr>
            </a:br>
            <a:r>
              <a:rPr lang="ko-KR" altLang="en-US" sz="1200" kern="0" spc="-10" dirty="0" err="1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</a:rPr>
              <a:t>투자사</a:t>
            </a:r>
            <a:r>
              <a:rPr lang="ko-KR" altLang="en-US" sz="1200" kern="0" spc="-1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</a:rPr>
              <a:t> 등 </a:t>
            </a:r>
            <a:r>
              <a:rPr lang="en-US" altLang="ko-KR" sz="1200" kern="0" spc="-1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</a:rPr>
              <a:t>160</a:t>
            </a:r>
            <a:r>
              <a:rPr lang="ko-KR" altLang="en-US" sz="1200" kern="0" spc="-1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</a:rPr>
              <a:t>개 집적</a:t>
            </a:r>
            <a:r>
              <a:rPr lang="en-US" altLang="ko-KR" sz="1200" kern="0" spc="-1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맑은 고딕"/>
                <a:ea typeface="맑은 고딕"/>
              </a:rPr>
              <a:t>·</a:t>
            </a:r>
            <a:r>
              <a:rPr lang="ko-KR" altLang="en-US" sz="1200" kern="0" spc="-1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맑은 고딕"/>
                <a:ea typeface="맑은 고딕"/>
              </a:rPr>
              <a:t>지원</a:t>
            </a:r>
            <a:endParaRPr lang="en-US" altLang="ko-KR" sz="1200" kern="0" spc="-30" dirty="0" smtClean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맑은 고딕"/>
              <a:ea typeface="맑은 고딕"/>
            </a:endParaRPr>
          </a:p>
        </p:txBody>
      </p:sp>
      <p:grpSp>
        <p:nvGrpSpPr>
          <p:cNvPr id="17" name="그룹 160"/>
          <p:cNvGrpSpPr/>
          <p:nvPr/>
        </p:nvGrpSpPr>
        <p:grpSpPr>
          <a:xfrm>
            <a:off x="4801682" y="2982378"/>
            <a:ext cx="2329010" cy="309876"/>
            <a:chOff x="627644" y="3253501"/>
            <a:chExt cx="2329010" cy="338554"/>
          </a:xfrm>
        </p:grpSpPr>
        <p:pic>
          <p:nvPicPr>
            <p:cNvPr id="162" name="Picture 2" descr="C:\Users\Administrator\Desktop\2015미래부-업무보고\그림2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duotone>
                <a:prstClr val="black"/>
                <a:srgbClr val="248E9C">
                  <a:tint val="45000"/>
                  <a:satMod val="400000"/>
                </a:srgbClr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22861"/>
            <a:stretch/>
          </p:blipFill>
          <p:spPr bwMode="auto">
            <a:xfrm>
              <a:off x="627644" y="3302919"/>
              <a:ext cx="189313" cy="20396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3" name="직사각형 162"/>
            <p:cNvSpPr/>
            <p:nvPr/>
          </p:nvSpPr>
          <p:spPr>
            <a:xfrm>
              <a:off x="730404" y="3253501"/>
              <a:ext cx="2226250" cy="33855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330325" eaLnBrk="0" fontAlgn="base" latinLnBrk="0" hangingPunct="0">
                <a:spcBef>
                  <a:spcPct val="0"/>
                </a:spcBef>
                <a:spcAft>
                  <a:spcPts val="600"/>
                </a:spcAft>
                <a:buSzPct val="100000"/>
                <a:defRPr/>
              </a:pPr>
              <a:r>
                <a:rPr lang="ko-KR" altLang="en-US" sz="1600" b="1" spc="-120" dirty="0">
                  <a:gradFill>
                    <a:gsLst>
                      <a:gs pos="0">
                        <a:srgbClr val="248E9C"/>
                      </a:gs>
                      <a:gs pos="100000">
                        <a:srgbClr val="1E7884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하이테크 창업 캠퍼스 설치</a:t>
              </a:r>
            </a:p>
          </p:txBody>
        </p:sp>
      </p:grpSp>
      <p:sp>
        <p:nvSpPr>
          <p:cNvPr id="164" name="직사각형 163"/>
          <p:cNvSpPr/>
          <p:nvPr/>
        </p:nvSpPr>
        <p:spPr>
          <a:xfrm>
            <a:off x="4850214" y="4004329"/>
            <a:ext cx="2314416" cy="42255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3" indent="-87313" defTabSz="1330325" eaLnBrk="0" latinLnBrk="0" hangingPunct="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ko-KR" altLang="en-US" sz="1200" kern="0" spc="-1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</a:rPr>
              <a:t>마루</a:t>
            </a:r>
            <a:r>
              <a:rPr lang="en-US" altLang="ko-KR" sz="1200" kern="0" spc="-1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</a:rPr>
              <a:t>180 , </a:t>
            </a:r>
            <a:r>
              <a:rPr lang="ko-KR" altLang="en-US" sz="1200" kern="0" spc="-10" dirty="0" err="1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</a:rPr>
              <a:t>디캠프</a:t>
            </a:r>
            <a:r>
              <a:rPr lang="en-US" altLang="ko-KR" sz="1200" kern="0" spc="-1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</a:rPr>
              <a:t>, </a:t>
            </a:r>
            <a:r>
              <a:rPr lang="ko-KR" altLang="en-US" sz="1200" kern="0" spc="-10" dirty="0" err="1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</a:rPr>
              <a:t>스타트업</a:t>
            </a:r>
            <a:r>
              <a:rPr lang="ko-KR" altLang="en-US" sz="1200" kern="0" spc="-1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</a:rPr>
              <a:t> </a:t>
            </a:r>
            <a:r>
              <a:rPr lang="en-US" altLang="ko-KR" sz="1200" kern="0" spc="-1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</a:rPr>
              <a:t/>
            </a:r>
            <a:br>
              <a:rPr lang="en-US" altLang="ko-KR" sz="1200" kern="0" spc="-1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</a:rPr>
            </a:br>
            <a:r>
              <a:rPr lang="ko-KR" altLang="en-US" sz="1200" kern="0" spc="-80" dirty="0" err="1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</a:rPr>
              <a:t>얼라이언스</a:t>
            </a:r>
            <a:r>
              <a:rPr lang="en-US" altLang="ko-KR" sz="1200" kern="0" spc="-8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</a:rPr>
              <a:t>, </a:t>
            </a:r>
            <a:r>
              <a:rPr lang="ko-KR" altLang="en-US" sz="1200" kern="0" spc="-80" dirty="0" err="1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</a:rPr>
              <a:t>구글캠퍼스</a:t>
            </a:r>
            <a:r>
              <a:rPr lang="ko-KR" altLang="en-US" sz="1050" kern="0" spc="-8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</a:rPr>
              <a:t> </a:t>
            </a:r>
            <a:r>
              <a:rPr lang="en-US" altLang="ko-KR" sz="1050" kern="0" spc="-8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</a:rPr>
              <a:t>(</a:t>
            </a:r>
            <a:r>
              <a:rPr lang="ko-KR" altLang="en-US" sz="1050" kern="0" spc="-8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</a:rPr>
              <a:t>예정</a:t>
            </a:r>
            <a:r>
              <a:rPr lang="en-US" altLang="ko-KR" sz="1050" kern="0" spc="-8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</a:rPr>
              <a:t>)</a:t>
            </a:r>
            <a:r>
              <a:rPr lang="en-US" altLang="ko-KR" sz="1200" kern="0" spc="-8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</a:rPr>
              <a:t> </a:t>
            </a:r>
            <a:r>
              <a:rPr lang="ko-KR" altLang="en-US" sz="1200" kern="0" spc="-8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</a:rPr>
              <a:t>등</a:t>
            </a:r>
            <a:endParaRPr lang="en-US" altLang="ko-KR" sz="1200" kern="0" spc="-80" dirty="0" smtClean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맑은 고딕"/>
              <a:ea typeface="맑은 고딕"/>
            </a:endParaRPr>
          </a:p>
        </p:txBody>
      </p:sp>
      <p:grpSp>
        <p:nvGrpSpPr>
          <p:cNvPr id="18" name="그룹 164"/>
          <p:cNvGrpSpPr/>
          <p:nvPr/>
        </p:nvGrpSpPr>
        <p:grpSpPr>
          <a:xfrm>
            <a:off x="4787828" y="3742782"/>
            <a:ext cx="2445069" cy="309876"/>
            <a:chOff x="627644" y="3253501"/>
            <a:chExt cx="2445069" cy="338554"/>
          </a:xfrm>
        </p:grpSpPr>
        <p:pic>
          <p:nvPicPr>
            <p:cNvPr id="166" name="Picture 2" descr="C:\Users\Administrator\Desktop\2015미래부-업무보고\그림2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duotone>
                <a:prstClr val="black"/>
                <a:srgbClr val="248E9C">
                  <a:tint val="45000"/>
                  <a:satMod val="400000"/>
                </a:srgbClr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22861"/>
            <a:stretch/>
          </p:blipFill>
          <p:spPr bwMode="auto">
            <a:xfrm>
              <a:off x="627644" y="3302919"/>
              <a:ext cx="189313" cy="20396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7" name="직사각형 166"/>
            <p:cNvSpPr/>
            <p:nvPr/>
          </p:nvSpPr>
          <p:spPr>
            <a:xfrm>
              <a:off x="730405" y="3253501"/>
              <a:ext cx="2342308" cy="33855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330325" eaLnBrk="0" fontAlgn="base" latinLnBrk="0" hangingPunct="0">
                <a:spcBef>
                  <a:spcPct val="0"/>
                </a:spcBef>
                <a:spcAft>
                  <a:spcPts val="600"/>
                </a:spcAft>
                <a:buSzPct val="100000"/>
                <a:defRPr/>
              </a:pPr>
              <a:r>
                <a:rPr lang="ko-KR" altLang="en-US" sz="1600" b="1" spc="-120" dirty="0" smtClean="0">
                  <a:gradFill>
                    <a:gsLst>
                      <a:gs pos="0">
                        <a:srgbClr val="248E9C"/>
                      </a:gs>
                      <a:gs pos="100000">
                        <a:srgbClr val="1E7884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국내</a:t>
              </a:r>
              <a:r>
                <a:rPr lang="en-US" altLang="ko-KR" sz="1600" b="1" spc="-120" dirty="0" smtClean="0">
                  <a:gradFill>
                    <a:gsLst>
                      <a:gs pos="0">
                        <a:srgbClr val="248E9C"/>
                      </a:gs>
                      <a:gs pos="100000">
                        <a:srgbClr val="1E7884"/>
                      </a:gs>
                    </a:gsLst>
                    <a:lin ang="5400000" scaled="0"/>
                  </a:gradFill>
                  <a:latin typeface="맑은 고딕"/>
                  <a:ea typeface="맑은 고딕"/>
                </a:rPr>
                <a:t>·</a:t>
              </a:r>
              <a:r>
                <a:rPr lang="ko-KR" altLang="en-US" sz="1600" b="1" spc="-120" dirty="0" smtClean="0">
                  <a:gradFill>
                    <a:gsLst>
                      <a:gs pos="0">
                        <a:srgbClr val="248E9C"/>
                      </a:gs>
                      <a:gs pos="100000">
                        <a:srgbClr val="1E7884"/>
                      </a:gs>
                    </a:gsLst>
                    <a:lin ang="5400000" scaled="0"/>
                  </a:gradFill>
                  <a:latin typeface="맑은 고딕"/>
                  <a:ea typeface="맑은 고딕"/>
                </a:rPr>
                <a:t>외</a:t>
              </a:r>
              <a:r>
                <a:rPr lang="ko-KR" altLang="en-US" sz="1600" b="1" spc="-120" dirty="0" smtClean="0">
                  <a:gradFill>
                    <a:gsLst>
                      <a:gs pos="0">
                        <a:srgbClr val="248E9C"/>
                      </a:gs>
                      <a:gs pos="100000">
                        <a:srgbClr val="1E7884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 협력 </a:t>
              </a:r>
              <a:r>
                <a:rPr lang="ko-KR" altLang="en-US" sz="1600" b="1" spc="-120" dirty="0">
                  <a:gradFill>
                    <a:gsLst>
                      <a:gs pos="0">
                        <a:srgbClr val="248E9C"/>
                      </a:gs>
                      <a:gs pos="100000">
                        <a:srgbClr val="1E7884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네트워크 구축</a:t>
              </a:r>
            </a:p>
          </p:txBody>
        </p:sp>
      </p:grpSp>
      <p:cxnSp>
        <p:nvCxnSpPr>
          <p:cNvPr id="172" name="직선 연결선 171"/>
          <p:cNvCxnSpPr/>
          <p:nvPr/>
        </p:nvCxnSpPr>
        <p:spPr>
          <a:xfrm rot="5400000" flipH="1" flipV="1">
            <a:off x="7655787" y="3608438"/>
            <a:ext cx="396000" cy="180000"/>
          </a:xfrm>
          <a:prstGeom prst="line">
            <a:avLst/>
          </a:prstGeom>
          <a:ln w="12700">
            <a:solidFill>
              <a:srgbClr val="00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직선 연결선 172"/>
          <p:cNvCxnSpPr/>
          <p:nvPr/>
        </p:nvCxnSpPr>
        <p:spPr>
          <a:xfrm rot="5400000" flipH="1" flipV="1">
            <a:off x="7736915" y="3682707"/>
            <a:ext cx="432000" cy="794"/>
          </a:xfrm>
          <a:prstGeom prst="line">
            <a:avLst/>
          </a:prstGeom>
          <a:ln w="12700">
            <a:solidFill>
              <a:srgbClr val="00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직선 연결선 176"/>
          <p:cNvCxnSpPr/>
          <p:nvPr/>
        </p:nvCxnSpPr>
        <p:spPr>
          <a:xfrm rot="10800000" flipV="1">
            <a:off x="7691788" y="3893064"/>
            <a:ext cx="252000" cy="36000"/>
          </a:xfrm>
          <a:prstGeom prst="line">
            <a:avLst/>
          </a:prstGeom>
          <a:ln w="12700">
            <a:solidFill>
              <a:srgbClr val="00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그룹 181"/>
          <p:cNvGrpSpPr/>
          <p:nvPr/>
        </p:nvGrpSpPr>
        <p:grpSpPr>
          <a:xfrm rot="10800000">
            <a:off x="7127657" y="3874299"/>
            <a:ext cx="684000" cy="131802"/>
            <a:chOff x="5608385" y="3771724"/>
            <a:chExt cx="843421" cy="144000"/>
          </a:xfrm>
        </p:grpSpPr>
        <p:cxnSp>
          <p:nvCxnSpPr>
            <p:cNvPr id="183" name="직선 연결선 182"/>
            <p:cNvCxnSpPr/>
            <p:nvPr/>
          </p:nvCxnSpPr>
          <p:spPr>
            <a:xfrm>
              <a:off x="5704969" y="3844504"/>
              <a:ext cx="746837" cy="0"/>
            </a:xfrm>
            <a:prstGeom prst="line">
              <a:avLst/>
            </a:prstGeom>
            <a:ln w="22225">
              <a:solidFill>
                <a:srgbClr val="008080"/>
              </a:solidFill>
              <a:headEnd type="oval" w="med" len="med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타원 183"/>
            <p:cNvSpPr>
              <a:spLocks noChangeAspect="1"/>
            </p:cNvSpPr>
            <p:nvPr/>
          </p:nvSpPr>
          <p:spPr>
            <a:xfrm>
              <a:off x="5608385" y="3771724"/>
              <a:ext cx="155968" cy="144000"/>
            </a:xfrm>
            <a:prstGeom prst="ellipse">
              <a:avLst/>
            </a:prstGeom>
            <a:solidFill>
              <a:srgbClr val="C00000"/>
            </a:solidFill>
            <a:ln w="15875" cap="rnd">
              <a:solidFill>
                <a:schemeClr val="bg1"/>
              </a:solidFill>
              <a:tailEnd type="none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ko-KR" altLang="en-US" sz="2000"/>
            </a:p>
          </p:txBody>
        </p:sp>
      </p:grpSp>
      <p:cxnSp>
        <p:nvCxnSpPr>
          <p:cNvPr id="185" name="직선 연결선 184"/>
          <p:cNvCxnSpPr/>
          <p:nvPr/>
        </p:nvCxnSpPr>
        <p:spPr>
          <a:xfrm rot="5400000">
            <a:off x="7845313" y="3989829"/>
            <a:ext cx="216000" cy="0"/>
          </a:xfrm>
          <a:prstGeom prst="line">
            <a:avLst/>
          </a:prstGeom>
          <a:ln w="9525">
            <a:solidFill>
              <a:srgbClr val="008080"/>
            </a:solidFill>
            <a:headEnd type="oval" w="med" len="med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직선 연결선 185"/>
          <p:cNvCxnSpPr/>
          <p:nvPr/>
        </p:nvCxnSpPr>
        <p:spPr>
          <a:xfrm flipV="1">
            <a:off x="7953312" y="3308818"/>
            <a:ext cx="0" cy="180000"/>
          </a:xfrm>
          <a:prstGeom prst="line">
            <a:avLst/>
          </a:prstGeom>
          <a:ln w="9525">
            <a:solidFill>
              <a:srgbClr val="008080"/>
            </a:solidFill>
            <a:headEnd type="oval" w="med" len="med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676761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Box 108"/>
          <p:cNvSpPr txBox="1"/>
          <p:nvPr/>
        </p:nvSpPr>
        <p:spPr bwMode="auto">
          <a:xfrm>
            <a:off x="478159" y="242257"/>
            <a:ext cx="5690982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0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1. </a:t>
            </a:r>
            <a:r>
              <a:rPr lang="ko-KR" altLang="en-US" sz="3000" dirty="0" err="1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선순환</a:t>
            </a:r>
            <a:r>
              <a:rPr lang="ko-KR" altLang="en-US" sz="30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 벤처</a:t>
            </a:r>
            <a:r>
              <a:rPr lang="en-US" altLang="ko-KR" sz="30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·</a:t>
            </a:r>
            <a:r>
              <a:rPr lang="ko-KR" altLang="en-US" sz="30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창업 생태계 정착</a:t>
            </a:r>
            <a:endParaRPr lang="ko-KR" altLang="en-US" sz="300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40" pitchFamily="18" charset="-127"/>
              <a:ea typeface="-윤고딕340" pitchFamily="18" charset="-127"/>
            </a:endParaRPr>
          </a:p>
        </p:txBody>
      </p:sp>
      <p:grpSp>
        <p:nvGrpSpPr>
          <p:cNvPr id="2" name="그룹 119"/>
          <p:cNvGrpSpPr/>
          <p:nvPr/>
        </p:nvGrpSpPr>
        <p:grpSpPr>
          <a:xfrm>
            <a:off x="6732240" y="481896"/>
            <a:ext cx="2086188" cy="333943"/>
            <a:chOff x="6858154" y="481896"/>
            <a:chExt cx="2086188" cy="333943"/>
          </a:xfrm>
        </p:grpSpPr>
        <p:sp>
          <p:nvSpPr>
            <p:cNvPr id="121" name="모서리가 둥근 직사각형 120"/>
            <p:cNvSpPr/>
            <p:nvPr/>
          </p:nvSpPr>
          <p:spPr>
            <a:xfrm>
              <a:off x="6935657" y="510487"/>
              <a:ext cx="812855" cy="25059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 w="952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122" name="Text Box 5"/>
            <p:cNvSpPr txBox="1">
              <a:spLocks noChangeArrowheads="1"/>
            </p:cNvSpPr>
            <p:nvPr/>
          </p:nvSpPr>
          <p:spPr bwMode="auto">
            <a:xfrm>
              <a:off x="7707692" y="492674"/>
              <a:ext cx="123665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latinLnBrk="0" hangingPunct="1">
                <a:defRPr/>
              </a:pPr>
              <a:r>
                <a:rPr lang="ko-KR" altLang="en-US" sz="1500" kern="0" spc="-90" dirty="0">
                  <a:gradFill>
                    <a:gsLst>
                      <a:gs pos="100000">
                        <a:srgbClr val="4F81BD">
                          <a:lumMod val="75000"/>
                        </a:srgbClr>
                      </a:gs>
                      <a:gs pos="100000">
                        <a:srgbClr val="00589A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기업생태계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6858154" y="481896"/>
              <a:ext cx="9678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base">
                <a:spcAft>
                  <a:spcPct val="0"/>
                </a:spcAft>
                <a:buClr>
                  <a:prstClr val="black">
                    <a:lumMod val="85000"/>
                    <a:lumOff val="15000"/>
                  </a:prstClr>
                </a:buClr>
              </a:pPr>
              <a:r>
                <a:rPr kumimoji="1" lang="ko-KR" altLang="en-US" sz="1400" b="1" spc="-40" dirty="0">
                  <a:gradFill>
                    <a:gsLst>
                      <a:gs pos="100000">
                        <a:prstClr val="white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창조경제</a:t>
              </a:r>
            </a:p>
          </p:txBody>
        </p:sp>
      </p:grpSp>
      <p:grpSp>
        <p:nvGrpSpPr>
          <p:cNvPr id="3" name="그룹 240"/>
          <p:cNvGrpSpPr/>
          <p:nvPr/>
        </p:nvGrpSpPr>
        <p:grpSpPr>
          <a:xfrm>
            <a:off x="109628" y="1028460"/>
            <a:ext cx="8935022" cy="471828"/>
            <a:chOff x="204627" y="1156196"/>
            <a:chExt cx="8734749" cy="704151"/>
          </a:xfrm>
        </p:grpSpPr>
        <p:sp>
          <p:nvSpPr>
            <p:cNvPr id="115" name="직사각형 114"/>
            <p:cNvSpPr/>
            <p:nvPr/>
          </p:nvSpPr>
          <p:spPr bwMode="auto">
            <a:xfrm>
              <a:off x="204627" y="1224673"/>
              <a:ext cx="8734749" cy="549714"/>
            </a:xfrm>
            <a:prstGeom prst="rect">
              <a:avLst/>
            </a:prstGeom>
            <a:gradFill rotWithShape="1">
              <a:gsLst>
                <a:gs pos="833">
                  <a:srgbClr val="FFFFFF">
                    <a:alpha val="0"/>
                  </a:srgbClr>
                </a:gs>
                <a:gs pos="69550">
                  <a:srgbClr val="FFFFFF"/>
                </a:gs>
                <a:gs pos="25000">
                  <a:schemeClr val="bg1"/>
                </a:gs>
                <a:gs pos="100000">
                  <a:srgbClr val="FFFFFF">
                    <a:alpha val="0"/>
                  </a:srgbClr>
                </a:gs>
              </a:gsLst>
              <a:lin ang="21594000" scaled="0"/>
            </a:gradFill>
            <a:ln>
              <a:noFill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>
              <a:bevelT w="0" h="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atinLnBrk="0">
                <a:defRPr/>
              </a:pPr>
              <a:endParaRPr lang="ko-KR" altLang="en-US" sz="2000" kern="0">
                <a:solidFill>
                  <a:srgbClr val="FFFF00"/>
                </a:solidFill>
                <a:latin typeface="HY헤드라인M"/>
                <a:ea typeface="HY헤드라인M"/>
              </a:endParaRPr>
            </a:p>
          </p:txBody>
        </p:sp>
        <p:cxnSp>
          <p:nvCxnSpPr>
            <p:cNvPr id="116" name="직선 연결선 115"/>
            <p:cNvCxnSpPr/>
            <p:nvPr/>
          </p:nvCxnSpPr>
          <p:spPr bwMode="auto">
            <a:xfrm flipH="1">
              <a:off x="378413" y="1156196"/>
              <a:ext cx="8387173" cy="0"/>
            </a:xfrm>
            <a:prstGeom prst="line">
              <a:avLst/>
            </a:prstGeom>
            <a:solidFill>
              <a:srgbClr val="0066FF"/>
            </a:solidFill>
            <a:ln w="9525" cap="flat" cmpd="sng" algn="ctr">
              <a:gradFill>
                <a:gsLst>
                  <a:gs pos="0">
                    <a:srgbClr val="0070C0">
                      <a:alpha val="0"/>
                    </a:srgbClr>
                  </a:gs>
                  <a:gs pos="21000">
                    <a:srgbClr val="0070C0"/>
                  </a:gs>
                  <a:gs pos="79000">
                    <a:srgbClr val="0070C0"/>
                  </a:gs>
                  <a:gs pos="100000">
                    <a:srgbClr val="FFFFFF">
                      <a:lumMod val="85000"/>
                      <a:alpha val="0"/>
                    </a:srgbClr>
                  </a:gs>
                </a:gsLst>
                <a:lin ang="108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" name="직선 연결선 116"/>
            <p:cNvCxnSpPr/>
            <p:nvPr/>
          </p:nvCxnSpPr>
          <p:spPr bwMode="auto">
            <a:xfrm flipH="1">
              <a:off x="378413" y="1828112"/>
              <a:ext cx="8387174" cy="0"/>
            </a:xfrm>
            <a:prstGeom prst="line">
              <a:avLst/>
            </a:prstGeom>
            <a:solidFill>
              <a:srgbClr val="0066FF"/>
            </a:solidFill>
            <a:ln w="9525" cap="flat" cmpd="sng" algn="ctr">
              <a:gradFill>
                <a:gsLst>
                  <a:gs pos="0">
                    <a:srgbClr val="0070C0">
                      <a:alpha val="0"/>
                    </a:srgbClr>
                  </a:gs>
                  <a:gs pos="21000">
                    <a:srgbClr val="0070C0"/>
                  </a:gs>
                  <a:gs pos="79000">
                    <a:srgbClr val="0070C0"/>
                  </a:gs>
                  <a:gs pos="100000">
                    <a:srgbClr val="FFFFFF">
                      <a:lumMod val="85000"/>
                      <a:alpha val="0"/>
                    </a:srgbClr>
                  </a:gs>
                </a:gsLst>
                <a:lin ang="108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9" name="직사각형 128"/>
            <p:cNvSpPr/>
            <p:nvPr/>
          </p:nvSpPr>
          <p:spPr>
            <a:xfrm>
              <a:off x="1398771" y="1171363"/>
              <a:ext cx="7435287" cy="68898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24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죽음의 계곡 극복을 지원하여 창업기업의 생존율 제고</a:t>
              </a:r>
              <a:endParaRPr lang="en-US" altLang="ko-KR" sz="2400" b="1" kern="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endParaRPr>
            </a:p>
          </p:txBody>
        </p:sp>
      </p:grpSp>
      <p:sp>
        <p:nvSpPr>
          <p:cNvPr id="130" name="모서리가 둥근 직사각형 8"/>
          <p:cNvSpPr/>
          <p:nvPr/>
        </p:nvSpPr>
        <p:spPr>
          <a:xfrm>
            <a:off x="459940" y="1548787"/>
            <a:ext cx="3960423" cy="503468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 sz="13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31" name="모서리가 둥근 직사각형 8"/>
          <p:cNvSpPr/>
          <p:nvPr/>
        </p:nvSpPr>
        <p:spPr>
          <a:xfrm>
            <a:off x="4684833" y="1548787"/>
            <a:ext cx="3960423" cy="503468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rgbClr val="248E9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 sz="1300">
              <a:solidFill>
                <a:srgbClr val="FFFFFF"/>
              </a:solidFill>
              <a:cs typeface="Arial" pitchFamily="34" charset="0"/>
            </a:endParaRPr>
          </a:p>
        </p:txBody>
      </p:sp>
      <p:grpSp>
        <p:nvGrpSpPr>
          <p:cNvPr id="4" name="그룹 84"/>
          <p:cNvGrpSpPr/>
          <p:nvPr/>
        </p:nvGrpSpPr>
        <p:grpSpPr>
          <a:xfrm>
            <a:off x="460904" y="1549552"/>
            <a:ext cx="3959459" cy="426159"/>
            <a:chOff x="469465" y="1674340"/>
            <a:chExt cx="4007925" cy="354747"/>
          </a:xfrm>
        </p:grpSpPr>
        <p:sp>
          <p:nvSpPr>
            <p:cNvPr id="133" name="AutoShape 55"/>
            <p:cNvSpPr>
              <a:spLocks noChangeArrowheads="1"/>
            </p:cNvSpPr>
            <p:nvPr/>
          </p:nvSpPr>
          <p:spPr bwMode="auto">
            <a:xfrm>
              <a:off x="469465" y="1674340"/>
              <a:ext cx="4007925" cy="354747"/>
            </a:xfrm>
            <a:prstGeom prst="roundRect">
              <a:avLst>
                <a:gd name="adj" fmla="val 0"/>
              </a:avLst>
            </a:prstGeom>
            <a:solidFill>
              <a:srgbClr val="0070C0"/>
            </a:solidFill>
            <a:ln w="31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34" name="자유형 133"/>
            <p:cNvSpPr/>
            <p:nvPr/>
          </p:nvSpPr>
          <p:spPr>
            <a:xfrm>
              <a:off x="483181" y="1682496"/>
              <a:ext cx="922421" cy="346220"/>
            </a:xfrm>
            <a:custGeom>
              <a:avLst/>
              <a:gdLst>
                <a:gd name="connsiteX0" fmla="*/ 0 w 922421"/>
                <a:gd name="connsiteY0" fmla="*/ 409074 h 409074"/>
                <a:gd name="connsiteX1" fmla="*/ 922421 w 922421"/>
                <a:gd name="connsiteY1" fmla="*/ 0 h 409074"/>
                <a:gd name="connsiteX2" fmla="*/ 0 w 922421"/>
                <a:gd name="connsiteY2" fmla="*/ 0 h 409074"/>
                <a:gd name="connsiteX3" fmla="*/ 0 w 922421"/>
                <a:gd name="connsiteY3" fmla="*/ 409074 h 40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421" h="409074">
                  <a:moveTo>
                    <a:pt x="0" y="409074"/>
                  </a:moveTo>
                  <a:lnTo>
                    <a:pt x="922421" y="0"/>
                  </a:lnTo>
                  <a:lnTo>
                    <a:pt x="0" y="0"/>
                  </a:lnTo>
                  <a:lnTo>
                    <a:pt x="0" y="409074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10000"/>
                  </a:schemeClr>
                </a:gs>
                <a:gs pos="0">
                  <a:schemeClr val="bg1">
                    <a:alpha val="27000"/>
                  </a:schemeClr>
                </a:gs>
              </a:gsLst>
              <a:lin ang="9000000" scaled="0"/>
            </a:gra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6" name="제목 114"/>
          <p:cNvSpPr txBox="1">
            <a:spLocks/>
          </p:cNvSpPr>
          <p:nvPr/>
        </p:nvSpPr>
        <p:spPr>
          <a:xfrm>
            <a:off x="363532" y="1628450"/>
            <a:ext cx="4142686" cy="267963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wrap="none" anchor="ctr" anchorCtr="0"/>
          <a:lstStyle/>
          <a:p>
            <a:pPr algn="ctr" eaLnBrk="0" latinLnBrk="0" hangingPunct="0">
              <a:defRPr/>
            </a:pPr>
            <a:r>
              <a:rPr lang="ko-KR" altLang="en-US" sz="2000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창업 </a:t>
            </a:r>
            <a:r>
              <a:rPr lang="en-US" altLang="ko-KR" sz="2000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3~4</a:t>
            </a:r>
            <a:r>
              <a:rPr lang="ko-KR" altLang="en-US" sz="2000" kern="0" dirty="0" err="1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년차</a:t>
            </a:r>
            <a:r>
              <a:rPr lang="ko-KR" altLang="en-US" sz="2000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 → 죽음의 계곡 직면</a:t>
            </a:r>
          </a:p>
        </p:txBody>
      </p:sp>
      <p:grpSp>
        <p:nvGrpSpPr>
          <p:cNvPr id="5" name="그룹 105"/>
          <p:cNvGrpSpPr/>
          <p:nvPr/>
        </p:nvGrpSpPr>
        <p:grpSpPr>
          <a:xfrm>
            <a:off x="4684834" y="1549552"/>
            <a:ext cx="3966126" cy="426159"/>
            <a:chOff x="4547113" y="1674340"/>
            <a:chExt cx="4014674" cy="354747"/>
          </a:xfrm>
        </p:grpSpPr>
        <p:sp>
          <p:nvSpPr>
            <p:cNvPr id="138" name="AutoShape 55"/>
            <p:cNvSpPr>
              <a:spLocks noChangeArrowheads="1"/>
            </p:cNvSpPr>
            <p:nvPr/>
          </p:nvSpPr>
          <p:spPr bwMode="auto">
            <a:xfrm>
              <a:off x="4547113" y="1674340"/>
              <a:ext cx="4014674" cy="354747"/>
            </a:xfrm>
            <a:prstGeom prst="roundRect">
              <a:avLst>
                <a:gd name="adj" fmla="val 0"/>
              </a:avLst>
            </a:prstGeom>
            <a:solidFill>
              <a:srgbClr val="248E9C"/>
            </a:solidFill>
            <a:ln w="31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39" name="자유형 138"/>
            <p:cNvSpPr/>
            <p:nvPr/>
          </p:nvSpPr>
          <p:spPr>
            <a:xfrm flipH="1">
              <a:off x="7625895" y="1682496"/>
              <a:ext cx="922421" cy="346220"/>
            </a:xfrm>
            <a:custGeom>
              <a:avLst/>
              <a:gdLst>
                <a:gd name="connsiteX0" fmla="*/ 0 w 922421"/>
                <a:gd name="connsiteY0" fmla="*/ 409074 h 409074"/>
                <a:gd name="connsiteX1" fmla="*/ 922421 w 922421"/>
                <a:gd name="connsiteY1" fmla="*/ 0 h 409074"/>
                <a:gd name="connsiteX2" fmla="*/ 0 w 922421"/>
                <a:gd name="connsiteY2" fmla="*/ 0 h 409074"/>
                <a:gd name="connsiteX3" fmla="*/ 0 w 922421"/>
                <a:gd name="connsiteY3" fmla="*/ 409074 h 40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421" h="409074">
                  <a:moveTo>
                    <a:pt x="0" y="409074"/>
                  </a:moveTo>
                  <a:lnTo>
                    <a:pt x="922421" y="0"/>
                  </a:lnTo>
                  <a:lnTo>
                    <a:pt x="0" y="0"/>
                  </a:lnTo>
                  <a:lnTo>
                    <a:pt x="0" y="409074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10000"/>
                  </a:schemeClr>
                </a:gs>
                <a:gs pos="0">
                  <a:schemeClr val="bg1">
                    <a:alpha val="27000"/>
                  </a:schemeClr>
                </a:gs>
              </a:gsLst>
              <a:lin ang="9000000" scaled="0"/>
            </a:gra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46" name="제목 114"/>
          <p:cNvSpPr txBox="1">
            <a:spLocks/>
          </p:cNvSpPr>
          <p:nvPr/>
        </p:nvSpPr>
        <p:spPr>
          <a:xfrm>
            <a:off x="4786452" y="1628450"/>
            <a:ext cx="3779669" cy="267963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wrap="none" anchor="ctr" anchorCtr="0"/>
          <a:lstStyle/>
          <a:p>
            <a:pPr algn="ctr" eaLnBrk="0" latinLnBrk="0" hangingPunct="0">
              <a:defRPr/>
            </a:pPr>
            <a:r>
              <a:rPr lang="ko-KR" altLang="en-US" sz="2000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창업 </a:t>
            </a:r>
            <a:r>
              <a:rPr lang="ko-KR" altLang="en-US" sz="2000" kern="0" dirty="0" err="1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도약기</a:t>
            </a:r>
            <a:r>
              <a:rPr lang="ko-KR" altLang="en-US" sz="2000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 종합지원 강화</a:t>
            </a:r>
          </a:p>
        </p:txBody>
      </p:sp>
      <p:grpSp>
        <p:nvGrpSpPr>
          <p:cNvPr id="6" name="그룹 147"/>
          <p:cNvGrpSpPr/>
          <p:nvPr/>
        </p:nvGrpSpPr>
        <p:grpSpPr>
          <a:xfrm>
            <a:off x="529121" y="2065125"/>
            <a:ext cx="3764747" cy="4335919"/>
            <a:chOff x="536741" y="2079301"/>
            <a:chExt cx="3764747" cy="4335919"/>
          </a:xfrm>
        </p:grpSpPr>
        <p:sp>
          <p:nvSpPr>
            <p:cNvPr id="160" name="직사각형 159"/>
            <p:cNvSpPr/>
            <p:nvPr/>
          </p:nvSpPr>
          <p:spPr>
            <a:xfrm>
              <a:off x="681776" y="4808144"/>
              <a:ext cx="3468898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en-US" altLang="ko-KR" sz="1400" kern="0" dirty="0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-</a:t>
              </a:r>
              <a:r>
                <a:rPr lang="ko-KR" altLang="en-US" sz="1400" kern="0" dirty="0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 </a:t>
              </a:r>
              <a:r>
                <a:rPr lang="en-US" altLang="ko-KR" sz="1400" kern="0" dirty="0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11~12</a:t>
              </a:r>
              <a:r>
                <a:rPr lang="ko-KR" altLang="en-US" sz="1400" kern="0" dirty="0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년 </a:t>
              </a:r>
              <a:r>
                <a:rPr lang="ko-KR" altLang="en-US" sz="1400" kern="0" dirty="0" err="1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중기청</a:t>
              </a:r>
              <a:r>
                <a:rPr lang="ko-KR" altLang="en-US" sz="1400" kern="0" dirty="0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 창업지원사업 </a:t>
              </a:r>
              <a:r>
                <a:rPr lang="ko-KR" altLang="en-US" sz="1400" kern="0" dirty="0" err="1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업력별</a:t>
              </a:r>
              <a:r>
                <a:rPr lang="ko-KR" altLang="en-US" sz="1400" kern="0" dirty="0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 비중</a:t>
              </a:r>
              <a:endParaRPr lang="en-US" altLang="ko-KR" sz="14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endParaRPr>
            </a:p>
          </p:txBody>
        </p:sp>
        <p:sp>
          <p:nvSpPr>
            <p:cNvPr id="168" name="Text Box 5"/>
            <p:cNvSpPr txBox="1">
              <a:spLocks noChangeArrowheads="1"/>
            </p:cNvSpPr>
            <p:nvPr/>
          </p:nvSpPr>
          <p:spPr bwMode="auto">
            <a:xfrm>
              <a:off x="536741" y="2079301"/>
              <a:ext cx="3649717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31775" indent="-231775">
                <a:buClr>
                  <a:schemeClr val="tx1"/>
                </a:buClr>
                <a:buFont typeface="Arial" pitchFamily="34" charset="0"/>
                <a:buChar char="•"/>
              </a:pPr>
              <a:r>
                <a:rPr lang="en-US" altLang="ko-KR" dirty="0" smtClean="0">
                  <a:gradFill>
                    <a:gsLst>
                      <a:gs pos="100000">
                        <a:srgbClr val="000000"/>
                      </a:gs>
                      <a:gs pos="100000">
                        <a:srgbClr val="BBE0E3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Death Valley</a:t>
              </a:r>
              <a:br>
                <a:rPr lang="en-US" altLang="ko-KR" dirty="0" smtClean="0">
                  <a:gradFill>
                    <a:gsLst>
                      <a:gs pos="100000">
                        <a:srgbClr val="000000"/>
                      </a:gs>
                      <a:gs pos="100000">
                        <a:srgbClr val="BBE0E3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</a:br>
              <a:r>
                <a:rPr lang="en-US" altLang="ko-KR" sz="1400" spc="-70" dirty="0" smtClean="0">
                  <a:gradFill>
                    <a:gsLst>
                      <a:gs pos="100000">
                        <a:srgbClr val="000000"/>
                      </a:gs>
                      <a:gs pos="100000">
                        <a:srgbClr val="BBE0E3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: </a:t>
              </a:r>
              <a:r>
                <a:rPr lang="ko-KR" altLang="en-US" sz="1400" spc="-70" dirty="0">
                  <a:gradFill>
                    <a:gsLst>
                      <a:gs pos="100000">
                        <a:srgbClr val="000000"/>
                      </a:gs>
                      <a:gs pos="100000">
                        <a:srgbClr val="BBE0E3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창업 이후 사업화 및 시장진입에 실패하는 현상</a:t>
              </a:r>
              <a:endParaRPr lang="ko-KR" altLang="en-US" sz="1600" spc="-7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endParaRPr>
            </a:p>
          </p:txBody>
        </p:sp>
        <p:sp>
          <p:nvSpPr>
            <p:cNvPr id="169" name="Text Box 5"/>
            <p:cNvSpPr txBox="1">
              <a:spLocks noChangeArrowheads="1"/>
            </p:cNvSpPr>
            <p:nvPr/>
          </p:nvSpPr>
          <p:spPr bwMode="auto">
            <a:xfrm>
              <a:off x="536741" y="4272828"/>
              <a:ext cx="355706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31775" lvl="0" indent="-231775">
                <a:buClr>
                  <a:schemeClr val="tx1"/>
                </a:buClr>
                <a:buFont typeface="Arial" pitchFamily="34" charset="0"/>
                <a:buChar char="•"/>
              </a:pPr>
              <a:r>
                <a:rPr lang="ko-KR" altLang="en-US" dirty="0" smtClean="0">
                  <a:gradFill>
                    <a:gsLst>
                      <a:gs pos="100000">
                        <a:srgbClr val="000000"/>
                      </a:gs>
                      <a:gs pos="100000">
                        <a:srgbClr val="BBE0E3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정부 지원사업도 창업초기에 편중</a:t>
              </a:r>
              <a:r>
                <a:rPr lang="en-US" altLang="ko-KR" dirty="0" smtClean="0">
                  <a:gradFill>
                    <a:gsLst>
                      <a:gs pos="100000">
                        <a:srgbClr val="000000"/>
                      </a:gs>
                      <a:gs pos="100000">
                        <a:srgbClr val="BBE0E3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/>
              </a:r>
              <a:br>
                <a:rPr lang="en-US" altLang="ko-KR" dirty="0" smtClean="0">
                  <a:gradFill>
                    <a:gsLst>
                      <a:gs pos="100000">
                        <a:srgbClr val="000000"/>
                      </a:gs>
                      <a:gs pos="100000">
                        <a:srgbClr val="BBE0E3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</a:br>
              <a:r>
                <a:rPr lang="en-US" altLang="ko-KR" sz="1200" dirty="0" smtClean="0">
                  <a:gradFill>
                    <a:gsLst>
                      <a:gs pos="100000">
                        <a:srgbClr val="000000"/>
                      </a:gs>
                      <a:gs pos="100000">
                        <a:srgbClr val="BBE0E3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(</a:t>
              </a:r>
              <a:r>
                <a:rPr lang="ko-KR" altLang="en-US" sz="1200" dirty="0" smtClean="0">
                  <a:gradFill>
                    <a:gsLst>
                      <a:gs pos="100000">
                        <a:srgbClr val="000000"/>
                      </a:gs>
                      <a:gs pos="100000">
                        <a:srgbClr val="BBE0E3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중소기업통합관리 시스템 활용</a:t>
              </a:r>
              <a:r>
                <a:rPr lang="en-US" altLang="ko-KR" sz="1200" dirty="0" smtClean="0">
                  <a:gradFill>
                    <a:gsLst>
                      <a:gs pos="100000">
                        <a:srgbClr val="000000"/>
                      </a:gs>
                      <a:gs pos="100000">
                        <a:srgbClr val="BBE0E3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,</a:t>
              </a:r>
              <a:r>
                <a:rPr lang="ko-KR" altLang="en-US" sz="1200" dirty="0" smtClean="0">
                  <a:gradFill>
                    <a:gsLst>
                      <a:gs pos="100000">
                        <a:srgbClr val="000000"/>
                      </a:gs>
                      <a:gs pos="100000">
                        <a:srgbClr val="BBE0E3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 창업지원사업 분석</a:t>
              </a:r>
              <a:r>
                <a:rPr lang="en-US" altLang="ko-KR" sz="1200" dirty="0" smtClean="0">
                  <a:gradFill>
                    <a:gsLst>
                      <a:gs pos="100000">
                        <a:srgbClr val="000000"/>
                      </a:gs>
                      <a:gs pos="100000">
                        <a:srgbClr val="BBE0E3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)</a:t>
              </a:r>
            </a:p>
          </p:txBody>
        </p:sp>
        <p:sp>
          <p:nvSpPr>
            <p:cNvPr id="170" name="모서리가 둥근 직사각형 169"/>
            <p:cNvSpPr/>
            <p:nvPr/>
          </p:nvSpPr>
          <p:spPr>
            <a:xfrm>
              <a:off x="729588" y="5200774"/>
              <a:ext cx="3571900" cy="1214446"/>
            </a:xfrm>
            <a:prstGeom prst="roundRect">
              <a:avLst>
                <a:gd name="adj" fmla="val 326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6350" cap="rnd">
              <a:solidFill>
                <a:schemeClr val="bg1">
                  <a:lumMod val="75000"/>
                </a:schemeClr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rIns="0" bIns="0"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pic>
          <p:nvPicPr>
            <p:cNvPr id="174" name="그림 17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41960" b="21334"/>
            <a:stretch/>
          </p:blipFill>
          <p:spPr>
            <a:xfrm>
              <a:off x="1190981" y="5383495"/>
              <a:ext cx="2685704" cy="985815"/>
            </a:xfrm>
            <a:prstGeom prst="rect">
              <a:avLst/>
            </a:prstGeom>
          </p:spPr>
        </p:pic>
        <p:sp>
          <p:nvSpPr>
            <p:cNvPr id="175" name="자유형 174"/>
            <p:cNvSpPr/>
            <p:nvPr/>
          </p:nvSpPr>
          <p:spPr>
            <a:xfrm>
              <a:off x="1697076" y="5817993"/>
              <a:ext cx="1560489" cy="253359"/>
            </a:xfrm>
            <a:custGeom>
              <a:avLst/>
              <a:gdLst>
                <a:gd name="connsiteX0" fmla="*/ 38100 w 1466850"/>
                <a:gd name="connsiteY0" fmla="*/ 200025 h 200025"/>
                <a:gd name="connsiteX1" fmla="*/ 1466850 w 1466850"/>
                <a:gd name="connsiteY1" fmla="*/ 0 h 200025"/>
                <a:gd name="connsiteX2" fmla="*/ 0 w 1466850"/>
                <a:gd name="connsiteY2" fmla="*/ 0 h 200025"/>
                <a:gd name="connsiteX0" fmla="*/ 8909 w 1466850"/>
                <a:gd name="connsiteY0" fmla="*/ 241382 h 241382"/>
                <a:gd name="connsiteX1" fmla="*/ 1466850 w 1466850"/>
                <a:gd name="connsiteY1" fmla="*/ 0 h 241382"/>
                <a:gd name="connsiteX2" fmla="*/ 0 w 1466850"/>
                <a:gd name="connsiteY2" fmla="*/ 0 h 241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6850" h="241382">
                  <a:moveTo>
                    <a:pt x="8909" y="241382"/>
                  </a:moveTo>
                  <a:lnTo>
                    <a:pt x="1466850" y="0"/>
                  </a:lnTo>
                  <a:lnTo>
                    <a:pt x="0" y="0"/>
                  </a:lnTo>
                </a:path>
              </a:pathLst>
            </a:custGeom>
            <a:gradFill>
              <a:gsLst>
                <a:gs pos="21000">
                  <a:srgbClr val="C00000"/>
                </a:gs>
                <a:gs pos="0">
                  <a:schemeClr val="accent6">
                    <a:lumMod val="75000"/>
                    <a:alpha val="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0" scaled="0"/>
            </a:gra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rIns="0" bIns="0"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400"/>
            </a:p>
          </p:txBody>
        </p:sp>
        <p:sp>
          <p:nvSpPr>
            <p:cNvPr id="177" name="Text Box 170"/>
            <p:cNvSpPr txBox="1">
              <a:spLocks noChangeArrowheads="1"/>
            </p:cNvSpPr>
            <p:nvPr/>
          </p:nvSpPr>
          <p:spPr bwMode="auto">
            <a:xfrm>
              <a:off x="1223519" y="5298583"/>
              <a:ext cx="522087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0" rIns="0" bIns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latinLnBrk="0" hangingPunct="0">
                <a:buSzPct val="100000"/>
                <a:defRPr/>
              </a:pPr>
              <a:r>
                <a:rPr lang="en-US" altLang="ko-KR" sz="1200" kern="0" dirty="0" smtClean="0">
                  <a:gradFill>
                    <a:gsLst>
                      <a:gs pos="100000">
                        <a:srgbClr val="0070C0"/>
                      </a:gs>
                      <a:gs pos="10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65000"/>
                        </a:prst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72.7%</a:t>
              </a:r>
              <a:endParaRPr lang="en-US" altLang="ko-KR" sz="1200" kern="0" dirty="0">
                <a:gradFill>
                  <a:gsLst>
                    <a:gs pos="100000">
                      <a:srgbClr val="0070C0"/>
                    </a:gs>
                    <a:gs pos="10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endParaRPr>
            </a:p>
          </p:txBody>
        </p:sp>
        <p:sp>
          <p:nvSpPr>
            <p:cNvPr id="178" name="Text Box 170"/>
            <p:cNvSpPr txBox="1">
              <a:spLocks noChangeArrowheads="1"/>
            </p:cNvSpPr>
            <p:nvPr/>
          </p:nvSpPr>
          <p:spPr bwMode="auto">
            <a:xfrm>
              <a:off x="3002153" y="5259675"/>
              <a:ext cx="522087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0" rIns="0" bIns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latinLnBrk="0" hangingPunct="0">
                <a:buSzPct val="100000"/>
                <a:defRPr/>
              </a:pPr>
              <a:r>
                <a:rPr lang="en-US" altLang="ko-KR" sz="1200" kern="0" dirty="0" smtClean="0">
                  <a:solidFill>
                    <a:schemeClr val="accent6">
                      <a:lumMod val="50000"/>
                    </a:schemeClr>
                  </a:solidFill>
                  <a:latin typeface="-윤고딕340" pitchFamily="18" charset="-127"/>
                  <a:ea typeface="-윤고딕340" pitchFamily="18" charset="-127"/>
                </a:rPr>
                <a:t>21.9%</a:t>
              </a:r>
              <a:endParaRPr lang="en-US" altLang="ko-KR" sz="1200" kern="0" dirty="0">
                <a:solidFill>
                  <a:schemeClr val="accent6">
                    <a:lumMod val="50000"/>
                  </a:schemeClr>
                </a:solidFill>
                <a:latin typeface="-윤고딕340" pitchFamily="18" charset="-127"/>
                <a:ea typeface="-윤고딕340" pitchFamily="18" charset="-127"/>
              </a:endParaRPr>
            </a:p>
          </p:txBody>
        </p:sp>
        <p:sp>
          <p:nvSpPr>
            <p:cNvPr id="179" name="직사각형 178"/>
            <p:cNvSpPr/>
            <p:nvPr/>
          </p:nvSpPr>
          <p:spPr>
            <a:xfrm>
              <a:off x="1110972" y="6118531"/>
              <a:ext cx="533159" cy="161583"/>
            </a:xfrm>
            <a:prstGeom prst="rect">
              <a:avLst/>
            </a:prstGeom>
          </p:spPr>
          <p:txBody>
            <a:bodyPr wrap="none" tIns="0" rIns="0" bIns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en-US" altLang="ko-KR" sz="1050" b="1" kern="0" spc="-70" dirty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3</a:t>
              </a:r>
              <a:r>
                <a:rPr lang="ko-KR" altLang="en-US" sz="1050" b="1" kern="0" spc="-70" dirty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년 이내</a:t>
              </a:r>
            </a:p>
          </p:txBody>
        </p:sp>
        <p:sp>
          <p:nvSpPr>
            <p:cNvPr id="180" name="직사각형 179"/>
            <p:cNvSpPr/>
            <p:nvPr/>
          </p:nvSpPr>
          <p:spPr>
            <a:xfrm>
              <a:off x="2938543" y="6118529"/>
              <a:ext cx="533159" cy="161583"/>
            </a:xfrm>
            <a:prstGeom prst="rect">
              <a:avLst/>
            </a:prstGeom>
          </p:spPr>
          <p:txBody>
            <a:bodyPr wrap="none" tIns="0" rIns="0" bIns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en-US" altLang="ko-KR" sz="1050" b="1" kern="0" spc="-70" dirty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4</a:t>
              </a:r>
              <a:r>
                <a:rPr lang="ko-KR" altLang="en-US" sz="1050" b="1" kern="0" spc="-70" dirty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년 이후</a:t>
              </a:r>
            </a:p>
          </p:txBody>
        </p:sp>
        <p:sp>
          <p:nvSpPr>
            <p:cNvPr id="182" name="직사각형 181"/>
            <p:cNvSpPr/>
            <p:nvPr/>
          </p:nvSpPr>
          <p:spPr>
            <a:xfrm>
              <a:off x="2112653" y="5515606"/>
              <a:ext cx="701474" cy="215444"/>
            </a:xfrm>
            <a:prstGeom prst="rect">
              <a:avLst/>
            </a:prstGeom>
          </p:spPr>
          <p:txBody>
            <a:bodyPr wrap="none" tIns="0" rIns="0" bIns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330325" eaLnBrk="0" fontAlgn="base" latinLnBrk="0" hangingPunct="0">
                <a:spcBef>
                  <a:spcPct val="0"/>
                </a:spcBef>
                <a:spcAft>
                  <a:spcPts val="600"/>
                </a:spcAft>
                <a:buSzPct val="100000"/>
                <a:defRPr/>
              </a:pPr>
              <a:r>
                <a:rPr kumimoji="1" lang="en-US" altLang="ko-KR" sz="1400" kern="0" dirty="0" smtClean="0">
                  <a:solidFill>
                    <a:srgbClr val="C00000"/>
                  </a:soli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50.8%p</a:t>
              </a:r>
              <a:endParaRPr kumimoji="1" lang="ko-KR" altLang="en-US" sz="1400" kern="0" dirty="0">
                <a:solidFill>
                  <a:srgbClr val="C00000"/>
                </a:soli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endParaRPr>
            </a:p>
          </p:txBody>
        </p:sp>
        <p:pic>
          <p:nvPicPr>
            <p:cNvPr id="184" name="그림 183"/>
            <p:cNvPicPr>
              <a:picLocks noChangeAspect="1"/>
            </p:cNvPicPr>
            <p:nvPr/>
          </p:nvPicPr>
          <p:blipFill>
            <a:blip r:embed="rId4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00502" y="5495963"/>
              <a:ext cx="357592" cy="329719"/>
            </a:xfrm>
            <a:prstGeom prst="rect">
              <a:avLst/>
            </a:prstGeom>
          </p:spPr>
        </p:pic>
        <p:pic>
          <p:nvPicPr>
            <p:cNvPr id="188" name="그림 187"/>
            <p:cNvPicPr>
              <a:picLocks noChangeAspect="1"/>
            </p:cNvPicPr>
            <p:nvPr/>
          </p:nvPicPr>
          <p:blipFill>
            <a:blip r:embed="rId4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5852" y="5523240"/>
              <a:ext cx="657536" cy="606283"/>
            </a:xfrm>
            <a:prstGeom prst="rect">
              <a:avLst/>
            </a:prstGeom>
          </p:spPr>
        </p:pic>
        <p:grpSp>
          <p:nvGrpSpPr>
            <p:cNvPr id="7" name="그룹 189"/>
            <p:cNvGrpSpPr/>
            <p:nvPr/>
          </p:nvGrpSpPr>
          <p:grpSpPr>
            <a:xfrm>
              <a:off x="729588" y="2714620"/>
              <a:ext cx="3571900" cy="1357322"/>
              <a:chOff x="732446" y="3016747"/>
              <a:chExt cx="3571900" cy="1357322"/>
            </a:xfrm>
          </p:grpSpPr>
          <p:sp>
            <p:nvSpPr>
              <p:cNvPr id="198" name="모서리가 둥근 직사각형 197"/>
              <p:cNvSpPr/>
              <p:nvPr/>
            </p:nvSpPr>
            <p:spPr>
              <a:xfrm>
                <a:off x="732446" y="3016747"/>
                <a:ext cx="3571900" cy="1357322"/>
              </a:xfrm>
              <a:prstGeom prst="roundRect">
                <a:avLst>
                  <a:gd name="adj" fmla="val 4176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6350" cap="rnd">
                <a:solidFill>
                  <a:schemeClr val="bg1">
                    <a:lumMod val="75000"/>
                  </a:schemeClr>
                </a:solidFill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tIns="0" rIns="0" bIns="0"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199" name="자유형 198"/>
              <p:cNvSpPr/>
              <p:nvPr/>
            </p:nvSpPr>
            <p:spPr>
              <a:xfrm>
                <a:off x="1944547" y="3966297"/>
                <a:ext cx="1044205" cy="225121"/>
              </a:xfrm>
              <a:custGeom>
                <a:avLst/>
                <a:gdLst>
                  <a:gd name="connsiteX0" fmla="*/ 0 w 940419"/>
                  <a:gd name="connsiteY0" fmla="*/ 0 h 197005"/>
                  <a:gd name="connsiteX1" fmla="*/ 0 w 940419"/>
                  <a:gd name="connsiteY1" fmla="*/ 0 h 197005"/>
                  <a:gd name="connsiteX2" fmla="*/ 940419 w 940419"/>
                  <a:gd name="connsiteY2" fmla="*/ 0 h 197005"/>
                  <a:gd name="connsiteX3" fmla="*/ 531541 w 940419"/>
                  <a:gd name="connsiteY3" fmla="*/ 182137 h 197005"/>
                  <a:gd name="connsiteX4" fmla="*/ 282498 w 940419"/>
                  <a:gd name="connsiteY4" fmla="*/ 197005 h 197005"/>
                  <a:gd name="connsiteX5" fmla="*/ 74341 w 940419"/>
                  <a:gd name="connsiteY5" fmla="*/ 107795 h 197005"/>
                  <a:gd name="connsiteX6" fmla="*/ 0 w 940419"/>
                  <a:gd name="connsiteY6" fmla="*/ 0 h 197005"/>
                  <a:gd name="connsiteX0" fmla="*/ 0 w 1010758"/>
                  <a:gd name="connsiteY0" fmla="*/ 0 h 197005"/>
                  <a:gd name="connsiteX1" fmla="*/ 70339 w 1010758"/>
                  <a:gd name="connsiteY1" fmla="*/ 0 h 197005"/>
                  <a:gd name="connsiteX2" fmla="*/ 1010758 w 1010758"/>
                  <a:gd name="connsiteY2" fmla="*/ 0 h 197005"/>
                  <a:gd name="connsiteX3" fmla="*/ 601880 w 1010758"/>
                  <a:gd name="connsiteY3" fmla="*/ 182137 h 197005"/>
                  <a:gd name="connsiteX4" fmla="*/ 352837 w 1010758"/>
                  <a:gd name="connsiteY4" fmla="*/ 197005 h 197005"/>
                  <a:gd name="connsiteX5" fmla="*/ 144680 w 1010758"/>
                  <a:gd name="connsiteY5" fmla="*/ 107795 h 197005"/>
                  <a:gd name="connsiteX6" fmla="*/ 0 w 1010758"/>
                  <a:gd name="connsiteY6" fmla="*/ 0 h 197005"/>
                  <a:gd name="connsiteX0" fmla="*/ 0 w 1010758"/>
                  <a:gd name="connsiteY0" fmla="*/ 0 h 197005"/>
                  <a:gd name="connsiteX1" fmla="*/ 70339 w 1010758"/>
                  <a:gd name="connsiteY1" fmla="*/ 0 h 197005"/>
                  <a:gd name="connsiteX2" fmla="*/ 1010758 w 1010758"/>
                  <a:gd name="connsiteY2" fmla="*/ 0 h 197005"/>
                  <a:gd name="connsiteX3" fmla="*/ 601880 w 1010758"/>
                  <a:gd name="connsiteY3" fmla="*/ 182137 h 197005"/>
                  <a:gd name="connsiteX4" fmla="*/ 352837 w 1010758"/>
                  <a:gd name="connsiteY4" fmla="*/ 197005 h 197005"/>
                  <a:gd name="connsiteX5" fmla="*/ 136865 w 1010758"/>
                  <a:gd name="connsiteY5" fmla="*/ 142965 h 197005"/>
                  <a:gd name="connsiteX6" fmla="*/ 0 w 1010758"/>
                  <a:gd name="connsiteY6" fmla="*/ 0 h 197005"/>
                  <a:gd name="connsiteX0" fmla="*/ 0 w 1010758"/>
                  <a:gd name="connsiteY0" fmla="*/ 0 h 208728"/>
                  <a:gd name="connsiteX1" fmla="*/ 70339 w 1010758"/>
                  <a:gd name="connsiteY1" fmla="*/ 0 h 208728"/>
                  <a:gd name="connsiteX2" fmla="*/ 1010758 w 1010758"/>
                  <a:gd name="connsiteY2" fmla="*/ 0 h 208728"/>
                  <a:gd name="connsiteX3" fmla="*/ 601880 w 1010758"/>
                  <a:gd name="connsiteY3" fmla="*/ 182137 h 208728"/>
                  <a:gd name="connsiteX4" fmla="*/ 255144 w 1010758"/>
                  <a:gd name="connsiteY4" fmla="*/ 208728 h 208728"/>
                  <a:gd name="connsiteX5" fmla="*/ 136865 w 1010758"/>
                  <a:gd name="connsiteY5" fmla="*/ 142965 h 208728"/>
                  <a:gd name="connsiteX6" fmla="*/ 0 w 1010758"/>
                  <a:gd name="connsiteY6" fmla="*/ 0 h 208728"/>
                  <a:gd name="connsiteX0" fmla="*/ 0 w 1010758"/>
                  <a:gd name="connsiteY0" fmla="*/ 0 h 225121"/>
                  <a:gd name="connsiteX1" fmla="*/ 70339 w 1010758"/>
                  <a:gd name="connsiteY1" fmla="*/ 0 h 225121"/>
                  <a:gd name="connsiteX2" fmla="*/ 1010758 w 1010758"/>
                  <a:gd name="connsiteY2" fmla="*/ 0 h 225121"/>
                  <a:gd name="connsiteX3" fmla="*/ 496372 w 1010758"/>
                  <a:gd name="connsiteY3" fmla="*/ 225121 h 225121"/>
                  <a:gd name="connsiteX4" fmla="*/ 255144 w 1010758"/>
                  <a:gd name="connsiteY4" fmla="*/ 208728 h 225121"/>
                  <a:gd name="connsiteX5" fmla="*/ 136865 w 1010758"/>
                  <a:gd name="connsiteY5" fmla="*/ 142965 h 225121"/>
                  <a:gd name="connsiteX6" fmla="*/ 0 w 1010758"/>
                  <a:gd name="connsiteY6" fmla="*/ 0 h 225121"/>
                  <a:gd name="connsiteX0" fmla="*/ 0 w 1010758"/>
                  <a:gd name="connsiteY0" fmla="*/ 0 h 225121"/>
                  <a:gd name="connsiteX1" fmla="*/ 70339 w 1010758"/>
                  <a:gd name="connsiteY1" fmla="*/ 0 h 225121"/>
                  <a:gd name="connsiteX2" fmla="*/ 1010758 w 1010758"/>
                  <a:gd name="connsiteY2" fmla="*/ 0 h 225121"/>
                  <a:gd name="connsiteX3" fmla="*/ 740038 w 1010758"/>
                  <a:gd name="connsiteY3" fmla="*/ 175857 h 225121"/>
                  <a:gd name="connsiteX4" fmla="*/ 496372 w 1010758"/>
                  <a:gd name="connsiteY4" fmla="*/ 225121 h 225121"/>
                  <a:gd name="connsiteX5" fmla="*/ 255144 w 1010758"/>
                  <a:gd name="connsiteY5" fmla="*/ 208728 h 225121"/>
                  <a:gd name="connsiteX6" fmla="*/ 136865 w 1010758"/>
                  <a:gd name="connsiteY6" fmla="*/ 142965 h 225121"/>
                  <a:gd name="connsiteX7" fmla="*/ 0 w 1010758"/>
                  <a:gd name="connsiteY7" fmla="*/ 0 h 225121"/>
                  <a:gd name="connsiteX0" fmla="*/ 0 w 1056519"/>
                  <a:gd name="connsiteY0" fmla="*/ 0 h 225121"/>
                  <a:gd name="connsiteX1" fmla="*/ 70339 w 1056519"/>
                  <a:gd name="connsiteY1" fmla="*/ 0 h 225121"/>
                  <a:gd name="connsiteX2" fmla="*/ 1010758 w 1056519"/>
                  <a:gd name="connsiteY2" fmla="*/ 0 h 225121"/>
                  <a:gd name="connsiteX3" fmla="*/ 896345 w 1056519"/>
                  <a:gd name="connsiteY3" fmla="*/ 101611 h 225121"/>
                  <a:gd name="connsiteX4" fmla="*/ 740038 w 1056519"/>
                  <a:gd name="connsiteY4" fmla="*/ 175857 h 225121"/>
                  <a:gd name="connsiteX5" fmla="*/ 496372 w 1056519"/>
                  <a:gd name="connsiteY5" fmla="*/ 225121 h 225121"/>
                  <a:gd name="connsiteX6" fmla="*/ 255144 w 1056519"/>
                  <a:gd name="connsiteY6" fmla="*/ 208728 h 225121"/>
                  <a:gd name="connsiteX7" fmla="*/ 136865 w 1056519"/>
                  <a:gd name="connsiteY7" fmla="*/ 142965 h 225121"/>
                  <a:gd name="connsiteX8" fmla="*/ 0 w 1056519"/>
                  <a:gd name="connsiteY8" fmla="*/ 0 h 225121"/>
                  <a:gd name="connsiteX0" fmla="*/ 0 w 1044205"/>
                  <a:gd name="connsiteY0" fmla="*/ 0 h 225121"/>
                  <a:gd name="connsiteX1" fmla="*/ 70339 w 1044205"/>
                  <a:gd name="connsiteY1" fmla="*/ 0 h 225121"/>
                  <a:gd name="connsiteX2" fmla="*/ 1010758 w 1044205"/>
                  <a:gd name="connsiteY2" fmla="*/ 0 h 225121"/>
                  <a:gd name="connsiteX3" fmla="*/ 896345 w 1044205"/>
                  <a:gd name="connsiteY3" fmla="*/ 101611 h 225121"/>
                  <a:gd name="connsiteX4" fmla="*/ 740038 w 1044205"/>
                  <a:gd name="connsiteY4" fmla="*/ 175857 h 225121"/>
                  <a:gd name="connsiteX5" fmla="*/ 496372 w 1044205"/>
                  <a:gd name="connsiteY5" fmla="*/ 225121 h 225121"/>
                  <a:gd name="connsiteX6" fmla="*/ 255144 w 1044205"/>
                  <a:gd name="connsiteY6" fmla="*/ 208728 h 225121"/>
                  <a:gd name="connsiteX7" fmla="*/ 136865 w 1044205"/>
                  <a:gd name="connsiteY7" fmla="*/ 142965 h 225121"/>
                  <a:gd name="connsiteX8" fmla="*/ 0 w 1044205"/>
                  <a:gd name="connsiteY8" fmla="*/ 0 h 225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4205" h="225121">
                    <a:moveTo>
                      <a:pt x="0" y="0"/>
                    </a:moveTo>
                    <a:lnTo>
                      <a:pt x="70339" y="0"/>
                    </a:lnTo>
                    <a:lnTo>
                      <a:pt x="1010758" y="0"/>
                    </a:lnTo>
                    <a:cubicBezTo>
                      <a:pt x="1146472" y="13027"/>
                      <a:pt x="820327" y="123102"/>
                      <a:pt x="896345" y="101611"/>
                    </a:cubicBezTo>
                    <a:cubicBezTo>
                      <a:pt x="851225" y="130920"/>
                      <a:pt x="804746" y="151364"/>
                      <a:pt x="740038" y="175857"/>
                    </a:cubicBezTo>
                    <a:lnTo>
                      <a:pt x="496372" y="225121"/>
                    </a:lnTo>
                    <a:lnTo>
                      <a:pt x="255144" y="208728"/>
                    </a:lnTo>
                    <a:lnTo>
                      <a:pt x="136865" y="1429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0000">
                  <a:alpha val="17000"/>
                </a:srgbClr>
              </a:solidFill>
              <a:ln w="15875" cap="rnd">
                <a:noFill/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tIns="0" rIns="0" bIns="0"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cxnSp>
            <p:nvCxnSpPr>
              <p:cNvPr id="200" name="직선 연결선 199"/>
              <p:cNvCxnSpPr/>
              <p:nvPr/>
            </p:nvCxnSpPr>
            <p:spPr>
              <a:xfrm flipV="1">
                <a:off x="1167670" y="3963227"/>
                <a:ext cx="2857493" cy="0"/>
              </a:xfrm>
              <a:prstGeom prst="line">
                <a:avLst/>
              </a:prstGeom>
              <a:ln w="15875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직선 연결선 200"/>
              <p:cNvCxnSpPr/>
              <p:nvPr/>
            </p:nvCxnSpPr>
            <p:spPr>
              <a:xfrm rot="16200000" flipV="1">
                <a:off x="732743" y="3697307"/>
                <a:ext cx="1092133" cy="0"/>
              </a:xfrm>
              <a:prstGeom prst="line">
                <a:avLst/>
              </a:prstGeom>
              <a:ln w="15875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2" name="직사각형 201"/>
              <p:cNvSpPr/>
              <p:nvPr/>
            </p:nvSpPr>
            <p:spPr>
              <a:xfrm>
                <a:off x="3467621" y="3967883"/>
                <a:ext cx="335989" cy="161583"/>
              </a:xfrm>
              <a:prstGeom prst="rect">
                <a:avLst/>
              </a:prstGeom>
            </p:spPr>
            <p:txBody>
              <a:bodyPr wrap="none" tIns="0" rIns="0" bIns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sz="1050" b="1" kern="0" dirty="0" err="1" smtClean="0">
                    <a:gradFill>
                      <a:gsLst>
                        <a:gs pos="100000">
                          <a:prstClr val="black">
                            <a:lumMod val="75000"/>
                            <a:lumOff val="25000"/>
                          </a:prstClr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20" pitchFamily="18" charset="-127"/>
                    <a:ea typeface="-윤고딕320" pitchFamily="18" charset="-127"/>
                  </a:rPr>
                  <a:t>업력</a:t>
                </a:r>
                <a:endParaRPr lang="ko-KR" altLang="en-US" sz="1400" dirty="0">
                  <a:latin typeface="-윤고딕320" panose="02030504000101010101" pitchFamily="18" charset="-127"/>
                  <a:ea typeface="-윤고딕320" panose="02030504000101010101" pitchFamily="18" charset="-127"/>
                </a:endParaRPr>
              </a:p>
            </p:txBody>
          </p:sp>
          <p:cxnSp>
            <p:nvCxnSpPr>
              <p:cNvPr id="203" name="직선 화살표 연결선 202"/>
              <p:cNvCxnSpPr/>
              <p:nvPr/>
            </p:nvCxnSpPr>
            <p:spPr>
              <a:xfrm>
                <a:off x="2361614" y="3557418"/>
                <a:ext cx="0" cy="602304"/>
              </a:xfrm>
              <a:prstGeom prst="straightConnector1">
                <a:avLst/>
              </a:prstGeom>
              <a:ln w="2222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" name="그룹 203"/>
              <p:cNvGrpSpPr/>
              <p:nvPr/>
            </p:nvGrpSpPr>
            <p:grpSpPr>
              <a:xfrm>
                <a:off x="2042996" y="3544010"/>
                <a:ext cx="336847" cy="426979"/>
                <a:chOff x="3645565" y="3281537"/>
                <a:chExt cx="389045" cy="448185"/>
              </a:xfrm>
              <a:solidFill>
                <a:srgbClr val="C00000"/>
              </a:solidFill>
            </p:grpSpPr>
            <p:sp>
              <p:nvSpPr>
                <p:cNvPr id="209" name="타원 208"/>
                <p:cNvSpPr/>
                <p:nvPr/>
              </p:nvSpPr>
              <p:spPr>
                <a:xfrm flipH="1">
                  <a:off x="3784674" y="3349849"/>
                  <a:ext cx="78134" cy="7433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tIns="0" rIns="0" bIns="0"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210" name="자유형 209"/>
                <p:cNvSpPr/>
                <p:nvPr/>
              </p:nvSpPr>
              <p:spPr>
                <a:xfrm rot="1081216" flipH="1">
                  <a:off x="3645565" y="3530579"/>
                  <a:ext cx="221654" cy="192192"/>
                </a:xfrm>
                <a:custGeom>
                  <a:avLst/>
                  <a:gdLst>
                    <a:gd name="connsiteX0" fmla="*/ 278063 w 770021"/>
                    <a:gd name="connsiteY0" fmla="*/ 0 h 433137"/>
                    <a:gd name="connsiteX1" fmla="*/ 278063 w 770021"/>
                    <a:gd name="connsiteY1" fmla="*/ 0 h 433137"/>
                    <a:gd name="connsiteX2" fmla="*/ 74863 w 770021"/>
                    <a:gd name="connsiteY2" fmla="*/ 165769 h 433137"/>
                    <a:gd name="connsiteX3" fmla="*/ 0 w 770021"/>
                    <a:gd name="connsiteY3" fmla="*/ 395705 h 433137"/>
                    <a:gd name="connsiteX4" fmla="*/ 48127 w 770021"/>
                    <a:gd name="connsiteY4" fmla="*/ 433137 h 433137"/>
                    <a:gd name="connsiteX5" fmla="*/ 176463 w 770021"/>
                    <a:gd name="connsiteY5" fmla="*/ 224590 h 433137"/>
                    <a:gd name="connsiteX6" fmla="*/ 379663 w 770021"/>
                    <a:gd name="connsiteY6" fmla="*/ 101600 h 433137"/>
                    <a:gd name="connsiteX7" fmla="*/ 491958 w 770021"/>
                    <a:gd name="connsiteY7" fmla="*/ 267369 h 433137"/>
                    <a:gd name="connsiteX8" fmla="*/ 727242 w 770021"/>
                    <a:gd name="connsiteY8" fmla="*/ 417095 h 433137"/>
                    <a:gd name="connsiteX9" fmla="*/ 770021 w 770021"/>
                    <a:gd name="connsiteY9" fmla="*/ 379663 h 433137"/>
                    <a:gd name="connsiteX10" fmla="*/ 572169 w 770021"/>
                    <a:gd name="connsiteY10" fmla="*/ 213895 h 433137"/>
                    <a:gd name="connsiteX11" fmla="*/ 508000 w 770021"/>
                    <a:gd name="connsiteY11" fmla="*/ 0 h 433137"/>
                    <a:gd name="connsiteX0" fmla="*/ 278063 w 770021"/>
                    <a:gd name="connsiteY0" fmla="*/ 0 h 433137"/>
                    <a:gd name="connsiteX1" fmla="*/ 278063 w 770021"/>
                    <a:gd name="connsiteY1" fmla="*/ 0 h 433137"/>
                    <a:gd name="connsiteX2" fmla="*/ 74863 w 770021"/>
                    <a:gd name="connsiteY2" fmla="*/ 165769 h 433137"/>
                    <a:gd name="connsiteX3" fmla="*/ 0 w 770021"/>
                    <a:gd name="connsiteY3" fmla="*/ 395705 h 433137"/>
                    <a:gd name="connsiteX4" fmla="*/ 48127 w 770021"/>
                    <a:gd name="connsiteY4" fmla="*/ 433137 h 433137"/>
                    <a:gd name="connsiteX5" fmla="*/ 176463 w 770021"/>
                    <a:gd name="connsiteY5" fmla="*/ 224590 h 433137"/>
                    <a:gd name="connsiteX6" fmla="*/ 379663 w 770021"/>
                    <a:gd name="connsiteY6" fmla="*/ 101600 h 433137"/>
                    <a:gd name="connsiteX7" fmla="*/ 361088 w 770021"/>
                    <a:gd name="connsiteY7" fmla="*/ 309945 h 433137"/>
                    <a:gd name="connsiteX8" fmla="*/ 727242 w 770021"/>
                    <a:gd name="connsiteY8" fmla="*/ 417095 h 433137"/>
                    <a:gd name="connsiteX9" fmla="*/ 770021 w 770021"/>
                    <a:gd name="connsiteY9" fmla="*/ 379663 h 433137"/>
                    <a:gd name="connsiteX10" fmla="*/ 572169 w 770021"/>
                    <a:gd name="connsiteY10" fmla="*/ 213895 h 433137"/>
                    <a:gd name="connsiteX11" fmla="*/ 508000 w 770021"/>
                    <a:gd name="connsiteY11" fmla="*/ 0 h 433137"/>
                    <a:gd name="connsiteX0" fmla="*/ 278063 w 770021"/>
                    <a:gd name="connsiteY0" fmla="*/ 0 h 433137"/>
                    <a:gd name="connsiteX1" fmla="*/ 278063 w 770021"/>
                    <a:gd name="connsiteY1" fmla="*/ 0 h 433137"/>
                    <a:gd name="connsiteX2" fmla="*/ 74863 w 770021"/>
                    <a:gd name="connsiteY2" fmla="*/ 165769 h 433137"/>
                    <a:gd name="connsiteX3" fmla="*/ 0 w 770021"/>
                    <a:gd name="connsiteY3" fmla="*/ 395705 h 433137"/>
                    <a:gd name="connsiteX4" fmla="*/ 48127 w 770021"/>
                    <a:gd name="connsiteY4" fmla="*/ 433137 h 433137"/>
                    <a:gd name="connsiteX5" fmla="*/ 176463 w 770021"/>
                    <a:gd name="connsiteY5" fmla="*/ 224590 h 433137"/>
                    <a:gd name="connsiteX6" fmla="*/ 379663 w 770021"/>
                    <a:gd name="connsiteY6" fmla="*/ 101600 h 433137"/>
                    <a:gd name="connsiteX7" fmla="*/ 361088 w 770021"/>
                    <a:gd name="connsiteY7" fmla="*/ 309945 h 433137"/>
                    <a:gd name="connsiteX8" fmla="*/ 727242 w 770021"/>
                    <a:gd name="connsiteY8" fmla="*/ 417095 h 433137"/>
                    <a:gd name="connsiteX9" fmla="*/ 770021 w 770021"/>
                    <a:gd name="connsiteY9" fmla="*/ 379663 h 433137"/>
                    <a:gd name="connsiteX10" fmla="*/ 455853 w 770021"/>
                    <a:gd name="connsiteY10" fmla="*/ 254176 h 433137"/>
                    <a:gd name="connsiteX11" fmla="*/ 508000 w 770021"/>
                    <a:gd name="connsiteY11" fmla="*/ 0 h 433137"/>
                    <a:gd name="connsiteX0" fmla="*/ 278063 w 770021"/>
                    <a:gd name="connsiteY0" fmla="*/ 0 h 558544"/>
                    <a:gd name="connsiteX1" fmla="*/ 278063 w 770021"/>
                    <a:gd name="connsiteY1" fmla="*/ 0 h 558544"/>
                    <a:gd name="connsiteX2" fmla="*/ 74863 w 770021"/>
                    <a:gd name="connsiteY2" fmla="*/ 165769 h 558544"/>
                    <a:gd name="connsiteX3" fmla="*/ 0 w 770021"/>
                    <a:gd name="connsiteY3" fmla="*/ 395705 h 558544"/>
                    <a:gd name="connsiteX4" fmla="*/ 48127 w 770021"/>
                    <a:gd name="connsiteY4" fmla="*/ 433137 h 558544"/>
                    <a:gd name="connsiteX5" fmla="*/ 176463 w 770021"/>
                    <a:gd name="connsiteY5" fmla="*/ 224590 h 558544"/>
                    <a:gd name="connsiteX6" fmla="*/ 379663 w 770021"/>
                    <a:gd name="connsiteY6" fmla="*/ 101600 h 558544"/>
                    <a:gd name="connsiteX7" fmla="*/ 361088 w 770021"/>
                    <a:gd name="connsiteY7" fmla="*/ 309945 h 558544"/>
                    <a:gd name="connsiteX8" fmla="*/ 545002 w 770021"/>
                    <a:gd name="connsiteY8" fmla="*/ 558544 h 558544"/>
                    <a:gd name="connsiteX9" fmla="*/ 770021 w 770021"/>
                    <a:gd name="connsiteY9" fmla="*/ 379663 h 558544"/>
                    <a:gd name="connsiteX10" fmla="*/ 455853 w 770021"/>
                    <a:gd name="connsiteY10" fmla="*/ 254176 h 558544"/>
                    <a:gd name="connsiteX11" fmla="*/ 508000 w 770021"/>
                    <a:gd name="connsiteY11" fmla="*/ 0 h 558544"/>
                    <a:gd name="connsiteX0" fmla="*/ 278063 w 612824"/>
                    <a:gd name="connsiteY0" fmla="*/ 0 h 558544"/>
                    <a:gd name="connsiteX1" fmla="*/ 278063 w 612824"/>
                    <a:gd name="connsiteY1" fmla="*/ 0 h 558544"/>
                    <a:gd name="connsiteX2" fmla="*/ 74863 w 612824"/>
                    <a:gd name="connsiteY2" fmla="*/ 165769 h 558544"/>
                    <a:gd name="connsiteX3" fmla="*/ 0 w 612824"/>
                    <a:gd name="connsiteY3" fmla="*/ 395705 h 558544"/>
                    <a:gd name="connsiteX4" fmla="*/ 48127 w 612824"/>
                    <a:gd name="connsiteY4" fmla="*/ 433137 h 558544"/>
                    <a:gd name="connsiteX5" fmla="*/ 176463 w 612824"/>
                    <a:gd name="connsiteY5" fmla="*/ 224590 h 558544"/>
                    <a:gd name="connsiteX6" fmla="*/ 379663 w 612824"/>
                    <a:gd name="connsiteY6" fmla="*/ 101600 h 558544"/>
                    <a:gd name="connsiteX7" fmla="*/ 361088 w 612824"/>
                    <a:gd name="connsiteY7" fmla="*/ 309945 h 558544"/>
                    <a:gd name="connsiteX8" fmla="*/ 545002 w 612824"/>
                    <a:gd name="connsiteY8" fmla="*/ 558544 h 558544"/>
                    <a:gd name="connsiteX9" fmla="*/ 612825 w 612824"/>
                    <a:gd name="connsiteY9" fmla="*/ 529674 h 558544"/>
                    <a:gd name="connsiteX10" fmla="*/ 455853 w 612824"/>
                    <a:gd name="connsiteY10" fmla="*/ 254176 h 558544"/>
                    <a:gd name="connsiteX11" fmla="*/ 508000 w 612824"/>
                    <a:gd name="connsiteY11" fmla="*/ 0 h 558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12824" h="558544">
                      <a:moveTo>
                        <a:pt x="278063" y="0"/>
                      </a:moveTo>
                      <a:lnTo>
                        <a:pt x="278063" y="0"/>
                      </a:lnTo>
                      <a:lnTo>
                        <a:pt x="74863" y="165769"/>
                      </a:lnTo>
                      <a:lnTo>
                        <a:pt x="0" y="395705"/>
                      </a:lnTo>
                      <a:lnTo>
                        <a:pt x="48127" y="433137"/>
                      </a:lnTo>
                      <a:lnTo>
                        <a:pt x="176463" y="224590"/>
                      </a:lnTo>
                      <a:lnTo>
                        <a:pt x="379663" y="101600"/>
                      </a:lnTo>
                      <a:lnTo>
                        <a:pt x="361088" y="309945"/>
                      </a:lnTo>
                      <a:lnTo>
                        <a:pt x="545002" y="558544"/>
                      </a:lnTo>
                      <a:lnTo>
                        <a:pt x="612825" y="529674"/>
                      </a:lnTo>
                      <a:lnTo>
                        <a:pt x="455853" y="254176"/>
                      </a:lnTo>
                      <a:lnTo>
                        <a:pt x="508000" y="0"/>
                      </a:lnTo>
                    </a:path>
                  </a:pathLst>
                </a:cu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wrap="none" tIns="0" rIns="0" bIns="0"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211" name="자유형 210"/>
                <p:cNvSpPr/>
                <p:nvPr/>
              </p:nvSpPr>
              <p:spPr>
                <a:xfrm rot="18866104" flipH="1">
                  <a:off x="3881080" y="3396949"/>
                  <a:ext cx="88969" cy="82800"/>
                </a:xfrm>
                <a:custGeom>
                  <a:avLst/>
                  <a:gdLst>
                    <a:gd name="connsiteX0" fmla="*/ 176464 w 245979"/>
                    <a:gd name="connsiteY0" fmla="*/ 0 h 240631"/>
                    <a:gd name="connsiteX1" fmla="*/ 245979 w 245979"/>
                    <a:gd name="connsiteY1" fmla="*/ 64168 h 240631"/>
                    <a:gd name="connsiteX2" fmla="*/ 213895 w 245979"/>
                    <a:gd name="connsiteY2" fmla="*/ 117642 h 240631"/>
                    <a:gd name="connsiteX3" fmla="*/ 26737 w 245979"/>
                    <a:gd name="connsiteY3" fmla="*/ 240631 h 240631"/>
                    <a:gd name="connsiteX4" fmla="*/ 0 w 245979"/>
                    <a:gd name="connsiteY4" fmla="*/ 203200 h 240631"/>
                    <a:gd name="connsiteX5" fmla="*/ 149727 w 245979"/>
                    <a:gd name="connsiteY5" fmla="*/ 101600 h 240631"/>
                    <a:gd name="connsiteX6" fmla="*/ 176464 w 245979"/>
                    <a:gd name="connsiteY6" fmla="*/ 0 h 240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979" h="240631">
                      <a:moveTo>
                        <a:pt x="176464" y="0"/>
                      </a:moveTo>
                      <a:lnTo>
                        <a:pt x="245979" y="64168"/>
                      </a:lnTo>
                      <a:lnTo>
                        <a:pt x="213895" y="117642"/>
                      </a:lnTo>
                      <a:lnTo>
                        <a:pt x="26737" y="240631"/>
                      </a:lnTo>
                      <a:lnTo>
                        <a:pt x="0" y="203200"/>
                      </a:lnTo>
                      <a:lnTo>
                        <a:pt x="149727" y="101600"/>
                      </a:lnTo>
                      <a:lnTo>
                        <a:pt x="17646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tIns="0" rIns="0" bIns="0"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212" name="자유형 211"/>
                <p:cNvSpPr/>
                <p:nvPr/>
              </p:nvSpPr>
              <p:spPr>
                <a:xfrm rot="13477590" flipH="1">
                  <a:off x="3874464" y="3426258"/>
                  <a:ext cx="81232" cy="97520"/>
                </a:xfrm>
                <a:custGeom>
                  <a:avLst/>
                  <a:gdLst>
                    <a:gd name="connsiteX0" fmla="*/ 48126 w 224589"/>
                    <a:gd name="connsiteY0" fmla="*/ 0 h 283410"/>
                    <a:gd name="connsiteX1" fmla="*/ 48126 w 224589"/>
                    <a:gd name="connsiteY1" fmla="*/ 0 h 283410"/>
                    <a:gd name="connsiteX2" fmla="*/ 0 w 224589"/>
                    <a:gd name="connsiteY2" fmla="*/ 96252 h 283410"/>
                    <a:gd name="connsiteX3" fmla="*/ 106947 w 224589"/>
                    <a:gd name="connsiteY3" fmla="*/ 165768 h 283410"/>
                    <a:gd name="connsiteX4" fmla="*/ 187157 w 224589"/>
                    <a:gd name="connsiteY4" fmla="*/ 283410 h 283410"/>
                    <a:gd name="connsiteX5" fmla="*/ 224589 w 224589"/>
                    <a:gd name="connsiteY5" fmla="*/ 262021 h 283410"/>
                    <a:gd name="connsiteX6" fmla="*/ 155073 w 224589"/>
                    <a:gd name="connsiteY6" fmla="*/ 106947 h 283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4589" h="283410">
                      <a:moveTo>
                        <a:pt x="48126" y="0"/>
                      </a:moveTo>
                      <a:lnTo>
                        <a:pt x="48126" y="0"/>
                      </a:lnTo>
                      <a:lnTo>
                        <a:pt x="0" y="96252"/>
                      </a:lnTo>
                      <a:lnTo>
                        <a:pt x="106947" y="165768"/>
                      </a:lnTo>
                      <a:lnTo>
                        <a:pt x="187157" y="283410"/>
                      </a:lnTo>
                      <a:lnTo>
                        <a:pt x="224589" y="262021"/>
                      </a:lnTo>
                      <a:lnTo>
                        <a:pt x="155073" y="106947"/>
                      </a:lnTo>
                    </a:path>
                  </a:pathLst>
                </a:cu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wrap="none" tIns="0" rIns="0" bIns="0"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213" name="자유형 212"/>
                <p:cNvSpPr/>
                <p:nvPr/>
              </p:nvSpPr>
              <p:spPr>
                <a:xfrm rot="20702632" flipH="1">
                  <a:off x="3766924" y="3441710"/>
                  <a:ext cx="60362" cy="63407"/>
                </a:xfrm>
                <a:custGeom>
                  <a:avLst/>
                  <a:gdLst>
                    <a:gd name="connsiteX0" fmla="*/ 0 w 166887"/>
                    <a:gd name="connsiteY0" fmla="*/ 0 h 184271"/>
                    <a:gd name="connsiteX1" fmla="*/ 152980 w 166887"/>
                    <a:gd name="connsiteY1" fmla="*/ 121689 h 184271"/>
                    <a:gd name="connsiteX2" fmla="*/ 166887 w 166887"/>
                    <a:gd name="connsiteY2" fmla="*/ 170364 h 184271"/>
                    <a:gd name="connsiteX3" fmla="*/ 125165 w 166887"/>
                    <a:gd name="connsiteY3" fmla="*/ 184271 h 184271"/>
                    <a:gd name="connsiteX4" fmla="*/ 38245 w 166887"/>
                    <a:gd name="connsiteY4" fmla="*/ 107781 h 184271"/>
                    <a:gd name="connsiteX5" fmla="*/ 0 w 166887"/>
                    <a:gd name="connsiteY5" fmla="*/ 0 h 1842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6887" h="184271">
                      <a:moveTo>
                        <a:pt x="0" y="0"/>
                      </a:moveTo>
                      <a:lnTo>
                        <a:pt x="152980" y="121689"/>
                      </a:lnTo>
                      <a:lnTo>
                        <a:pt x="166887" y="170364"/>
                      </a:lnTo>
                      <a:lnTo>
                        <a:pt x="125165" y="184271"/>
                      </a:lnTo>
                      <a:lnTo>
                        <a:pt x="38245" y="1077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tIns="0" rIns="0" bIns="0"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214" name="직사각형 213"/>
                <p:cNvSpPr/>
                <p:nvPr/>
              </p:nvSpPr>
              <p:spPr>
                <a:xfrm>
                  <a:off x="3964361" y="3281537"/>
                  <a:ext cx="70249" cy="448185"/>
                </a:xfrm>
                <a:prstGeom prst="rect">
                  <a:avLst/>
                </a:prstGeom>
                <a:grpFill/>
                <a:ln w="15875" cap="rnd">
                  <a:noFill/>
                  <a:tailEnd type="none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tIns="0" rIns="0" bIns="0"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05" name="직사각형 204"/>
              <p:cNvSpPr/>
              <p:nvPr/>
            </p:nvSpPr>
            <p:spPr>
              <a:xfrm>
                <a:off x="832455" y="3102883"/>
                <a:ext cx="335989" cy="161583"/>
              </a:xfrm>
              <a:prstGeom prst="rect">
                <a:avLst/>
              </a:prstGeom>
            </p:spPr>
            <p:txBody>
              <a:bodyPr wrap="none" tIns="0" rIns="0" bIns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ko-KR" altLang="en-US" sz="1050" b="1" kern="0" dirty="0" smtClean="0">
                    <a:gradFill>
                      <a:gsLst>
                        <a:gs pos="100000">
                          <a:prstClr val="black">
                            <a:lumMod val="75000"/>
                            <a:lumOff val="25000"/>
                          </a:prstClr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20" pitchFamily="18" charset="-127"/>
                    <a:ea typeface="-윤고딕320" pitchFamily="18" charset="-127"/>
                  </a:rPr>
                  <a:t>수익</a:t>
                </a:r>
                <a:endParaRPr lang="ko-KR" altLang="en-US" sz="1400" dirty="0">
                  <a:latin typeface="-윤고딕320" panose="02030504000101010101" pitchFamily="18" charset="-127"/>
                  <a:ea typeface="-윤고딕320" panose="02030504000101010101" pitchFamily="18" charset="-127"/>
                </a:endParaRPr>
              </a:p>
            </p:txBody>
          </p:sp>
          <p:sp>
            <p:nvSpPr>
              <p:cNvPr id="206" name="직사각형 205"/>
              <p:cNvSpPr/>
              <p:nvPr/>
            </p:nvSpPr>
            <p:spPr>
              <a:xfrm>
                <a:off x="1415361" y="3289778"/>
                <a:ext cx="1549462" cy="169277"/>
              </a:xfrm>
              <a:prstGeom prst="rect">
                <a:avLst/>
              </a:prstGeom>
            </p:spPr>
            <p:txBody>
              <a:bodyPr wrap="none" tIns="0" rIns="0" bIns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330325" eaLnBrk="0" fontAlgn="base" latinLnBrk="0" hangingPunct="0">
                  <a:spcBef>
                    <a:spcPct val="0"/>
                  </a:spcBef>
                  <a:spcAft>
                    <a:spcPts val="600"/>
                  </a:spcAft>
                  <a:buSzPct val="100000"/>
                  <a:defRPr/>
                </a:pPr>
                <a:r>
                  <a:rPr kumimoji="1" lang="ko-KR" altLang="en-US" sz="1100" kern="0" dirty="0" smtClean="0">
                    <a:gradFill>
                      <a:gsLst>
                        <a:gs pos="100000">
                          <a:srgbClr val="C0504D">
                            <a:lumMod val="75000"/>
                          </a:srgbClr>
                        </a:gs>
                        <a:gs pos="100000">
                          <a:srgbClr val="1F497D">
                            <a:lumMod val="75000"/>
                          </a:srgbClr>
                        </a:gs>
                      </a:gsLst>
                      <a:lin ang="5400000" scaled="0"/>
                    </a:gradFill>
                    <a:latin typeface="-윤고딕340" panose="02030504000101010101" pitchFamily="18" charset="-127"/>
                    <a:ea typeface="-윤고딕340" panose="02030504000101010101" pitchFamily="18" charset="-127"/>
                    <a:cs typeface="Arial" panose="020B0604020202020204" pitchFamily="34" charset="0"/>
                  </a:rPr>
                  <a:t>창업 </a:t>
                </a:r>
                <a:r>
                  <a:rPr kumimoji="1" lang="en-US" altLang="ko-KR" sz="1100" kern="0" dirty="0" smtClean="0">
                    <a:gradFill>
                      <a:gsLst>
                        <a:gs pos="100000">
                          <a:srgbClr val="C0504D">
                            <a:lumMod val="75000"/>
                          </a:srgbClr>
                        </a:gs>
                        <a:gs pos="100000">
                          <a:srgbClr val="1F497D">
                            <a:lumMod val="75000"/>
                          </a:srgbClr>
                        </a:gs>
                      </a:gsLst>
                      <a:lin ang="5400000" scaled="0"/>
                    </a:gradFill>
                    <a:latin typeface="-윤고딕340" panose="02030504000101010101" pitchFamily="18" charset="-127"/>
                    <a:ea typeface="-윤고딕340" panose="02030504000101010101" pitchFamily="18" charset="-127"/>
                    <a:cs typeface="Arial" panose="020B0604020202020204" pitchFamily="34" charset="0"/>
                  </a:rPr>
                  <a:t>5</a:t>
                </a:r>
                <a:r>
                  <a:rPr kumimoji="1" lang="ko-KR" altLang="en-US" sz="1100" kern="0" dirty="0" err="1" smtClean="0">
                    <a:gradFill>
                      <a:gsLst>
                        <a:gs pos="100000">
                          <a:srgbClr val="C0504D">
                            <a:lumMod val="75000"/>
                          </a:srgbClr>
                        </a:gs>
                        <a:gs pos="100000">
                          <a:srgbClr val="1F497D">
                            <a:lumMod val="75000"/>
                          </a:srgbClr>
                        </a:gs>
                      </a:gsLst>
                      <a:lin ang="5400000" scaled="0"/>
                    </a:gradFill>
                    <a:latin typeface="-윤고딕340" panose="02030504000101010101" pitchFamily="18" charset="-127"/>
                    <a:ea typeface="-윤고딕340" panose="02030504000101010101" pitchFamily="18" charset="-127"/>
                    <a:cs typeface="Arial" panose="020B0604020202020204" pitchFamily="34" charset="0"/>
                  </a:rPr>
                  <a:t>년차</a:t>
                </a:r>
                <a:r>
                  <a:rPr kumimoji="1" lang="ko-KR" altLang="en-US" sz="1100" kern="0" dirty="0" smtClean="0">
                    <a:gradFill>
                      <a:gsLst>
                        <a:gs pos="100000">
                          <a:srgbClr val="C0504D">
                            <a:lumMod val="75000"/>
                          </a:srgbClr>
                        </a:gs>
                        <a:gs pos="100000">
                          <a:srgbClr val="1F497D">
                            <a:lumMod val="75000"/>
                          </a:srgbClr>
                        </a:gs>
                      </a:gsLst>
                      <a:lin ang="5400000" scaled="0"/>
                    </a:gradFill>
                    <a:latin typeface="-윤고딕340" panose="02030504000101010101" pitchFamily="18" charset="-127"/>
                    <a:ea typeface="-윤고딕340" panose="02030504000101010101" pitchFamily="18" charset="-127"/>
                    <a:cs typeface="Arial" panose="020B0604020202020204" pitchFamily="34" charset="0"/>
                  </a:rPr>
                  <a:t> 생존율 </a:t>
                </a:r>
                <a:r>
                  <a:rPr kumimoji="1" lang="en-US" altLang="ko-KR" sz="1100" kern="0" dirty="0" smtClean="0">
                    <a:gradFill>
                      <a:gsLst>
                        <a:gs pos="100000">
                          <a:srgbClr val="C0504D">
                            <a:lumMod val="75000"/>
                          </a:srgbClr>
                        </a:gs>
                        <a:gs pos="100000">
                          <a:srgbClr val="1F497D">
                            <a:lumMod val="75000"/>
                          </a:srgbClr>
                        </a:gs>
                      </a:gsLst>
                      <a:lin ang="5400000" scaled="0"/>
                    </a:gradFill>
                    <a:latin typeface="-윤고딕340" panose="02030504000101010101" pitchFamily="18" charset="-127"/>
                    <a:ea typeface="-윤고딕340" panose="02030504000101010101" pitchFamily="18" charset="-127"/>
                    <a:cs typeface="Arial" panose="020B0604020202020204" pitchFamily="34" charset="0"/>
                  </a:rPr>
                  <a:t>30%</a:t>
                </a:r>
                <a:r>
                  <a:rPr kumimoji="1" lang="ko-KR" altLang="en-US" sz="1100" kern="0" dirty="0" smtClean="0">
                    <a:gradFill>
                      <a:gsLst>
                        <a:gs pos="100000">
                          <a:srgbClr val="C0504D">
                            <a:lumMod val="75000"/>
                          </a:srgbClr>
                        </a:gs>
                        <a:gs pos="100000">
                          <a:srgbClr val="1F497D">
                            <a:lumMod val="75000"/>
                          </a:srgbClr>
                        </a:gs>
                      </a:gsLst>
                      <a:lin ang="5400000" scaled="0"/>
                    </a:gradFill>
                    <a:latin typeface="-윤고딕340" panose="02030504000101010101" pitchFamily="18" charset="-127"/>
                    <a:ea typeface="-윤고딕340" panose="02030504000101010101" pitchFamily="18" charset="-127"/>
                    <a:cs typeface="Arial" panose="020B0604020202020204" pitchFamily="34" charset="0"/>
                  </a:rPr>
                  <a:t> </a:t>
                </a:r>
                <a:endParaRPr kumimoji="1" lang="ko-KR" altLang="en-US" sz="1100" kern="0" dirty="0">
                  <a:gradFill>
                    <a:gsLst>
                      <a:gs pos="100000">
                        <a:srgbClr val="C0504D">
                          <a:lumMod val="75000"/>
                        </a:srgbClr>
                      </a:gs>
                      <a:gs pos="10000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207" name="직사각형 206"/>
              <p:cNvSpPr/>
              <p:nvPr/>
            </p:nvSpPr>
            <p:spPr>
              <a:xfrm>
                <a:off x="846995" y="3975283"/>
                <a:ext cx="335989" cy="161583"/>
              </a:xfrm>
              <a:prstGeom prst="rect">
                <a:avLst/>
              </a:prstGeom>
            </p:spPr>
            <p:txBody>
              <a:bodyPr wrap="none" tIns="0" rIns="0" bIns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ko-KR" altLang="en-US" sz="1050" b="1" kern="0" dirty="0" smtClean="0">
                    <a:gradFill>
                      <a:gsLst>
                        <a:gs pos="100000">
                          <a:prstClr val="black">
                            <a:lumMod val="75000"/>
                            <a:lumOff val="25000"/>
                          </a:prstClr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20" pitchFamily="18" charset="-127"/>
                    <a:ea typeface="-윤고딕320" pitchFamily="18" charset="-127"/>
                  </a:rPr>
                  <a:t>창업</a:t>
                </a:r>
                <a:endParaRPr lang="ko-KR" altLang="en-US" sz="1400" dirty="0">
                  <a:latin typeface="-윤고딕320" panose="02030504000101010101" pitchFamily="18" charset="-127"/>
                  <a:ea typeface="-윤고딕320" panose="02030504000101010101" pitchFamily="18" charset="-127"/>
                </a:endParaRPr>
              </a:p>
            </p:txBody>
          </p:sp>
          <p:sp>
            <p:nvSpPr>
              <p:cNvPr id="208" name="직사각형 207"/>
              <p:cNvSpPr/>
              <p:nvPr/>
            </p:nvSpPr>
            <p:spPr>
              <a:xfrm>
                <a:off x="1480857" y="3955919"/>
                <a:ext cx="430567" cy="169277"/>
              </a:xfrm>
              <a:prstGeom prst="rect">
                <a:avLst/>
              </a:prstGeom>
            </p:spPr>
            <p:txBody>
              <a:bodyPr wrap="none" tIns="0" rIns="0" bIns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ko-KR" sz="1100" kern="0" dirty="0" smtClean="0">
                    <a:gradFill>
                      <a:gsLst>
                        <a:gs pos="100000">
                          <a:srgbClr val="1F497D">
                            <a:lumMod val="75000"/>
                          </a:srgbClr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40" pitchFamily="18" charset="-127"/>
                    <a:ea typeface="-윤고딕340" pitchFamily="18" charset="-127"/>
                  </a:rPr>
                  <a:t>2</a:t>
                </a:r>
                <a:r>
                  <a:rPr lang="ko-KR" altLang="en-US" sz="1100" kern="0" dirty="0" err="1" smtClean="0">
                    <a:gradFill>
                      <a:gsLst>
                        <a:gs pos="100000">
                          <a:srgbClr val="1F497D">
                            <a:lumMod val="75000"/>
                          </a:srgbClr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40" pitchFamily="18" charset="-127"/>
                    <a:ea typeface="-윤고딕340" pitchFamily="18" charset="-127"/>
                  </a:rPr>
                  <a:t>년차</a:t>
                </a:r>
                <a:endParaRPr lang="ko-KR" altLang="en-US" sz="1100" kern="0" dirty="0">
                  <a:gradFill>
                    <a:gsLst>
                      <a:gs pos="100000">
                        <a:srgbClr val="1F497D">
                          <a:lumMod val="75000"/>
                        </a:srgb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endParaRPr>
              </a:p>
            </p:txBody>
          </p:sp>
        </p:grpSp>
        <p:sp>
          <p:nvSpPr>
            <p:cNvPr id="191" name="직사각형 190"/>
            <p:cNvSpPr/>
            <p:nvPr/>
          </p:nvSpPr>
          <p:spPr>
            <a:xfrm>
              <a:off x="2974646" y="3684272"/>
              <a:ext cx="430567" cy="169277"/>
            </a:xfrm>
            <a:prstGeom prst="rect">
              <a:avLst/>
            </a:prstGeom>
          </p:spPr>
          <p:txBody>
            <a:bodyPr wrap="none" tIns="0" rIns="0" bIns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100" kern="0" dirty="0" smtClean="0">
                  <a:gradFill>
                    <a:gsLst>
                      <a:gs pos="100000">
                        <a:srgbClr val="1F497D">
                          <a:lumMod val="75000"/>
                        </a:srgb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7</a:t>
              </a:r>
              <a:r>
                <a:rPr lang="ko-KR" altLang="en-US" sz="1100" kern="0" dirty="0" err="1" smtClean="0">
                  <a:gradFill>
                    <a:gsLst>
                      <a:gs pos="100000">
                        <a:srgbClr val="1F497D">
                          <a:lumMod val="75000"/>
                        </a:srgb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년차</a:t>
              </a:r>
              <a:endParaRPr lang="ko-KR" altLang="en-US" sz="1100" kern="0" dirty="0">
                <a:gradFill>
                  <a:gsLst>
                    <a:gs pos="100000">
                      <a:srgbClr val="1F497D">
                        <a:lumMod val="75000"/>
                      </a:srgb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endParaRPr>
            </a:p>
          </p:txBody>
        </p:sp>
        <p:cxnSp>
          <p:nvCxnSpPr>
            <p:cNvPr id="192" name="직선 연결선 191"/>
            <p:cNvCxnSpPr/>
            <p:nvPr/>
          </p:nvCxnSpPr>
          <p:spPr>
            <a:xfrm rot="5400000">
              <a:off x="1772668" y="3646404"/>
              <a:ext cx="324000" cy="1588"/>
            </a:xfrm>
            <a:prstGeom prst="line">
              <a:avLst/>
            </a:prstGeom>
            <a:ln w="22225">
              <a:solidFill>
                <a:srgbClr val="00589A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직선 연결선 194"/>
            <p:cNvCxnSpPr/>
            <p:nvPr/>
          </p:nvCxnSpPr>
          <p:spPr>
            <a:xfrm rot="5400000">
              <a:off x="2845826" y="3645132"/>
              <a:ext cx="324000" cy="1588"/>
            </a:xfrm>
            <a:prstGeom prst="line">
              <a:avLst/>
            </a:prstGeom>
            <a:ln w="22225">
              <a:solidFill>
                <a:srgbClr val="00589A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6" name="그림 19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2879" y="2949278"/>
              <a:ext cx="2650159" cy="701513"/>
            </a:xfrm>
            <a:prstGeom prst="rect">
              <a:avLst/>
            </a:prstGeom>
          </p:spPr>
        </p:pic>
        <p:pic>
          <p:nvPicPr>
            <p:cNvPr id="197" name="그림 19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1597" y="3492330"/>
              <a:ext cx="1429007" cy="610576"/>
            </a:xfrm>
            <a:prstGeom prst="rect">
              <a:avLst/>
            </a:prstGeom>
          </p:spPr>
        </p:pic>
      </p:grpSp>
      <p:pic>
        <p:nvPicPr>
          <p:cNvPr id="215" name="그림 2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551" y="3649689"/>
            <a:ext cx="1251490" cy="1256210"/>
          </a:xfrm>
          <a:prstGeom prst="rect">
            <a:avLst/>
          </a:prstGeom>
        </p:spPr>
      </p:pic>
      <p:grpSp>
        <p:nvGrpSpPr>
          <p:cNvPr id="9" name="그룹 218"/>
          <p:cNvGrpSpPr/>
          <p:nvPr/>
        </p:nvGrpSpPr>
        <p:grpSpPr>
          <a:xfrm>
            <a:off x="5854788" y="3708236"/>
            <a:ext cx="1738252" cy="1113319"/>
            <a:chOff x="5736163" y="3754220"/>
            <a:chExt cx="1738252" cy="1113319"/>
          </a:xfrm>
        </p:grpSpPr>
        <p:sp>
          <p:nvSpPr>
            <p:cNvPr id="220" name="아래쪽 화살표 219"/>
            <p:cNvSpPr>
              <a:spLocks noChangeAspect="1"/>
            </p:cNvSpPr>
            <p:nvPr/>
          </p:nvSpPr>
          <p:spPr>
            <a:xfrm rot="18240000">
              <a:off x="5823810" y="3686024"/>
              <a:ext cx="220706" cy="396000"/>
            </a:xfrm>
            <a:prstGeom prst="downArrow">
              <a:avLst/>
            </a:prstGeom>
            <a:gradFill>
              <a:gsLst>
                <a:gs pos="0">
                  <a:srgbClr val="EFFAFB"/>
                </a:gs>
                <a:gs pos="50000">
                  <a:srgbClr val="48C3D4"/>
                </a:gs>
                <a:gs pos="100000">
                  <a:srgbClr val="248E9C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22" name="아래쪽 화살표 221"/>
            <p:cNvSpPr>
              <a:spLocks noChangeAspect="1"/>
            </p:cNvSpPr>
            <p:nvPr/>
          </p:nvSpPr>
          <p:spPr>
            <a:xfrm rot="3360000">
              <a:off x="7166062" y="3666573"/>
              <a:ext cx="220706" cy="396000"/>
            </a:xfrm>
            <a:prstGeom prst="downArrow">
              <a:avLst/>
            </a:prstGeom>
            <a:gradFill>
              <a:gsLst>
                <a:gs pos="0">
                  <a:srgbClr val="EFFAFB"/>
                </a:gs>
                <a:gs pos="50000">
                  <a:srgbClr val="48C3D4"/>
                </a:gs>
                <a:gs pos="100000">
                  <a:srgbClr val="248E9C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400"/>
            </a:p>
          </p:txBody>
        </p:sp>
        <p:sp>
          <p:nvSpPr>
            <p:cNvPr id="224" name="아래쪽 화살표 223"/>
            <p:cNvSpPr>
              <a:spLocks noChangeAspect="1"/>
            </p:cNvSpPr>
            <p:nvPr/>
          </p:nvSpPr>
          <p:spPr>
            <a:xfrm rot="7380000">
              <a:off x="7147220" y="4557740"/>
              <a:ext cx="220706" cy="396000"/>
            </a:xfrm>
            <a:prstGeom prst="downArrow">
              <a:avLst/>
            </a:prstGeom>
            <a:gradFill>
              <a:gsLst>
                <a:gs pos="0">
                  <a:srgbClr val="EFFAFB"/>
                </a:gs>
                <a:gs pos="50000">
                  <a:srgbClr val="48C3D4"/>
                </a:gs>
                <a:gs pos="100000">
                  <a:srgbClr val="248E9C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34" name="아래쪽 화살표 233"/>
            <p:cNvSpPr>
              <a:spLocks noChangeAspect="1"/>
            </p:cNvSpPr>
            <p:nvPr/>
          </p:nvSpPr>
          <p:spPr>
            <a:xfrm rot="14220000">
              <a:off x="5840386" y="4559186"/>
              <a:ext cx="220706" cy="396000"/>
            </a:xfrm>
            <a:prstGeom prst="downArrow">
              <a:avLst/>
            </a:prstGeom>
            <a:gradFill>
              <a:gsLst>
                <a:gs pos="0">
                  <a:srgbClr val="EFFAFB"/>
                </a:gs>
                <a:gs pos="50000">
                  <a:srgbClr val="48C3D4"/>
                </a:gs>
                <a:gs pos="100000">
                  <a:srgbClr val="248E9C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235" name="TextBox 134"/>
          <p:cNvSpPr txBox="1"/>
          <p:nvPr/>
        </p:nvSpPr>
        <p:spPr>
          <a:xfrm>
            <a:off x="6233205" y="4238947"/>
            <a:ext cx="994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SzPct val="85000"/>
            </a:pPr>
            <a:r>
              <a:rPr lang="ko-KR" altLang="en-US" sz="1400" b="1" dirty="0" err="1" smtClean="0">
                <a:gradFill>
                  <a:gsLst>
                    <a:gs pos="0">
                      <a:srgbClr val="248E9C"/>
                    </a:gs>
                    <a:gs pos="100000">
                      <a:srgbClr val="1E7884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  <a:sym typeface="Wingdings"/>
              </a:rPr>
              <a:t>창업도약기</a:t>
            </a:r>
            <a:r>
              <a:rPr lang="en-US" altLang="ko-KR" sz="1400" b="1" dirty="0" smtClean="0">
                <a:gradFill>
                  <a:gsLst>
                    <a:gs pos="0">
                      <a:srgbClr val="248E9C"/>
                    </a:gs>
                    <a:gs pos="100000">
                      <a:srgbClr val="1E7884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  <a:sym typeface="Wingdings"/>
              </a:rPr>
              <a:t/>
            </a:r>
            <a:br>
              <a:rPr lang="en-US" altLang="ko-KR" sz="1400" b="1" dirty="0" smtClean="0">
                <a:gradFill>
                  <a:gsLst>
                    <a:gs pos="0">
                      <a:srgbClr val="248E9C"/>
                    </a:gs>
                    <a:gs pos="100000">
                      <a:srgbClr val="1E7884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  <a:sym typeface="Wingdings"/>
              </a:rPr>
            </a:br>
            <a:r>
              <a:rPr lang="en-US" altLang="ko-KR" sz="1000" b="1" dirty="0" smtClean="0">
                <a:gradFill>
                  <a:gsLst>
                    <a:gs pos="0">
                      <a:srgbClr val="248E9C"/>
                    </a:gs>
                    <a:gs pos="100000">
                      <a:srgbClr val="1E7884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  <a:sym typeface="Wingdings"/>
              </a:rPr>
              <a:t>(</a:t>
            </a:r>
            <a:r>
              <a:rPr lang="en-US" altLang="ko-KR" sz="1000" b="1" dirty="0">
                <a:gradFill>
                  <a:gsLst>
                    <a:gs pos="0">
                      <a:srgbClr val="248E9C"/>
                    </a:gs>
                    <a:gs pos="100000">
                      <a:srgbClr val="1E7884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  <a:sym typeface="Wingdings"/>
              </a:rPr>
              <a:t>4~7</a:t>
            </a:r>
            <a:r>
              <a:rPr lang="ko-KR" altLang="en-US" sz="1000" b="1" dirty="0" err="1">
                <a:gradFill>
                  <a:gsLst>
                    <a:gs pos="0">
                      <a:srgbClr val="248E9C"/>
                    </a:gs>
                    <a:gs pos="100000">
                      <a:srgbClr val="1E7884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  <a:sym typeface="Wingdings"/>
              </a:rPr>
              <a:t>년차</a:t>
            </a:r>
            <a:r>
              <a:rPr lang="en-US" altLang="ko-KR" sz="1000" b="1" dirty="0">
                <a:gradFill>
                  <a:gsLst>
                    <a:gs pos="0">
                      <a:srgbClr val="248E9C"/>
                    </a:gs>
                    <a:gs pos="100000">
                      <a:srgbClr val="1E7884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  <a:sym typeface="Wingdings"/>
              </a:rPr>
              <a:t>)</a:t>
            </a:r>
            <a:endParaRPr lang="ko-KR" altLang="en-US" sz="1000" b="1" dirty="0">
              <a:gradFill>
                <a:gsLst>
                  <a:gs pos="0">
                    <a:srgbClr val="248E9C"/>
                  </a:gs>
                  <a:gs pos="100000">
                    <a:srgbClr val="1E7884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  <a:sym typeface="Wingdings"/>
            </a:endParaRPr>
          </a:p>
        </p:txBody>
      </p:sp>
      <p:sp>
        <p:nvSpPr>
          <p:cNvPr id="236" name="타원 235"/>
          <p:cNvSpPr/>
          <p:nvPr/>
        </p:nvSpPr>
        <p:spPr>
          <a:xfrm>
            <a:off x="6732328" y="3796146"/>
            <a:ext cx="74332" cy="74332"/>
          </a:xfrm>
          <a:prstGeom prst="ellipse">
            <a:avLst/>
          </a:prstGeom>
          <a:solidFill>
            <a:srgbClr val="289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/>
          </a:p>
        </p:txBody>
      </p:sp>
      <p:sp>
        <p:nvSpPr>
          <p:cNvPr id="237" name="자유형 236"/>
          <p:cNvSpPr/>
          <p:nvPr/>
        </p:nvSpPr>
        <p:spPr>
          <a:xfrm>
            <a:off x="6662466" y="4017327"/>
            <a:ext cx="264960" cy="149040"/>
          </a:xfrm>
          <a:custGeom>
            <a:avLst/>
            <a:gdLst>
              <a:gd name="connsiteX0" fmla="*/ 278063 w 770021"/>
              <a:gd name="connsiteY0" fmla="*/ 0 h 433137"/>
              <a:gd name="connsiteX1" fmla="*/ 278063 w 770021"/>
              <a:gd name="connsiteY1" fmla="*/ 0 h 433137"/>
              <a:gd name="connsiteX2" fmla="*/ 74863 w 770021"/>
              <a:gd name="connsiteY2" fmla="*/ 165769 h 433137"/>
              <a:gd name="connsiteX3" fmla="*/ 0 w 770021"/>
              <a:gd name="connsiteY3" fmla="*/ 395705 h 433137"/>
              <a:gd name="connsiteX4" fmla="*/ 48127 w 770021"/>
              <a:gd name="connsiteY4" fmla="*/ 433137 h 433137"/>
              <a:gd name="connsiteX5" fmla="*/ 176463 w 770021"/>
              <a:gd name="connsiteY5" fmla="*/ 224590 h 433137"/>
              <a:gd name="connsiteX6" fmla="*/ 379663 w 770021"/>
              <a:gd name="connsiteY6" fmla="*/ 101600 h 433137"/>
              <a:gd name="connsiteX7" fmla="*/ 491958 w 770021"/>
              <a:gd name="connsiteY7" fmla="*/ 267369 h 433137"/>
              <a:gd name="connsiteX8" fmla="*/ 727242 w 770021"/>
              <a:gd name="connsiteY8" fmla="*/ 417095 h 433137"/>
              <a:gd name="connsiteX9" fmla="*/ 770021 w 770021"/>
              <a:gd name="connsiteY9" fmla="*/ 379663 h 433137"/>
              <a:gd name="connsiteX10" fmla="*/ 572169 w 770021"/>
              <a:gd name="connsiteY10" fmla="*/ 213895 h 433137"/>
              <a:gd name="connsiteX11" fmla="*/ 508000 w 770021"/>
              <a:gd name="connsiteY11" fmla="*/ 0 h 433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70021" h="433137">
                <a:moveTo>
                  <a:pt x="278063" y="0"/>
                </a:moveTo>
                <a:lnTo>
                  <a:pt x="278063" y="0"/>
                </a:lnTo>
                <a:lnTo>
                  <a:pt x="74863" y="165769"/>
                </a:lnTo>
                <a:lnTo>
                  <a:pt x="0" y="395705"/>
                </a:lnTo>
                <a:lnTo>
                  <a:pt x="48127" y="433137"/>
                </a:lnTo>
                <a:lnTo>
                  <a:pt x="176463" y="224590"/>
                </a:lnTo>
                <a:lnTo>
                  <a:pt x="379663" y="101600"/>
                </a:lnTo>
                <a:lnTo>
                  <a:pt x="491958" y="267369"/>
                </a:lnTo>
                <a:lnTo>
                  <a:pt x="727242" y="417095"/>
                </a:lnTo>
                <a:lnTo>
                  <a:pt x="770021" y="379663"/>
                </a:lnTo>
                <a:lnTo>
                  <a:pt x="572169" y="213895"/>
                </a:lnTo>
                <a:lnTo>
                  <a:pt x="508000" y="0"/>
                </a:lnTo>
              </a:path>
            </a:pathLst>
          </a:custGeom>
          <a:solidFill>
            <a:srgbClr val="2893A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/>
          <a:lstStyle/>
          <a:p>
            <a:pPr algn="ctr"/>
            <a:endParaRPr lang="ko-KR" altLang="en-US"/>
          </a:p>
        </p:txBody>
      </p:sp>
      <p:sp>
        <p:nvSpPr>
          <p:cNvPr id="238" name="자유형 237"/>
          <p:cNvSpPr/>
          <p:nvPr/>
        </p:nvSpPr>
        <p:spPr>
          <a:xfrm>
            <a:off x="6638546" y="3925327"/>
            <a:ext cx="84640" cy="82800"/>
          </a:xfrm>
          <a:custGeom>
            <a:avLst/>
            <a:gdLst>
              <a:gd name="connsiteX0" fmla="*/ 176464 w 245979"/>
              <a:gd name="connsiteY0" fmla="*/ 0 h 240631"/>
              <a:gd name="connsiteX1" fmla="*/ 245979 w 245979"/>
              <a:gd name="connsiteY1" fmla="*/ 64168 h 240631"/>
              <a:gd name="connsiteX2" fmla="*/ 213895 w 245979"/>
              <a:gd name="connsiteY2" fmla="*/ 117642 h 240631"/>
              <a:gd name="connsiteX3" fmla="*/ 26737 w 245979"/>
              <a:gd name="connsiteY3" fmla="*/ 240631 h 240631"/>
              <a:gd name="connsiteX4" fmla="*/ 0 w 245979"/>
              <a:gd name="connsiteY4" fmla="*/ 203200 h 240631"/>
              <a:gd name="connsiteX5" fmla="*/ 149727 w 245979"/>
              <a:gd name="connsiteY5" fmla="*/ 101600 h 240631"/>
              <a:gd name="connsiteX6" fmla="*/ 176464 w 245979"/>
              <a:gd name="connsiteY6" fmla="*/ 0 h 240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5979" h="240631">
                <a:moveTo>
                  <a:pt x="176464" y="0"/>
                </a:moveTo>
                <a:lnTo>
                  <a:pt x="245979" y="64168"/>
                </a:lnTo>
                <a:lnTo>
                  <a:pt x="213895" y="117642"/>
                </a:lnTo>
                <a:lnTo>
                  <a:pt x="26737" y="240631"/>
                </a:lnTo>
                <a:lnTo>
                  <a:pt x="0" y="203200"/>
                </a:lnTo>
                <a:lnTo>
                  <a:pt x="149727" y="101600"/>
                </a:lnTo>
                <a:lnTo>
                  <a:pt x="176464" y="0"/>
                </a:lnTo>
                <a:close/>
              </a:path>
            </a:pathLst>
          </a:custGeom>
          <a:solidFill>
            <a:srgbClr val="289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/>
          </a:p>
        </p:txBody>
      </p:sp>
      <p:sp>
        <p:nvSpPr>
          <p:cNvPr id="239" name="자유형 238"/>
          <p:cNvSpPr/>
          <p:nvPr/>
        </p:nvSpPr>
        <p:spPr>
          <a:xfrm>
            <a:off x="6833586" y="3905087"/>
            <a:ext cx="77280" cy="97520"/>
          </a:xfrm>
          <a:custGeom>
            <a:avLst/>
            <a:gdLst>
              <a:gd name="connsiteX0" fmla="*/ 48126 w 224589"/>
              <a:gd name="connsiteY0" fmla="*/ 0 h 283410"/>
              <a:gd name="connsiteX1" fmla="*/ 48126 w 224589"/>
              <a:gd name="connsiteY1" fmla="*/ 0 h 283410"/>
              <a:gd name="connsiteX2" fmla="*/ 0 w 224589"/>
              <a:gd name="connsiteY2" fmla="*/ 96252 h 283410"/>
              <a:gd name="connsiteX3" fmla="*/ 106947 w 224589"/>
              <a:gd name="connsiteY3" fmla="*/ 165768 h 283410"/>
              <a:gd name="connsiteX4" fmla="*/ 187157 w 224589"/>
              <a:gd name="connsiteY4" fmla="*/ 283410 h 283410"/>
              <a:gd name="connsiteX5" fmla="*/ 224589 w 224589"/>
              <a:gd name="connsiteY5" fmla="*/ 262021 h 283410"/>
              <a:gd name="connsiteX6" fmla="*/ 155073 w 224589"/>
              <a:gd name="connsiteY6" fmla="*/ 106947 h 283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589" h="283410">
                <a:moveTo>
                  <a:pt x="48126" y="0"/>
                </a:moveTo>
                <a:lnTo>
                  <a:pt x="48126" y="0"/>
                </a:lnTo>
                <a:lnTo>
                  <a:pt x="0" y="96252"/>
                </a:lnTo>
                <a:lnTo>
                  <a:pt x="106947" y="165768"/>
                </a:lnTo>
                <a:lnTo>
                  <a:pt x="187157" y="283410"/>
                </a:lnTo>
                <a:lnTo>
                  <a:pt x="224589" y="262021"/>
                </a:lnTo>
                <a:lnTo>
                  <a:pt x="155073" y="106947"/>
                </a:lnTo>
              </a:path>
            </a:pathLst>
          </a:custGeom>
          <a:solidFill>
            <a:srgbClr val="2893A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/>
          <a:lstStyle/>
          <a:p>
            <a:pPr algn="ctr"/>
            <a:endParaRPr lang="ko-KR" altLang="en-US"/>
          </a:p>
        </p:txBody>
      </p:sp>
      <p:sp>
        <p:nvSpPr>
          <p:cNvPr id="240" name="자유형 239"/>
          <p:cNvSpPr/>
          <p:nvPr/>
        </p:nvSpPr>
        <p:spPr>
          <a:xfrm>
            <a:off x="6892466" y="3962127"/>
            <a:ext cx="132480" cy="136160"/>
          </a:xfrm>
          <a:custGeom>
            <a:avLst/>
            <a:gdLst>
              <a:gd name="connsiteX0" fmla="*/ 0 w 385011"/>
              <a:gd name="connsiteY0" fmla="*/ 213895 h 395705"/>
              <a:gd name="connsiteX1" fmla="*/ 235285 w 385011"/>
              <a:gd name="connsiteY1" fmla="*/ 0 h 395705"/>
              <a:gd name="connsiteX2" fmla="*/ 385011 w 385011"/>
              <a:gd name="connsiteY2" fmla="*/ 171116 h 395705"/>
              <a:gd name="connsiteX3" fmla="*/ 155074 w 385011"/>
              <a:gd name="connsiteY3" fmla="*/ 395705 h 395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5011" h="395705">
                <a:moveTo>
                  <a:pt x="0" y="213895"/>
                </a:moveTo>
                <a:lnTo>
                  <a:pt x="235285" y="0"/>
                </a:lnTo>
                <a:lnTo>
                  <a:pt x="385011" y="171116"/>
                </a:lnTo>
                <a:lnTo>
                  <a:pt x="155074" y="395705"/>
                </a:lnTo>
              </a:path>
            </a:pathLst>
          </a:custGeom>
          <a:solidFill>
            <a:srgbClr val="2893A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/>
          <a:lstStyle/>
          <a:p>
            <a:pPr algn="ctr"/>
            <a:endParaRPr lang="ko-KR" altLang="en-US"/>
          </a:p>
        </p:txBody>
      </p:sp>
      <p:sp>
        <p:nvSpPr>
          <p:cNvPr id="241" name="자유형 240"/>
          <p:cNvSpPr/>
          <p:nvPr/>
        </p:nvSpPr>
        <p:spPr>
          <a:xfrm rot="1451228">
            <a:off x="6757105" y="3899182"/>
            <a:ext cx="57425" cy="63407"/>
          </a:xfrm>
          <a:custGeom>
            <a:avLst/>
            <a:gdLst>
              <a:gd name="connsiteX0" fmla="*/ 0 w 166887"/>
              <a:gd name="connsiteY0" fmla="*/ 0 h 184271"/>
              <a:gd name="connsiteX1" fmla="*/ 152980 w 166887"/>
              <a:gd name="connsiteY1" fmla="*/ 121689 h 184271"/>
              <a:gd name="connsiteX2" fmla="*/ 166887 w 166887"/>
              <a:gd name="connsiteY2" fmla="*/ 170364 h 184271"/>
              <a:gd name="connsiteX3" fmla="*/ 125165 w 166887"/>
              <a:gd name="connsiteY3" fmla="*/ 184271 h 184271"/>
              <a:gd name="connsiteX4" fmla="*/ 38245 w 166887"/>
              <a:gd name="connsiteY4" fmla="*/ 107781 h 184271"/>
              <a:gd name="connsiteX5" fmla="*/ 0 w 166887"/>
              <a:gd name="connsiteY5" fmla="*/ 0 h 184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6887" h="184271">
                <a:moveTo>
                  <a:pt x="0" y="0"/>
                </a:moveTo>
                <a:lnTo>
                  <a:pt x="152980" y="121689"/>
                </a:lnTo>
                <a:lnTo>
                  <a:pt x="166887" y="170364"/>
                </a:lnTo>
                <a:lnTo>
                  <a:pt x="125165" y="184271"/>
                </a:lnTo>
                <a:lnTo>
                  <a:pt x="38245" y="107781"/>
                </a:lnTo>
                <a:lnTo>
                  <a:pt x="0" y="0"/>
                </a:lnTo>
                <a:close/>
              </a:path>
            </a:pathLst>
          </a:custGeom>
          <a:solidFill>
            <a:srgbClr val="289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/>
          </a:p>
        </p:txBody>
      </p:sp>
      <p:sp>
        <p:nvSpPr>
          <p:cNvPr id="242" name="자유형 241"/>
          <p:cNvSpPr/>
          <p:nvPr/>
        </p:nvSpPr>
        <p:spPr>
          <a:xfrm>
            <a:off x="6462694" y="4017351"/>
            <a:ext cx="242837" cy="230832"/>
          </a:xfrm>
          <a:custGeom>
            <a:avLst/>
            <a:gdLst>
              <a:gd name="connsiteX0" fmla="*/ 0 w 476655"/>
              <a:gd name="connsiteY0" fmla="*/ 0 h 457200"/>
              <a:gd name="connsiteX1" fmla="*/ 175098 w 476655"/>
              <a:gd name="connsiteY1" fmla="*/ 0 h 457200"/>
              <a:gd name="connsiteX2" fmla="*/ 175098 w 476655"/>
              <a:gd name="connsiteY2" fmla="*/ 175097 h 457200"/>
              <a:gd name="connsiteX3" fmla="*/ 301557 w 476655"/>
              <a:gd name="connsiteY3" fmla="*/ 175097 h 457200"/>
              <a:gd name="connsiteX4" fmla="*/ 311285 w 476655"/>
              <a:gd name="connsiteY4" fmla="*/ 330740 h 457200"/>
              <a:gd name="connsiteX5" fmla="*/ 476655 w 476655"/>
              <a:gd name="connsiteY5" fmla="*/ 330740 h 457200"/>
              <a:gd name="connsiteX6" fmla="*/ 476655 w 476655"/>
              <a:gd name="connsiteY6" fmla="*/ 457200 h 457200"/>
              <a:gd name="connsiteX0" fmla="*/ 0 w 476655"/>
              <a:gd name="connsiteY0" fmla="*/ 0 h 457200"/>
              <a:gd name="connsiteX1" fmla="*/ 175098 w 476655"/>
              <a:gd name="connsiteY1" fmla="*/ 0 h 457200"/>
              <a:gd name="connsiteX2" fmla="*/ 175098 w 476655"/>
              <a:gd name="connsiteY2" fmla="*/ 175097 h 457200"/>
              <a:gd name="connsiteX3" fmla="*/ 301557 w 476655"/>
              <a:gd name="connsiteY3" fmla="*/ 175097 h 457200"/>
              <a:gd name="connsiteX4" fmla="*/ 302023 w 476655"/>
              <a:gd name="connsiteY4" fmla="*/ 330740 h 457200"/>
              <a:gd name="connsiteX5" fmla="*/ 476655 w 476655"/>
              <a:gd name="connsiteY5" fmla="*/ 330740 h 457200"/>
              <a:gd name="connsiteX6" fmla="*/ 476655 w 476655"/>
              <a:gd name="connsiteY6" fmla="*/ 457200 h 457200"/>
              <a:gd name="connsiteX0" fmla="*/ 0 w 476655"/>
              <a:gd name="connsiteY0" fmla="*/ 0 h 457200"/>
              <a:gd name="connsiteX1" fmla="*/ 175098 w 476655"/>
              <a:gd name="connsiteY1" fmla="*/ 0 h 457200"/>
              <a:gd name="connsiteX2" fmla="*/ 175098 w 476655"/>
              <a:gd name="connsiteY2" fmla="*/ 175097 h 457200"/>
              <a:gd name="connsiteX3" fmla="*/ 301557 w 476655"/>
              <a:gd name="connsiteY3" fmla="*/ 175097 h 457200"/>
              <a:gd name="connsiteX4" fmla="*/ 302023 w 476655"/>
              <a:gd name="connsiteY4" fmla="*/ 330740 h 457200"/>
              <a:gd name="connsiteX5" fmla="*/ 476655 w 476655"/>
              <a:gd name="connsiteY5" fmla="*/ 330740 h 457200"/>
              <a:gd name="connsiteX6" fmla="*/ 476655 w 476655"/>
              <a:gd name="connsiteY6" fmla="*/ 457200 h 457200"/>
              <a:gd name="connsiteX0" fmla="*/ 0 w 458129"/>
              <a:gd name="connsiteY0" fmla="*/ 444628 h 457200"/>
              <a:gd name="connsiteX1" fmla="*/ 156572 w 458129"/>
              <a:gd name="connsiteY1" fmla="*/ 0 h 457200"/>
              <a:gd name="connsiteX2" fmla="*/ 156572 w 458129"/>
              <a:gd name="connsiteY2" fmla="*/ 175097 h 457200"/>
              <a:gd name="connsiteX3" fmla="*/ 283031 w 458129"/>
              <a:gd name="connsiteY3" fmla="*/ 175097 h 457200"/>
              <a:gd name="connsiteX4" fmla="*/ 283497 w 458129"/>
              <a:gd name="connsiteY4" fmla="*/ 330740 h 457200"/>
              <a:gd name="connsiteX5" fmla="*/ 458129 w 458129"/>
              <a:gd name="connsiteY5" fmla="*/ 330740 h 457200"/>
              <a:gd name="connsiteX6" fmla="*/ 458129 w 458129"/>
              <a:gd name="connsiteY6" fmla="*/ 457200 h 457200"/>
              <a:gd name="connsiteX0" fmla="*/ 0 w 458129"/>
              <a:gd name="connsiteY0" fmla="*/ 444628 h 457200"/>
              <a:gd name="connsiteX1" fmla="*/ 23945 w 458129"/>
              <a:gd name="connsiteY1" fmla="*/ 1865 h 457200"/>
              <a:gd name="connsiteX2" fmla="*/ 156572 w 458129"/>
              <a:gd name="connsiteY2" fmla="*/ 0 h 457200"/>
              <a:gd name="connsiteX3" fmla="*/ 156572 w 458129"/>
              <a:gd name="connsiteY3" fmla="*/ 175097 h 457200"/>
              <a:gd name="connsiteX4" fmla="*/ 283031 w 458129"/>
              <a:gd name="connsiteY4" fmla="*/ 175097 h 457200"/>
              <a:gd name="connsiteX5" fmla="*/ 283497 w 458129"/>
              <a:gd name="connsiteY5" fmla="*/ 330740 h 457200"/>
              <a:gd name="connsiteX6" fmla="*/ 458129 w 458129"/>
              <a:gd name="connsiteY6" fmla="*/ 330740 h 457200"/>
              <a:gd name="connsiteX7" fmla="*/ 458129 w 458129"/>
              <a:gd name="connsiteY7" fmla="*/ 457200 h 457200"/>
              <a:gd name="connsiteX0" fmla="*/ 0 w 458129"/>
              <a:gd name="connsiteY0" fmla="*/ 444628 h 457200"/>
              <a:gd name="connsiteX1" fmla="*/ 23945 w 458129"/>
              <a:gd name="connsiteY1" fmla="*/ 1865 h 457200"/>
              <a:gd name="connsiteX2" fmla="*/ 156572 w 458129"/>
              <a:gd name="connsiteY2" fmla="*/ 0 h 457200"/>
              <a:gd name="connsiteX3" fmla="*/ 156572 w 458129"/>
              <a:gd name="connsiteY3" fmla="*/ 175097 h 457200"/>
              <a:gd name="connsiteX4" fmla="*/ 283031 w 458129"/>
              <a:gd name="connsiteY4" fmla="*/ 175097 h 457200"/>
              <a:gd name="connsiteX5" fmla="*/ 283497 w 458129"/>
              <a:gd name="connsiteY5" fmla="*/ 330740 h 457200"/>
              <a:gd name="connsiteX6" fmla="*/ 458129 w 458129"/>
              <a:gd name="connsiteY6" fmla="*/ 330740 h 457200"/>
              <a:gd name="connsiteX7" fmla="*/ 458129 w 458129"/>
              <a:gd name="connsiteY7" fmla="*/ 457200 h 457200"/>
              <a:gd name="connsiteX0" fmla="*/ 13107 w 434184"/>
              <a:gd name="connsiteY0" fmla="*/ 439995 h 457200"/>
              <a:gd name="connsiteX1" fmla="*/ 0 w 434184"/>
              <a:gd name="connsiteY1" fmla="*/ 1865 h 457200"/>
              <a:gd name="connsiteX2" fmla="*/ 132627 w 434184"/>
              <a:gd name="connsiteY2" fmla="*/ 0 h 457200"/>
              <a:gd name="connsiteX3" fmla="*/ 132627 w 434184"/>
              <a:gd name="connsiteY3" fmla="*/ 175097 h 457200"/>
              <a:gd name="connsiteX4" fmla="*/ 259086 w 434184"/>
              <a:gd name="connsiteY4" fmla="*/ 175097 h 457200"/>
              <a:gd name="connsiteX5" fmla="*/ 259552 w 434184"/>
              <a:gd name="connsiteY5" fmla="*/ 330740 h 457200"/>
              <a:gd name="connsiteX6" fmla="*/ 434184 w 434184"/>
              <a:gd name="connsiteY6" fmla="*/ 330740 h 457200"/>
              <a:gd name="connsiteX7" fmla="*/ 434184 w 434184"/>
              <a:gd name="connsiteY7" fmla="*/ 457200 h 457200"/>
              <a:gd name="connsiteX0" fmla="*/ 3845 w 434184"/>
              <a:gd name="connsiteY0" fmla="*/ 439995 h 457200"/>
              <a:gd name="connsiteX1" fmla="*/ 0 w 434184"/>
              <a:gd name="connsiteY1" fmla="*/ 1865 h 457200"/>
              <a:gd name="connsiteX2" fmla="*/ 132627 w 434184"/>
              <a:gd name="connsiteY2" fmla="*/ 0 h 457200"/>
              <a:gd name="connsiteX3" fmla="*/ 132627 w 434184"/>
              <a:gd name="connsiteY3" fmla="*/ 175097 h 457200"/>
              <a:gd name="connsiteX4" fmla="*/ 259086 w 434184"/>
              <a:gd name="connsiteY4" fmla="*/ 175097 h 457200"/>
              <a:gd name="connsiteX5" fmla="*/ 259552 w 434184"/>
              <a:gd name="connsiteY5" fmla="*/ 330740 h 457200"/>
              <a:gd name="connsiteX6" fmla="*/ 434184 w 434184"/>
              <a:gd name="connsiteY6" fmla="*/ 330740 h 457200"/>
              <a:gd name="connsiteX7" fmla="*/ 434184 w 434184"/>
              <a:gd name="connsiteY7" fmla="*/ 457200 h 457200"/>
              <a:gd name="connsiteX0" fmla="*/ 3845 w 434184"/>
              <a:gd name="connsiteY0" fmla="*/ 439995 h 457200"/>
              <a:gd name="connsiteX1" fmla="*/ 0 w 434184"/>
              <a:gd name="connsiteY1" fmla="*/ 1865 h 457200"/>
              <a:gd name="connsiteX2" fmla="*/ 132627 w 434184"/>
              <a:gd name="connsiteY2" fmla="*/ 0 h 457200"/>
              <a:gd name="connsiteX3" fmla="*/ 132627 w 434184"/>
              <a:gd name="connsiteY3" fmla="*/ 175097 h 457200"/>
              <a:gd name="connsiteX4" fmla="*/ 259086 w 434184"/>
              <a:gd name="connsiteY4" fmla="*/ 175097 h 457200"/>
              <a:gd name="connsiteX5" fmla="*/ 259552 w 434184"/>
              <a:gd name="connsiteY5" fmla="*/ 330740 h 457200"/>
              <a:gd name="connsiteX6" fmla="*/ 434184 w 434184"/>
              <a:gd name="connsiteY6" fmla="*/ 330740 h 457200"/>
              <a:gd name="connsiteX7" fmla="*/ 434184 w 434184"/>
              <a:gd name="connsiteY7" fmla="*/ 457200 h 457200"/>
              <a:gd name="connsiteX8" fmla="*/ 3845 w 434184"/>
              <a:gd name="connsiteY8" fmla="*/ 439995 h 457200"/>
              <a:gd name="connsiteX0" fmla="*/ 13107 w 434184"/>
              <a:gd name="connsiteY0" fmla="*/ 458521 h 458521"/>
              <a:gd name="connsiteX1" fmla="*/ 0 w 434184"/>
              <a:gd name="connsiteY1" fmla="*/ 1865 h 458521"/>
              <a:gd name="connsiteX2" fmla="*/ 132627 w 434184"/>
              <a:gd name="connsiteY2" fmla="*/ 0 h 458521"/>
              <a:gd name="connsiteX3" fmla="*/ 132627 w 434184"/>
              <a:gd name="connsiteY3" fmla="*/ 175097 h 458521"/>
              <a:gd name="connsiteX4" fmla="*/ 259086 w 434184"/>
              <a:gd name="connsiteY4" fmla="*/ 175097 h 458521"/>
              <a:gd name="connsiteX5" fmla="*/ 259552 w 434184"/>
              <a:gd name="connsiteY5" fmla="*/ 330740 h 458521"/>
              <a:gd name="connsiteX6" fmla="*/ 434184 w 434184"/>
              <a:gd name="connsiteY6" fmla="*/ 330740 h 458521"/>
              <a:gd name="connsiteX7" fmla="*/ 434184 w 434184"/>
              <a:gd name="connsiteY7" fmla="*/ 457200 h 458521"/>
              <a:gd name="connsiteX8" fmla="*/ 13107 w 434184"/>
              <a:gd name="connsiteY8" fmla="*/ 458521 h 458521"/>
              <a:gd name="connsiteX0" fmla="*/ 8476 w 434184"/>
              <a:gd name="connsiteY0" fmla="*/ 453890 h 457200"/>
              <a:gd name="connsiteX1" fmla="*/ 0 w 434184"/>
              <a:gd name="connsiteY1" fmla="*/ 1865 h 457200"/>
              <a:gd name="connsiteX2" fmla="*/ 132627 w 434184"/>
              <a:gd name="connsiteY2" fmla="*/ 0 h 457200"/>
              <a:gd name="connsiteX3" fmla="*/ 132627 w 434184"/>
              <a:gd name="connsiteY3" fmla="*/ 175097 h 457200"/>
              <a:gd name="connsiteX4" fmla="*/ 259086 w 434184"/>
              <a:gd name="connsiteY4" fmla="*/ 175097 h 457200"/>
              <a:gd name="connsiteX5" fmla="*/ 259552 w 434184"/>
              <a:gd name="connsiteY5" fmla="*/ 330740 h 457200"/>
              <a:gd name="connsiteX6" fmla="*/ 434184 w 434184"/>
              <a:gd name="connsiteY6" fmla="*/ 330740 h 457200"/>
              <a:gd name="connsiteX7" fmla="*/ 434184 w 434184"/>
              <a:gd name="connsiteY7" fmla="*/ 457200 h 457200"/>
              <a:gd name="connsiteX8" fmla="*/ 8476 w 434184"/>
              <a:gd name="connsiteY8" fmla="*/ 453890 h 457200"/>
              <a:gd name="connsiteX0" fmla="*/ 8476 w 434184"/>
              <a:gd name="connsiteY0" fmla="*/ 449257 h 457200"/>
              <a:gd name="connsiteX1" fmla="*/ 0 w 434184"/>
              <a:gd name="connsiteY1" fmla="*/ 1865 h 457200"/>
              <a:gd name="connsiteX2" fmla="*/ 132627 w 434184"/>
              <a:gd name="connsiteY2" fmla="*/ 0 h 457200"/>
              <a:gd name="connsiteX3" fmla="*/ 132627 w 434184"/>
              <a:gd name="connsiteY3" fmla="*/ 175097 h 457200"/>
              <a:gd name="connsiteX4" fmla="*/ 259086 w 434184"/>
              <a:gd name="connsiteY4" fmla="*/ 175097 h 457200"/>
              <a:gd name="connsiteX5" fmla="*/ 259552 w 434184"/>
              <a:gd name="connsiteY5" fmla="*/ 330740 h 457200"/>
              <a:gd name="connsiteX6" fmla="*/ 434184 w 434184"/>
              <a:gd name="connsiteY6" fmla="*/ 330740 h 457200"/>
              <a:gd name="connsiteX7" fmla="*/ 434184 w 434184"/>
              <a:gd name="connsiteY7" fmla="*/ 457200 h 457200"/>
              <a:gd name="connsiteX8" fmla="*/ 8476 w 434184"/>
              <a:gd name="connsiteY8" fmla="*/ 449257 h 457200"/>
              <a:gd name="connsiteX0" fmla="*/ 13107 w 434184"/>
              <a:gd name="connsiteY0" fmla="*/ 453890 h 457200"/>
              <a:gd name="connsiteX1" fmla="*/ 0 w 434184"/>
              <a:gd name="connsiteY1" fmla="*/ 1865 h 457200"/>
              <a:gd name="connsiteX2" fmla="*/ 132627 w 434184"/>
              <a:gd name="connsiteY2" fmla="*/ 0 h 457200"/>
              <a:gd name="connsiteX3" fmla="*/ 132627 w 434184"/>
              <a:gd name="connsiteY3" fmla="*/ 175097 h 457200"/>
              <a:gd name="connsiteX4" fmla="*/ 259086 w 434184"/>
              <a:gd name="connsiteY4" fmla="*/ 175097 h 457200"/>
              <a:gd name="connsiteX5" fmla="*/ 259552 w 434184"/>
              <a:gd name="connsiteY5" fmla="*/ 330740 h 457200"/>
              <a:gd name="connsiteX6" fmla="*/ 434184 w 434184"/>
              <a:gd name="connsiteY6" fmla="*/ 330740 h 457200"/>
              <a:gd name="connsiteX7" fmla="*/ 434184 w 434184"/>
              <a:gd name="connsiteY7" fmla="*/ 457200 h 457200"/>
              <a:gd name="connsiteX8" fmla="*/ 13107 w 434184"/>
              <a:gd name="connsiteY8" fmla="*/ 453890 h 457200"/>
              <a:gd name="connsiteX0" fmla="*/ 13107 w 434184"/>
              <a:gd name="connsiteY0" fmla="*/ 458521 h 458521"/>
              <a:gd name="connsiteX1" fmla="*/ 0 w 434184"/>
              <a:gd name="connsiteY1" fmla="*/ 1865 h 458521"/>
              <a:gd name="connsiteX2" fmla="*/ 132627 w 434184"/>
              <a:gd name="connsiteY2" fmla="*/ 0 h 458521"/>
              <a:gd name="connsiteX3" fmla="*/ 132627 w 434184"/>
              <a:gd name="connsiteY3" fmla="*/ 175097 h 458521"/>
              <a:gd name="connsiteX4" fmla="*/ 259086 w 434184"/>
              <a:gd name="connsiteY4" fmla="*/ 175097 h 458521"/>
              <a:gd name="connsiteX5" fmla="*/ 259552 w 434184"/>
              <a:gd name="connsiteY5" fmla="*/ 330740 h 458521"/>
              <a:gd name="connsiteX6" fmla="*/ 434184 w 434184"/>
              <a:gd name="connsiteY6" fmla="*/ 330740 h 458521"/>
              <a:gd name="connsiteX7" fmla="*/ 434184 w 434184"/>
              <a:gd name="connsiteY7" fmla="*/ 457200 h 458521"/>
              <a:gd name="connsiteX8" fmla="*/ 13107 w 434184"/>
              <a:gd name="connsiteY8" fmla="*/ 458521 h 458521"/>
              <a:gd name="connsiteX0" fmla="*/ 8476 w 434184"/>
              <a:gd name="connsiteY0" fmla="*/ 458521 h 458521"/>
              <a:gd name="connsiteX1" fmla="*/ 0 w 434184"/>
              <a:gd name="connsiteY1" fmla="*/ 1865 h 458521"/>
              <a:gd name="connsiteX2" fmla="*/ 132627 w 434184"/>
              <a:gd name="connsiteY2" fmla="*/ 0 h 458521"/>
              <a:gd name="connsiteX3" fmla="*/ 132627 w 434184"/>
              <a:gd name="connsiteY3" fmla="*/ 175097 h 458521"/>
              <a:gd name="connsiteX4" fmla="*/ 259086 w 434184"/>
              <a:gd name="connsiteY4" fmla="*/ 175097 h 458521"/>
              <a:gd name="connsiteX5" fmla="*/ 259552 w 434184"/>
              <a:gd name="connsiteY5" fmla="*/ 330740 h 458521"/>
              <a:gd name="connsiteX6" fmla="*/ 434184 w 434184"/>
              <a:gd name="connsiteY6" fmla="*/ 330740 h 458521"/>
              <a:gd name="connsiteX7" fmla="*/ 434184 w 434184"/>
              <a:gd name="connsiteY7" fmla="*/ 457200 h 458521"/>
              <a:gd name="connsiteX8" fmla="*/ 8476 w 434184"/>
              <a:gd name="connsiteY8" fmla="*/ 458521 h 458521"/>
              <a:gd name="connsiteX0" fmla="*/ 140 w 439743"/>
              <a:gd name="connsiteY0" fmla="*/ 458521 h 458521"/>
              <a:gd name="connsiteX1" fmla="*/ 5559 w 439743"/>
              <a:gd name="connsiteY1" fmla="*/ 1865 h 458521"/>
              <a:gd name="connsiteX2" fmla="*/ 138186 w 439743"/>
              <a:gd name="connsiteY2" fmla="*/ 0 h 458521"/>
              <a:gd name="connsiteX3" fmla="*/ 138186 w 439743"/>
              <a:gd name="connsiteY3" fmla="*/ 175097 h 458521"/>
              <a:gd name="connsiteX4" fmla="*/ 264645 w 439743"/>
              <a:gd name="connsiteY4" fmla="*/ 175097 h 458521"/>
              <a:gd name="connsiteX5" fmla="*/ 265111 w 439743"/>
              <a:gd name="connsiteY5" fmla="*/ 330740 h 458521"/>
              <a:gd name="connsiteX6" fmla="*/ 439743 w 439743"/>
              <a:gd name="connsiteY6" fmla="*/ 330740 h 458521"/>
              <a:gd name="connsiteX7" fmla="*/ 439743 w 439743"/>
              <a:gd name="connsiteY7" fmla="*/ 457200 h 458521"/>
              <a:gd name="connsiteX8" fmla="*/ 140 w 439743"/>
              <a:gd name="connsiteY8" fmla="*/ 458521 h 458521"/>
              <a:gd name="connsiteX0" fmla="*/ 298 w 435270"/>
              <a:gd name="connsiteY0" fmla="*/ 458521 h 458521"/>
              <a:gd name="connsiteX1" fmla="*/ 1086 w 435270"/>
              <a:gd name="connsiteY1" fmla="*/ 1865 h 458521"/>
              <a:gd name="connsiteX2" fmla="*/ 133713 w 435270"/>
              <a:gd name="connsiteY2" fmla="*/ 0 h 458521"/>
              <a:gd name="connsiteX3" fmla="*/ 133713 w 435270"/>
              <a:gd name="connsiteY3" fmla="*/ 175097 h 458521"/>
              <a:gd name="connsiteX4" fmla="*/ 260172 w 435270"/>
              <a:gd name="connsiteY4" fmla="*/ 175097 h 458521"/>
              <a:gd name="connsiteX5" fmla="*/ 260638 w 435270"/>
              <a:gd name="connsiteY5" fmla="*/ 330740 h 458521"/>
              <a:gd name="connsiteX6" fmla="*/ 435270 w 435270"/>
              <a:gd name="connsiteY6" fmla="*/ 330740 h 458521"/>
              <a:gd name="connsiteX7" fmla="*/ 435270 w 435270"/>
              <a:gd name="connsiteY7" fmla="*/ 457200 h 458521"/>
              <a:gd name="connsiteX8" fmla="*/ 298 w 435270"/>
              <a:gd name="connsiteY8" fmla="*/ 458521 h 458521"/>
              <a:gd name="connsiteX0" fmla="*/ 298 w 435270"/>
              <a:gd name="connsiteY0" fmla="*/ 458521 h 458521"/>
              <a:gd name="connsiteX1" fmla="*/ 1086 w 435270"/>
              <a:gd name="connsiteY1" fmla="*/ 1865 h 458521"/>
              <a:gd name="connsiteX2" fmla="*/ 133713 w 435270"/>
              <a:gd name="connsiteY2" fmla="*/ 0 h 458521"/>
              <a:gd name="connsiteX3" fmla="*/ 133713 w 435270"/>
              <a:gd name="connsiteY3" fmla="*/ 175097 h 458521"/>
              <a:gd name="connsiteX4" fmla="*/ 260172 w 435270"/>
              <a:gd name="connsiteY4" fmla="*/ 175097 h 458521"/>
              <a:gd name="connsiteX5" fmla="*/ 260638 w 435270"/>
              <a:gd name="connsiteY5" fmla="*/ 330740 h 458521"/>
              <a:gd name="connsiteX6" fmla="*/ 435270 w 435270"/>
              <a:gd name="connsiteY6" fmla="*/ 330740 h 458521"/>
              <a:gd name="connsiteX7" fmla="*/ 435270 w 435270"/>
              <a:gd name="connsiteY7" fmla="*/ 457200 h 458521"/>
              <a:gd name="connsiteX8" fmla="*/ 298 w 435270"/>
              <a:gd name="connsiteY8" fmla="*/ 458521 h 458521"/>
              <a:gd name="connsiteX0" fmla="*/ 298 w 435270"/>
              <a:gd name="connsiteY0" fmla="*/ 458521 h 458521"/>
              <a:gd name="connsiteX1" fmla="*/ 1086 w 435270"/>
              <a:gd name="connsiteY1" fmla="*/ 1865 h 458521"/>
              <a:gd name="connsiteX2" fmla="*/ 133713 w 435270"/>
              <a:gd name="connsiteY2" fmla="*/ 0 h 458521"/>
              <a:gd name="connsiteX3" fmla="*/ 133713 w 435270"/>
              <a:gd name="connsiteY3" fmla="*/ 175097 h 458521"/>
              <a:gd name="connsiteX4" fmla="*/ 260172 w 435270"/>
              <a:gd name="connsiteY4" fmla="*/ 175097 h 458521"/>
              <a:gd name="connsiteX5" fmla="*/ 260638 w 435270"/>
              <a:gd name="connsiteY5" fmla="*/ 330740 h 458521"/>
              <a:gd name="connsiteX6" fmla="*/ 407482 w 435270"/>
              <a:gd name="connsiteY6" fmla="*/ 324598 h 458521"/>
              <a:gd name="connsiteX7" fmla="*/ 435270 w 435270"/>
              <a:gd name="connsiteY7" fmla="*/ 457200 h 458521"/>
              <a:gd name="connsiteX8" fmla="*/ 298 w 435270"/>
              <a:gd name="connsiteY8" fmla="*/ 458521 h 458521"/>
              <a:gd name="connsiteX0" fmla="*/ 298 w 407482"/>
              <a:gd name="connsiteY0" fmla="*/ 458521 h 463346"/>
              <a:gd name="connsiteX1" fmla="*/ 1086 w 407482"/>
              <a:gd name="connsiteY1" fmla="*/ 1865 h 463346"/>
              <a:gd name="connsiteX2" fmla="*/ 133713 w 407482"/>
              <a:gd name="connsiteY2" fmla="*/ 0 h 463346"/>
              <a:gd name="connsiteX3" fmla="*/ 133713 w 407482"/>
              <a:gd name="connsiteY3" fmla="*/ 175097 h 463346"/>
              <a:gd name="connsiteX4" fmla="*/ 260172 w 407482"/>
              <a:gd name="connsiteY4" fmla="*/ 175097 h 463346"/>
              <a:gd name="connsiteX5" fmla="*/ 260638 w 407482"/>
              <a:gd name="connsiteY5" fmla="*/ 330740 h 463346"/>
              <a:gd name="connsiteX6" fmla="*/ 407482 w 407482"/>
              <a:gd name="connsiteY6" fmla="*/ 324598 h 463346"/>
              <a:gd name="connsiteX7" fmla="*/ 407480 w 407482"/>
              <a:gd name="connsiteY7" fmla="*/ 463346 h 463346"/>
              <a:gd name="connsiteX8" fmla="*/ 298 w 407482"/>
              <a:gd name="connsiteY8" fmla="*/ 458521 h 463346"/>
              <a:gd name="connsiteX0" fmla="*/ 298 w 407482"/>
              <a:gd name="connsiteY0" fmla="*/ 458521 h 463346"/>
              <a:gd name="connsiteX1" fmla="*/ 1086 w 407482"/>
              <a:gd name="connsiteY1" fmla="*/ 1865 h 463346"/>
              <a:gd name="connsiteX2" fmla="*/ 133713 w 407482"/>
              <a:gd name="connsiteY2" fmla="*/ 0 h 463346"/>
              <a:gd name="connsiteX3" fmla="*/ 133713 w 407482"/>
              <a:gd name="connsiteY3" fmla="*/ 175097 h 463346"/>
              <a:gd name="connsiteX4" fmla="*/ 260172 w 407482"/>
              <a:gd name="connsiteY4" fmla="*/ 175097 h 463346"/>
              <a:gd name="connsiteX5" fmla="*/ 260638 w 407482"/>
              <a:gd name="connsiteY5" fmla="*/ 330740 h 463346"/>
              <a:gd name="connsiteX6" fmla="*/ 407482 w 407482"/>
              <a:gd name="connsiteY6" fmla="*/ 336885 h 463346"/>
              <a:gd name="connsiteX7" fmla="*/ 407480 w 407482"/>
              <a:gd name="connsiteY7" fmla="*/ 463346 h 463346"/>
              <a:gd name="connsiteX8" fmla="*/ 298 w 407482"/>
              <a:gd name="connsiteY8" fmla="*/ 458521 h 463346"/>
              <a:gd name="connsiteX0" fmla="*/ 298 w 407482"/>
              <a:gd name="connsiteY0" fmla="*/ 513815 h 513815"/>
              <a:gd name="connsiteX1" fmla="*/ 1086 w 407482"/>
              <a:gd name="connsiteY1" fmla="*/ 1865 h 513815"/>
              <a:gd name="connsiteX2" fmla="*/ 133713 w 407482"/>
              <a:gd name="connsiteY2" fmla="*/ 0 h 513815"/>
              <a:gd name="connsiteX3" fmla="*/ 133713 w 407482"/>
              <a:gd name="connsiteY3" fmla="*/ 175097 h 513815"/>
              <a:gd name="connsiteX4" fmla="*/ 260172 w 407482"/>
              <a:gd name="connsiteY4" fmla="*/ 175097 h 513815"/>
              <a:gd name="connsiteX5" fmla="*/ 260638 w 407482"/>
              <a:gd name="connsiteY5" fmla="*/ 330740 h 513815"/>
              <a:gd name="connsiteX6" fmla="*/ 407482 w 407482"/>
              <a:gd name="connsiteY6" fmla="*/ 336885 h 513815"/>
              <a:gd name="connsiteX7" fmla="*/ 407480 w 407482"/>
              <a:gd name="connsiteY7" fmla="*/ 463346 h 513815"/>
              <a:gd name="connsiteX8" fmla="*/ 298 w 407482"/>
              <a:gd name="connsiteY8" fmla="*/ 513815 h 513815"/>
              <a:gd name="connsiteX0" fmla="*/ 298 w 407482"/>
              <a:gd name="connsiteY0" fmla="*/ 513815 h 524786"/>
              <a:gd name="connsiteX1" fmla="*/ 1086 w 407482"/>
              <a:gd name="connsiteY1" fmla="*/ 1865 h 524786"/>
              <a:gd name="connsiteX2" fmla="*/ 133713 w 407482"/>
              <a:gd name="connsiteY2" fmla="*/ 0 h 524786"/>
              <a:gd name="connsiteX3" fmla="*/ 133713 w 407482"/>
              <a:gd name="connsiteY3" fmla="*/ 175097 h 524786"/>
              <a:gd name="connsiteX4" fmla="*/ 260172 w 407482"/>
              <a:gd name="connsiteY4" fmla="*/ 175097 h 524786"/>
              <a:gd name="connsiteX5" fmla="*/ 260638 w 407482"/>
              <a:gd name="connsiteY5" fmla="*/ 330740 h 524786"/>
              <a:gd name="connsiteX6" fmla="*/ 407482 w 407482"/>
              <a:gd name="connsiteY6" fmla="*/ 336885 h 524786"/>
              <a:gd name="connsiteX7" fmla="*/ 407480 w 407482"/>
              <a:gd name="connsiteY7" fmla="*/ 524786 h 524786"/>
              <a:gd name="connsiteX8" fmla="*/ 298 w 407482"/>
              <a:gd name="connsiteY8" fmla="*/ 513815 h 524786"/>
              <a:gd name="connsiteX0" fmla="*/ 298 w 407482"/>
              <a:gd name="connsiteY0" fmla="*/ 513815 h 513815"/>
              <a:gd name="connsiteX1" fmla="*/ 1086 w 407482"/>
              <a:gd name="connsiteY1" fmla="*/ 1865 h 513815"/>
              <a:gd name="connsiteX2" fmla="*/ 133713 w 407482"/>
              <a:gd name="connsiteY2" fmla="*/ 0 h 513815"/>
              <a:gd name="connsiteX3" fmla="*/ 133713 w 407482"/>
              <a:gd name="connsiteY3" fmla="*/ 175097 h 513815"/>
              <a:gd name="connsiteX4" fmla="*/ 260172 w 407482"/>
              <a:gd name="connsiteY4" fmla="*/ 175097 h 513815"/>
              <a:gd name="connsiteX5" fmla="*/ 260638 w 407482"/>
              <a:gd name="connsiteY5" fmla="*/ 330740 h 513815"/>
              <a:gd name="connsiteX6" fmla="*/ 407482 w 407482"/>
              <a:gd name="connsiteY6" fmla="*/ 336885 h 513815"/>
              <a:gd name="connsiteX7" fmla="*/ 407480 w 407482"/>
              <a:gd name="connsiteY7" fmla="*/ 512497 h 513815"/>
              <a:gd name="connsiteX8" fmla="*/ 298 w 407482"/>
              <a:gd name="connsiteY8" fmla="*/ 513815 h 513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7482" h="513815">
                <a:moveTo>
                  <a:pt x="298" y="513815"/>
                </a:moveTo>
                <a:cubicBezTo>
                  <a:pt x="-984" y="367772"/>
                  <a:pt x="2368" y="147908"/>
                  <a:pt x="1086" y="1865"/>
                </a:cubicBezTo>
                <a:lnTo>
                  <a:pt x="133713" y="0"/>
                </a:lnTo>
                <a:lnTo>
                  <a:pt x="133713" y="175097"/>
                </a:lnTo>
                <a:lnTo>
                  <a:pt x="260172" y="175097"/>
                </a:lnTo>
                <a:cubicBezTo>
                  <a:pt x="260327" y="226978"/>
                  <a:pt x="260483" y="278859"/>
                  <a:pt x="260638" y="330740"/>
                </a:cubicBezTo>
                <a:lnTo>
                  <a:pt x="407482" y="336885"/>
                </a:lnTo>
                <a:cubicBezTo>
                  <a:pt x="407481" y="383134"/>
                  <a:pt x="407481" y="466248"/>
                  <a:pt x="407480" y="512497"/>
                </a:cubicBezTo>
                <a:lnTo>
                  <a:pt x="298" y="513815"/>
                </a:lnTo>
                <a:close/>
              </a:path>
            </a:pathLst>
          </a:custGeom>
          <a:gradFill>
            <a:gsLst>
              <a:gs pos="0">
                <a:srgbClr val="CADCDC"/>
              </a:gs>
              <a:gs pos="100000">
                <a:srgbClr val="689DA4"/>
              </a:gs>
            </a:gsLst>
            <a:lin ang="5400000" scaled="0"/>
          </a:gradFill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/>
          <a:lstStyle/>
          <a:p>
            <a:pPr algn="ctr"/>
            <a:endParaRPr lang="ko-KR" altLang="en-US"/>
          </a:p>
        </p:txBody>
      </p:sp>
      <p:grpSp>
        <p:nvGrpSpPr>
          <p:cNvPr id="10" name="그룹 242"/>
          <p:cNvGrpSpPr/>
          <p:nvPr/>
        </p:nvGrpSpPr>
        <p:grpSpPr>
          <a:xfrm>
            <a:off x="5390616" y="4631372"/>
            <a:ext cx="720000" cy="720000"/>
            <a:chOff x="5992774" y="2010892"/>
            <a:chExt cx="1434383" cy="1434383"/>
          </a:xfrm>
        </p:grpSpPr>
        <p:sp>
          <p:nvSpPr>
            <p:cNvPr id="244" name="타원 243"/>
            <p:cNvSpPr/>
            <p:nvPr/>
          </p:nvSpPr>
          <p:spPr>
            <a:xfrm>
              <a:off x="5992774" y="2010892"/>
              <a:ext cx="1434383" cy="1434383"/>
            </a:xfrm>
            <a:prstGeom prst="ellipse">
              <a:avLst/>
            </a:prstGeom>
            <a:solidFill>
              <a:srgbClr val="34A680"/>
            </a:soli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000"/>
            </a:p>
          </p:txBody>
        </p:sp>
        <p:sp>
          <p:nvSpPr>
            <p:cNvPr id="245" name="타원 244"/>
            <p:cNvSpPr/>
            <p:nvPr/>
          </p:nvSpPr>
          <p:spPr>
            <a:xfrm>
              <a:off x="6056267" y="2070373"/>
              <a:ext cx="1311002" cy="1311002"/>
            </a:xfrm>
            <a:prstGeom prst="ellipse">
              <a:avLst/>
            </a:prstGeom>
            <a:solidFill>
              <a:srgbClr val="298365"/>
            </a:soli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000"/>
            </a:p>
          </p:txBody>
        </p:sp>
      </p:grpSp>
      <p:grpSp>
        <p:nvGrpSpPr>
          <p:cNvPr id="11" name="그룹 245"/>
          <p:cNvGrpSpPr/>
          <p:nvPr/>
        </p:nvGrpSpPr>
        <p:grpSpPr>
          <a:xfrm>
            <a:off x="7326858" y="3177762"/>
            <a:ext cx="720000" cy="720000"/>
            <a:chOff x="5992774" y="2010892"/>
            <a:chExt cx="1434383" cy="1434383"/>
          </a:xfrm>
        </p:grpSpPr>
        <p:sp>
          <p:nvSpPr>
            <p:cNvPr id="247" name="타원 246"/>
            <p:cNvSpPr/>
            <p:nvPr/>
          </p:nvSpPr>
          <p:spPr>
            <a:xfrm>
              <a:off x="5992774" y="2010892"/>
              <a:ext cx="1434383" cy="1434383"/>
            </a:xfrm>
            <a:prstGeom prst="ellipse">
              <a:avLst/>
            </a:prstGeom>
            <a:solidFill>
              <a:srgbClr val="46B09E"/>
            </a:soli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248" name="타원 247"/>
            <p:cNvSpPr/>
            <p:nvPr/>
          </p:nvSpPr>
          <p:spPr>
            <a:xfrm>
              <a:off x="6056267" y="2070373"/>
              <a:ext cx="1311002" cy="1311002"/>
            </a:xfrm>
            <a:prstGeom prst="ellipse">
              <a:avLst/>
            </a:prstGeom>
            <a:solidFill>
              <a:srgbClr val="37897B"/>
            </a:soli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ko-KR" altLang="en-US" sz="2000"/>
            </a:p>
          </p:txBody>
        </p:sp>
      </p:grpSp>
      <p:grpSp>
        <p:nvGrpSpPr>
          <p:cNvPr id="12" name="그룹 248"/>
          <p:cNvGrpSpPr/>
          <p:nvPr/>
        </p:nvGrpSpPr>
        <p:grpSpPr>
          <a:xfrm>
            <a:off x="7332142" y="4632960"/>
            <a:ext cx="720000" cy="720000"/>
            <a:chOff x="5992774" y="2010892"/>
            <a:chExt cx="1434383" cy="1434383"/>
          </a:xfrm>
        </p:grpSpPr>
        <p:sp>
          <p:nvSpPr>
            <p:cNvPr id="250" name="타원 249"/>
            <p:cNvSpPr/>
            <p:nvPr/>
          </p:nvSpPr>
          <p:spPr>
            <a:xfrm>
              <a:off x="5992774" y="2010892"/>
              <a:ext cx="1434383" cy="1434383"/>
            </a:xfrm>
            <a:prstGeom prst="ellipse">
              <a:avLst/>
            </a:prstGeom>
            <a:solidFill>
              <a:srgbClr val="30BA99"/>
            </a:soli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000"/>
            </a:p>
          </p:txBody>
        </p:sp>
        <p:sp>
          <p:nvSpPr>
            <p:cNvPr id="251" name="타원 250"/>
            <p:cNvSpPr/>
            <p:nvPr/>
          </p:nvSpPr>
          <p:spPr>
            <a:xfrm>
              <a:off x="6056267" y="2070373"/>
              <a:ext cx="1311002" cy="1311002"/>
            </a:xfrm>
            <a:prstGeom prst="ellipse">
              <a:avLst/>
            </a:prstGeom>
            <a:solidFill>
              <a:srgbClr val="248C73"/>
            </a:soli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000"/>
            </a:p>
          </p:txBody>
        </p:sp>
      </p:grpSp>
      <p:sp>
        <p:nvSpPr>
          <p:cNvPr id="252" name="직사각형 251"/>
          <p:cNvSpPr/>
          <p:nvPr/>
        </p:nvSpPr>
        <p:spPr>
          <a:xfrm>
            <a:off x="7339611" y="4680031"/>
            <a:ext cx="713658" cy="3231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ko-KR" altLang="en-US" sz="1500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인프라</a:t>
            </a:r>
            <a:endParaRPr lang="en-US" altLang="ko-KR" sz="1500" kern="0" dirty="0" smtClean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40" pitchFamily="18" charset="-127"/>
              <a:ea typeface="-윤고딕340" pitchFamily="18" charset="-127"/>
            </a:endParaRPr>
          </a:p>
        </p:txBody>
      </p:sp>
      <p:grpSp>
        <p:nvGrpSpPr>
          <p:cNvPr id="13" name="그룹 252"/>
          <p:cNvGrpSpPr/>
          <p:nvPr/>
        </p:nvGrpSpPr>
        <p:grpSpPr>
          <a:xfrm>
            <a:off x="5389028" y="3204020"/>
            <a:ext cx="720000" cy="720000"/>
            <a:chOff x="5992774" y="2010892"/>
            <a:chExt cx="1434383" cy="1434383"/>
          </a:xfrm>
        </p:grpSpPr>
        <p:sp>
          <p:nvSpPr>
            <p:cNvPr id="254" name="타원 253"/>
            <p:cNvSpPr/>
            <p:nvPr/>
          </p:nvSpPr>
          <p:spPr>
            <a:xfrm>
              <a:off x="5992774" y="2010892"/>
              <a:ext cx="1434383" cy="1434383"/>
            </a:xfrm>
            <a:prstGeom prst="ellipse">
              <a:avLst/>
            </a:prstGeom>
            <a:solidFill>
              <a:srgbClr val="00B4B0"/>
            </a:soli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255" name="타원 254"/>
            <p:cNvSpPr/>
            <p:nvPr/>
          </p:nvSpPr>
          <p:spPr>
            <a:xfrm>
              <a:off x="6056267" y="2070373"/>
              <a:ext cx="1311002" cy="1311002"/>
            </a:xfrm>
            <a:prstGeom prst="ellipse">
              <a:avLst/>
            </a:prstGeom>
            <a:solidFill>
              <a:srgbClr val="009592"/>
            </a:soli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ko-KR" altLang="en-US" sz="2000"/>
            </a:p>
          </p:txBody>
        </p:sp>
      </p:grpSp>
      <p:sp>
        <p:nvSpPr>
          <p:cNvPr id="256" name="직사각형 255"/>
          <p:cNvSpPr/>
          <p:nvPr/>
        </p:nvSpPr>
        <p:spPr>
          <a:xfrm>
            <a:off x="5462997" y="3524751"/>
            <a:ext cx="567783" cy="3231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en-US" altLang="ko-KR" sz="1500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R&amp;D</a:t>
            </a:r>
            <a:endParaRPr lang="en-US" altLang="ko-KR" sz="1500" kern="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40" pitchFamily="18" charset="-127"/>
              <a:ea typeface="-윤고딕340" pitchFamily="18" charset="-127"/>
            </a:endParaRPr>
          </a:p>
        </p:txBody>
      </p:sp>
      <p:sp>
        <p:nvSpPr>
          <p:cNvPr id="257" name="직사각형 256"/>
          <p:cNvSpPr/>
          <p:nvPr/>
        </p:nvSpPr>
        <p:spPr>
          <a:xfrm>
            <a:off x="7341219" y="3524751"/>
            <a:ext cx="713658" cy="3231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ko-KR" altLang="en-US" sz="1500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사업화</a:t>
            </a:r>
            <a:endParaRPr lang="en-US" altLang="ko-KR" sz="1500" kern="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40" pitchFamily="18" charset="-127"/>
              <a:ea typeface="-윤고딕340" pitchFamily="18" charset="-127"/>
            </a:endParaRPr>
          </a:p>
        </p:txBody>
      </p:sp>
      <p:sp>
        <p:nvSpPr>
          <p:cNvPr id="258" name="직사각형 257"/>
          <p:cNvSpPr/>
          <p:nvPr/>
        </p:nvSpPr>
        <p:spPr bwMode="auto">
          <a:xfrm>
            <a:off x="6792533" y="2170709"/>
            <a:ext cx="1691721" cy="115200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0"/>
            </a:lightRig>
          </a:scene3d>
          <a:sp3d>
            <a:bevelT w="0" h="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atinLnBrk="0">
              <a:defRPr/>
            </a:pPr>
            <a:endParaRPr lang="ko-KR" altLang="en-US" sz="1400" kern="0" smtClean="0">
              <a:solidFill>
                <a:srgbClr val="FFFF00"/>
              </a:solidFill>
              <a:latin typeface="HY헤드라인M"/>
              <a:ea typeface="HY헤드라인M"/>
            </a:endParaRPr>
          </a:p>
        </p:txBody>
      </p:sp>
      <p:sp>
        <p:nvSpPr>
          <p:cNvPr id="259" name="모서리가 둥근 직사각형 258"/>
          <p:cNvSpPr/>
          <p:nvPr/>
        </p:nvSpPr>
        <p:spPr>
          <a:xfrm rot="10800000">
            <a:off x="6746980" y="2145538"/>
            <a:ext cx="1836000" cy="1404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gradFill flip="none" rotWithShape="1">
              <a:gsLst>
                <a:gs pos="50000">
                  <a:srgbClr val="359B9B"/>
                </a:gs>
                <a:gs pos="100000">
                  <a:srgbClr val="379999"/>
                </a:gs>
              </a:gsLst>
              <a:lin ang="16200000" scaled="1"/>
              <a:tileRect/>
            </a:gradFill>
          </a:ln>
          <a:effectLst>
            <a:outerShdw blurRad="50800" dist="38100" dir="5400000" algn="t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000" b="1">
              <a:solidFill>
                <a:prstClr val="white"/>
              </a:solidFill>
            </a:endParaRPr>
          </a:p>
        </p:txBody>
      </p:sp>
      <p:sp>
        <p:nvSpPr>
          <p:cNvPr id="260" name="양쪽 모서리가 둥근 사각형 259"/>
          <p:cNvSpPr/>
          <p:nvPr/>
        </p:nvSpPr>
        <p:spPr>
          <a:xfrm rot="10800000">
            <a:off x="6750172" y="3549538"/>
            <a:ext cx="1836000" cy="29984"/>
          </a:xfrm>
          <a:prstGeom prst="round2SameRect">
            <a:avLst/>
          </a:prstGeom>
          <a:solidFill>
            <a:srgbClr val="37897B"/>
          </a:solidFill>
          <a:ln w="1587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 sz="2000"/>
          </a:p>
        </p:txBody>
      </p:sp>
      <p:sp>
        <p:nvSpPr>
          <p:cNvPr id="261" name="Text Box 5"/>
          <p:cNvSpPr txBox="1">
            <a:spLocks noChangeArrowheads="1"/>
          </p:cNvSpPr>
          <p:nvPr/>
        </p:nvSpPr>
        <p:spPr bwMode="auto">
          <a:xfrm>
            <a:off x="6754956" y="2138837"/>
            <a:ext cx="179215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Font typeface="Arial" pitchFamily="34" charset="0"/>
              <a:buChar char="•"/>
            </a:pPr>
            <a:r>
              <a:rPr lang="ko-KR" altLang="en-US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창업도약 패키지</a:t>
            </a:r>
            <a:r>
              <a:rPr lang="en-US" altLang="ko-KR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/>
            </a:r>
            <a:br>
              <a:rPr lang="en-US" altLang="ko-KR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</a:br>
            <a:r>
              <a:rPr lang="ko-KR" altLang="en-US" spc="-15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프로그램 </a:t>
            </a:r>
            <a:r>
              <a:rPr lang="en-US" altLang="ko-KR" sz="1400" spc="-15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(1,100</a:t>
            </a:r>
            <a:r>
              <a:rPr lang="ko-KR" altLang="en-US" sz="1400" spc="-150" dirty="0" err="1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억원</a:t>
            </a:r>
            <a:r>
              <a:rPr lang="en-US" altLang="ko-KR" sz="1400" spc="-15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)</a:t>
            </a:r>
            <a:endParaRPr lang="ko-KR" altLang="en-US" sz="1400" spc="-150" dirty="0" smtClean="0">
              <a:gradFill>
                <a:gsLst>
                  <a:gs pos="100000">
                    <a:srgbClr val="000000"/>
                  </a:gs>
                  <a:gs pos="100000">
                    <a:srgbClr val="BBE0E3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262" name="직사각형 261"/>
          <p:cNvSpPr/>
          <p:nvPr/>
        </p:nvSpPr>
        <p:spPr bwMode="auto">
          <a:xfrm>
            <a:off x="4878647" y="2166529"/>
            <a:ext cx="1691721" cy="115200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0"/>
            </a:lightRig>
          </a:scene3d>
          <a:sp3d>
            <a:bevelT w="0" h="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atinLnBrk="0"/>
            <a:endParaRPr lang="ko-KR" altLang="en-US" sz="1400" kern="0">
              <a:solidFill>
                <a:srgbClr val="FFFF00"/>
              </a:solidFill>
              <a:latin typeface="HY헤드라인M"/>
              <a:ea typeface="HY헤드라인M"/>
            </a:endParaRPr>
          </a:p>
        </p:txBody>
      </p:sp>
      <p:sp>
        <p:nvSpPr>
          <p:cNvPr id="263" name="모서리가 둥근 직사각형 262"/>
          <p:cNvSpPr/>
          <p:nvPr/>
        </p:nvSpPr>
        <p:spPr>
          <a:xfrm rot="10800000">
            <a:off x="4746713" y="2143678"/>
            <a:ext cx="1908000" cy="1404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gradFill flip="none" rotWithShape="1">
              <a:gsLst>
                <a:gs pos="50000">
                  <a:srgbClr val="359B9B"/>
                </a:gs>
                <a:gs pos="100000">
                  <a:srgbClr val="379999"/>
                </a:gs>
              </a:gsLst>
              <a:lin ang="16200000" scaled="1"/>
              <a:tileRect/>
            </a:gradFill>
          </a:ln>
          <a:effectLst>
            <a:outerShdw blurRad="50800" dist="38100" dir="5400000" algn="t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000" b="1">
              <a:solidFill>
                <a:prstClr val="white"/>
              </a:solidFill>
            </a:endParaRPr>
          </a:p>
        </p:txBody>
      </p:sp>
      <p:sp>
        <p:nvSpPr>
          <p:cNvPr id="264" name="양쪽 모서리가 둥근 사각형 263"/>
          <p:cNvSpPr/>
          <p:nvPr/>
        </p:nvSpPr>
        <p:spPr>
          <a:xfrm rot="10800000">
            <a:off x="4749904" y="3547678"/>
            <a:ext cx="1908000" cy="29984"/>
          </a:xfrm>
          <a:prstGeom prst="round2SameRect">
            <a:avLst/>
          </a:prstGeom>
          <a:solidFill>
            <a:srgbClr val="009592"/>
          </a:solidFill>
          <a:ln w="1587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 sz="2000"/>
          </a:p>
        </p:txBody>
      </p:sp>
      <p:sp>
        <p:nvSpPr>
          <p:cNvPr id="265" name="직사각형 264"/>
          <p:cNvSpPr/>
          <p:nvPr/>
        </p:nvSpPr>
        <p:spPr>
          <a:xfrm>
            <a:off x="4920978" y="2800234"/>
            <a:ext cx="1554913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en-US" altLang="ko-KR" sz="14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- </a:t>
            </a:r>
            <a:r>
              <a:rPr lang="ko-KR" altLang="en-US" sz="14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최대 </a:t>
            </a:r>
            <a:r>
              <a:rPr lang="en-US" altLang="ko-KR" sz="14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1</a:t>
            </a:r>
            <a:r>
              <a:rPr lang="ko-KR" altLang="en-US" sz="14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년간 </a:t>
            </a:r>
            <a:r>
              <a:rPr lang="en-US" altLang="ko-KR" sz="14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2</a:t>
            </a:r>
            <a:r>
              <a:rPr lang="ko-KR" altLang="en-US" sz="1400" kern="0" dirty="0" err="1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억원</a:t>
            </a:r>
            <a:r>
              <a:rPr lang="ko-KR" altLang="en-US" sz="14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 </a:t>
            </a:r>
            <a:r>
              <a:rPr lang="en-US" altLang="ko-KR" sz="14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/>
            </a:r>
            <a:br>
              <a:rPr lang="en-US" altLang="ko-KR" sz="14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</a:br>
            <a:r>
              <a:rPr lang="en-US" altLang="ko-KR" sz="14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   </a:t>
            </a:r>
            <a:r>
              <a:rPr lang="ko-KR" altLang="en-US" sz="14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맑은 고딕"/>
                <a:ea typeface="맑은 고딕"/>
              </a:rPr>
              <a:t>→ </a:t>
            </a:r>
            <a:r>
              <a:rPr lang="en-US" altLang="ko-KR" sz="14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1,000</a:t>
            </a:r>
            <a:r>
              <a:rPr lang="ko-KR" altLang="en-US" sz="14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개 업체 </a:t>
            </a:r>
            <a:endParaRPr lang="en-US" altLang="ko-KR" sz="1400" kern="0" dirty="0" smtClean="0">
              <a:gradFill>
                <a:gsLst>
                  <a:gs pos="100000">
                    <a:schemeClr val="tx1">
                      <a:lumMod val="75000"/>
                      <a:lumOff val="25000"/>
                    </a:scheme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20" pitchFamily="18" charset="-127"/>
              <a:ea typeface="-윤고딕320" pitchFamily="18" charset="-127"/>
            </a:endParaRPr>
          </a:p>
        </p:txBody>
      </p:sp>
      <p:sp>
        <p:nvSpPr>
          <p:cNvPr id="266" name="Text Box 5"/>
          <p:cNvSpPr txBox="1">
            <a:spLocks noChangeArrowheads="1"/>
          </p:cNvSpPr>
          <p:nvPr/>
        </p:nvSpPr>
        <p:spPr bwMode="auto">
          <a:xfrm>
            <a:off x="4772062" y="2138598"/>
            <a:ext cx="187230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Font typeface="Arial" pitchFamily="34" charset="0"/>
              <a:buChar char="•"/>
            </a:pPr>
            <a:r>
              <a:rPr lang="ko-KR" altLang="en-US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제품 고도화 기술</a:t>
            </a:r>
            <a:r>
              <a:rPr lang="en-US" altLang="ko-KR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/>
            </a:r>
            <a:br>
              <a:rPr lang="en-US" altLang="ko-KR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</a:br>
            <a:r>
              <a:rPr lang="ko-KR" altLang="en-US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개발 </a:t>
            </a:r>
            <a:r>
              <a:rPr lang="en-US" altLang="ko-KR" sz="140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(1,600</a:t>
            </a:r>
            <a:r>
              <a:rPr lang="ko-KR" altLang="en-US" sz="1400" dirty="0" err="1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억원</a:t>
            </a:r>
            <a:r>
              <a:rPr lang="en-US" altLang="ko-KR" sz="140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)</a:t>
            </a:r>
            <a:endParaRPr lang="ko-KR" altLang="en-US" sz="1100" dirty="0" smtClean="0">
              <a:gradFill>
                <a:gsLst>
                  <a:gs pos="100000">
                    <a:srgbClr val="000000"/>
                  </a:gs>
                  <a:gs pos="100000">
                    <a:srgbClr val="BBE0E3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267" name="모서리가 둥근 직사각형 266"/>
          <p:cNvSpPr/>
          <p:nvPr/>
        </p:nvSpPr>
        <p:spPr>
          <a:xfrm>
            <a:off x="6750172" y="5001710"/>
            <a:ext cx="1836000" cy="1404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gradFill flip="none" rotWithShape="1">
              <a:gsLst>
                <a:gs pos="50000">
                  <a:srgbClr val="359B9B"/>
                </a:gs>
                <a:gs pos="100000">
                  <a:srgbClr val="379999"/>
                </a:gs>
              </a:gsLst>
              <a:lin ang="16200000" scaled="1"/>
              <a:tileRect/>
            </a:gradFill>
          </a:ln>
          <a:effectLst>
            <a:outerShdw blurRad="50800" dist="38100" dir="5400000" algn="t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000" b="1">
              <a:solidFill>
                <a:prstClr val="white"/>
              </a:solidFill>
            </a:endParaRPr>
          </a:p>
        </p:txBody>
      </p:sp>
      <p:sp>
        <p:nvSpPr>
          <p:cNvPr id="268" name="양쪽 모서리가 둥근 사각형 267"/>
          <p:cNvSpPr/>
          <p:nvPr/>
        </p:nvSpPr>
        <p:spPr>
          <a:xfrm>
            <a:off x="6746980" y="4971726"/>
            <a:ext cx="1836000" cy="29984"/>
          </a:xfrm>
          <a:prstGeom prst="round2SameRect">
            <a:avLst/>
          </a:prstGeom>
          <a:solidFill>
            <a:srgbClr val="248C73"/>
          </a:solidFill>
          <a:ln w="1587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000"/>
          </a:p>
        </p:txBody>
      </p:sp>
      <p:sp>
        <p:nvSpPr>
          <p:cNvPr id="269" name="모서리가 둥근 직사각형 268"/>
          <p:cNvSpPr/>
          <p:nvPr/>
        </p:nvSpPr>
        <p:spPr>
          <a:xfrm>
            <a:off x="4750651" y="5003570"/>
            <a:ext cx="1836000" cy="1404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gradFill flip="none" rotWithShape="1">
              <a:gsLst>
                <a:gs pos="50000">
                  <a:srgbClr val="359B9B"/>
                </a:gs>
                <a:gs pos="100000">
                  <a:srgbClr val="379999"/>
                </a:gs>
              </a:gsLst>
              <a:lin ang="16200000" scaled="1"/>
              <a:tileRect/>
            </a:gradFill>
          </a:ln>
          <a:effectLst>
            <a:outerShdw blurRad="50800" dist="38100" dir="5400000" algn="t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000" b="1">
              <a:solidFill>
                <a:prstClr val="white"/>
              </a:solidFill>
            </a:endParaRPr>
          </a:p>
        </p:txBody>
      </p:sp>
      <p:sp>
        <p:nvSpPr>
          <p:cNvPr id="270" name="양쪽 모서리가 둥근 사각형 269"/>
          <p:cNvSpPr/>
          <p:nvPr/>
        </p:nvSpPr>
        <p:spPr>
          <a:xfrm>
            <a:off x="4742696" y="4973586"/>
            <a:ext cx="1836000" cy="29984"/>
          </a:xfrm>
          <a:prstGeom prst="round2SameRect">
            <a:avLst/>
          </a:prstGeom>
          <a:solidFill>
            <a:srgbClr val="298365"/>
          </a:solidFill>
          <a:ln w="1587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000"/>
          </a:p>
        </p:txBody>
      </p:sp>
      <p:sp>
        <p:nvSpPr>
          <p:cNvPr id="271" name="Text Box 5"/>
          <p:cNvSpPr txBox="1">
            <a:spLocks noChangeArrowheads="1"/>
          </p:cNvSpPr>
          <p:nvPr/>
        </p:nvSpPr>
        <p:spPr bwMode="auto">
          <a:xfrm>
            <a:off x="4772438" y="5003110"/>
            <a:ext cx="179376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Font typeface="Arial" pitchFamily="34" charset="0"/>
              <a:buChar char="•"/>
            </a:pPr>
            <a:r>
              <a:rPr lang="ko-KR" altLang="en-US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시설 </a:t>
            </a:r>
            <a:r>
              <a:rPr lang="en-US" altLang="ko-KR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맑은 고딕"/>
                <a:ea typeface="맑은 고딕"/>
              </a:rPr>
              <a:t>· </a:t>
            </a:r>
            <a:r>
              <a:rPr lang="ko-KR" altLang="en-US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운전 자금</a:t>
            </a:r>
            <a:r>
              <a:rPr lang="en-US" altLang="ko-KR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/>
            </a:r>
            <a:br>
              <a:rPr lang="en-US" altLang="ko-KR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</a:br>
            <a:r>
              <a:rPr lang="en-US" altLang="ko-KR" sz="140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(1.4</a:t>
            </a:r>
            <a:r>
              <a:rPr lang="ko-KR" altLang="en-US" sz="140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조원</a:t>
            </a:r>
            <a:r>
              <a:rPr lang="en-US" altLang="ko-KR" sz="140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)</a:t>
            </a:r>
            <a:endParaRPr lang="ko-KR" altLang="en-US" sz="1400" dirty="0" smtClean="0">
              <a:gradFill>
                <a:gsLst>
                  <a:gs pos="100000">
                    <a:srgbClr val="000000"/>
                  </a:gs>
                  <a:gs pos="100000">
                    <a:srgbClr val="BBE0E3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272" name="직사각형 271"/>
          <p:cNvSpPr/>
          <p:nvPr/>
        </p:nvSpPr>
        <p:spPr>
          <a:xfrm>
            <a:off x="4921012" y="5582167"/>
            <a:ext cx="1609415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en-US" altLang="ko-KR" sz="14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- </a:t>
            </a:r>
            <a:r>
              <a:rPr lang="ko-KR" altLang="en-US" sz="14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창업융자</a:t>
            </a:r>
            <a:r>
              <a:rPr lang="ko-KR" altLang="en-US" sz="11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 </a:t>
            </a:r>
            <a:r>
              <a:rPr lang="en-US" altLang="ko-KR" sz="11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(1.3</a:t>
            </a:r>
            <a:r>
              <a:rPr lang="ko-KR" altLang="en-US" sz="11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조원</a:t>
            </a:r>
            <a:r>
              <a:rPr lang="en-US" altLang="ko-KR" sz="11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)</a:t>
            </a:r>
            <a:br>
              <a:rPr lang="en-US" altLang="ko-KR" sz="11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</a:br>
            <a:r>
              <a:rPr lang="en-US" altLang="ko-KR" sz="14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   + </a:t>
            </a:r>
            <a:r>
              <a:rPr lang="ko-KR" altLang="en-US" sz="14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복합금융</a:t>
            </a:r>
            <a:r>
              <a:rPr lang="ko-KR" altLang="en-US" sz="11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 </a:t>
            </a:r>
            <a:r>
              <a:rPr lang="en-US" altLang="ko-KR" sz="11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(0.1</a:t>
            </a:r>
            <a:r>
              <a:rPr lang="ko-KR" altLang="en-US" sz="11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조원</a:t>
            </a:r>
            <a:r>
              <a:rPr lang="en-US" altLang="ko-KR" sz="11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)</a:t>
            </a:r>
            <a:endParaRPr lang="ko-KR" altLang="en-US" sz="1100" kern="0" dirty="0" smtClean="0">
              <a:gradFill>
                <a:gsLst>
                  <a:gs pos="100000">
                    <a:schemeClr val="tx1">
                      <a:lumMod val="75000"/>
                      <a:lumOff val="25000"/>
                    </a:scheme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20" pitchFamily="18" charset="-127"/>
              <a:ea typeface="-윤고딕320" pitchFamily="18" charset="-127"/>
            </a:endParaRPr>
          </a:p>
        </p:txBody>
      </p:sp>
      <p:sp>
        <p:nvSpPr>
          <p:cNvPr id="273" name="직사각형 272"/>
          <p:cNvSpPr/>
          <p:nvPr/>
        </p:nvSpPr>
        <p:spPr>
          <a:xfrm>
            <a:off x="5444561" y="4680031"/>
            <a:ext cx="604653" cy="3231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ko-KR" altLang="en-US" sz="1500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융 자</a:t>
            </a:r>
            <a:endParaRPr lang="en-US" altLang="ko-KR" sz="1500" kern="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40" pitchFamily="18" charset="-127"/>
              <a:ea typeface="-윤고딕340" pitchFamily="18" charset="-127"/>
            </a:endParaRPr>
          </a:p>
        </p:txBody>
      </p:sp>
      <p:sp>
        <p:nvSpPr>
          <p:cNvPr id="274" name="직사각형 273"/>
          <p:cNvSpPr/>
          <p:nvPr/>
        </p:nvSpPr>
        <p:spPr>
          <a:xfrm>
            <a:off x="6858016" y="2800234"/>
            <a:ext cx="1712969" cy="6463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en-US" altLang="ko-KR" sz="1400" kern="0" spc="-7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- </a:t>
            </a:r>
            <a:r>
              <a:rPr lang="ko-KR" altLang="en-US" sz="1400" kern="0" spc="-7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</a:rPr>
              <a:t>디자인</a:t>
            </a:r>
            <a:r>
              <a:rPr lang="en-US" altLang="ko-KR" sz="1400" kern="0" spc="-7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</a:rPr>
              <a:t>, </a:t>
            </a:r>
            <a:r>
              <a:rPr lang="ko-KR" altLang="en-US" sz="1400" kern="0" spc="-70" dirty="0" err="1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</a:rPr>
              <a:t>금형</a:t>
            </a:r>
            <a:r>
              <a:rPr lang="ko-KR" altLang="en-US" sz="1400" kern="0" spc="-7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</a:rPr>
              <a:t> 개선 등</a:t>
            </a:r>
            <a:r>
              <a:rPr lang="en-US" altLang="ko-KR" sz="1400" kern="0" spc="-7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</a:rPr>
              <a:t/>
            </a:r>
            <a:br>
              <a:rPr lang="en-US" altLang="ko-KR" sz="1400" kern="0" spc="-7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</a:rPr>
            </a:br>
            <a:r>
              <a:rPr lang="ko-KR" altLang="en-US" sz="1400" kern="0" spc="-7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</a:rPr>
              <a:t>   </a:t>
            </a:r>
            <a:r>
              <a:rPr lang="en-US" altLang="ko-KR" sz="1400" kern="0" spc="-7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맑은 고딕"/>
                <a:ea typeface="맑은 고딕"/>
              </a:rPr>
              <a:t>→</a:t>
            </a:r>
            <a:r>
              <a:rPr lang="en-US" altLang="ko-KR" sz="1400" kern="0" spc="-7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</a:rPr>
              <a:t> </a:t>
            </a:r>
            <a:r>
              <a:rPr lang="ko-KR" altLang="en-US" sz="1400" kern="0" spc="-7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</a:rPr>
              <a:t>해외현지화 </a:t>
            </a:r>
            <a:r>
              <a:rPr lang="en-US" altLang="ko-KR" sz="1400" kern="0" spc="-7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</a:rPr>
              <a:t>R&amp;D</a:t>
            </a:r>
            <a:br>
              <a:rPr lang="en-US" altLang="ko-KR" sz="1400" kern="0" spc="-7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</a:rPr>
            </a:br>
            <a:r>
              <a:rPr lang="en-US" altLang="ko-KR" sz="1400" kern="0" spc="-7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</a:rPr>
              <a:t>   → </a:t>
            </a:r>
            <a:r>
              <a:rPr lang="ko-KR" altLang="en-US" sz="1400" kern="0" spc="-7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</a:rPr>
              <a:t>양산자금</a:t>
            </a:r>
            <a:endParaRPr lang="en-US" altLang="ko-KR" sz="1000" kern="0" spc="-70" dirty="0" smtClean="0">
              <a:gradFill>
                <a:gsLst>
                  <a:gs pos="100000">
                    <a:schemeClr val="tx1">
                      <a:lumMod val="75000"/>
                      <a:lumOff val="25000"/>
                    </a:scheme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20" pitchFamily="18" charset="-127"/>
              <a:ea typeface="-윤고딕320" pitchFamily="18" charset="-127"/>
            </a:endParaRPr>
          </a:p>
        </p:txBody>
      </p:sp>
      <p:sp>
        <p:nvSpPr>
          <p:cNvPr id="275" name="직사각형 274"/>
          <p:cNvSpPr/>
          <p:nvPr/>
        </p:nvSpPr>
        <p:spPr>
          <a:xfrm>
            <a:off x="6845397" y="5579340"/>
            <a:ext cx="1764907" cy="6463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en-US" altLang="ko-KR" sz="14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- </a:t>
            </a:r>
            <a:r>
              <a:rPr lang="ko-KR" altLang="en-US" sz="1400" kern="0" spc="-5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창업보육센터</a:t>
            </a:r>
            <a:r>
              <a:rPr lang="en-US" altLang="ko-KR" sz="1100" kern="0" spc="-5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(282</a:t>
            </a:r>
            <a:r>
              <a:rPr lang="ko-KR" altLang="en-US" sz="1100" kern="0" spc="-5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개</a:t>
            </a:r>
            <a:r>
              <a:rPr lang="en-US" altLang="ko-KR" sz="1100" kern="0" spc="-5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)</a:t>
            </a:r>
            <a:r>
              <a:rPr lang="ko-KR" altLang="en-US" sz="1400" kern="0" spc="-5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를</a:t>
            </a:r>
            <a:r>
              <a:rPr lang="en-US" altLang="ko-KR" sz="1400" kern="0" spc="-5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/>
            </a:r>
            <a:br>
              <a:rPr lang="en-US" altLang="ko-KR" sz="1400" kern="0" spc="-5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</a:br>
            <a:r>
              <a:rPr lang="en-US" altLang="ko-KR" sz="1400" kern="0" spc="-5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 </a:t>
            </a:r>
            <a:r>
              <a:rPr lang="ko-KR" altLang="en-US" sz="1400" kern="0" spc="-5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  통해 사업공간제공 및 </a:t>
            </a:r>
            <a:r>
              <a:rPr lang="en-US" altLang="ko-KR" sz="1400" kern="0" spc="-5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/>
            </a:r>
            <a:br>
              <a:rPr lang="en-US" altLang="ko-KR" sz="1400" kern="0" spc="-5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</a:br>
            <a:r>
              <a:rPr lang="en-US" altLang="ko-KR" sz="1400" kern="0" spc="-5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   </a:t>
            </a:r>
            <a:r>
              <a:rPr lang="ko-KR" altLang="en-US" sz="1400" kern="0" spc="-5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연구장비 활용 촉진</a:t>
            </a:r>
            <a:endParaRPr lang="ko-KR" altLang="en-US" sz="1100" kern="0" spc="-50" dirty="0" smtClean="0">
              <a:gradFill>
                <a:gsLst>
                  <a:gs pos="100000">
                    <a:schemeClr val="tx1">
                      <a:lumMod val="75000"/>
                      <a:lumOff val="25000"/>
                    </a:scheme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20" pitchFamily="18" charset="-127"/>
              <a:ea typeface="-윤고딕320" pitchFamily="18" charset="-127"/>
            </a:endParaRPr>
          </a:p>
        </p:txBody>
      </p:sp>
      <p:sp>
        <p:nvSpPr>
          <p:cNvPr id="276" name="Text Box 5"/>
          <p:cNvSpPr txBox="1">
            <a:spLocks noChangeArrowheads="1"/>
          </p:cNvSpPr>
          <p:nvPr/>
        </p:nvSpPr>
        <p:spPr bwMode="auto">
          <a:xfrm>
            <a:off x="6764179" y="5003017"/>
            <a:ext cx="166071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Font typeface="Arial" pitchFamily="34" charset="0"/>
              <a:buChar char="•"/>
            </a:pPr>
            <a:r>
              <a:rPr lang="ko-KR" altLang="en-US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안정적인 사업 </a:t>
            </a:r>
            <a:r>
              <a:rPr lang="en-US" altLang="ko-KR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/>
            </a:r>
            <a:br>
              <a:rPr lang="en-US" altLang="ko-KR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</a:br>
            <a:r>
              <a:rPr lang="ko-KR" altLang="en-US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공간 제공</a:t>
            </a:r>
          </a:p>
        </p:txBody>
      </p:sp>
      <p:grpSp>
        <p:nvGrpSpPr>
          <p:cNvPr id="14" name="그룹 276"/>
          <p:cNvGrpSpPr/>
          <p:nvPr/>
        </p:nvGrpSpPr>
        <p:grpSpPr>
          <a:xfrm>
            <a:off x="430683" y="1046428"/>
            <a:ext cx="930668" cy="411108"/>
            <a:chOff x="456554" y="1048169"/>
            <a:chExt cx="2688547" cy="411108"/>
          </a:xfrm>
        </p:grpSpPr>
        <p:grpSp>
          <p:nvGrpSpPr>
            <p:cNvPr id="15" name="그룹 226"/>
            <p:cNvGrpSpPr/>
            <p:nvPr/>
          </p:nvGrpSpPr>
          <p:grpSpPr>
            <a:xfrm>
              <a:off x="456554" y="1048169"/>
              <a:ext cx="2688547" cy="411108"/>
              <a:chOff x="456554" y="1048169"/>
              <a:chExt cx="2688547" cy="411108"/>
            </a:xfrm>
          </p:grpSpPr>
          <p:grpSp>
            <p:nvGrpSpPr>
              <p:cNvPr id="16" name="그룹 233"/>
              <p:cNvGrpSpPr/>
              <p:nvPr/>
            </p:nvGrpSpPr>
            <p:grpSpPr>
              <a:xfrm>
                <a:off x="456554" y="1048169"/>
                <a:ext cx="2688547" cy="411108"/>
                <a:chOff x="1454256" y="5858252"/>
                <a:chExt cx="4769757" cy="539079"/>
              </a:xfrm>
            </p:grpSpPr>
            <p:sp>
              <p:nvSpPr>
                <p:cNvPr id="282" name="모서리가 둥근 직사각형 281"/>
                <p:cNvSpPr/>
                <p:nvPr/>
              </p:nvSpPr>
              <p:spPr>
                <a:xfrm>
                  <a:off x="1454256" y="5858252"/>
                  <a:ext cx="4769757" cy="53907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3" name="모서리가 둥근 직사각형 282"/>
                <p:cNvSpPr/>
                <p:nvPr/>
              </p:nvSpPr>
              <p:spPr>
                <a:xfrm>
                  <a:off x="1530028" y="5889904"/>
                  <a:ext cx="4623915" cy="473856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100000">
                      <a:srgbClr val="5A93C6"/>
                    </a:gs>
                    <a:gs pos="0">
                      <a:srgbClr val="365E8E"/>
                    </a:gs>
                  </a:gsLst>
                  <a:lin ang="9000000" scaled="0"/>
                </a:gradFill>
                <a:ln w="6350">
                  <a:solidFill>
                    <a:schemeClr val="bg1"/>
                  </a:solidFill>
                </a:ln>
                <a:effectLst>
                  <a:innerShdw blurRad="63500" dist="127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</p:grpSp>
          <p:pic>
            <p:nvPicPr>
              <p:cNvPr id="281" name="그림 280" descr="7.png"/>
              <p:cNvPicPr>
                <a:picLocks noChangeAspect="1"/>
              </p:cNvPicPr>
              <p:nvPr/>
            </p:nvPicPr>
            <p:blipFill>
              <a:blip r:embed="rId8" cstate="print"/>
              <a:srcRect l="36136" t="27801" r="50166" b="42889"/>
              <a:stretch>
                <a:fillRect/>
              </a:stretch>
            </p:blipFill>
            <p:spPr>
              <a:xfrm flipH="1">
                <a:off x="542252" y="1087732"/>
                <a:ext cx="2508714" cy="337256"/>
              </a:xfrm>
              <a:prstGeom prst="roundRect">
                <a:avLst>
                  <a:gd name="adj" fmla="val 42750"/>
                </a:avLst>
              </a:prstGeom>
            </p:spPr>
          </p:pic>
        </p:grpSp>
        <p:sp>
          <p:nvSpPr>
            <p:cNvPr id="279" name="제목 114"/>
            <p:cNvSpPr txBox="1">
              <a:spLocks/>
            </p:cNvSpPr>
            <p:nvPr/>
          </p:nvSpPr>
          <p:spPr>
            <a:xfrm>
              <a:off x="509134" y="1109068"/>
              <a:ext cx="2588972" cy="288033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2000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도 약</a:t>
              </a:r>
              <a:endParaRPr lang="ko-KR" altLang="en-US" sz="200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8125193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Box 191"/>
          <p:cNvSpPr txBox="1"/>
          <p:nvPr/>
        </p:nvSpPr>
        <p:spPr bwMode="auto">
          <a:xfrm>
            <a:off x="478159" y="242257"/>
            <a:ext cx="5690982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0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1. </a:t>
            </a:r>
            <a:r>
              <a:rPr lang="ko-KR" altLang="en-US" sz="3000" dirty="0" err="1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선순환</a:t>
            </a:r>
            <a:r>
              <a:rPr lang="ko-KR" altLang="en-US" sz="30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 벤처</a:t>
            </a:r>
            <a:r>
              <a:rPr lang="en-US" altLang="ko-KR" sz="30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·</a:t>
            </a:r>
            <a:r>
              <a:rPr lang="ko-KR" altLang="en-US" sz="30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창업 생태계 정착</a:t>
            </a:r>
            <a:endParaRPr lang="ko-KR" altLang="en-US" sz="300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40" pitchFamily="18" charset="-127"/>
              <a:ea typeface="-윤고딕340" pitchFamily="18" charset="-127"/>
            </a:endParaRPr>
          </a:p>
        </p:txBody>
      </p:sp>
      <p:grpSp>
        <p:nvGrpSpPr>
          <p:cNvPr id="2" name="그룹 157"/>
          <p:cNvGrpSpPr/>
          <p:nvPr/>
        </p:nvGrpSpPr>
        <p:grpSpPr>
          <a:xfrm>
            <a:off x="6732240" y="481896"/>
            <a:ext cx="2086188" cy="333943"/>
            <a:chOff x="6858154" y="481896"/>
            <a:chExt cx="2086188" cy="333943"/>
          </a:xfrm>
        </p:grpSpPr>
        <p:sp>
          <p:nvSpPr>
            <p:cNvPr id="193" name="모서리가 둥근 직사각형 192"/>
            <p:cNvSpPr/>
            <p:nvPr/>
          </p:nvSpPr>
          <p:spPr>
            <a:xfrm>
              <a:off x="6935657" y="510487"/>
              <a:ext cx="812855" cy="25059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 w="952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194" name="Text Box 5"/>
            <p:cNvSpPr txBox="1">
              <a:spLocks noChangeArrowheads="1"/>
            </p:cNvSpPr>
            <p:nvPr/>
          </p:nvSpPr>
          <p:spPr bwMode="auto">
            <a:xfrm>
              <a:off x="7707692" y="492674"/>
              <a:ext cx="123665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latinLnBrk="0" hangingPunct="1">
                <a:defRPr/>
              </a:pPr>
              <a:r>
                <a:rPr lang="ko-KR" altLang="en-US" sz="1500" kern="0" spc="-90" dirty="0">
                  <a:gradFill>
                    <a:gsLst>
                      <a:gs pos="100000">
                        <a:srgbClr val="4F81BD">
                          <a:lumMod val="75000"/>
                        </a:srgbClr>
                      </a:gs>
                      <a:gs pos="100000">
                        <a:srgbClr val="00589A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기업생태계</a:t>
              </a: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6858154" y="481896"/>
              <a:ext cx="9678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base">
                <a:spcAft>
                  <a:spcPct val="0"/>
                </a:spcAft>
                <a:buClr>
                  <a:prstClr val="black">
                    <a:lumMod val="85000"/>
                    <a:lumOff val="15000"/>
                  </a:prstClr>
                </a:buClr>
              </a:pPr>
              <a:r>
                <a:rPr kumimoji="1" lang="ko-KR" altLang="en-US" sz="1400" b="1" spc="-40" dirty="0">
                  <a:gradFill>
                    <a:gsLst>
                      <a:gs pos="100000">
                        <a:prstClr val="white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창조경제</a:t>
              </a:r>
            </a:p>
          </p:txBody>
        </p:sp>
      </p:grpSp>
      <p:sp>
        <p:nvSpPr>
          <p:cNvPr id="196" name="모서리가 둥근 직사각형 8"/>
          <p:cNvSpPr/>
          <p:nvPr/>
        </p:nvSpPr>
        <p:spPr>
          <a:xfrm>
            <a:off x="458027" y="2647464"/>
            <a:ext cx="8217662" cy="342474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rgbClr val="248E9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 sz="14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97" name="모서리가 둥근 직사각형 8"/>
          <p:cNvSpPr/>
          <p:nvPr/>
        </p:nvSpPr>
        <p:spPr>
          <a:xfrm>
            <a:off x="467562" y="1571923"/>
            <a:ext cx="8208126" cy="92838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 sz="1400">
              <a:solidFill>
                <a:srgbClr val="FFFFFF"/>
              </a:solidFill>
              <a:cs typeface="Arial" pitchFamily="34" charset="0"/>
            </a:endParaRPr>
          </a:p>
        </p:txBody>
      </p:sp>
      <p:grpSp>
        <p:nvGrpSpPr>
          <p:cNvPr id="3" name="그룹 131"/>
          <p:cNvGrpSpPr/>
          <p:nvPr/>
        </p:nvGrpSpPr>
        <p:grpSpPr>
          <a:xfrm>
            <a:off x="468543" y="1571925"/>
            <a:ext cx="3960581" cy="366951"/>
            <a:chOff x="469465" y="1674340"/>
            <a:chExt cx="3933203" cy="354747"/>
          </a:xfrm>
        </p:grpSpPr>
        <p:sp>
          <p:nvSpPr>
            <p:cNvPr id="216" name="AutoShape 55"/>
            <p:cNvSpPr>
              <a:spLocks noChangeArrowheads="1"/>
            </p:cNvSpPr>
            <p:nvPr/>
          </p:nvSpPr>
          <p:spPr bwMode="auto">
            <a:xfrm>
              <a:off x="469465" y="1674340"/>
              <a:ext cx="3933203" cy="354747"/>
            </a:xfrm>
            <a:prstGeom prst="roundRect">
              <a:avLst>
                <a:gd name="adj" fmla="val 0"/>
              </a:avLst>
            </a:prstGeom>
            <a:solidFill>
              <a:srgbClr val="0070C0"/>
            </a:solidFill>
            <a:ln w="31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200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28" name="자유형 227"/>
            <p:cNvSpPr/>
            <p:nvPr/>
          </p:nvSpPr>
          <p:spPr>
            <a:xfrm>
              <a:off x="483181" y="1682496"/>
              <a:ext cx="922421" cy="346220"/>
            </a:xfrm>
            <a:custGeom>
              <a:avLst/>
              <a:gdLst>
                <a:gd name="connsiteX0" fmla="*/ 0 w 922421"/>
                <a:gd name="connsiteY0" fmla="*/ 409074 h 409074"/>
                <a:gd name="connsiteX1" fmla="*/ 922421 w 922421"/>
                <a:gd name="connsiteY1" fmla="*/ 0 h 409074"/>
                <a:gd name="connsiteX2" fmla="*/ 0 w 922421"/>
                <a:gd name="connsiteY2" fmla="*/ 0 h 409074"/>
                <a:gd name="connsiteX3" fmla="*/ 0 w 922421"/>
                <a:gd name="connsiteY3" fmla="*/ 409074 h 40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421" h="409074">
                  <a:moveTo>
                    <a:pt x="0" y="409074"/>
                  </a:moveTo>
                  <a:lnTo>
                    <a:pt x="922421" y="0"/>
                  </a:lnTo>
                  <a:lnTo>
                    <a:pt x="0" y="0"/>
                  </a:lnTo>
                  <a:lnTo>
                    <a:pt x="0" y="409074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10000"/>
                  </a:schemeClr>
                </a:gs>
                <a:gs pos="0">
                  <a:schemeClr val="bg1">
                    <a:alpha val="27000"/>
                  </a:schemeClr>
                </a:gs>
              </a:gsLst>
              <a:lin ang="9000000" scaled="0"/>
            </a:gra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ko-KR" altLang="en-US" sz="2000"/>
            </a:p>
          </p:txBody>
        </p:sp>
      </p:grpSp>
      <p:sp>
        <p:nvSpPr>
          <p:cNvPr id="231" name="제목 114"/>
          <p:cNvSpPr txBox="1">
            <a:spLocks/>
          </p:cNvSpPr>
          <p:nvPr/>
        </p:nvSpPr>
        <p:spPr>
          <a:xfrm>
            <a:off x="501393" y="1620274"/>
            <a:ext cx="3981885" cy="267963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wrap="none" anchor="ctr" anchorCtr="0"/>
          <a:lstStyle/>
          <a:p>
            <a:pPr eaLnBrk="0" latinLnBrk="0" hangingPunct="0">
              <a:defRPr/>
            </a:pPr>
            <a:r>
              <a:rPr lang="ko-KR" altLang="en-US" sz="2000" kern="0" spc="-30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    </a:t>
            </a:r>
            <a:r>
              <a:rPr lang="ko-KR" altLang="en-US" sz="2000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벤처투자 가속화</a:t>
            </a:r>
            <a:endParaRPr lang="ko-KR" altLang="en-US" sz="1600" kern="0" dirty="0" smtClean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40" panose="02030504000101010101" pitchFamily="18" charset="-127"/>
              <a:ea typeface="-윤고딕340" panose="02030504000101010101" pitchFamily="18" charset="-127"/>
              <a:cs typeface="Arial" pitchFamily="34" charset="0"/>
            </a:endParaRPr>
          </a:p>
        </p:txBody>
      </p:sp>
      <p:sp>
        <p:nvSpPr>
          <p:cNvPr id="232" name="AutoShape 55"/>
          <p:cNvSpPr>
            <a:spLocks noChangeArrowheads="1"/>
          </p:cNvSpPr>
          <p:nvPr/>
        </p:nvSpPr>
        <p:spPr bwMode="auto">
          <a:xfrm>
            <a:off x="458027" y="2647465"/>
            <a:ext cx="3971097" cy="366951"/>
          </a:xfrm>
          <a:prstGeom prst="roundRect">
            <a:avLst>
              <a:gd name="adj" fmla="val 0"/>
            </a:avLst>
          </a:prstGeom>
          <a:solidFill>
            <a:srgbClr val="248E9C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sz="200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33" name="Text Box 5"/>
          <p:cNvSpPr txBox="1">
            <a:spLocks noChangeArrowheads="1"/>
          </p:cNvSpPr>
          <p:nvPr/>
        </p:nvSpPr>
        <p:spPr bwMode="auto">
          <a:xfrm>
            <a:off x="485791" y="2048150"/>
            <a:ext cx="5257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Clr>
                <a:schemeClr val="tx1"/>
              </a:buClr>
              <a:buFont typeface="Arial" pitchFamily="34" charset="0"/>
              <a:buChar char="•"/>
            </a:pPr>
            <a:r>
              <a:rPr lang="ko-KR" altLang="en-US" spc="-6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벤처투자펀드 총 </a:t>
            </a:r>
            <a:r>
              <a:rPr lang="en-US" altLang="ko-KR" spc="-6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2</a:t>
            </a:r>
            <a:r>
              <a:rPr lang="ko-KR" altLang="en-US" spc="-6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조원 </a:t>
            </a:r>
            <a:r>
              <a:rPr lang="ko-KR" altLang="en-US" spc="-6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조성</a:t>
            </a:r>
            <a:r>
              <a:rPr lang="en-US" altLang="ko-KR" spc="-6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,</a:t>
            </a:r>
            <a:r>
              <a:rPr lang="ko-KR" altLang="en-US" spc="-6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en-US" altLang="ko-KR" spc="-6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1.7</a:t>
            </a:r>
            <a:r>
              <a:rPr lang="ko-KR" altLang="en-US" spc="-6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조원</a:t>
            </a:r>
            <a:r>
              <a:rPr lang="ko-KR" altLang="en-US" sz="1400" spc="-6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en-US" altLang="ko-KR" sz="1400" spc="-6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(85%)</a:t>
            </a:r>
            <a:r>
              <a:rPr lang="ko-KR" altLang="en-US" sz="1400" spc="-6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spc="-6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투자 </a:t>
            </a:r>
            <a:r>
              <a:rPr lang="ko-KR" altLang="en-US" spc="-6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집행</a:t>
            </a:r>
            <a:endParaRPr lang="en-US" altLang="ko-KR" sz="1600" spc="-60" dirty="0">
              <a:gradFill>
                <a:gsLst>
                  <a:gs pos="100000">
                    <a:srgbClr val="000000"/>
                  </a:gs>
                  <a:gs pos="100000">
                    <a:srgbClr val="BBE0E3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238" name="직사각형 237"/>
          <p:cNvSpPr/>
          <p:nvPr/>
        </p:nvSpPr>
        <p:spPr>
          <a:xfrm>
            <a:off x="5574150" y="2115025"/>
            <a:ext cx="2616422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1330325" eaLnBrk="0" fontAlgn="base" latinLnBrk="0" hangingPunct="0">
              <a:spcBef>
                <a:spcPct val="0"/>
              </a:spcBef>
              <a:spcAft>
                <a:spcPts val="600"/>
              </a:spcAft>
              <a:buSzPct val="100000"/>
              <a:defRPr/>
            </a:pPr>
            <a:r>
              <a:rPr kumimoji="1" lang="en-US" altLang="ko-KR" sz="1400" kern="0" spc="-50" dirty="0" smtClean="0">
                <a:gradFill>
                  <a:gsLst>
                    <a:gs pos="100000">
                      <a:srgbClr val="0070C0"/>
                    </a:gs>
                    <a:gs pos="10000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rPr>
              <a:t>(</a:t>
            </a:r>
            <a:r>
              <a:rPr kumimoji="1" lang="ko-KR" altLang="en-US" sz="1400" kern="0" spc="-50" dirty="0" err="1" smtClean="0">
                <a:gradFill>
                  <a:gsLst>
                    <a:gs pos="100000">
                      <a:srgbClr val="0070C0"/>
                    </a:gs>
                    <a:gs pos="10000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rPr>
              <a:t>금융위</a:t>
            </a:r>
            <a:r>
              <a:rPr kumimoji="1" lang="en-US" altLang="ko-KR" sz="1400" kern="0" spc="-50" dirty="0" smtClean="0">
                <a:gradFill>
                  <a:gsLst>
                    <a:gs pos="100000">
                      <a:srgbClr val="0070C0"/>
                    </a:gs>
                    <a:gs pos="10000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rPr>
              <a:t>,</a:t>
            </a:r>
            <a:r>
              <a:rPr kumimoji="1" lang="ko-KR" altLang="en-US" sz="1400" kern="0" spc="-50" dirty="0" smtClean="0">
                <a:gradFill>
                  <a:gsLst>
                    <a:gs pos="100000">
                      <a:srgbClr val="0070C0"/>
                    </a:gs>
                    <a:gs pos="10000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rPr>
              <a:t> 특허청 등 </a:t>
            </a:r>
            <a:r>
              <a:rPr kumimoji="1" lang="en-US" altLang="ko-KR" sz="1400" kern="0" spc="-50" dirty="0" smtClean="0">
                <a:gradFill>
                  <a:gsLst>
                    <a:gs pos="100000">
                      <a:srgbClr val="0070C0"/>
                    </a:gs>
                    <a:gs pos="10000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rPr>
              <a:t>8</a:t>
            </a:r>
            <a:r>
              <a:rPr kumimoji="1" lang="ko-KR" altLang="en-US" sz="1400" kern="0" spc="-50" dirty="0" smtClean="0">
                <a:gradFill>
                  <a:gsLst>
                    <a:gs pos="100000">
                      <a:srgbClr val="0070C0"/>
                    </a:gs>
                    <a:gs pos="10000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rPr>
              <a:t>개 부처 협업</a:t>
            </a:r>
            <a:r>
              <a:rPr kumimoji="1" lang="en-US" altLang="ko-KR" sz="1400" kern="0" spc="-50" dirty="0" smtClean="0">
                <a:gradFill>
                  <a:gsLst>
                    <a:gs pos="100000">
                      <a:srgbClr val="0070C0"/>
                    </a:gs>
                    <a:gs pos="10000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rPr>
              <a:t>)</a:t>
            </a:r>
            <a:endParaRPr kumimoji="1" lang="ko-KR" altLang="en-US" sz="1400" kern="0" spc="-50" dirty="0" smtClean="0">
              <a:gradFill>
                <a:gsLst>
                  <a:gs pos="100000">
                    <a:srgbClr val="0070C0"/>
                  </a:gs>
                  <a:gs pos="100000">
                    <a:srgbClr val="1F497D">
                      <a:lumMod val="75000"/>
                    </a:srgbClr>
                  </a:gs>
                </a:gsLst>
                <a:lin ang="5400000" scaled="0"/>
              </a:gradFill>
              <a:latin typeface="-윤고딕340" panose="02030504000101010101" pitchFamily="18" charset="-127"/>
              <a:ea typeface="-윤고딕340" panose="02030504000101010101" pitchFamily="18" charset="-127"/>
              <a:cs typeface="Arial" panose="020B0604020202020204" pitchFamily="34" charset="0"/>
            </a:endParaRPr>
          </a:p>
        </p:txBody>
      </p:sp>
      <p:grpSp>
        <p:nvGrpSpPr>
          <p:cNvPr id="4" name="그룹 238"/>
          <p:cNvGrpSpPr/>
          <p:nvPr/>
        </p:nvGrpSpPr>
        <p:grpSpPr>
          <a:xfrm>
            <a:off x="5068114" y="3129881"/>
            <a:ext cx="1423760" cy="1374013"/>
            <a:chOff x="5992774" y="2010892"/>
            <a:chExt cx="1434383" cy="1434383"/>
          </a:xfrm>
        </p:grpSpPr>
        <p:sp>
          <p:nvSpPr>
            <p:cNvPr id="240" name="타원 239"/>
            <p:cNvSpPr/>
            <p:nvPr/>
          </p:nvSpPr>
          <p:spPr>
            <a:xfrm>
              <a:off x="5992774" y="2010892"/>
              <a:ext cx="1434383" cy="1434383"/>
            </a:xfrm>
            <a:prstGeom prst="ellipse">
              <a:avLst/>
            </a:prstGeom>
            <a:solidFill>
              <a:srgbClr val="34A680"/>
            </a:soli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000"/>
            </a:p>
          </p:txBody>
        </p:sp>
        <p:sp>
          <p:nvSpPr>
            <p:cNvPr id="241" name="타원 240"/>
            <p:cNvSpPr/>
            <p:nvPr/>
          </p:nvSpPr>
          <p:spPr>
            <a:xfrm>
              <a:off x="6056267" y="2070373"/>
              <a:ext cx="1311002" cy="1311002"/>
            </a:xfrm>
            <a:prstGeom prst="ellipse">
              <a:avLst/>
            </a:prstGeom>
            <a:solidFill>
              <a:srgbClr val="298365"/>
            </a:soli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000"/>
            </a:p>
          </p:txBody>
        </p:sp>
      </p:grpSp>
      <p:grpSp>
        <p:nvGrpSpPr>
          <p:cNvPr id="5" name="그룹 241"/>
          <p:cNvGrpSpPr/>
          <p:nvPr/>
        </p:nvGrpSpPr>
        <p:grpSpPr>
          <a:xfrm>
            <a:off x="1408459" y="3129881"/>
            <a:ext cx="1423760" cy="1374013"/>
            <a:chOff x="5992774" y="2010892"/>
            <a:chExt cx="1434383" cy="1434383"/>
          </a:xfrm>
        </p:grpSpPr>
        <p:sp>
          <p:nvSpPr>
            <p:cNvPr id="243" name="타원 242"/>
            <p:cNvSpPr/>
            <p:nvPr/>
          </p:nvSpPr>
          <p:spPr>
            <a:xfrm>
              <a:off x="5992774" y="2010892"/>
              <a:ext cx="1434383" cy="1434383"/>
            </a:xfrm>
            <a:prstGeom prst="ellipse">
              <a:avLst/>
            </a:prstGeom>
            <a:solidFill>
              <a:srgbClr val="00B4B0"/>
            </a:soli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244" name="타원 243"/>
            <p:cNvSpPr/>
            <p:nvPr/>
          </p:nvSpPr>
          <p:spPr>
            <a:xfrm>
              <a:off x="6056267" y="2070373"/>
              <a:ext cx="1311002" cy="1311002"/>
            </a:xfrm>
            <a:prstGeom prst="ellipse">
              <a:avLst/>
            </a:prstGeom>
            <a:solidFill>
              <a:srgbClr val="009592"/>
            </a:soli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ko-KR" altLang="en-US" sz="2000"/>
            </a:p>
          </p:txBody>
        </p:sp>
      </p:grpSp>
      <p:grpSp>
        <p:nvGrpSpPr>
          <p:cNvPr id="6" name="그룹 244"/>
          <p:cNvGrpSpPr/>
          <p:nvPr/>
        </p:nvGrpSpPr>
        <p:grpSpPr>
          <a:xfrm>
            <a:off x="3233656" y="3129881"/>
            <a:ext cx="1423760" cy="1374013"/>
            <a:chOff x="5992774" y="2010892"/>
            <a:chExt cx="1434383" cy="1434383"/>
          </a:xfrm>
        </p:grpSpPr>
        <p:sp>
          <p:nvSpPr>
            <p:cNvPr id="246" name="타원 245"/>
            <p:cNvSpPr/>
            <p:nvPr/>
          </p:nvSpPr>
          <p:spPr>
            <a:xfrm>
              <a:off x="5992774" y="2010892"/>
              <a:ext cx="1434383" cy="1434383"/>
            </a:xfrm>
            <a:prstGeom prst="ellipse">
              <a:avLst/>
            </a:prstGeom>
            <a:solidFill>
              <a:srgbClr val="46B09E"/>
            </a:soli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247" name="타원 246"/>
            <p:cNvSpPr/>
            <p:nvPr/>
          </p:nvSpPr>
          <p:spPr>
            <a:xfrm>
              <a:off x="6056267" y="2070373"/>
              <a:ext cx="1311002" cy="1311002"/>
            </a:xfrm>
            <a:prstGeom prst="ellipse">
              <a:avLst/>
            </a:prstGeom>
            <a:solidFill>
              <a:srgbClr val="37897B"/>
            </a:soli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ko-KR" altLang="en-US" sz="2000"/>
            </a:p>
          </p:txBody>
        </p:sp>
      </p:grpSp>
      <p:grpSp>
        <p:nvGrpSpPr>
          <p:cNvPr id="7" name="그룹 247"/>
          <p:cNvGrpSpPr/>
          <p:nvPr/>
        </p:nvGrpSpPr>
        <p:grpSpPr>
          <a:xfrm>
            <a:off x="6926210" y="3129881"/>
            <a:ext cx="1423760" cy="1374013"/>
            <a:chOff x="5992774" y="2010892"/>
            <a:chExt cx="1434383" cy="1434383"/>
          </a:xfrm>
        </p:grpSpPr>
        <p:sp>
          <p:nvSpPr>
            <p:cNvPr id="249" name="타원 248"/>
            <p:cNvSpPr/>
            <p:nvPr/>
          </p:nvSpPr>
          <p:spPr>
            <a:xfrm>
              <a:off x="5992774" y="2010892"/>
              <a:ext cx="1434383" cy="1434383"/>
            </a:xfrm>
            <a:prstGeom prst="ellipse">
              <a:avLst/>
            </a:prstGeom>
            <a:solidFill>
              <a:srgbClr val="30BA99"/>
            </a:soli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000"/>
            </a:p>
          </p:txBody>
        </p:sp>
        <p:sp>
          <p:nvSpPr>
            <p:cNvPr id="250" name="타원 249"/>
            <p:cNvSpPr/>
            <p:nvPr/>
          </p:nvSpPr>
          <p:spPr>
            <a:xfrm>
              <a:off x="6056267" y="2070373"/>
              <a:ext cx="1311002" cy="1311002"/>
            </a:xfrm>
            <a:prstGeom prst="ellipse">
              <a:avLst/>
            </a:prstGeom>
            <a:solidFill>
              <a:srgbClr val="248C73"/>
            </a:soli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000"/>
            </a:p>
          </p:txBody>
        </p:sp>
      </p:grpSp>
      <p:grpSp>
        <p:nvGrpSpPr>
          <p:cNvPr id="8" name="그룹 252"/>
          <p:cNvGrpSpPr/>
          <p:nvPr/>
        </p:nvGrpSpPr>
        <p:grpSpPr>
          <a:xfrm>
            <a:off x="559176" y="5318587"/>
            <a:ext cx="1275392" cy="574644"/>
            <a:chOff x="559176" y="5508602"/>
            <a:chExt cx="1275392" cy="603391"/>
          </a:xfrm>
        </p:grpSpPr>
        <p:sp>
          <p:nvSpPr>
            <p:cNvPr id="254" name="AutoShape 55"/>
            <p:cNvSpPr>
              <a:spLocks noChangeArrowheads="1"/>
            </p:cNvSpPr>
            <p:nvPr/>
          </p:nvSpPr>
          <p:spPr bwMode="auto">
            <a:xfrm>
              <a:off x="619633" y="5508602"/>
              <a:ext cx="1214935" cy="603391"/>
            </a:xfrm>
            <a:prstGeom prst="roundRect">
              <a:avLst>
                <a:gd name="adj" fmla="val 15244"/>
              </a:avLst>
            </a:prstGeom>
            <a:solidFill>
              <a:schemeClr val="accent5">
                <a:lumMod val="75000"/>
              </a:schemeClr>
            </a:solidFill>
            <a:ln w="31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1200" b="1">
                <a:solidFill>
                  <a:prstClr val="black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55" name="양쪽 모서리가 둥근 사각형 254"/>
            <p:cNvSpPr/>
            <p:nvPr/>
          </p:nvSpPr>
          <p:spPr>
            <a:xfrm rot="5400000" flipV="1">
              <a:off x="671016" y="5525301"/>
              <a:ext cx="534237" cy="572738"/>
            </a:xfrm>
            <a:prstGeom prst="round2SameRect">
              <a:avLst/>
            </a:prstGeom>
            <a:noFill/>
            <a:ln w="19050">
              <a:solidFill>
                <a:srgbClr val="FFFFFF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ko-KR" altLang="en-US" b="1">
                <a:solidFill>
                  <a:prstClr val="white"/>
                </a:solidFill>
              </a:endParaRPr>
            </a:p>
          </p:txBody>
        </p:sp>
        <p:sp>
          <p:nvSpPr>
            <p:cNvPr id="256" name="타원 39"/>
            <p:cNvSpPr/>
            <p:nvPr/>
          </p:nvSpPr>
          <p:spPr>
            <a:xfrm flipH="1">
              <a:off x="645467" y="5548916"/>
              <a:ext cx="684353" cy="322581"/>
            </a:xfrm>
            <a:custGeom>
              <a:avLst/>
              <a:gdLst>
                <a:gd name="connsiteX0" fmla="*/ 137486 w 4313088"/>
                <a:gd name="connsiteY0" fmla="*/ 0 h 824899"/>
                <a:gd name="connsiteX1" fmla="*/ 4175602 w 4313088"/>
                <a:gd name="connsiteY1" fmla="*/ 0 h 824899"/>
                <a:gd name="connsiteX2" fmla="*/ 4313088 w 4313088"/>
                <a:gd name="connsiteY2" fmla="*/ 137486 h 824899"/>
                <a:gd name="connsiteX3" fmla="*/ 4313088 w 4313088"/>
                <a:gd name="connsiteY3" fmla="*/ 824899 h 824899"/>
                <a:gd name="connsiteX4" fmla="*/ 4313088 w 4313088"/>
                <a:gd name="connsiteY4" fmla="*/ 824899 h 824899"/>
                <a:gd name="connsiteX5" fmla="*/ 0 w 4313088"/>
                <a:gd name="connsiteY5" fmla="*/ 824899 h 824899"/>
                <a:gd name="connsiteX6" fmla="*/ 0 w 4313088"/>
                <a:gd name="connsiteY6" fmla="*/ 824899 h 824899"/>
                <a:gd name="connsiteX7" fmla="*/ 0 w 4313088"/>
                <a:gd name="connsiteY7" fmla="*/ 137486 h 824899"/>
                <a:gd name="connsiteX8" fmla="*/ 137486 w 4313088"/>
                <a:gd name="connsiteY8" fmla="*/ 0 h 824899"/>
                <a:gd name="connsiteX0" fmla="*/ 137486 w 4313088"/>
                <a:gd name="connsiteY0" fmla="*/ 0 h 824899"/>
                <a:gd name="connsiteX1" fmla="*/ 4175602 w 4313088"/>
                <a:gd name="connsiteY1" fmla="*/ 0 h 824899"/>
                <a:gd name="connsiteX2" fmla="*/ 4313088 w 4313088"/>
                <a:gd name="connsiteY2" fmla="*/ 137486 h 824899"/>
                <a:gd name="connsiteX3" fmla="*/ 4313088 w 4313088"/>
                <a:gd name="connsiteY3" fmla="*/ 824899 h 824899"/>
                <a:gd name="connsiteX4" fmla="*/ 4313088 w 4313088"/>
                <a:gd name="connsiteY4" fmla="*/ 824899 h 824899"/>
                <a:gd name="connsiteX5" fmla="*/ 0 w 4313088"/>
                <a:gd name="connsiteY5" fmla="*/ 824899 h 824899"/>
                <a:gd name="connsiteX6" fmla="*/ 0 w 4313088"/>
                <a:gd name="connsiteY6" fmla="*/ 137486 h 824899"/>
                <a:gd name="connsiteX7" fmla="*/ 137486 w 4313088"/>
                <a:gd name="connsiteY7" fmla="*/ 0 h 824899"/>
                <a:gd name="connsiteX0" fmla="*/ 137486 w 4313088"/>
                <a:gd name="connsiteY0" fmla="*/ 0 h 824899"/>
                <a:gd name="connsiteX1" fmla="*/ 4175602 w 4313088"/>
                <a:gd name="connsiteY1" fmla="*/ 0 h 824899"/>
                <a:gd name="connsiteX2" fmla="*/ 4313088 w 4313088"/>
                <a:gd name="connsiteY2" fmla="*/ 137486 h 824899"/>
                <a:gd name="connsiteX3" fmla="*/ 4313088 w 4313088"/>
                <a:gd name="connsiteY3" fmla="*/ 824899 h 824899"/>
                <a:gd name="connsiteX4" fmla="*/ 4313088 w 4313088"/>
                <a:gd name="connsiteY4" fmla="*/ 824899 h 824899"/>
                <a:gd name="connsiteX5" fmla="*/ 0 w 4313088"/>
                <a:gd name="connsiteY5" fmla="*/ 137486 h 824899"/>
                <a:gd name="connsiteX6" fmla="*/ 137486 w 4313088"/>
                <a:gd name="connsiteY6" fmla="*/ 0 h 824899"/>
                <a:gd name="connsiteX0" fmla="*/ 0 w 4175602"/>
                <a:gd name="connsiteY0" fmla="*/ 0 h 824899"/>
                <a:gd name="connsiteX1" fmla="*/ 4038116 w 4175602"/>
                <a:gd name="connsiteY1" fmla="*/ 0 h 824899"/>
                <a:gd name="connsiteX2" fmla="*/ 4175602 w 4175602"/>
                <a:gd name="connsiteY2" fmla="*/ 137486 h 824899"/>
                <a:gd name="connsiteX3" fmla="*/ 4175602 w 4175602"/>
                <a:gd name="connsiteY3" fmla="*/ 824899 h 824899"/>
                <a:gd name="connsiteX4" fmla="*/ 4175602 w 4175602"/>
                <a:gd name="connsiteY4" fmla="*/ 824899 h 824899"/>
                <a:gd name="connsiteX5" fmla="*/ 0 w 4175602"/>
                <a:gd name="connsiteY5" fmla="*/ 0 h 824899"/>
                <a:gd name="connsiteX0" fmla="*/ 0 w 2841325"/>
                <a:gd name="connsiteY0" fmla="*/ 9331 h 824899"/>
                <a:gd name="connsiteX1" fmla="*/ 2703839 w 2841325"/>
                <a:gd name="connsiteY1" fmla="*/ 0 h 824899"/>
                <a:gd name="connsiteX2" fmla="*/ 2841325 w 2841325"/>
                <a:gd name="connsiteY2" fmla="*/ 137486 h 824899"/>
                <a:gd name="connsiteX3" fmla="*/ 2841325 w 2841325"/>
                <a:gd name="connsiteY3" fmla="*/ 824899 h 824899"/>
                <a:gd name="connsiteX4" fmla="*/ 2841325 w 2841325"/>
                <a:gd name="connsiteY4" fmla="*/ 824899 h 824899"/>
                <a:gd name="connsiteX5" fmla="*/ 0 w 2841325"/>
                <a:gd name="connsiteY5" fmla="*/ 9331 h 824899"/>
                <a:gd name="connsiteX0" fmla="*/ 0 w 2841325"/>
                <a:gd name="connsiteY0" fmla="*/ 9331 h 824899"/>
                <a:gd name="connsiteX1" fmla="*/ 2703839 w 2841325"/>
                <a:gd name="connsiteY1" fmla="*/ 0 h 824899"/>
                <a:gd name="connsiteX2" fmla="*/ 2841325 w 2841325"/>
                <a:gd name="connsiteY2" fmla="*/ 137486 h 824899"/>
                <a:gd name="connsiteX3" fmla="*/ 2841325 w 2841325"/>
                <a:gd name="connsiteY3" fmla="*/ 824899 h 824899"/>
                <a:gd name="connsiteX4" fmla="*/ 2841325 w 2841325"/>
                <a:gd name="connsiteY4" fmla="*/ 824899 h 824899"/>
                <a:gd name="connsiteX5" fmla="*/ 0 w 2841325"/>
                <a:gd name="connsiteY5" fmla="*/ 9331 h 824899"/>
                <a:gd name="connsiteX0" fmla="*/ 0 w 2841325"/>
                <a:gd name="connsiteY0" fmla="*/ 9331 h 824899"/>
                <a:gd name="connsiteX1" fmla="*/ 2703839 w 2841325"/>
                <a:gd name="connsiteY1" fmla="*/ 0 h 824899"/>
                <a:gd name="connsiteX2" fmla="*/ 2841325 w 2841325"/>
                <a:gd name="connsiteY2" fmla="*/ 137486 h 824899"/>
                <a:gd name="connsiteX3" fmla="*/ 2841325 w 2841325"/>
                <a:gd name="connsiteY3" fmla="*/ 824899 h 824899"/>
                <a:gd name="connsiteX4" fmla="*/ 2841325 w 2841325"/>
                <a:gd name="connsiteY4" fmla="*/ 824899 h 824899"/>
                <a:gd name="connsiteX5" fmla="*/ 0 w 2841325"/>
                <a:gd name="connsiteY5" fmla="*/ 9331 h 824899"/>
                <a:gd name="connsiteX0" fmla="*/ 0 w 2841325"/>
                <a:gd name="connsiteY0" fmla="*/ 9331 h 824899"/>
                <a:gd name="connsiteX1" fmla="*/ 2703839 w 2841325"/>
                <a:gd name="connsiteY1" fmla="*/ 0 h 824899"/>
                <a:gd name="connsiteX2" fmla="*/ 2841325 w 2841325"/>
                <a:gd name="connsiteY2" fmla="*/ 137486 h 824899"/>
                <a:gd name="connsiteX3" fmla="*/ 2841325 w 2841325"/>
                <a:gd name="connsiteY3" fmla="*/ 824899 h 824899"/>
                <a:gd name="connsiteX4" fmla="*/ 2841325 w 2841325"/>
                <a:gd name="connsiteY4" fmla="*/ 824899 h 824899"/>
                <a:gd name="connsiteX5" fmla="*/ 0 w 2841325"/>
                <a:gd name="connsiteY5" fmla="*/ 9331 h 824899"/>
                <a:gd name="connsiteX0" fmla="*/ 0 w 2841325"/>
                <a:gd name="connsiteY0" fmla="*/ 9331 h 824899"/>
                <a:gd name="connsiteX1" fmla="*/ 2703839 w 2841325"/>
                <a:gd name="connsiteY1" fmla="*/ 0 h 824899"/>
                <a:gd name="connsiteX2" fmla="*/ 2841325 w 2841325"/>
                <a:gd name="connsiteY2" fmla="*/ 137486 h 824899"/>
                <a:gd name="connsiteX3" fmla="*/ 2841325 w 2841325"/>
                <a:gd name="connsiteY3" fmla="*/ 824899 h 824899"/>
                <a:gd name="connsiteX4" fmla="*/ 2841325 w 2841325"/>
                <a:gd name="connsiteY4" fmla="*/ 824899 h 824899"/>
                <a:gd name="connsiteX5" fmla="*/ 0 w 2841325"/>
                <a:gd name="connsiteY5" fmla="*/ 9331 h 824899"/>
                <a:gd name="connsiteX0" fmla="*/ 0 w 2841325"/>
                <a:gd name="connsiteY0" fmla="*/ 9331 h 824899"/>
                <a:gd name="connsiteX1" fmla="*/ 2703839 w 2841325"/>
                <a:gd name="connsiteY1" fmla="*/ 0 h 824899"/>
                <a:gd name="connsiteX2" fmla="*/ 2841325 w 2841325"/>
                <a:gd name="connsiteY2" fmla="*/ 137486 h 824899"/>
                <a:gd name="connsiteX3" fmla="*/ 2841325 w 2841325"/>
                <a:gd name="connsiteY3" fmla="*/ 824899 h 824899"/>
                <a:gd name="connsiteX4" fmla="*/ 0 w 2841325"/>
                <a:gd name="connsiteY4" fmla="*/ 9331 h 824899"/>
                <a:gd name="connsiteX0" fmla="*/ 0 w 2841325"/>
                <a:gd name="connsiteY0" fmla="*/ 9331 h 659799"/>
                <a:gd name="connsiteX1" fmla="*/ 2703839 w 2841325"/>
                <a:gd name="connsiteY1" fmla="*/ 0 h 659799"/>
                <a:gd name="connsiteX2" fmla="*/ 2841325 w 2841325"/>
                <a:gd name="connsiteY2" fmla="*/ 137486 h 659799"/>
                <a:gd name="connsiteX3" fmla="*/ 2841325 w 2841325"/>
                <a:gd name="connsiteY3" fmla="*/ 659799 h 659799"/>
                <a:gd name="connsiteX4" fmla="*/ 0 w 2841325"/>
                <a:gd name="connsiteY4" fmla="*/ 9331 h 659799"/>
                <a:gd name="connsiteX0" fmla="*/ 0 w 2841325"/>
                <a:gd name="connsiteY0" fmla="*/ 9331 h 659799"/>
                <a:gd name="connsiteX1" fmla="*/ 2703839 w 2841325"/>
                <a:gd name="connsiteY1" fmla="*/ 0 h 659799"/>
                <a:gd name="connsiteX2" fmla="*/ 2841325 w 2841325"/>
                <a:gd name="connsiteY2" fmla="*/ 137486 h 659799"/>
                <a:gd name="connsiteX3" fmla="*/ 2841325 w 2841325"/>
                <a:gd name="connsiteY3" fmla="*/ 659799 h 659799"/>
                <a:gd name="connsiteX4" fmla="*/ 0 w 2841325"/>
                <a:gd name="connsiteY4" fmla="*/ 9331 h 659799"/>
                <a:gd name="connsiteX0" fmla="*/ 0 w 2841325"/>
                <a:gd name="connsiteY0" fmla="*/ 9331 h 659799"/>
                <a:gd name="connsiteX1" fmla="*/ 2703839 w 2841325"/>
                <a:gd name="connsiteY1" fmla="*/ 0 h 659799"/>
                <a:gd name="connsiteX2" fmla="*/ 2841325 w 2841325"/>
                <a:gd name="connsiteY2" fmla="*/ 137486 h 659799"/>
                <a:gd name="connsiteX3" fmla="*/ 2841325 w 2841325"/>
                <a:gd name="connsiteY3" fmla="*/ 659799 h 659799"/>
                <a:gd name="connsiteX4" fmla="*/ 0 w 2841325"/>
                <a:gd name="connsiteY4" fmla="*/ 9331 h 659799"/>
                <a:gd name="connsiteX0" fmla="*/ 0 w 2841325"/>
                <a:gd name="connsiteY0" fmla="*/ 9331 h 583599"/>
                <a:gd name="connsiteX1" fmla="*/ 2703839 w 2841325"/>
                <a:gd name="connsiteY1" fmla="*/ 0 h 583599"/>
                <a:gd name="connsiteX2" fmla="*/ 2841325 w 2841325"/>
                <a:gd name="connsiteY2" fmla="*/ 137486 h 583599"/>
                <a:gd name="connsiteX3" fmla="*/ 2841325 w 2841325"/>
                <a:gd name="connsiteY3" fmla="*/ 583599 h 583599"/>
                <a:gd name="connsiteX4" fmla="*/ 0 w 2841325"/>
                <a:gd name="connsiteY4" fmla="*/ 9331 h 583599"/>
                <a:gd name="connsiteX0" fmla="*/ 0 w 2841325"/>
                <a:gd name="connsiteY0" fmla="*/ 9331 h 583599"/>
                <a:gd name="connsiteX1" fmla="*/ 2703839 w 2841325"/>
                <a:gd name="connsiteY1" fmla="*/ 0 h 583599"/>
                <a:gd name="connsiteX2" fmla="*/ 2841325 w 2841325"/>
                <a:gd name="connsiteY2" fmla="*/ 137486 h 583599"/>
                <a:gd name="connsiteX3" fmla="*/ 2841325 w 2841325"/>
                <a:gd name="connsiteY3" fmla="*/ 583599 h 583599"/>
                <a:gd name="connsiteX4" fmla="*/ 0 w 2841325"/>
                <a:gd name="connsiteY4" fmla="*/ 9331 h 583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1325" h="583599">
                  <a:moveTo>
                    <a:pt x="0" y="9331"/>
                  </a:moveTo>
                  <a:lnTo>
                    <a:pt x="2703839" y="0"/>
                  </a:lnTo>
                  <a:cubicBezTo>
                    <a:pt x="2779770" y="0"/>
                    <a:pt x="2841325" y="61555"/>
                    <a:pt x="2841325" y="137486"/>
                  </a:cubicBezTo>
                  <a:lnTo>
                    <a:pt x="2841325" y="583599"/>
                  </a:lnTo>
                  <a:cubicBezTo>
                    <a:pt x="2040267" y="-14224"/>
                    <a:pt x="1340808" y="92804"/>
                    <a:pt x="0" y="9331"/>
                  </a:cubicBezTo>
                  <a:close/>
                </a:path>
              </a:pathLst>
            </a:custGeom>
            <a:solidFill>
              <a:schemeClr val="bg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ko-KR" altLang="en-US" b="1">
                <a:solidFill>
                  <a:prstClr val="white"/>
                </a:solidFill>
              </a:endParaRPr>
            </a:p>
          </p:txBody>
        </p:sp>
        <p:sp>
          <p:nvSpPr>
            <p:cNvPr id="257" name="제목 114"/>
            <p:cNvSpPr txBox="1">
              <a:spLocks/>
            </p:cNvSpPr>
            <p:nvPr/>
          </p:nvSpPr>
          <p:spPr>
            <a:xfrm>
              <a:off x="559176" y="5514721"/>
              <a:ext cx="744838" cy="577617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wrap="none" anchor="ctr" anchorCtr="0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1600" b="1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제도</a:t>
              </a:r>
              <a:endParaRPr lang="en-US" altLang="ko-KR" sz="1600" b="1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endParaRPr>
            </a:p>
            <a:p>
              <a:pPr algn="ctr" defTabSz="1330325" eaLnBrk="0" latinLnBrk="0" hangingPunct="0">
                <a:lnSpc>
                  <a:spcPct val="50000"/>
                </a:lnSpc>
                <a:spcAft>
                  <a:spcPts val="600"/>
                </a:spcAft>
                <a:buSzPct val="100000"/>
                <a:defRPr/>
              </a:pPr>
              <a:r>
                <a:rPr lang="ko-KR" altLang="en-US" sz="1600" b="1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개선</a:t>
              </a:r>
              <a:endParaRPr lang="ko-KR" altLang="en-US" sz="1600" b="1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endParaRPr>
            </a:p>
          </p:txBody>
        </p:sp>
      </p:grpSp>
      <p:sp>
        <p:nvSpPr>
          <p:cNvPr id="258" name="AutoShape 55"/>
          <p:cNvSpPr>
            <a:spLocks noChangeArrowheads="1"/>
          </p:cNvSpPr>
          <p:nvPr/>
        </p:nvSpPr>
        <p:spPr bwMode="auto">
          <a:xfrm>
            <a:off x="619633" y="3524060"/>
            <a:ext cx="1214128" cy="1723932"/>
          </a:xfrm>
          <a:prstGeom prst="roundRect">
            <a:avLst>
              <a:gd name="adj" fmla="val 8634"/>
            </a:avLst>
          </a:prstGeom>
          <a:solidFill>
            <a:schemeClr val="accent5">
              <a:lumMod val="75000"/>
            </a:schemeClr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sz="1200" b="1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59" name="Rectangle 78"/>
          <p:cNvSpPr>
            <a:spLocks noChangeArrowheads="1"/>
          </p:cNvSpPr>
          <p:nvPr/>
        </p:nvSpPr>
        <p:spPr bwMode="auto">
          <a:xfrm>
            <a:off x="1795747" y="3149350"/>
            <a:ext cx="68800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ko-KR" altLang="en-US" dirty="0" smtClean="0">
                <a:gradFill>
                  <a:gsLst>
                    <a:gs pos="10000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rPr>
              <a:t>창 업</a:t>
            </a:r>
            <a:endParaRPr lang="ko-KR" altLang="en-US" dirty="0">
              <a:gradFill>
                <a:gsLst>
                  <a:gs pos="100000">
                    <a:schemeClr val="bg1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-윤고딕340" panose="02030504000101010101" pitchFamily="18" charset="-127"/>
              <a:ea typeface="-윤고딕340" panose="02030504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60" name="Rectangle 78"/>
          <p:cNvSpPr>
            <a:spLocks noChangeArrowheads="1"/>
          </p:cNvSpPr>
          <p:nvPr/>
        </p:nvSpPr>
        <p:spPr bwMode="auto">
          <a:xfrm>
            <a:off x="3600580" y="3149350"/>
            <a:ext cx="68800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ko-KR" altLang="en-US" dirty="0" smtClean="0">
                <a:gradFill>
                  <a:gsLst>
                    <a:gs pos="10000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rPr>
              <a:t>성 장</a:t>
            </a:r>
            <a:endParaRPr lang="ko-KR" altLang="en-US" dirty="0">
              <a:gradFill>
                <a:gsLst>
                  <a:gs pos="100000">
                    <a:schemeClr val="bg1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-윤고딕340" panose="02030504000101010101" pitchFamily="18" charset="-127"/>
              <a:ea typeface="-윤고딕340" panose="02030504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61" name="Rectangle 78"/>
          <p:cNvSpPr>
            <a:spLocks noChangeArrowheads="1"/>
          </p:cNvSpPr>
          <p:nvPr/>
        </p:nvSpPr>
        <p:spPr bwMode="auto">
          <a:xfrm>
            <a:off x="5452856" y="3149350"/>
            <a:ext cx="68800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ko-KR" altLang="en-US" dirty="0" smtClean="0">
                <a:gradFill>
                  <a:gsLst>
                    <a:gs pos="10000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rPr>
              <a:t>회 수</a:t>
            </a:r>
            <a:endParaRPr lang="ko-KR" altLang="en-US" dirty="0">
              <a:gradFill>
                <a:gsLst>
                  <a:gs pos="100000">
                    <a:schemeClr val="bg1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-윤고딕340" panose="02030504000101010101" pitchFamily="18" charset="-127"/>
              <a:ea typeface="-윤고딕340" panose="02030504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62" name="Rectangle 78"/>
          <p:cNvSpPr>
            <a:spLocks noChangeArrowheads="1"/>
          </p:cNvSpPr>
          <p:nvPr/>
        </p:nvSpPr>
        <p:spPr bwMode="auto">
          <a:xfrm>
            <a:off x="7210329" y="3149350"/>
            <a:ext cx="8194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ko-KR" altLang="en-US" dirty="0">
                <a:gradFill>
                  <a:gsLst>
                    <a:gs pos="10000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rPr>
              <a:t>재투자</a:t>
            </a:r>
          </a:p>
        </p:txBody>
      </p:sp>
      <p:sp>
        <p:nvSpPr>
          <p:cNvPr id="263" name="제목 114"/>
          <p:cNvSpPr txBox="1">
            <a:spLocks/>
          </p:cNvSpPr>
          <p:nvPr/>
        </p:nvSpPr>
        <p:spPr>
          <a:xfrm>
            <a:off x="490017" y="4076520"/>
            <a:ext cx="883156" cy="614674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wrap="none" anchor="ctr" anchorCtr="0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30325" eaLnBrk="0" latinLnBrk="0" hangingPunct="0">
              <a:lnSpc>
                <a:spcPct val="70000"/>
              </a:lnSpc>
              <a:spcAft>
                <a:spcPts val="600"/>
              </a:spcAft>
              <a:buSzPct val="100000"/>
              <a:defRPr/>
            </a:pPr>
            <a:r>
              <a:rPr lang="ko-KR" altLang="en-US" sz="1600" b="1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펀드</a:t>
            </a:r>
            <a:endParaRPr lang="en-US" altLang="ko-KR" sz="1400" b="1" kern="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264" name="모서리가 둥근 직사각형 263"/>
          <p:cNvSpPr/>
          <p:nvPr/>
        </p:nvSpPr>
        <p:spPr>
          <a:xfrm>
            <a:off x="1202420" y="3423645"/>
            <a:ext cx="1808541" cy="2164088"/>
          </a:xfrm>
          <a:prstGeom prst="roundRect">
            <a:avLst>
              <a:gd name="adj" fmla="val 8356"/>
            </a:avLst>
          </a:prstGeom>
          <a:gradFill flip="none" rotWithShape="1">
            <a:gsLst>
              <a:gs pos="56000">
                <a:schemeClr val="bg1">
                  <a:alpha val="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lumMod val="5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27000" sx="102000" sy="102000" algn="ctr" rotWithShape="0">
              <a:prstClr val="black">
                <a:alpha val="2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000" b="1">
              <a:solidFill>
                <a:prstClr val="white"/>
              </a:solidFill>
            </a:endParaRPr>
          </a:p>
        </p:txBody>
      </p:sp>
      <p:sp>
        <p:nvSpPr>
          <p:cNvPr id="265" name="모서리가 둥근 직사각형 264"/>
          <p:cNvSpPr/>
          <p:nvPr/>
        </p:nvSpPr>
        <p:spPr>
          <a:xfrm>
            <a:off x="1211218" y="3467791"/>
            <a:ext cx="1836000" cy="249012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gradFill flip="none" rotWithShape="1">
              <a:gsLst>
                <a:gs pos="50000">
                  <a:srgbClr val="359B9B"/>
                </a:gs>
                <a:gs pos="100000">
                  <a:srgbClr val="379999"/>
                </a:gs>
              </a:gsLst>
              <a:lin ang="16200000" scaled="1"/>
              <a:tileRect/>
            </a:gradFill>
          </a:ln>
          <a:effectLst>
            <a:outerShdw blurRad="50800" dist="38100" dir="5400000" algn="t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000" b="1">
              <a:solidFill>
                <a:prstClr val="white"/>
              </a:solidFill>
            </a:endParaRPr>
          </a:p>
        </p:txBody>
      </p:sp>
      <p:sp>
        <p:nvSpPr>
          <p:cNvPr id="266" name="양쪽 모서리가 둥근 사각형 265"/>
          <p:cNvSpPr/>
          <p:nvPr/>
        </p:nvSpPr>
        <p:spPr>
          <a:xfrm>
            <a:off x="1217957" y="3441944"/>
            <a:ext cx="1790039" cy="31908"/>
          </a:xfrm>
          <a:prstGeom prst="round2SameRect">
            <a:avLst/>
          </a:prstGeom>
          <a:solidFill>
            <a:srgbClr val="009592"/>
          </a:solidFill>
          <a:ln w="1587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 sz="2000"/>
          </a:p>
        </p:txBody>
      </p:sp>
      <p:sp>
        <p:nvSpPr>
          <p:cNvPr id="267" name="모서리가 둥근 직사각형 266"/>
          <p:cNvSpPr/>
          <p:nvPr/>
        </p:nvSpPr>
        <p:spPr>
          <a:xfrm>
            <a:off x="3041354" y="3423645"/>
            <a:ext cx="1808541" cy="2164088"/>
          </a:xfrm>
          <a:prstGeom prst="roundRect">
            <a:avLst>
              <a:gd name="adj" fmla="val 8356"/>
            </a:avLst>
          </a:prstGeom>
          <a:gradFill flip="none" rotWithShape="1">
            <a:gsLst>
              <a:gs pos="56000">
                <a:schemeClr val="bg1">
                  <a:alpha val="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lumMod val="5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27000" sx="102000" sy="102000" algn="ctr" rotWithShape="0">
              <a:prstClr val="black">
                <a:alpha val="2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000" b="1">
              <a:solidFill>
                <a:prstClr val="white"/>
              </a:solidFill>
            </a:endParaRPr>
          </a:p>
        </p:txBody>
      </p:sp>
      <p:sp>
        <p:nvSpPr>
          <p:cNvPr id="268" name="모서리가 둥근 직사각형 267"/>
          <p:cNvSpPr/>
          <p:nvPr/>
        </p:nvSpPr>
        <p:spPr>
          <a:xfrm>
            <a:off x="3050153" y="3467791"/>
            <a:ext cx="1836000" cy="249012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gradFill flip="none" rotWithShape="1">
              <a:gsLst>
                <a:gs pos="50000">
                  <a:srgbClr val="359B9B"/>
                </a:gs>
                <a:gs pos="100000">
                  <a:srgbClr val="379999"/>
                </a:gs>
              </a:gsLst>
              <a:lin ang="16200000" scaled="1"/>
              <a:tileRect/>
            </a:gradFill>
          </a:ln>
          <a:effectLst>
            <a:outerShdw blurRad="50800" dist="38100" dir="5400000" algn="t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000" b="1">
              <a:solidFill>
                <a:prstClr val="white"/>
              </a:solidFill>
            </a:endParaRPr>
          </a:p>
        </p:txBody>
      </p:sp>
      <p:sp>
        <p:nvSpPr>
          <p:cNvPr id="269" name="양쪽 모서리가 둥근 사각형 268"/>
          <p:cNvSpPr/>
          <p:nvPr/>
        </p:nvSpPr>
        <p:spPr>
          <a:xfrm>
            <a:off x="3056891" y="3441944"/>
            <a:ext cx="1790039" cy="31908"/>
          </a:xfrm>
          <a:prstGeom prst="round2SameRect">
            <a:avLst/>
          </a:prstGeom>
          <a:solidFill>
            <a:srgbClr val="37897B"/>
          </a:solidFill>
          <a:ln w="1587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 sz="2000"/>
          </a:p>
        </p:txBody>
      </p:sp>
      <p:sp>
        <p:nvSpPr>
          <p:cNvPr id="270" name="모서리가 둥근 직사각형 269"/>
          <p:cNvSpPr/>
          <p:nvPr/>
        </p:nvSpPr>
        <p:spPr>
          <a:xfrm>
            <a:off x="4880288" y="3423645"/>
            <a:ext cx="1808541" cy="2164088"/>
          </a:xfrm>
          <a:prstGeom prst="roundRect">
            <a:avLst>
              <a:gd name="adj" fmla="val 8356"/>
            </a:avLst>
          </a:prstGeom>
          <a:gradFill flip="none" rotWithShape="1">
            <a:gsLst>
              <a:gs pos="56000">
                <a:schemeClr val="bg1">
                  <a:alpha val="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lumMod val="5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27000" sx="102000" sy="102000" algn="ctr" rotWithShape="0">
              <a:prstClr val="black">
                <a:alpha val="2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000" b="1">
              <a:solidFill>
                <a:prstClr val="white"/>
              </a:solidFill>
            </a:endParaRPr>
          </a:p>
        </p:txBody>
      </p:sp>
      <p:sp>
        <p:nvSpPr>
          <p:cNvPr id="271" name="모서리가 둥근 직사각형 270"/>
          <p:cNvSpPr/>
          <p:nvPr/>
        </p:nvSpPr>
        <p:spPr>
          <a:xfrm>
            <a:off x="4889087" y="3467791"/>
            <a:ext cx="1836000" cy="249012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gradFill flip="none" rotWithShape="1">
              <a:gsLst>
                <a:gs pos="50000">
                  <a:srgbClr val="359B9B"/>
                </a:gs>
                <a:gs pos="100000">
                  <a:srgbClr val="379999"/>
                </a:gs>
              </a:gsLst>
              <a:lin ang="16200000" scaled="1"/>
              <a:tileRect/>
            </a:gradFill>
          </a:ln>
          <a:effectLst>
            <a:outerShdw blurRad="50800" dist="38100" dir="5400000" algn="t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000" b="1">
              <a:solidFill>
                <a:prstClr val="white"/>
              </a:solidFill>
            </a:endParaRPr>
          </a:p>
        </p:txBody>
      </p:sp>
      <p:sp>
        <p:nvSpPr>
          <p:cNvPr id="272" name="양쪽 모서리가 둥근 사각형 271"/>
          <p:cNvSpPr/>
          <p:nvPr/>
        </p:nvSpPr>
        <p:spPr>
          <a:xfrm>
            <a:off x="4895825" y="3441944"/>
            <a:ext cx="1790039" cy="31908"/>
          </a:xfrm>
          <a:prstGeom prst="round2SameRect">
            <a:avLst/>
          </a:prstGeom>
          <a:solidFill>
            <a:srgbClr val="298365"/>
          </a:solidFill>
          <a:ln w="1587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000"/>
          </a:p>
        </p:txBody>
      </p:sp>
      <p:sp>
        <p:nvSpPr>
          <p:cNvPr id="276" name="모서리가 둥근 직사각형 275"/>
          <p:cNvSpPr/>
          <p:nvPr/>
        </p:nvSpPr>
        <p:spPr>
          <a:xfrm>
            <a:off x="6719222" y="3423645"/>
            <a:ext cx="1808541" cy="2164088"/>
          </a:xfrm>
          <a:prstGeom prst="roundRect">
            <a:avLst>
              <a:gd name="adj" fmla="val 8356"/>
            </a:avLst>
          </a:prstGeom>
          <a:gradFill flip="none" rotWithShape="1">
            <a:gsLst>
              <a:gs pos="56000">
                <a:schemeClr val="bg1">
                  <a:alpha val="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lumMod val="5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27000" sx="102000" sy="102000" algn="ctr" rotWithShape="0">
              <a:prstClr val="black">
                <a:alpha val="2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000" b="1">
              <a:solidFill>
                <a:prstClr val="white"/>
              </a:solidFill>
            </a:endParaRPr>
          </a:p>
        </p:txBody>
      </p:sp>
      <p:sp>
        <p:nvSpPr>
          <p:cNvPr id="277" name="모서리가 둥근 직사각형 276"/>
          <p:cNvSpPr/>
          <p:nvPr/>
        </p:nvSpPr>
        <p:spPr>
          <a:xfrm>
            <a:off x="6728021" y="3467791"/>
            <a:ext cx="1836000" cy="249012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gradFill flip="none" rotWithShape="1">
              <a:gsLst>
                <a:gs pos="50000">
                  <a:srgbClr val="359B9B"/>
                </a:gs>
                <a:gs pos="100000">
                  <a:srgbClr val="379999"/>
                </a:gs>
              </a:gsLst>
              <a:lin ang="16200000" scaled="1"/>
              <a:tileRect/>
            </a:gradFill>
          </a:ln>
          <a:effectLst>
            <a:outerShdw blurRad="50800" dist="38100" dir="5400000" algn="t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000" b="1">
              <a:solidFill>
                <a:prstClr val="white"/>
              </a:solidFill>
            </a:endParaRPr>
          </a:p>
        </p:txBody>
      </p:sp>
      <p:sp>
        <p:nvSpPr>
          <p:cNvPr id="278" name="양쪽 모서리가 둥근 사각형 277"/>
          <p:cNvSpPr/>
          <p:nvPr/>
        </p:nvSpPr>
        <p:spPr>
          <a:xfrm>
            <a:off x="6734759" y="3441944"/>
            <a:ext cx="1790039" cy="31908"/>
          </a:xfrm>
          <a:prstGeom prst="round2SameRect">
            <a:avLst/>
          </a:prstGeom>
          <a:solidFill>
            <a:srgbClr val="248C73"/>
          </a:solidFill>
          <a:ln w="1587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000"/>
          </a:p>
        </p:txBody>
      </p:sp>
      <p:sp>
        <p:nvSpPr>
          <p:cNvPr id="279" name="직사각형 278"/>
          <p:cNvSpPr/>
          <p:nvPr/>
        </p:nvSpPr>
        <p:spPr>
          <a:xfrm>
            <a:off x="1187337" y="3483265"/>
            <a:ext cx="1693092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30325" eaLnBrk="0" latinLnBrk="0" hangingPunct="0">
              <a:spcAft>
                <a:spcPts val="600"/>
              </a:spcAft>
              <a:buSzPct val="100000"/>
              <a:buFont typeface="Arial" charset="0"/>
              <a:buChar char="•"/>
              <a:defRPr/>
            </a:pPr>
            <a:r>
              <a:rPr lang="ko-KR" altLang="en-US" sz="14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 엔젤투자 </a:t>
            </a:r>
            <a:r>
              <a:rPr lang="ko-KR" altLang="en-US" sz="1400" kern="0" dirty="0" err="1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매칭펀드</a:t>
            </a:r>
            <a:endParaRPr lang="en-US" altLang="ko-KR" sz="1400" kern="0" dirty="0" smtClean="0">
              <a:gradFill>
                <a:gsLst>
                  <a:gs pos="100000">
                    <a:schemeClr val="tx1">
                      <a:lumMod val="75000"/>
                      <a:lumOff val="25000"/>
                    </a:scheme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</p:txBody>
      </p:sp>
      <p:sp>
        <p:nvSpPr>
          <p:cNvPr id="280" name="직사각형 279"/>
          <p:cNvSpPr/>
          <p:nvPr/>
        </p:nvSpPr>
        <p:spPr>
          <a:xfrm>
            <a:off x="3005346" y="4779739"/>
            <a:ext cx="1949573" cy="4801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30325" eaLnBrk="0" latinLnBrk="0" hangingPunct="0">
              <a:lnSpc>
                <a:spcPct val="90000"/>
              </a:lnSpc>
              <a:spcAft>
                <a:spcPts val="600"/>
              </a:spcAft>
              <a:buSzPct val="100000"/>
              <a:buFont typeface="Arial" charset="0"/>
              <a:buChar char="•"/>
              <a:defRPr/>
            </a:pPr>
            <a:r>
              <a:rPr lang="ko-KR" altLang="en-US" sz="14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 한국형 </a:t>
            </a:r>
            <a:r>
              <a:rPr lang="ko-KR" altLang="en-US" sz="1400" kern="0" dirty="0" err="1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요즈마</a:t>
            </a:r>
            <a:r>
              <a:rPr lang="ko-KR" altLang="en-US" sz="14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en-US" altLang="ko-KR" sz="14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맑은 고딕"/>
                <a:ea typeface="맑은 고딕"/>
              </a:rPr>
              <a:t>· </a:t>
            </a:r>
            <a:r>
              <a:rPr lang="ko-KR" altLang="en-US" sz="14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맑은 고딕"/>
                <a:ea typeface="맑은 고딕"/>
              </a:rPr>
              <a:t>중국 </a:t>
            </a:r>
            <a:r>
              <a:rPr lang="en-US" altLang="ko-KR" sz="14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맑은 고딕"/>
                <a:ea typeface="맑은 고딕"/>
              </a:rPr>
              <a:t/>
            </a:r>
            <a:br>
              <a:rPr lang="en-US" altLang="ko-KR" sz="14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맑은 고딕"/>
                <a:ea typeface="맑은 고딕"/>
              </a:rPr>
            </a:br>
            <a:r>
              <a:rPr lang="en-US" altLang="ko-KR" sz="14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맑은 고딕"/>
                <a:ea typeface="맑은 고딕"/>
              </a:rPr>
              <a:t>  </a:t>
            </a:r>
            <a:r>
              <a:rPr lang="ko-KR" altLang="en-US" sz="14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맑은 고딕"/>
                <a:ea typeface="맑은 고딕"/>
              </a:rPr>
              <a:t>진출 </a:t>
            </a:r>
            <a:r>
              <a:rPr lang="ko-KR" altLang="en-US" sz="14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펀드</a:t>
            </a:r>
            <a:r>
              <a:rPr lang="ko-KR" altLang="en-US" sz="11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</a:rPr>
              <a:t> </a:t>
            </a:r>
            <a:r>
              <a:rPr lang="en-US" altLang="ko-KR" sz="10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</a:rPr>
              <a:t>(7,000</a:t>
            </a:r>
            <a:r>
              <a:rPr lang="ko-KR" altLang="en-US" sz="1000" kern="0" dirty="0" err="1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</a:rPr>
              <a:t>억원</a:t>
            </a:r>
            <a:r>
              <a:rPr lang="en-US" altLang="ko-KR" sz="10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</a:rPr>
              <a:t>)</a:t>
            </a:r>
            <a:r>
              <a:rPr lang="ko-KR" altLang="en-US" sz="11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endParaRPr lang="en-US" altLang="ko-KR" sz="1000" kern="0" dirty="0" smtClean="0">
              <a:gradFill>
                <a:gsLst>
                  <a:gs pos="100000">
                    <a:schemeClr val="tx1">
                      <a:lumMod val="75000"/>
                      <a:lumOff val="25000"/>
                    </a:scheme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</p:txBody>
      </p:sp>
      <p:sp>
        <p:nvSpPr>
          <p:cNvPr id="281" name="직사각형 280"/>
          <p:cNvSpPr/>
          <p:nvPr/>
        </p:nvSpPr>
        <p:spPr>
          <a:xfrm>
            <a:off x="3005345" y="3483387"/>
            <a:ext cx="1362874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30325" eaLnBrk="0" latinLnBrk="0" hangingPunct="0">
              <a:spcAft>
                <a:spcPts val="600"/>
              </a:spcAft>
              <a:buSzPct val="100000"/>
              <a:buFont typeface="Arial" charset="0"/>
              <a:buChar char="•"/>
              <a:defRPr/>
            </a:pPr>
            <a:r>
              <a:rPr lang="ko-KR" altLang="en-US" sz="14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 외자유치 펀드</a:t>
            </a:r>
            <a:endParaRPr lang="en-US" altLang="ko-KR" sz="1400" kern="0" dirty="0" smtClean="0">
              <a:gradFill>
                <a:gsLst>
                  <a:gs pos="100000">
                    <a:schemeClr val="tx1">
                      <a:lumMod val="75000"/>
                      <a:lumOff val="25000"/>
                    </a:scheme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</p:txBody>
      </p:sp>
      <p:sp>
        <p:nvSpPr>
          <p:cNvPr id="282" name="직사각형 281"/>
          <p:cNvSpPr/>
          <p:nvPr/>
        </p:nvSpPr>
        <p:spPr>
          <a:xfrm>
            <a:off x="4842055" y="3482050"/>
            <a:ext cx="1683474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30325" eaLnBrk="0" latinLnBrk="0" hangingPunct="0">
              <a:spcAft>
                <a:spcPts val="600"/>
              </a:spcAft>
              <a:buSzPct val="100000"/>
              <a:buFont typeface="Arial" charset="0"/>
              <a:buChar char="•"/>
              <a:defRPr/>
            </a:pPr>
            <a:r>
              <a:rPr lang="ko-KR" altLang="en-US" sz="14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en-US" sz="1400" kern="0" dirty="0" err="1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세컨더리</a:t>
            </a:r>
            <a:r>
              <a:rPr lang="ko-KR" altLang="en-US" sz="11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en-US" altLang="ko-KR" sz="11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(</a:t>
            </a:r>
            <a:r>
              <a:rPr lang="ko-KR" altLang="en-US" sz="11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구주인수</a:t>
            </a:r>
            <a:r>
              <a:rPr lang="en-US" altLang="ko-KR" sz="11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)</a:t>
            </a:r>
            <a:r>
              <a:rPr lang="ko-KR" altLang="en-US" sz="14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en-US" altLang="ko-KR" sz="14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/>
            </a:r>
            <a:br>
              <a:rPr lang="en-US" altLang="ko-KR" sz="14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</a:br>
            <a:r>
              <a:rPr lang="en-US" altLang="ko-KR" sz="14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  </a:t>
            </a:r>
            <a:r>
              <a:rPr lang="ko-KR" altLang="en-US" sz="14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펀드</a:t>
            </a:r>
            <a:endParaRPr lang="en-US" altLang="ko-KR" sz="1400" kern="0" dirty="0" smtClean="0">
              <a:gradFill>
                <a:gsLst>
                  <a:gs pos="100000">
                    <a:schemeClr val="tx1">
                      <a:lumMod val="75000"/>
                      <a:lumOff val="25000"/>
                    </a:scheme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</p:txBody>
      </p:sp>
      <p:sp>
        <p:nvSpPr>
          <p:cNvPr id="283" name="직사각형 282"/>
          <p:cNvSpPr/>
          <p:nvPr/>
        </p:nvSpPr>
        <p:spPr>
          <a:xfrm>
            <a:off x="6690245" y="3477582"/>
            <a:ext cx="1983235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30325" eaLnBrk="0" latinLnBrk="0" hangingPunct="0">
              <a:spcAft>
                <a:spcPts val="600"/>
              </a:spcAft>
              <a:buSzPct val="100000"/>
              <a:buFont typeface="Arial" charset="0"/>
              <a:buChar char="•"/>
              <a:defRPr/>
            </a:pPr>
            <a:r>
              <a:rPr lang="ko-KR" altLang="en-US" sz="14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 선배 벤처인 등을 통한</a:t>
            </a:r>
            <a:r>
              <a:rPr lang="en-US" altLang="ko-KR" sz="14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/>
            </a:r>
            <a:br>
              <a:rPr lang="en-US" altLang="ko-KR" sz="14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</a:br>
            <a:r>
              <a:rPr lang="en-US" altLang="ko-KR" sz="14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  </a:t>
            </a:r>
            <a:r>
              <a:rPr lang="ko-KR" altLang="en-US" sz="14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청년창업 펀드</a:t>
            </a:r>
            <a:endParaRPr lang="en-US" altLang="ko-KR" sz="1400" kern="0" dirty="0" smtClean="0">
              <a:gradFill>
                <a:gsLst>
                  <a:gs pos="100000">
                    <a:schemeClr val="tx1">
                      <a:lumMod val="75000"/>
                      <a:lumOff val="25000"/>
                    </a:scheme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</p:txBody>
      </p:sp>
      <p:sp>
        <p:nvSpPr>
          <p:cNvPr id="284" name="직사각형 283"/>
          <p:cNvSpPr/>
          <p:nvPr/>
        </p:nvSpPr>
        <p:spPr>
          <a:xfrm>
            <a:off x="3005346" y="5358755"/>
            <a:ext cx="1858201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30325" eaLnBrk="0" latinLnBrk="0" hangingPunct="0">
              <a:spcAft>
                <a:spcPts val="600"/>
              </a:spcAft>
              <a:buSzPct val="100000"/>
              <a:buFont typeface="Arial" charset="0"/>
              <a:buChar char="•"/>
              <a:defRPr/>
            </a:pPr>
            <a:r>
              <a:rPr lang="ko-KR" altLang="en-US" sz="14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 글로벌 벤처투자센터</a:t>
            </a:r>
            <a:r>
              <a:rPr lang="en-US" altLang="ko-KR" sz="14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/>
            </a:r>
            <a:br>
              <a:rPr lang="en-US" altLang="ko-KR" sz="14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</a:br>
            <a:r>
              <a:rPr lang="en-US" altLang="ko-KR" sz="14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en-US" sz="14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 확대</a:t>
            </a:r>
            <a:r>
              <a:rPr lang="en-US" altLang="ko-KR" sz="14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en-US" altLang="ko-KR" sz="10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(</a:t>
            </a:r>
            <a:r>
              <a:rPr lang="ko-KR" altLang="en-US" sz="1000" kern="0" dirty="0" err="1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싱가폴</a:t>
            </a:r>
            <a:r>
              <a:rPr lang="ko-KR" altLang="en-US" sz="10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 등에 추가</a:t>
            </a:r>
            <a:r>
              <a:rPr lang="en-US" altLang="ko-KR" sz="10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)</a:t>
            </a:r>
          </a:p>
        </p:txBody>
      </p:sp>
      <p:sp>
        <p:nvSpPr>
          <p:cNvPr id="285" name="직사각형 284"/>
          <p:cNvSpPr/>
          <p:nvPr/>
        </p:nvSpPr>
        <p:spPr>
          <a:xfrm>
            <a:off x="4842056" y="5350366"/>
            <a:ext cx="1875835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30325" eaLnBrk="0" latinLnBrk="0" hangingPunct="0">
              <a:spcAft>
                <a:spcPts val="600"/>
              </a:spcAft>
              <a:buSzPct val="100000"/>
              <a:buFont typeface="Arial" charset="0"/>
              <a:buChar char="•"/>
              <a:defRPr/>
            </a:pPr>
            <a:r>
              <a:rPr lang="ko-KR" altLang="en-US" sz="1400" kern="0" spc="-11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 소규모 간이합병 특례</a:t>
            </a:r>
            <a:r>
              <a:rPr lang="en-US" altLang="ko-KR" sz="1400" kern="0" spc="-11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/>
            </a:r>
            <a:br>
              <a:rPr lang="en-US" altLang="ko-KR" sz="1400" kern="0" spc="-11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</a:br>
            <a:r>
              <a:rPr lang="en-US" altLang="ko-KR" sz="14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  </a:t>
            </a:r>
            <a:r>
              <a:rPr lang="ko-KR" altLang="en-US" sz="1400" kern="0" spc="-6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확대추진 </a:t>
            </a:r>
            <a:r>
              <a:rPr lang="en-US" altLang="ko-KR" sz="1000" kern="0" spc="-6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(</a:t>
            </a:r>
            <a:r>
              <a:rPr lang="ko-KR" altLang="en-US" sz="1000" kern="0" spc="-6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벤처</a:t>
            </a:r>
            <a:r>
              <a:rPr lang="en-US" altLang="ko-KR" sz="1000" kern="0" spc="-6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→</a:t>
            </a:r>
            <a:r>
              <a:rPr lang="ko-KR" altLang="en-US" sz="1000" kern="0" spc="-6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 창업기업</a:t>
            </a:r>
            <a:r>
              <a:rPr lang="en-US" altLang="ko-KR" sz="1000" kern="0" spc="-6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)</a:t>
            </a:r>
          </a:p>
        </p:txBody>
      </p:sp>
      <p:sp>
        <p:nvSpPr>
          <p:cNvPr id="286" name="직사각형 285"/>
          <p:cNvSpPr/>
          <p:nvPr/>
        </p:nvSpPr>
        <p:spPr>
          <a:xfrm>
            <a:off x="6690245" y="5365826"/>
            <a:ext cx="1685077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30325" eaLnBrk="0" latinLnBrk="0" hangingPunct="0">
              <a:spcAft>
                <a:spcPts val="600"/>
              </a:spcAft>
              <a:buSzPct val="100000"/>
              <a:buFont typeface="Arial" charset="0"/>
              <a:buChar char="•"/>
              <a:defRPr/>
            </a:pPr>
            <a:r>
              <a:rPr lang="ko-KR" altLang="en-US" sz="1400" kern="0" spc="-5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en-US" sz="1400" kern="0" spc="-50" dirty="0" err="1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법인형</a:t>
            </a:r>
            <a:r>
              <a:rPr lang="ko-KR" altLang="en-US" sz="1400" kern="0" spc="-5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 엔젤의 개인</a:t>
            </a:r>
            <a:r>
              <a:rPr lang="en-US" altLang="ko-KR" sz="1400" kern="0" spc="-5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/>
            </a:r>
            <a:br>
              <a:rPr lang="en-US" altLang="ko-KR" sz="1400" kern="0" spc="-5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</a:br>
            <a:r>
              <a:rPr lang="en-US" altLang="ko-KR" sz="1400" kern="0" spc="-5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  </a:t>
            </a:r>
            <a:r>
              <a:rPr lang="ko-KR" altLang="en-US" sz="1400" kern="0" spc="-5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투자조합 결성 허용</a:t>
            </a:r>
            <a:endParaRPr lang="en-US" altLang="ko-KR" sz="1000" kern="0" spc="-50" dirty="0" smtClean="0">
              <a:gradFill>
                <a:gsLst>
                  <a:gs pos="100000">
                    <a:schemeClr val="tx1">
                      <a:lumMod val="75000"/>
                      <a:lumOff val="25000"/>
                    </a:scheme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</p:txBody>
      </p:sp>
      <p:cxnSp>
        <p:nvCxnSpPr>
          <p:cNvPr id="287" name="직선 연결선 286"/>
          <p:cNvCxnSpPr/>
          <p:nvPr/>
        </p:nvCxnSpPr>
        <p:spPr>
          <a:xfrm>
            <a:off x="1289818" y="5301233"/>
            <a:ext cx="1649887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직선 연결선 287"/>
          <p:cNvCxnSpPr/>
          <p:nvPr/>
        </p:nvCxnSpPr>
        <p:spPr>
          <a:xfrm>
            <a:off x="3115005" y="5301233"/>
            <a:ext cx="1649887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직선 연결선 288"/>
          <p:cNvCxnSpPr/>
          <p:nvPr/>
        </p:nvCxnSpPr>
        <p:spPr>
          <a:xfrm>
            <a:off x="4960814" y="5301233"/>
            <a:ext cx="1649887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직선 연결선 289"/>
          <p:cNvCxnSpPr/>
          <p:nvPr/>
        </p:nvCxnSpPr>
        <p:spPr>
          <a:xfrm>
            <a:off x="6806623" y="5301233"/>
            <a:ext cx="1649887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그룹 290"/>
          <p:cNvGrpSpPr/>
          <p:nvPr/>
        </p:nvGrpSpPr>
        <p:grpSpPr>
          <a:xfrm>
            <a:off x="1408700" y="4416942"/>
            <a:ext cx="1384060" cy="276027"/>
            <a:chOff x="1043608" y="5570077"/>
            <a:chExt cx="2503561" cy="595225"/>
          </a:xfrm>
        </p:grpSpPr>
        <p:sp>
          <p:nvSpPr>
            <p:cNvPr id="292" name="직사각형 291"/>
            <p:cNvSpPr/>
            <p:nvPr/>
          </p:nvSpPr>
          <p:spPr>
            <a:xfrm>
              <a:off x="1043608" y="5805263"/>
              <a:ext cx="2503561" cy="36003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5875" cap="rnd">
              <a:noFill/>
              <a:tailEnd type="none"/>
            </a:ln>
            <a:effectLst>
              <a:innerShdw blurRad="63500">
                <a:schemeClr val="tx2">
                  <a:lumMod val="75000"/>
                  <a:alpha val="73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000">
                <a:solidFill>
                  <a:prstClr val="white"/>
                </a:solidFill>
              </a:endParaRPr>
            </a:p>
          </p:txBody>
        </p:sp>
        <p:sp>
          <p:nvSpPr>
            <p:cNvPr id="293" name="사다리꼴 292"/>
            <p:cNvSpPr/>
            <p:nvPr/>
          </p:nvSpPr>
          <p:spPr>
            <a:xfrm>
              <a:off x="1043608" y="5570077"/>
              <a:ext cx="2503561" cy="231660"/>
            </a:xfrm>
            <a:prstGeom prst="trapezoid">
              <a:avLst>
                <a:gd name="adj" fmla="val 64961"/>
              </a:avLst>
            </a:prstGeom>
            <a:solidFill>
              <a:schemeClr val="bg1">
                <a:lumMod val="95000"/>
              </a:schemeClr>
            </a:solidFill>
            <a:ln w="6350" cap="rnd">
              <a:solidFill>
                <a:schemeClr val="bg1">
                  <a:lumMod val="85000"/>
                </a:schemeClr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000">
                <a:solidFill>
                  <a:prstClr val="white"/>
                </a:solidFill>
              </a:endParaRPr>
            </a:p>
          </p:txBody>
        </p:sp>
      </p:grpSp>
      <p:sp>
        <p:nvSpPr>
          <p:cNvPr id="294" name="제목 114"/>
          <p:cNvSpPr txBox="1">
            <a:spLocks/>
          </p:cNvSpPr>
          <p:nvPr/>
        </p:nvSpPr>
        <p:spPr>
          <a:xfrm>
            <a:off x="1585705" y="4498645"/>
            <a:ext cx="396131" cy="218025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wrap="none" anchor="ctr" anchorCtr="0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latinLnBrk="0" hangingPunct="0">
              <a:defRPr/>
            </a:pPr>
            <a:r>
              <a:rPr lang="en-US" altLang="ko-KR" sz="1000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'14</a:t>
            </a:r>
            <a:endParaRPr lang="ko-KR" altLang="en-US" sz="1000" kern="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40" panose="02030504000101010101" pitchFamily="18" charset="-127"/>
              <a:ea typeface="-윤고딕340" panose="02030504000101010101" pitchFamily="18" charset="-127"/>
              <a:cs typeface="Arial" pitchFamily="34" charset="0"/>
            </a:endParaRPr>
          </a:p>
        </p:txBody>
      </p:sp>
      <p:grpSp>
        <p:nvGrpSpPr>
          <p:cNvPr id="10" name="그룹 294"/>
          <p:cNvGrpSpPr/>
          <p:nvPr/>
        </p:nvGrpSpPr>
        <p:grpSpPr>
          <a:xfrm>
            <a:off x="1677920" y="4343111"/>
            <a:ext cx="227386" cy="146789"/>
            <a:chOff x="2967011" y="8254663"/>
            <a:chExt cx="289840" cy="335238"/>
          </a:xfrm>
        </p:grpSpPr>
        <p:sp>
          <p:nvSpPr>
            <p:cNvPr id="296" name="Rectangle 29"/>
            <p:cNvSpPr>
              <a:spLocks noChangeArrowheads="1"/>
            </p:cNvSpPr>
            <p:nvPr/>
          </p:nvSpPr>
          <p:spPr bwMode="auto">
            <a:xfrm rot="10800000">
              <a:off x="2967011" y="8254663"/>
              <a:ext cx="289840" cy="335238"/>
            </a:xfrm>
            <a:prstGeom prst="rect">
              <a:avLst/>
            </a:prstGeom>
            <a:gradFill rotWithShape="1">
              <a:gsLst>
                <a:gs pos="100000">
                  <a:schemeClr val="tx1">
                    <a:lumMod val="75000"/>
                    <a:lumOff val="25000"/>
                  </a:schemeClr>
                </a:gs>
                <a:gs pos="0">
                  <a:schemeClr val="tx1">
                    <a:lumMod val="75000"/>
                    <a:lumOff val="25000"/>
                  </a:schemeClr>
                </a:gs>
                <a:gs pos="51000">
                  <a:schemeClr val="tx1">
                    <a:lumMod val="50000"/>
                    <a:lumOff val="50000"/>
                  </a:schemeClr>
                </a:gs>
                <a:gs pos="45000">
                  <a:schemeClr val="tx1">
                    <a:lumMod val="75000"/>
                    <a:lumOff val="25000"/>
                  </a:schemeClr>
                </a:gs>
              </a:gsLst>
              <a:lin ang="10800000" scaled="0"/>
            </a:gradFill>
            <a:ln>
              <a:noFill/>
            </a:ln>
            <a:effectLst>
              <a:reflection blurRad="6350" stA="32000" endPos="9000" dir="5400000" sy="-100000" algn="bl" rotWithShape="0"/>
            </a:effectLst>
            <a:ex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97" name="직사각형 296"/>
            <p:cNvSpPr/>
            <p:nvPr/>
          </p:nvSpPr>
          <p:spPr>
            <a:xfrm>
              <a:off x="3100469" y="8254663"/>
              <a:ext cx="51027" cy="335238"/>
            </a:xfrm>
            <a:prstGeom prst="rect">
              <a:avLst/>
            </a:prstGeom>
            <a:gradFill>
              <a:gsLst>
                <a:gs pos="0">
                  <a:srgbClr val="3E7898">
                    <a:tint val="66000"/>
                    <a:satMod val="160000"/>
                    <a:alpha val="0"/>
                  </a:srgbClr>
                </a:gs>
                <a:gs pos="50000">
                  <a:srgbClr val="FFFFFF">
                    <a:alpha val="73000"/>
                  </a:srgbClr>
                </a:gs>
                <a:gs pos="100000">
                  <a:srgbClr val="3E7898">
                    <a:tint val="23500"/>
                    <a:satMod val="160000"/>
                    <a:alpha val="0"/>
                  </a:srgbClr>
                </a:gs>
              </a:gsLst>
              <a:lin ang="0" scaled="0"/>
            </a:gradFill>
            <a:ln w="15875" cap="rnd" cmpd="sng" algn="ctr">
              <a:noFill/>
              <a:prstDash val="solid"/>
              <a:tailEnd type="none"/>
            </a:ln>
            <a:effectLst/>
          </p:spPr>
          <p:txBody>
            <a:bodyPr wrap="none"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latinLnBrk="0">
                <a:defRPr/>
              </a:pPr>
              <a:endParaRPr lang="ko-KR" altLang="en-US" sz="2000" kern="0">
                <a:solidFill>
                  <a:prstClr val="white"/>
                </a:solidFill>
              </a:endParaRPr>
            </a:p>
          </p:txBody>
        </p:sp>
      </p:grpSp>
      <p:sp>
        <p:nvSpPr>
          <p:cNvPr id="298" name="모서리가 둥근 직사각형 297"/>
          <p:cNvSpPr/>
          <p:nvPr/>
        </p:nvSpPr>
        <p:spPr>
          <a:xfrm>
            <a:off x="1527108" y="4159581"/>
            <a:ext cx="582662" cy="170959"/>
          </a:xfrm>
          <a:prstGeom prst="roundRect">
            <a:avLst>
              <a:gd name="adj" fmla="val 10193"/>
            </a:avLst>
          </a:prstGeom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Aft>
                <a:spcPts val="300"/>
              </a:spcAft>
              <a:buClr>
                <a:schemeClr val="accent1">
                  <a:lumMod val="75000"/>
                </a:schemeClr>
              </a:buClr>
            </a:pPr>
            <a:r>
              <a:rPr lang="en-US" altLang="ko-KR" sz="1050" b="1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latin typeface="-윤고딕330" pitchFamily="18" charset="-127"/>
                <a:ea typeface="-윤고딕330" pitchFamily="18" charset="-127"/>
              </a:rPr>
              <a:t>1,720</a:t>
            </a:r>
            <a:r>
              <a:rPr lang="ko-KR" altLang="en-US" sz="1050" b="1" dirty="0" err="1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latin typeface="-윤고딕330" pitchFamily="18" charset="-127"/>
                <a:ea typeface="-윤고딕330" pitchFamily="18" charset="-127"/>
              </a:rPr>
              <a:t>억원</a:t>
            </a:r>
            <a:endParaRPr lang="ko-KR" altLang="en-US" sz="1050" b="1" dirty="0">
              <a:gradFill>
                <a:gsLst>
                  <a:gs pos="10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21594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299" name="모서리가 둥근 직사각형 298"/>
          <p:cNvSpPr/>
          <p:nvPr/>
        </p:nvSpPr>
        <p:spPr>
          <a:xfrm>
            <a:off x="2001133" y="3955214"/>
            <a:ext cx="794686" cy="227945"/>
          </a:xfrm>
          <a:prstGeom prst="roundRect">
            <a:avLst>
              <a:gd name="adj" fmla="val 10193"/>
            </a:avLst>
          </a:prstGeom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Aft>
                <a:spcPts val="300"/>
              </a:spcAft>
              <a:buClr>
                <a:schemeClr val="accent1">
                  <a:lumMod val="75000"/>
                </a:schemeClr>
              </a:buClr>
            </a:pPr>
            <a:r>
              <a:rPr lang="en-US" altLang="ko-KR" sz="1400" kern="0" dirty="0" smtClean="0">
                <a:gradFill>
                  <a:gsLst>
                    <a:gs pos="100000">
                      <a:srgbClr val="006699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2,220</a:t>
            </a:r>
            <a:r>
              <a:rPr lang="ko-KR" altLang="en-US" sz="1400" kern="0" dirty="0" err="1" smtClean="0">
                <a:gradFill>
                  <a:gsLst>
                    <a:gs pos="100000">
                      <a:srgbClr val="006699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억원</a:t>
            </a:r>
            <a:endParaRPr lang="ko-KR" altLang="en-US" sz="1400" kern="0" dirty="0">
              <a:gradFill>
                <a:gsLst>
                  <a:gs pos="100000">
                    <a:srgbClr val="006699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40" pitchFamily="18" charset="-127"/>
              <a:ea typeface="-윤고딕340" pitchFamily="18" charset="-127"/>
            </a:endParaRPr>
          </a:p>
        </p:txBody>
      </p:sp>
      <p:grpSp>
        <p:nvGrpSpPr>
          <p:cNvPr id="11" name="그룹 299"/>
          <p:cNvGrpSpPr/>
          <p:nvPr/>
        </p:nvGrpSpPr>
        <p:grpSpPr>
          <a:xfrm>
            <a:off x="2288090" y="4223840"/>
            <a:ext cx="227386" cy="256881"/>
            <a:chOff x="2967009" y="8322218"/>
            <a:chExt cx="289840" cy="267683"/>
          </a:xfrm>
        </p:grpSpPr>
        <p:sp>
          <p:nvSpPr>
            <p:cNvPr id="301" name="Rectangle 29"/>
            <p:cNvSpPr>
              <a:spLocks noChangeArrowheads="1"/>
            </p:cNvSpPr>
            <p:nvPr/>
          </p:nvSpPr>
          <p:spPr bwMode="auto">
            <a:xfrm rot="10800000">
              <a:off x="2967009" y="8326131"/>
              <a:ext cx="289840" cy="263767"/>
            </a:xfrm>
            <a:prstGeom prst="rect">
              <a:avLst/>
            </a:prstGeom>
            <a:gradFill rotWithShape="1">
              <a:gsLst>
                <a:gs pos="100000">
                  <a:srgbClr val="0070C0"/>
                </a:gs>
                <a:gs pos="0">
                  <a:schemeClr val="accent1">
                    <a:lumMod val="75000"/>
                  </a:schemeClr>
                </a:gs>
                <a:gs pos="51000">
                  <a:srgbClr val="0070C0"/>
                </a:gs>
                <a:gs pos="45000">
                  <a:schemeClr val="accent1">
                    <a:lumMod val="75000"/>
                  </a:schemeClr>
                </a:gs>
              </a:gsLst>
              <a:lin ang="10800000" scaled="0"/>
            </a:gradFill>
            <a:ln>
              <a:noFill/>
            </a:ln>
            <a:effectLst>
              <a:reflection blurRad="6350" stA="32000" endPos="9000" dir="5400000" sy="-100000" algn="bl" rotWithShape="0"/>
            </a:effectLst>
            <a:ex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02" name="직사각형 301"/>
            <p:cNvSpPr/>
            <p:nvPr/>
          </p:nvSpPr>
          <p:spPr>
            <a:xfrm>
              <a:off x="3100469" y="8322218"/>
              <a:ext cx="51028" cy="267683"/>
            </a:xfrm>
            <a:prstGeom prst="rect">
              <a:avLst/>
            </a:prstGeom>
            <a:gradFill>
              <a:gsLst>
                <a:gs pos="0">
                  <a:srgbClr val="3E7898">
                    <a:tint val="66000"/>
                    <a:satMod val="160000"/>
                    <a:alpha val="0"/>
                  </a:srgbClr>
                </a:gs>
                <a:gs pos="50000">
                  <a:srgbClr val="FFFFFF">
                    <a:alpha val="73000"/>
                  </a:srgbClr>
                </a:gs>
                <a:gs pos="100000">
                  <a:srgbClr val="3E7898">
                    <a:tint val="23500"/>
                    <a:satMod val="160000"/>
                    <a:alpha val="0"/>
                  </a:srgbClr>
                </a:gs>
              </a:gsLst>
              <a:lin ang="0" scaled="0"/>
            </a:gradFill>
            <a:ln w="15875" cap="rnd" cmpd="sng" algn="ctr">
              <a:noFill/>
              <a:prstDash val="solid"/>
              <a:tailEnd type="none"/>
            </a:ln>
            <a:effectLst/>
          </p:spPr>
          <p:txBody>
            <a:bodyPr wrap="none"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latinLnBrk="0">
                <a:defRPr/>
              </a:pPr>
              <a:endParaRPr lang="ko-KR" altLang="en-US" sz="2000" kern="0">
                <a:solidFill>
                  <a:prstClr val="white"/>
                </a:solidFill>
              </a:endParaRPr>
            </a:p>
          </p:txBody>
        </p:sp>
      </p:grpSp>
      <p:sp>
        <p:nvSpPr>
          <p:cNvPr id="303" name="제목 114"/>
          <p:cNvSpPr txBox="1">
            <a:spLocks/>
          </p:cNvSpPr>
          <p:nvPr/>
        </p:nvSpPr>
        <p:spPr>
          <a:xfrm>
            <a:off x="2091555" y="4498645"/>
            <a:ext cx="604514" cy="218025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wrap="none" anchor="ctr" anchorCtr="0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latinLnBrk="0" hangingPunct="0">
              <a:defRPr/>
            </a:pPr>
            <a:r>
              <a:rPr lang="en-US" altLang="ko-KR" sz="1000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'15</a:t>
            </a:r>
            <a:endParaRPr lang="ko-KR" altLang="en-US" sz="1000" kern="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40" panose="02030504000101010101" pitchFamily="18" charset="-127"/>
              <a:ea typeface="-윤고딕340" panose="02030504000101010101" pitchFamily="18" charset="-127"/>
              <a:cs typeface="Arial" pitchFamily="34" charset="0"/>
            </a:endParaRPr>
          </a:p>
        </p:txBody>
      </p:sp>
      <p:sp>
        <p:nvSpPr>
          <p:cNvPr id="304" name="직사각형 303"/>
          <p:cNvSpPr/>
          <p:nvPr/>
        </p:nvSpPr>
        <p:spPr>
          <a:xfrm>
            <a:off x="1187338" y="4785109"/>
            <a:ext cx="1603324" cy="43858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30325" eaLnBrk="0" latinLnBrk="0" hangingPunct="0">
              <a:lnSpc>
                <a:spcPct val="90000"/>
              </a:lnSpc>
              <a:spcAft>
                <a:spcPts val="600"/>
              </a:spcAft>
              <a:buSzPct val="100000"/>
              <a:buFont typeface="Arial" charset="0"/>
              <a:buChar char="•"/>
              <a:defRPr/>
            </a:pPr>
            <a:r>
              <a:rPr lang="ko-KR" altLang="en-US" sz="14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 마이크로 </a:t>
            </a:r>
            <a:r>
              <a:rPr lang="en-US" altLang="ko-KR" sz="14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VC</a:t>
            </a:r>
            <a:r>
              <a:rPr lang="ko-KR" altLang="en-US" sz="14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펀드</a:t>
            </a:r>
            <a:r>
              <a:rPr lang="en-US" altLang="ko-KR" sz="14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/>
            </a:r>
            <a:br>
              <a:rPr lang="en-US" altLang="ko-KR" sz="14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</a:br>
            <a:r>
              <a:rPr lang="en-US" altLang="ko-KR" sz="11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  </a:t>
            </a:r>
            <a:r>
              <a:rPr lang="en-US" altLang="ko-KR" sz="10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(600</a:t>
            </a:r>
            <a:r>
              <a:rPr lang="ko-KR" altLang="en-US" sz="1000" kern="0" dirty="0" err="1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억원</a:t>
            </a:r>
            <a:r>
              <a:rPr lang="en-US" altLang="ko-KR" sz="10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)</a:t>
            </a:r>
          </a:p>
        </p:txBody>
      </p:sp>
      <p:sp>
        <p:nvSpPr>
          <p:cNvPr id="305" name="모서리가 둥근 직사각형 304"/>
          <p:cNvSpPr/>
          <p:nvPr/>
        </p:nvSpPr>
        <p:spPr>
          <a:xfrm>
            <a:off x="5188792" y="4173143"/>
            <a:ext cx="582662" cy="170959"/>
          </a:xfrm>
          <a:prstGeom prst="roundRect">
            <a:avLst>
              <a:gd name="adj" fmla="val 10193"/>
            </a:avLst>
          </a:prstGeom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Aft>
                <a:spcPts val="300"/>
              </a:spcAft>
              <a:buClr>
                <a:schemeClr val="accent1">
                  <a:lumMod val="75000"/>
                </a:schemeClr>
              </a:buClr>
            </a:pPr>
            <a:r>
              <a:rPr lang="en-US" altLang="ko-KR" sz="1050" b="1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latin typeface="-윤고딕330" pitchFamily="18" charset="-127"/>
                <a:ea typeface="-윤고딕330" pitchFamily="18" charset="-127"/>
              </a:rPr>
              <a:t>6,700</a:t>
            </a:r>
            <a:r>
              <a:rPr lang="ko-KR" altLang="en-US" sz="1050" b="1" dirty="0" err="1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latin typeface="-윤고딕330" pitchFamily="18" charset="-127"/>
                <a:ea typeface="-윤고딕330" pitchFamily="18" charset="-127"/>
              </a:rPr>
              <a:t>억원</a:t>
            </a:r>
            <a:endParaRPr lang="ko-KR" altLang="en-US" sz="1050" b="1" dirty="0">
              <a:gradFill>
                <a:gsLst>
                  <a:gs pos="10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21594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306" name="모서리가 둥근 직사각형 305"/>
          <p:cNvSpPr/>
          <p:nvPr/>
        </p:nvSpPr>
        <p:spPr>
          <a:xfrm>
            <a:off x="5873273" y="3900266"/>
            <a:ext cx="443719" cy="227945"/>
          </a:xfrm>
          <a:prstGeom prst="roundRect">
            <a:avLst>
              <a:gd name="adj" fmla="val 10193"/>
            </a:avLst>
          </a:prstGeom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Aft>
                <a:spcPts val="300"/>
              </a:spcAft>
              <a:buClr>
                <a:schemeClr val="accent1">
                  <a:lumMod val="75000"/>
                </a:schemeClr>
              </a:buClr>
            </a:pPr>
            <a:r>
              <a:rPr lang="en-US" altLang="ko-KR" sz="1400" kern="0" dirty="0" smtClean="0">
                <a:gradFill>
                  <a:gsLst>
                    <a:gs pos="100000">
                      <a:srgbClr val="006699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1</a:t>
            </a:r>
            <a:r>
              <a:rPr lang="ko-KR" altLang="en-US" sz="1400" kern="0" dirty="0" smtClean="0">
                <a:gradFill>
                  <a:gsLst>
                    <a:gs pos="100000">
                      <a:srgbClr val="006699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조원</a:t>
            </a:r>
            <a:endParaRPr lang="ko-KR" altLang="en-US" sz="1400" kern="0" dirty="0">
              <a:gradFill>
                <a:gsLst>
                  <a:gs pos="100000">
                    <a:srgbClr val="006699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40" pitchFamily="18" charset="-127"/>
              <a:ea typeface="-윤고딕340" pitchFamily="18" charset="-127"/>
            </a:endParaRPr>
          </a:p>
        </p:txBody>
      </p:sp>
      <p:grpSp>
        <p:nvGrpSpPr>
          <p:cNvPr id="12" name="그룹 306"/>
          <p:cNvGrpSpPr/>
          <p:nvPr/>
        </p:nvGrpSpPr>
        <p:grpSpPr>
          <a:xfrm>
            <a:off x="5085305" y="4718710"/>
            <a:ext cx="1384060" cy="299729"/>
            <a:chOff x="5044354" y="5100686"/>
            <a:chExt cx="1394387" cy="294034"/>
          </a:xfrm>
        </p:grpSpPr>
        <p:grpSp>
          <p:nvGrpSpPr>
            <p:cNvPr id="13" name="그룹 307"/>
            <p:cNvGrpSpPr/>
            <p:nvPr/>
          </p:nvGrpSpPr>
          <p:grpSpPr>
            <a:xfrm>
              <a:off x="5044354" y="5100686"/>
              <a:ext cx="1394387" cy="270783"/>
              <a:chOff x="1043608" y="5570077"/>
              <a:chExt cx="2503561" cy="595225"/>
            </a:xfrm>
          </p:grpSpPr>
          <p:sp>
            <p:nvSpPr>
              <p:cNvPr id="311" name="직사각형 310"/>
              <p:cNvSpPr/>
              <p:nvPr/>
            </p:nvSpPr>
            <p:spPr>
              <a:xfrm>
                <a:off x="1043608" y="5805263"/>
                <a:ext cx="2503561" cy="360039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5875" cap="rnd">
                <a:noFill/>
                <a:tailEnd type="none"/>
              </a:ln>
              <a:effectLst>
                <a:innerShdw blurRad="63500">
                  <a:schemeClr val="tx2">
                    <a:lumMod val="75000"/>
                    <a:alpha val="73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sz="1000">
                  <a:solidFill>
                    <a:prstClr val="white"/>
                  </a:solidFill>
                </a:endParaRPr>
              </a:p>
            </p:txBody>
          </p:sp>
          <p:sp>
            <p:nvSpPr>
              <p:cNvPr id="312" name="사다리꼴 311"/>
              <p:cNvSpPr/>
              <p:nvPr/>
            </p:nvSpPr>
            <p:spPr>
              <a:xfrm>
                <a:off x="1043608" y="5570077"/>
                <a:ext cx="2503561" cy="231660"/>
              </a:xfrm>
              <a:prstGeom prst="trapezoid">
                <a:avLst>
                  <a:gd name="adj" fmla="val 64961"/>
                </a:avLst>
              </a:prstGeom>
              <a:solidFill>
                <a:schemeClr val="bg1">
                  <a:lumMod val="95000"/>
                </a:schemeClr>
              </a:solidFill>
              <a:ln w="6350" cap="rnd">
                <a:solidFill>
                  <a:schemeClr val="bg1">
                    <a:lumMod val="85000"/>
                  </a:schemeClr>
                </a:solidFill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10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09" name="제목 114"/>
            <p:cNvSpPr txBox="1">
              <a:spLocks/>
            </p:cNvSpPr>
            <p:nvPr/>
          </p:nvSpPr>
          <p:spPr>
            <a:xfrm>
              <a:off x="5222680" y="5180837"/>
              <a:ext cx="399087" cy="213883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wrap="none" anchor="ctr" anchorCtr="0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latinLnBrk="0" hangingPunct="0">
                <a:defRPr/>
              </a:pPr>
              <a:r>
                <a:rPr lang="en-US" altLang="ko-KR" sz="1000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'14</a:t>
              </a:r>
              <a:endParaRPr lang="ko-KR" altLang="en-US" sz="100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endParaRPr>
            </a:p>
          </p:txBody>
        </p:sp>
        <p:sp>
          <p:nvSpPr>
            <p:cNvPr id="310" name="제목 114"/>
            <p:cNvSpPr txBox="1">
              <a:spLocks/>
            </p:cNvSpPr>
            <p:nvPr/>
          </p:nvSpPr>
          <p:spPr>
            <a:xfrm>
              <a:off x="5732304" y="5180837"/>
              <a:ext cx="609024" cy="213883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wrap="none" anchor="ctr" anchorCtr="0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latinLnBrk="0" hangingPunct="0">
                <a:defRPr/>
              </a:pPr>
              <a:r>
                <a:rPr lang="en-US" altLang="ko-KR" sz="1000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'15</a:t>
              </a:r>
              <a:endParaRPr lang="ko-KR" altLang="en-US" sz="100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endParaRPr>
            </a:p>
          </p:txBody>
        </p:sp>
      </p:grpSp>
      <p:grpSp>
        <p:nvGrpSpPr>
          <p:cNvPr id="14" name="그룹 312"/>
          <p:cNvGrpSpPr/>
          <p:nvPr/>
        </p:nvGrpSpPr>
        <p:grpSpPr>
          <a:xfrm>
            <a:off x="6928937" y="4731332"/>
            <a:ext cx="1384060" cy="276027"/>
            <a:chOff x="1043608" y="5570077"/>
            <a:chExt cx="2503561" cy="595225"/>
          </a:xfrm>
        </p:grpSpPr>
        <p:sp>
          <p:nvSpPr>
            <p:cNvPr id="314" name="직사각형 313"/>
            <p:cNvSpPr/>
            <p:nvPr/>
          </p:nvSpPr>
          <p:spPr>
            <a:xfrm>
              <a:off x="1043608" y="5805263"/>
              <a:ext cx="2503561" cy="36003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5875" cap="rnd">
              <a:noFill/>
              <a:tailEnd type="none"/>
            </a:ln>
            <a:effectLst>
              <a:innerShdw blurRad="63500">
                <a:schemeClr val="tx2">
                  <a:lumMod val="75000"/>
                  <a:alpha val="73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ko-KR" altLang="en-US" sz="1000">
                <a:solidFill>
                  <a:prstClr val="white"/>
                </a:solidFill>
              </a:endParaRPr>
            </a:p>
          </p:txBody>
        </p:sp>
        <p:sp>
          <p:nvSpPr>
            <p:cNvPr id="315" name="사다리꼴 314"/>
            <p:cNvSpPr/>
            <p:nvPr/>
          </p:nvSpPr>
          <p:spPr>
            <a:xfrm>
              <a:off x="1043608" y="5570077"/>
              <a:ext cx="2503561" cy="231660"/>
            </a:xfrm>
            <a:prstGeom prst="trapezoid">
              <a:avLst>
                <a:gd name="adj" fmla="val 64961"/>
              </a:avLst>
            </a:prstGeom>
            <a:solidFill>
              <a:schemeClr val="bg1">
                <a:lumMod val="95000"/>
              </a:schemeClr>
            </a:solidFill>
            <a:ln w="6350" cap="rnd">
              <a:solidFill>
                <a:schemeClr val="bg1">
                  <a:lumMod val="85000"/>
                </a:schemeClr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000">
                <a:solidFill>
                  <a:prstClr val="white"/>
                </a:solidFill>
              </a:endParaRPr>
            </a:p>
          </p:txBody>
        </p:sp>
      </p:grpSp>
      <p:sp>
        <p:nvSpPr>
          <p:cNvPr id="316" name="제목 114"/>
          <p:cNvSpPr txBox="1">
            <a:spLocks/>
          </p:cNvSpPr>
          <p:nvPr/>
        </p:nvSpPr>
        <p:spPr>
          <a:xfrm>
            <a:off x="7105942" y="4813035"/>
            <a:ext cx="396131" cy="218025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wrap="none" anchor="ctr" anchorCtr="0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latinLnBrk="0" hangingPunct="0">
              <a:defRPr/>
            </a:pPr>
            <a:r>
              <a:rPr lang="en-US" altLang="ko-KR" sz="1000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'14</a:t>
            </a:r>
            <a:endParaRPr lang="ko-KR" altLang="en-US" sz="1000" kern="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40" panose="02030504000101010101" pitchFamily="18" charset="-127"/>
              <a:ea typeface="-윤고딕340" panose="02030504000101010101" pitchFamily="18" charset="-127"/>
              <a:cs typeface="Arial" pitchFamily="34" charset="0"/>
            </a:endParaRPr>
          </a:p>
        </p:txBody>
      </p:sp>
      <p:grpSp>
        <p:nvGrpSpPr>
          <p:cNvPr id="15" name="그룹 316"/>
          <p:cNvGrpSpPr/>
          <p:nvPr/>
        </p:nvGrpSpPr>
        <p:grpSpPr>
          <a:xfrm>
            <a:off x="7198157" y="4555922"/>
            <a:ext cx="227386" cy="252000"/>
            <a:chOff x="2967011" y="8254663"/>
            <a:chExt cx="289840" cy="335238"/>
          </a:xfrm>
        </p:grpSpPr>
        <p:sp>
          <p:nvSpPr>
            <p:cNvPr id="318" name="Rectangle 29"/>
            <p:cNvSpPr>
              <a:spLocks noChangeArrowheads="1"/>
            </p:cNvSpPr>
            <p:nvPr/>
          </p:nvSpPr>
          <p:spPr bwMode="auto">
            <a:xfrm rot="10800000">
              <a:off x="2967011" y="8254663"/>
              <a:ext cx="289840" cy="335238"/>
            </a:xfrm>
            <a:prstGeom prst="rect">
              <a:avLst/>
            </a:prstGeom>
            <a:gradFill rotWithShape="1">
              <a:gsLst>
                <a:gs pos="100000">
                  <a:schemeClr val="tx1">
                    <a:lumMod val="75000"/>
                    <a:lumOff val="25000"/>
                  </a:schemeClr>
                </a:gs>
                <a:gs pos="0">
                  <a:schemeClr val="tx1">
                    <a:lumMod val="75000"/>
                    <a:lumOff val="25000"/>
                  </a:schemeClr>
                </a:gs>
                <a:gs pos="51000">
                  <a:schemeClr val="tx1">
                    <a:lumMod val="50000"/>
                    <a:lumOff val="50000"/>
                  </a:schemeClr>
                </a:gs>
                <a:gs pos="45000">
                  <a:schemeClr val="tx1">
                    <a:lumMod val="75000"/>
                    <a:lumOff val="25000"/>
                  </a:schemeClr>
                </a:gs>
              </a:gsLst>
              <a:lin ang="10800000" scaled="0"/>
            </a:gradFill>
            <a:ln>
              <a:noFill/>
            </a:ln>
            <a:effectLst>
              <a:reflection blurRad="6350" stA="32000" endPos="9000" dir="5400000" sy="-100000" algn="bl" rotWithShape="0"/>
            </a:effectLst>
            <a:ex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19" name="직사각형 318"/>
            <p:cNvSpPr/>
            <p:nvPr/>
          </p:nvSpPr>
          <p:spPr>
            <a:xfrm>
              <a:off x="3100469" y="8254663"/>
              <a:ext cx="51027" cy="335238"/>
            </a:xfrm>
            <a:prstGeom prst="rect">
              <a:avLst/>
            </a:prstGeom>
            <a:gradFill>
              <a:gsLst>
                <a:gs pos="0">
                  <a:srgbClr val="3E7898">
                    <a:tint val="66000"/>
                    <a:satMod val="160000"/>
                    <a:alpha val="0"/>
                  </a:srgbClr>
                </a:gs>
                <a:gs pos="50000">
                  <a:srgbClr val="FFFFFF">
                    <a:alpha val="73000"/>
                  </a:srgbClr>
                </a:gs>
                <a:gs pos="100000">
                  <a:srgbClr val="3E7898">
                    <a:tint val="23500"/>
                    <a:satMod val="160000"/>
                    <a:alpha val="0"/>
                  </a:srgbClr>
                </a:gs>
              </a:gsLst>
              <a:lin ang="0" scaled="0"/>
            </a:gradFill>
            <a:ln w="15875" cap="rnd" cmpd="sng" algn="ctr">
              <a:noFill/>
              <a:prstDash val="solid"/>
              <a:tailEnd type="none"/>
            </a:ln>
            <a:effectLst/>
          </p:spPr>
          <p:txBody>
            <a:bodyPr wrap="none"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latinLnBrk="0">
                <a:defRPr/>
              </a:pPr>
              <a:endParaRPr lang="ko-KR" altLang="en-US" sz="2000" kern="0">
                <a:solidFill>
                  <a:prstClr val="white"/>
                </a:solidFill>
              </a:endParaRPr>
            </a:p>
          </p:txBody>
        </p:sp>
      </p:grpSp>
      <p:sp>
        <p:nvSpPr>
          <p:cNvPr id="320" name="모서리가 둥근 직사각형 319"/>
          <p:cNvSpPr/>
          <p:nvPr/>
        </p:nvSpPr>
        <p:spPr>
          <a:xfrm>
            <a:off x="7030688" y="4279871"/>
            <a:ext cx="582662" cy="170959"/>
          </a:xfrm>
          <a:prstGeom prst="roundRect">
            <a:avLst>
              <a:gd name="adj" fmla="val 10193"/>
            </a:avLst>
          </a:prstGeom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Aft>
                <a:spcPts val="300"/>
              </a:spcAft>
              <a:buClr>
                <a:schemeClr val="accent1">
                  <a:lumMod val="75000"/>
                </a:schemeClr>
              </a:buClr>
            </a:pPr>
            <a:r>
              <a:rPr lang="en-US" altLang="ko-KR" sz="1050" b="1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latin typeface="-윤고딕330" pitchFamily="18" charset="-127"/>
                <a:ea typeface="-윤고딕330" pitchFamily="18" charset="-127"/>
              </a:rPr>
              <a:t>3,000</a:t>
            </a:r>
            <a:r>
              <a:rPr lang="ko-KR" altLang="en-US" sz="1050" b="1" dirty="0" err="1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latin typeface="-윤고딕330" pitchFamily="18" charset="-127"/>
                <a:ea typeface="-윤고딕330" pitchFamily="18" charset="-127"/>
              </a:rPr>
              <a:t>억원</a:t>
            </a:r>
            <a:endParaRPr lang="ko-KR" altLang="en-US" sz="1050" b="1" dirty="0">
              <a:gradFill>
                <a:gsLst>
                  <a:gs pos="10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21594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321" name="모서리가 둥근 직사각형 320"/>
          <p:cNvSpPr/>
          <p:nvPr/>
        </p:nvSpPr>
        <p:spPr>
          <a:xfrm>
            <a:off x="7537809" y="4065598"/>
            <a:ext cx="794687" cy="227945"/>
          </a:xfrm>
          <a:prstGeom prst="roundRect">
            <a:avLst>
              <a:gd name="adj" fmla="val 10193"/>
            </a:avLst>
          </a:prstGeom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Aft>
                <a:spcPts val="300"/>
              </a:spcAft>
              <a:buClr>
                <a:schemeClr val="accent1">
                  <a:lumMod val="75000"/>
                </a:schemeClr>
              </a:buClr>
            </a:pPr>
            <a:r>
              <a:rPr lang="en-US" altLang="ko-KR" sz="1400" kern="0" dirty="0" smtClean="0">
                <a:gradFill>
                  <a:gsLst>
                    <a:gs pos="100000">
                      <a:srgbClr val="006699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4,000</a:t>
            </a:r>
            <a:r>
              <a:rPr lang="ko-KR" altLang="en-US" sz="1400" kern="0" dirty="0" err="1" smtClean="0">
                <a:gradFill>
                  <a:gsLst>
                    <a:gs pos="100000">
                      <a:srgbClr val="006699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억원</a:t>
            </a:r>
            <a:endParaRPr lang="ko-KR" altLang="en-US" sz="1400" kern="0" dirty="0">
              <a:gradFill>
                <a:gsLst>
                  <a:gs pos="100000">
                    <a:srgbClr val="006699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40" pitchFamily="18" charset="-127"/>
              <a:ea typeface="-윤고딕340" pitchFamily="18" charset="-127"/>
            </a:endParaRPr>
          </a:p>
        </p:txBody>
      </p:sp>
      <p:grpSp>
        <p:nvGrpSpPr>
          <p:cNvPr id="16" name="그룹 321"/>
          <p:cNvGrpSpPr/>
          <p:nvPr/>
        </p:nvGrpSpPr>
        <p:grpSpPr>
          <a:xfrm>
            <a:off x="7808326" y="4361522"/>
            <a:ext cx="227386" cy="432000"/>
            <a:chOff x="2967009" y="8322218"/>
            <a:chExt cx="289840" cy="267683"/>
          </a:xfrm>
        </p:grpSpPr>
        <p:sp>
          <p:nvSpPr>
            <p:cNvPr id="323" name="Rectangle 29"/>
            <p:cNvSpPr>
              <a:spLocks noChangeArrowheads="1"/>
            </p:cNvSpPr>
            <p:nvPr/>
          </p:nvSpPr>
          <p:spPr bwMode="auto">
            <a:xfrm rot="10800000">
              <a:off x="2967009" y="8326131"/>
              <a:ext cx="289840" cy="263767"/>
            </a:xfrm>
            <a:prstGeom prst="rect">
              <a:avLst/>
            </a:prstGeom>
            <a:gradFill rotWithShape="1">
              <a:gsLst>
                <a:gs pos="100000">
                  <a:srgbClr val="0070C0"/>
                </a:gs>
                <a:gs pos="0">
                  <a:schemeClr val="accent1">
                    <a:lumMod val="75000"/>
                  </a:schemeClr>
                </a:gs>
                <a:gs pos="51000">
                  <a:srgbClr val="0070C0"/>
                </a:gs>
                <a:gs pos="45000">
                  <a:schemeClr val="accent1">
                    <a:lumMod val="75000"/>
                  </a:schemeClr>
                </a:gs>
              </a:gsLst>
              <a:lin ang="10800000" scaled="0"/>
            </a:gradFill>
            <a:ln>
              <a:noFill/>
            </a:ln>
            <a:effectLst>
              <a:reflection blurRad="6350" stA="32000" endPos="9000" dir="5400000" sy="-100000" algn="bl" rotWithShape="0"/>
            </a:effectLst>
            <a:ex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24" name="직사각형 323"/>
            <p:cNvSpPr/>
            <p:nvPr/>
          </p:nvSpPr>
          <p:spPr>
            <a:xfrm>
              <a:off x="3100469" y="8322218"/>
              <a:ext cx="51028" cy="267683"/>
            </a:xfrm>
            <a:prstGeom prst="rect">
              <a:avLst/>
            </a:prstGeom>
            <a:gradFill>
              <a:gsLst>
                <a:gs pos="0">
                  <a:srgbClr val="3E7898">
                    <a:tint val="66000"/>
                    <a:satMod val="160000"/>
                    <a:alpha val="0"/>
                  </a:srgbClr>
                </a:gs>
                <a:gs pos="50000">
                  <a:srgbClr val="FFFFFF">
                    <a:alpha val="73000"/>
                  </a:srgbClr>
                </a:gs>
                <a:gs pos="100000">
                  <a:srgbClr val="3E7898">
                    <a:tint val="23500"/>
                    <a:satMod val="160000"/>
                    <a:alpha val="0"/>
                  </a:srgbClr>
                </a:gs>
              </a:gsLst>
              <a:lin ang="0" scaled="0"/>
            </a:gradFill>
            <a:ln w="15875" cap="rnd" cmpd="sng" algn="ctr">
              <a:noFill/>
              <a:prstDash val="solid"/>
              <a:tailEnd type="none"/>
            </a:ln>
            <a:effectLst/>
          </p:spPr>
          <p:txBody>
            <a:bodyPr wrap="none"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latinLnBrk="0">
                <a:defRPr/>
              </a:pPr>
              <a:endParaRPr lang="ko-KR" altLang="en-US" sz="2000" kern="0">
                <a:solidFill>
                  <a:prstClr val="white"/>
                </a:solidFill>
              </a:endParaRPr>
            </a:p>
          </p:txBody>
        </p:sp>
      </p:grpSp>
      <p:sp>
        <p:nvSpPr>
          <p:cNvPr id="325" name="제목 114"/>
          <p:cNvSpPr txBox="1">
            <a:spLocks/>
          </p:cNvSpPr>
          <p:nvPr/>
        </p:nvSpPr>
        <p:spPr>
          <a:xfrm>
            <a:off x="7611792" y="4813035"/>
            <a:ext cx="604514" cy="218025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wrap="none" anchor="ctr" anchorCtr="0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latinLnBrk="0" hangingPunct="0">
              <a:defRPr/>
            </a:pPr>
            <a:r>
              <a:rPr lang="en-US" altLang="ko-KR" sz="1000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'15</a:t>
            </a:r>
            <a:endParaRPr lang="ko-KR" altLang="en-US" sz="1000" kern="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40" panose="02030504000101010101" pitchFamily="18" charset="-127"/>
              <a:ea typeface="-윤고딕340" panose="02030504000101010101" pitchFamily="18" charset="-127"/>
              <a:cs typeface="Arial" pitchFamily="34" charset="0"/>
            </a:endParaRPr>
          </a:p>
        </p:txBody>
      </p:sp>
      <p:grpSp>
        <p:nvGrpSpPr>
          <p:cNvPr id="17" name="그룹 325"/>
          <p:cNvGrpSpPr/>
          <p:nvPr/>
        </p:nvGrpSpPr>
        <p:grpSpPr>
          <a:xfrm>
            <a:off x="5354525" y="4357694"/>
            <a:ext cx="227386" cy="432000"/>
            <a:chOff x="2967011" y="8254663"/>
            <a:chExt cx="289840" cy="335238"/>
          </a:xfrm>
        </p:grpSpPr>
        <p:sp>
          <p:nvSpPr>
            <p:cNvPr id="327" name="Rectangle 29"/>
            <p:cNvSpPr>
              <a:spLocks noChangeArrowheads="1"/>
            </p:cNvSpPr>
            <p:nvPr/>
          </p:nvSpPr>
          <p:spPr bwMode="auto">
            <a:xfrm rot="10800000">
              <a:off x="2967011" y="8254663"/>
              <a:ext cx="289840" cy="335238"/>
            </a:xfrm>
            <a:prstGeom prst="rect">
              <a:avLst/>
            </a:prstGeom>
            <a:gradFill rotWithShape="1">
              <a:gsLst>
                <a:gs pos="100000">
                  <a:schemeClr val="tx1">
                    <a:lumMod val="75000"/>
                    <a:lumOff val="25000"/>
                  </a:schemeClr>
                </a:gs>
                <a:gs pos="0">
                  <a:schemeClr val="tx1">
                    <a:lumMod val="75000"/>
                    <a:lumOff val="25000"/>
                  </a:schemeClr>
                </a:gs>
                <a:gs pos="51000">
                  <a:schemeClr val="tx1">
                    <a:lumMod val="50000"/>
                    <a:lumOff val="50000"/>
                  </a:schemeClr>
                </a:gs>
                <a:gs pos="45000">
                  <a:schemeClr val="tx1">
                    <a:lumMod val="75000"/>
                    <a:lumOff val="25000"/>
                  </a:schemeClr>
                </a:gs>
              </a:gsLst>
              <a:lin ang="10800000" scaled="0"/>
            </a:gradFill>
            <a:ln>
              <a:noFill/>
            </a:ln>
            <a:effectLst>
              <a:reflection blurRad="6350" stA="32000" endPos="9000" dir="5400000" sy="-100000" algn="bl" rotWithShape="0"/>
            </a:effectLst>
            <a:ex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28" name="직사각형 327"/>
            <p:cNvSpPr/>
            <p:nvPr/>
          </p:nvSpPr>
          <p:spPr>
            <a:xfrm>
              <a:off x="3100469" y="8254663"/>
              <a:ext cx="51027" cy="335238"/>
            </a:xfrm>
            <a:prstGeom prst="rect">
              <a:avLst/>
            </a:prstGeom>
            <a:gradFill>
              <a:gsLst>
                <a:gs pos="0">
                  <a:srgbClr val="3E7898">
                    <a:tint val="66000"/>
                    <a:satMod val="160000"/>
                    <a:alpha val="0"/>
                  </a:srgbClr>
                </a:gs>
                <a:gs pos="50000">
                  <a:srgbClr val="FFFFFF">
                    <a:alpha val="73000"/>
                  </a:srgbClr>
                </a:gs>
                <a:gs pos="100000">
                  <a:srgbClr val="3E7898">
                    <a:tint val="23500"/>
                    <a:satMod val="160000"/>
                    <a:alpha val="0"/>
                  </a:srgbClr>
                </a:gs>
              </a:gsLst>
              <a:lin ang="0" scaled="0"/>
            </a:gradFill>
            <a:ln w="15875" cap="rnd" cmpd="sng" algn="ctr">
              <a:noFill/>
              <a:prstDash val="solid"/>
              <a:tailEnd type="none"/>
            </a:ln>
            <a:effectLst/>
          </p:spPr>
          <p:txBody>
            <a:bodyPr wrap="none"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latinLnBrk="0">
                <a:defRPr/>
              </a:pPr>
              <a:endParaRPr lang="ko-KR" altLang="en-US" sz="2000" kern="0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그룹 328"/>
          <p:cNvGrpSpPr>
            <a:grpSpLocks/>
          </p:cNvGrpSpPr>
          <p:nvPr/>
        </p:nvGrpSpPr>
        <p:grpSpPr>
          <a:xfrm>
            <a:off x="5964694" y="4179380"/>
            <a:ext cx="227386" cy="612000"/>
            <a:chOff x="2967009" y="8322218"/>
            <a:chExt cx="289840" cy="267683"/>
          </a:xfrm>
        </p:grpSpPr>
        <p:sp>
          <p:nvSpPr>
            <p:cNvPr id="330" name="Rectangle 29"/>
            <p:cNvSpPr>
              <a:spLocks noChangeArrowheads="1"/>
            </p:cNvSpPr>
            <p:nvPr/>
          </p:nvSpPr>
          <p:spPr bwMode="auto">
            <a:xfrm rot="10800000">
              <a:off x="2967009" y="8326131"/>
              <a:ext cx="289840" cy="263767"/>
            </a:xfrm>
            <a:prstGeom prst="rect">
              <a:avLst/>
            </a:prstGeom>
            <a:gradFill rotWithShape="1">
              <a:gsLst>
                <a:gs pos="100000">
                  <a:srgbClr val="0070C0"/>
                </a:gs>
                <a:gs pos="0">
                  <a:schemeClr val="accent1">
                    <a:lumMod val="75000"/>
                  </a:schemeClr>
                </a:gs>
                <a:gs pos="51000">
                  <a:srgbClr val="0070C0"/>
                </a:gs>
                <a:gs pos="45000">
                  <a:schemeClr val="accent1">
                    <a:lumMod val="75000"/>
                  </a:schemeClr>
                </a:gs>
              </a:gsLst>
              <a:lin ang="10800000" scaled="0"/>
            </a:gradFill>
            <a:ln>
              <a:noFill/>
            </a:ln>
            <a:effectLst>
              <a:reflection blurRad="6350" stA="32000" endPos="9000" dir="5400000" sy="-100000" algn="bl" rotWithShape="0"/>
            </a:effectLst>
            <a:ex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31" name="직사각형 330"/>
            <p:cNvSpPr/>
            <p:nvPr/>
          </p:nvSpPr>
          <p:spPr>
            <a:xfrm>
              <a:off x="3100469" y="8322218"/>
              <a:ext cx="51028" cy="267683"/>
            </a:xfrm>
            <a:prstGeom prst="rect">
              <a:avLst/>
            </a:prstGeom>
            <a:gradFill>
              <a:gsLst>
                <a:gs pos="0">
                  <a:srgbClr val="3E7898">
                    <a:tint val="66000"/>
                    <a:satMod val="160000"/>
                    <a:alpha val="0"/>
                  </a:srgbClr>
                </a:gs>
                <a:gs pos="50000">
                  <a:srgbClr val="FFFFFF">
                    <a:alpha val="73000"/>
                  </a:srgbClr>
                </a:gs>
                <a:gs pos="100000">
                  <a:srgbClr val="3E7898">
                    <a:tint val="23500"/>
                    <a:satMod val="160000"/>
                    <a:alpha val="0"/>
                  </a:srgbClr>
                </a:gs>
              </a:gsLst>
              <a:lin ang="0" scaled="0"/>
            </a:gradFill>
            <a:ln w="15875" cap="rnd" cmpd="sng" algn="ctr">
              <a:noFill/>
              <a:prstDash val="solid"/>
              <a:tailEnd type="none"/>
            </a:ln>
            <a:effectLst/>
          </p:spPr>
          <p:txBody>
            <a:bodyPr wrap="none"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latinLnBrk="0">
                <a:defRPr/>
              </a:pPr>
              <a:endParaRPr lang="ko-KR" altLang="en-US" sz="2000" kern="0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그룹 331"/>
          <p:cNvGrpSpPr/>
          <p:nvPr/>
        </p:nvGrpSpPr>
        <p:grpSpPr>
          <a:xfrm>
            <a:off x="3249325" y="4429564"/>
            <a:ext cx="1384060" cy="276027"/>
            <a:chOff x="1043608" y="5570077"/>
            <a:chExt cx="2503561" cy="595225"/>
          </a:xfrm>
        </p:grpSpPr>
        <p:sp>
          <p:nvSpPr>
            <p:cNvPr id="333" name="직사각형 332"/>
            <p:cNvSpPr/>
            <p:nvPr/>
          </p:nvSpPr>
          <p:spPr>
            <a:xfrm>
              <a:off x="1043608" y="5805263"/>
              <a:ext cx="2503561" cy="36003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5875" cap="rnd">
              <a:noFill/>
              <a:tailEnd type="none"/>
            </a:ln>
            <a:effectLst>
              <a:innerShdw blurRad="63500">
                <a:schemeClr val="tx2">
                  <a:lumMod val="75000"/>
                  <a:alpha val="73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ko-KR" altLang="en-US" sz="1000">
                <a:solidFill>
                  <a:prstClr val="white"/>
                </a:solidFill>
              </a:endParaRPr>
            </a:p>
          </p:txBody>
        </p:sp>
        <p:sp>
          <p:nvSpPr>
            <p:cNvPr id="334" name="사다리꼴 333"/>
            <p:cNvSpPr/>
            <p:nvPr/>
          </p:nvSpPr>
          <p:spPr>
            <a:xfrm>
              <a:off x="1043608" y="5570077"/>
              <a:ext cx="2503561" cy="231660"/>
            </a:xfrm>
            <a:prstGeom prst="trapezoid">
              <a:avLst>
                <a:gd name="adj" fmla="val 64961"/>
              </a:avLst>
            </a:prstGeom>
            <a:solidFill>
              <a:schemeClr val="bg1">
                <a:lumMod val="95000"/>
              </a:schemeClr>
            </a:solidFill>
            <a:ln w="6350" cap="rnd">
              <a:solidFill>
                <a:schemeClr val="bg1">
                  <a:lumMod val="85000"/>
                </a:schemeClr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000">
                <a:solidFill>
                  <a:prstClr val="white"/>
                </a:solidFill>
              </a:endParaRPr>
            </a:p>
          </p:txBody>
        </p:sp>
      </p:grpSp>
      <p:sp>
        <p:nvSpPr>
          <p:cNvPr id="335" name="제목 114"/>
          <p:cNvSpPr txBox="1">
            <a:spLocks/>
          </p:cNvSpPr>
          <p:nvPr/>
        </p:nvSpPr>
        <p:spPr>
          <a:xfrm>
            <a:off x="3426331" y="4511267"/>
            <a:ext cx="396131" cy="218025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wrap="none" anchor="ctr" anchorCtr="0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latinLnBrk="0" hangingPunct="0">
              <a:defRPr/>
            </a:pPr>
            <a:r>
              <a:rPr lang="en-US" altLang="ko-KR" sz="1000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'14</a:t>
            </a:r>
            <a:endParaRPr lang="ko-KR" altLang="en-US" sz="1000" kern="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40" panose="02030504000101010101" pitchFamily="18" charset="-127"/>
              <a:ea typeface="-윤고딕340" panose="02030504000101010101" pitchFamily="18" charset="-127"/>
              <a:cs typeface="Arial" pitchFamily="34" charset="0"/>
            </a:endParaRPr>
          </a:p>
        </p:txBody>
      </p:sp>
      <p:grpSp>
        <p:nvGrpSpPr>
          <p:cNvPr id="20" name="그룹 335"/>
          <p:cNvGrpSpPr/>
          <p:nvPr/>
        </p:nvGrpSpPr>
        <p:grpSpPr>
          <a:xfrm>
            <a:off x="3518546" y="4249901"/>
            <a:ext cx="227386" cy="256881"/>
            <a:chOff x="2967011" y="8254663"/>
            <a:chExt cx="289840" cy="335238"/>
          </a:xfrm>
        </p:grpSpPr>
        <p:sp>
          <p:nvSpPr>
            <p:cNvPr id="337" name="Rectangle 29"/>
            <p:cNvSpPr>
              <a:spLocks noChangeArrowheads="1"/>
            </p:cNvSpPr>
            <p:nvPr/>
          </p:nvSpPr>
          <p:spPr bwMode="auto">
            <a:xfrm rot="10800000">
              <a:off x="2967011" y="8254663"/>
              <a:ext cx="289840" cy="335238"/>
            </a:xfrm>
            <a:prstGeom prst="rect">
              <a:avLst/>
            </a:prstGeom>
            <a:gradFill rotWithShape="1">
              <a:gsLst>
                <a:gs pos="100000">
                  <a:schemeClr val="tx1">
                    <a:lumMod val="75000"/>
                    <a:lumOff val="25000"/>
                  </a:schemeClr>
                </a:gs>
                <a:gs pos="0">
                  <a:schemeClr val="tx1">
                    <a:lumMod val="75000"/>
                    <a:lumOff val="25000"/>
                  </a:schemeClr>
                </a:gs>
                <a:gs pos="51000">
                  <a:schemeClr val="tx1">
                    <a:lumMod val="50000"/>
                    <a:lumOff val="50000"/>
                  </a:schemeClr>
                </a:gs>
                <a:gs pos="45000">
                  <a:schemeClr val="tx1">
                    <a:lumMod val="75000"/>
                    <a:lumOff val="25000"/>
                  </a:schemeClr>
                </a:gs>
              </a:gsLst>
              <a:lin ang="10800000" scaled="0"/>
            </a:gradFill>
            <a:ln>
              <a:noFill/>
            </a:ln>
            <a:effectLst>
              <a:reflection blurRad="6350" stA="32000" endPos="9000" dir="5400000" sy="-100000" algn="bl" rotWithShape="0"/>
            </a:effectLst>
            <a:ex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38" name="직사각형 337"/>
            <p:cNvSpPr/>
            <p:nvPr/>
          </p:nvSpPr>
          <p:spPr>
            <a:xfrm>
              <a:off x="3100469" y="8254663"/>
              <a:ext cx="51027" cy="335238"/>
            </a:xfrm>
            <a:prstGeom prst="rect">
              <a:avLst/>
            </a:prstGeom>
            <a:gradFill>
              <a:gsLst>
                <a:gs pos="0">
                  <a:srgbClr val="3E7898">
                    <a:tint val="66000"/>
                    <a:satMod val="160000"/>
                    <a:alpha val="0"/>
                  </a:srgbClr>
                </a:gs>
                <a:gs pos="50000">
                  <a:srgbClr val="FFFFFF">
                    <a:alpha val="73000"/>
                  </a:srgbClr>
                </a:gs>
                <a:gs pos="100000">
                  <a:srgbClr val="3E7898">
                    <a:tint val="23500"/>
                    <a:satMod val="160000"/>
                    <a:alpha val="0"/>
                  </a:srgbClr>
                </a:gs>
              </a:gsLst>
              <a:lin ang="0" scaled="0"/>
            </a:gradFill>
            <a:ln w="15875" cap="rnd" cmpd="sng" algn="ctr">
              <a:noFill/>
              <a:prstDash val="solid"/>
              <a:tailEnd type="none"/>
            </a:ln>
            <a:effectLst/>
          </p:spPr>
          <p:txBody>
            <a:bodyPr wrap="none"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latinLnBrk="0">
                <a:defRPr/>
              </a:pPr>
              <a:endParaRPr lang="ko-KR" altLang="en-US" sz="2000" kern="0">
                <a:solidFill>
                  <a:prstClr val="white"/>
                </a:solidFill>
              </a:endParaRPr>
            </a:p>
          </p:txBody>
        </p:sp>
      </p:grpSp>
      <p:sp>
        <p:nvSpPr>
          <p:cNvPr id="339" name="모서리가 둥근 직사각형 338"/>
          <p:cNvSpPr/>
          <p:nvPr/>
        </p:nvSpPr>
        <p:spPr>
          <a:xfrm>
            <a:off x="3355107" y="4068390"/>
            <a:ext cx="582662" cy="170959"/>
          </a:xfrm>
          <a:prstGeom prst="roundRect">
            <a:avLst>
              <a:gd name="adj" fmla="val 10193"/>
            </a:avLst>
          </a:prstGeom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Aft>
                <a:spcPts val="300"/>
              </a:spcAft>
              <a:buClr>
                <a:schemeClr val="accent1">
                  <a:lumMod val="75000"/>
                </a:schemeClr>
              </a:buClr>
            </a:pPr>
            <a:r>
              <a:rPr lang="en-US" altLang="ko-KR" sz="1050" b="1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latin typeface="-윤고딕330" pitchFamily="18" charset="-127"/>
                <a:ea typeface="-윤고딕330" pitchFamily="18" charset="-127"/>
              </a:rPr>
              <a:t>5,000</a:t>
            </a:r>
            <a:r>
              <a:rPr lang="ko-KR" altLang="en-US" sz="1050" b="1" dirty="0" err="1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latin typeface="-윤고딕330" pitchFamily="18" charset="-127"/>
                <a:ea typeface="-윤고딕330" pitchFamily="18" charset="-127"/>
              </a:rPr>
              <a:t>억원</a:t>
            </a:r>
            <a:endParaRPr lang="ko-KR" altLang="en-US" sz="1050" b="1" dirty="0">
              <a:gradFill>
                <a:gsLst>
                  <a:gs pos="10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21594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340" name="모서리가 둥근 직사각형 339"/>
          <p:cNvSpPr/>
          <p:nvPr/>
        </p:nvSpPr>
        <p:spPr>
          <a:xfrm>
            <a:off x="3841131" y="3844562"/>
            <a:ext cx="794687" cy="227945"/>
          </a:xfrm>
          <a:prstGeom prst="roundRect">
            <a:avLst>
              <a:gd name="adj" fmla="val 10193"/>
            </a:avLst>
          </a:prstGeom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Aft>
                <a:spcPts val="300"/>
              </a:spcAft>
              <a:buClr>
                <a:schemeClr val="accent1">
                  <a:lumMod val="75000"/>
                </a:schemeClr>
              </a:buClr>
            </a:pPr>
            <a:r>
              <a:rPr lang="en-US" altLang="ko-KR" sz="1400" kern="0" dirty="0" smtClean="0">
                <a:gradFill>
                  <a:gsLst>
                    <a:gs pos="100000">
                      <a:srgbClr val="006699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6,000</a:t>
            </a:r>
            <a:r>
              <a:rPr lang="ko-KR" altLang="en-US" sz="1400" kern="0" dirty="0" err="1" smtClean="0">
                <a:gradFill>
                  <a:gsLst>
                    <a:gs pos="100000">
                      <a:srgbClr val="006699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억원</a:t>
            </a:r>
            <a:endParaRPr lang="ko-KR" altLang="en-US" sz="1400" kern="0" dirty="0">
              <a:gradFill>
                <a:gsLst>
                  <a:gs pos="100000">
                    <a:srgbClr val="006699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40" pitchFamily="18" charset="-127"/>
              <a:ea typeface="-윤고딕340" pitchFamily="18" charset="-127"/>
            </a:endParaRPr>
          </a:p>
        </p:txBody>
      </p:sp>
      <p:grpSp>
        <p:nvGrpSpPr>
          <p:cNvPr id="21" name="그룹 340"/>
          <p:cNvGrpSpPr/>
          <p:nvPr/>
        </p:nvGrpSpPr>
        <p:grpSpPr>
          <a:xfrm>
            <a:off x="4128715" y="4104413"/>
            <a:ext cx="227386" cy="403669"/>
            <a:chOff x="2967009" y="8322218"/>
            <a:chExt cx="289840" cy="267683"/>
          </a:xfrm>
        </p:grpSpPr>
        <p:sp>
          <p:nvSpPr>
            <p:cNvPr id="342" name="Rectangle 29"/>
            <p:cNvSpPr>
              <a:spLocks noChangeArrowheads="1"/>
            </p:cNvSpPr>
            <p:nvPr/>
          </p:nvSpPr>
          <p:spPr bwMode="auto">
            <a:xfrm rot="10800000">
              <a:off x="2967009" y="8326131"/>
              <a:ext cx="289840" cy="263767"/>
            </a:xfrm>
            <a:prstGeom prst="rect">
              <a:avLst/>
            </a:prstGeom>
            <a:gradFill rotWithShape="1">
              <a:gsLst>
                <a:gs pos="100000">
                  <a:srgbClr val="0070C0"/>
                </a:gs>
                <a:gs pos="0">
                  <a:schemeClr val="accent1">
                    <a:lumMod val="75000"/>
                  </a:schemeClr>
                </a:gs>
                <a:gs pos="51000">
                  <a:srgbClr val="0070C0"/>
                </a:gs>
                <a:gs pos="45000">
                  <a:schemeClr val="accent1">
                    <a:lumMod val="75000"/>
                  </a:schemeClr>
                </a:gs>
              </a:gsLst>
              <a:lin ang="10800000" scaled="0"/>
            </a:gradFill>
            <a:ln>
              <a:noFill/>
            </a:ln>
            <a:effectLst>
              <a:reflection blurRad="6350" stA="32000" endPos="9000" dir="5400000" sy="-100000" algn="bl" rotWithShape="0"/>
            </a:effectLst>
            <a:ex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43" name="직사각형 342"/>
            <p:cNvSpPr/>
            <p:nvPr/>
          </p:nvSpPr>
          <p:spPr>
            <a:xfrm>
              <a:off x="3100469" y="8322218"/>
              <a:ext cx="51028" cy="267683"/>
            </a:xfrm>
            <a:prstGeom prst="rect">
              <a:avLst/>
            </a:prstGeom>
            <a:gradFill>
              <a:gsLst>
                <a:gs pos="0">
                  <a:srgbClr val="3E7898">
                    <a:tint val="66000"/>
                    <a:satMod val="160000"/>
                    <a:alpha val="0"/>
                  </a:srgbClr>
                </a:gs>
                <a:gs pos="50000">
                  <a:srgbClr val="FFFFFF">
                    <a:alpha val="73000"/>
                  </a:srgbClr>
                </a:gs>
                <a:gs pos="100000">
                  <a:srgbClr val="3E7898">
                    <a:tint val="23500"/>
                    <a:satMod val="160000"/>
                    <a:alpha val="0"/>
                  </a:srgbClr>
                </a:gs>
              </a:gsLst>
              <a:lin ang="0" scaled="0"/>
            </a:gradFill>
            <a:ln w="15875" cap="rnd" cmpd="sng" algn="ctr">
              <a:noFill/>
              <a:prstDash val="solid"/>
              <a:tailEnd type="none"/>
            </a:ln>
            <a:effectLst/>
          </p:spPr>
          <p:txBody>
            <a:bodyPr wrap="none"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latinLnBrk="0">
                <a:defRPr/>
              </a:pPr>
              <a:endParaRPr lang="ko-KR" altLang="en-US" sz="2000" kern="0">
                <a:solidFill>
                  <a:prstClr val="white"/>
                </a:solidFill>
              </a:endParaRPr>
            </a:p>
          </p:txBody>
        </p:sp>
      </p:grpSp>
      <p:sp>
        <p:nvSpPr>
          <p:cNvPr id="344" name="제목 114"/>
          <p:cNvSpPr txBox="1">
            <a:spLocks/>
          </p:cNvSpPr>
          <p:nvPr/>
        </p:nvSpPr>
        <p:spPr>
          <a:xfrm>
            <a:off x="3932180" y="4511267"/>
            <a:ext cx="604514" cy="218025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wrap="none" anchor="ctr" anchorCtr="0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latinLnBrk="0" hangingPunct="0">
              <a:defRPr/>
            </a:pPr>
            <a:r>
              <a:rPr lang="en-US" altLang="ko-KR" sz="1000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'15</a:t>
            </a:r>
            <a:endParaRPr lang="ko-KR" altLang="en-US" sz="1000" kern="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40" panose="02030504000101010101" pitchFamily="18" charset="-127"/>
              <a:ea typeface="-윤고딕340" panose="02030504000101010101" pitchFamily="18" charset="-127"/>
              <a:cs typeface="Arial" pitchFamily="34" charset="0"/>
            </a:endParaRPr>
          </a:p>
        </p:txBody>
      </p:sp>
      <p:sp>
        <p:nvSpPr>
          <p:cNvPr id="345" name="직사각형 344"/>
          <p:cNvSpPr/>
          <p:nvPr/>
        </p:nvSpPr>
        <p:spPr>
          <a:xfrm>
            <a:off x="1187338" y="5372588"/>
            <a:ext cx="1830950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30325" eaLnBrk="0" latinLnBrk="0" hangingPunct="0">
              <a:spcAft>
                <a:spcPts val="600"/>
              </a:spcAft>
              <a:buSzPct val="100000"/>
              <a:buFont typeface="Arial" charset="0"/>
              <a:buChar char="•"/>
              <a:defRPr/>
            </a:pPr>
            <a:r>
              <a:rPr lang="ko-KR" altLang="en-US" sz="14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 엔젤 소득공제 확대</a:t>
            </a:r>
            <a:r>
              <a:rPr lang="en-US" altLang="ko-KR" sz="14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/>
            </a:r>
            <a:br>
              <a:rPr lang="en-US" altLang="ko-KR" sz="14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</a:br>
            <a:r>
              <a:rPr lang="en-US" altLang="ko-KR" sz="10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   (1,500</a:t>
            </a:r>
            <a:r>
              <a:rPr lang="ko-KR" altLang="en-US" sz="10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만원 </a:t>
            </a:r>
            <a:r>
              <a:rPr lang="en-US" altLang="ko-KR" sz="10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100% </a:t>
            </a:r>
            <a:r>
              <a:rPr lang="ko-KR" altLang="en-US" sz="10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소득공제</a:t>
            </a:r>
            <a:r>
              <a:rPr lang="en-US" altLang="ko-KR" sz="10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)</a:t>
            </a:r>
          </a:p>
        </p:txBody>
      </p:sp>
      <p:sp>
        <p:nvSpPr>
          <p:cNvPr id="346" name="타원 39"/>
          <p:cNvSpPr/>
          <p:nvPr/>
        </p:nvSpPr>
        <p:spPr>
          <a:xfrm flipH="1">
            <a:off x="645467" y="3568909"/>
            <a:ext cx="684353" cy="343276"/>
          </a:xfrm>
          <a:custGeom>
            <a:avLst/>
            <a:gdLst>
              <a:gd name="connsiteX0" fmla="*/ 137486 w 4313088"/>
              <a:gd name="connsiteY0" fmla="*/ 0 h 824899"/>
              <a:gd name="connsiteX1" fmla="*/ 4175602 w 4313088"/>
              <a:gd name="connsiteY1" fmla="*/ 0 h 824899"/>
              <a:gd name="connsiteX2" fmla="*/ 4313088 w 4313088"/>
              <a:gd name="connsiteY2" fmla="*/ 137486 h 824899"/>
              <a:gd name="connsiteX3" fmla="*/ 4313088 w 4313088"/>
              <a:gd name="connsiteY3" fmla="*/ 824899 h 824899"/>
              <a:gd name="connsiteX4" fmla="*/ 4313088 w 4313088"/>
              <a:gd name="connsiteY4" fmla="*/ 824899 h 824899"/>
              <a:gd name="connsiteX5" fmla="*/ 0 w 4313088"/>
              <a:gd name="connsiteY5" fmla="*/ 824899 h 824899"/>
              <a:gd name="connsiteX6" fmla="*/ 0 w 4313088"/>
              <a:gd name="connsiteY6" fmla="*/ 824899 h 824899"/>
              <a:gd name="connsiteX7" fmla="*/ 0 w 4313088"/>
              <a:gd name="connsiteY7" fmla="*/ 137486 h 824899"/>
              <a:gd name="connsiteX8" fmla="*/ 137486 w 4313088"/>
              <a:gd name="connsiteY8" fmla="*/ 0 h 824899"/>
              <a:gd name="connsiteX0" fmla="*/ 137486 w 4313088"/>
              <a:gd name="connsiteY0" fmla="*/ 0 h 824899"/>
              <a:gd name="connsiteX1" fmla="*/ 4175602 w 4313088"/>
              <a:gd name="connsiteY1" fmla="*/ 0 h 824899"/>
              <a:gd name="connsiteX2" fmla="*/ 4313088 w 4313088"/>
              <a:gd name="connsiteY2" fmla="*/ 137486 h 824899"/>
              <a:gd name="connsiteX3" fmla="*/ 4313088 w 4313088"/>
              <a:gd name="connsiteY3" fmla="*/ 824899 h 824899"/>
              <a:gd name="connsiteX4" fmla="*/ 4313088 w 4313088"/>
              <a:gd name="connsiteY4" fmla="*/ 824899 h 824899"/>
              <a:gd name="connsiteX5" fmla="*/ 0 w 4313088"/>
              <a:gd name="connsiteY5" fmla="*/ 824899 h 824899"/>
              <a:gd name="connsiteX6" fmla="*/ 0 w 4313088"/>
              <a:gd name="connsiteY6" fmla="*/ 137486 h 824899"/>
              <a:gd name="connsiteX7" fmla="*/ 137486 w 4313088"/>
              <a:gd name="connsiteY7" fmla="*/ 0 h 824899"/>
              <a:gd name="connsiteX0" fmla="*/ 137486 w 4313088"/>
              <a:gd name="connsiteY0" fmla="*/ 0 h 824899"/>
              <a:gd name="connsiteX1" fmla="*/ 4175602 w 4313088"/>
              <a:gd name="connsiteY1" fmla="*/ 0 h 824899"/>
              <a:gd name="connsiteX2" fmla="*/ 4313088 w 4313088"/>
              <a:gd name="connsiteY2" fmla="*/ 137486 h 824899"/>
              <a:gd name="connsiteX3" fmla="*/ 4313088 w 4313088"/>
              <a:gd name="connsiteY3" fmla="*/ 824899 h 824899"/>
              <a:gd name="connsiteX4" fmla="*/ 4313088 w 4313088"/>
              <a:gd name="connsiteY4" fmla="*/ 824899 h 824899"/>
              <a:gd name="connsiteX5" fmla="*/ 0 w 4313088"/>
              <a:gd name="connsiteY5" fmla="*/ 137486 h 824899"/>
              <a:gd name="connsiteX6" fmla="*/ 137486 w 4313088"/>
              <a:gd name="connsiteY6" fmla="*/ 0 h 824899"/>
              <a:gd name="connsiteX0" fmla="*/ 0 w 4175602"/>
              <a:gd name="connsiteY0" fmla="*/ 0 h 824899"/>
              <a:gd name="connsiteX1" fmla="*/ 4038116 w 4175602"/>
              <a:gd name="connsiteY1" fmla="*/ 0 h 824899"/>
              <a:gd name="connsiteX2" fmla="*/ 4175602 w 4175602"/>
              <a:gd name="connsiteY2" fmla="*/ 137486 h 824899"/>
              <a:gd name="connsiteX3" fmla="*/ 4175602 w 4175602"/>
              <a:gd name="connsiteY3" fmla="*/ 824899 h 824899"/>
              <a:gd name="connsiteX4" fmla="*/ 4175602 w 4175602"/>
              <a:gd name="connsiteY4" fmla="*/ 824899 h 824899"/>
              <a:gd name="connsiteX5" fmla="*/ 0 w 4175602"/>
              <a:gd name="connsiteY5" fmla="*/ 0 h 824899"/>
              <a:gd name="connsiteX0" fmla="*/ 0 w 2841325"/>
              <a:gd name="connsiteY0" fmla="*/ 9331 h 824899"/>
              <a:gd name="connsiteX1" fmla="*/ 2703839 w 2841325"/>
              <a:gd name="connsiteY1" fmla="*/ 0 h 824899"/>
              <a:gd name="connsiteX2" fmla="*/ 2841325 w 2841325"/>
              <a:gd name="connsiteY2" fmla="*/ 137486 h 824899"/>
              <a:gd name="connsiteX3" fmla="*/ 2841325 w 2841325"/>
              <a:gd name="connsiteY3" fmla="*/ 824899 h 824899"/>
              <a:gd name="connsiteX4" fmla="*/ 2841325 w 2841325"/>
              <a:gd name="connsiteY4" fmla="*/ 824899 h 824899"/>
              <a:gd name="connsiteX5" fmla="*/ 0 w 2841325"/>
              <a:gd name="connsiteY5" fmla="*/ 9331 h 824899"/>
              <a:gd name="connsiteX0" fmla="*/ 0 w 2841325"/>
              <a:gd name="connsiteY0" fmla="*/ 9331 h 824899"/>
              <a:gd name="connsiteX1" fmla="*/ 2703839 w 2841325"/>
              <a:gd name="connsiteY1" fmla="*/ 0 h 824899"/>
              <a:gd name="connsiteX2" fmla="*/ 2841325 w 2841325"/>
              <a:gd name="connsiteY2" fmla="*/ 137486 h 824899"/>
              <a:gd name="connsiteX3" fmla="*/ 2841325 w 2841325"/>
              <a:gd name="connsiteY3" fmla="*/ 824899 h 824899"/>
              <a:gd name="connsiteX4" fmla="*/ 2841325 w 2841325"/>
              <a:gd name="connsiteY4" fmla="*/ 824899 h 824899"/>
              <a:gd name="connsiteX5" fmla="*/ 0 w 2841325"/>
              <a:gd name="connsiteY5" fmla="*/ 9331 h 824899"/>
              <a:gd name="connsiteX0" fmla="*/ 0 w 2841325"/>
              <a:gd name="connsiteY0" fmla="*/ 9331 h 824899"/>
              <a:gd name="connsiteX1" fmla="*/ 2703839 w 2841325"/>
              <a:gd name="connsiteY1" fmla="*/ 0 h 824899"/>
              <a:gd name="connsiteX2" fmla="*/ 2841325 w 2841325"/>
              <a:gd name="connsiteY2" fmla="*/ 137486 h 824899"/>
              <a:gd name="connsiteX3" fmla="*/ 2841325 w 2841325"/>
              <a:gd name="connsiteY3" fmla="*/ 824899 h 824899"/>
              <a:gd name="connsiteX4" fmla="*/ 2841325 w 2841325"/>
              <a:gd name="connsiteY4" fmla="*/ 824899 h 824899"/>
              <a:gd name="connsiteX5" fmla="*/ 0 w 2841325"/>
              <a:gd name="connsiteY5" fmla="*/ 9331 h 824899"/>
              <a:gd name="connsiteX0" fmla="*/ 0 w 2841325"/>
              <a:gd name="connsiteY0" fmla="*/ 9331 h 824899"/>
              <a:gd name="connsiteX1" fmla="*/ 2703839 w 2841325"/>
              <a:gd name="connsiteY1" fmla="*/ 0 h 824899"/>
              <a:gd name="connsiteX2" fmla="*/ 2841325 w 2841325"/>
              <a:gd name="connsiteY2" fmla="*/ 137486 h 824899"/>
              <a:gd name="connsiteX3" fmla="*/ 2841325 w 2841325"/>
              <a:gd name="connsiteY3" fmla="*/ 824899 h 824899"/>
              <a:gd name="connsiteX4" fmla="*/ 2841325 w 2841325"/>
              <a:gd name="connsiteY4" fmla="*/ 824899 h 824899"/>
              <a:gd name="connsiteX5" fmla="*/ 0 w 2841325"/>
              <a:gd name="connsiteY5" fmla="*/ 9331 h 824899"/>
              <a:gd name="connsiteX0" fmla="*/ 0 w 2841325"/>
              <a:gd name="connsiteY0" fmla="*/ 9331 h 824899"/>
              <a:gd name="connsiteX1" fmla="*/ 2703839 w 2841325"/>
              <a:gd name="connsiteY1" fmla="*/ 0 h 824899"/>
              <a:gd name="connsiteX2" fmla="*/ 2841325 w 2841325"/>
              <a:gd name="connsiteY2" fmla="*/ 137486 h 824899"/>
              <a:gd name="connsiteX3" fmla="*/ 2841325 w 2841325"/>
              <a:gd name="connsiteY3" fmla="*/ 824899 h 824899"/>
              <a:gd name="connsiteX4" fmla="*/ 2841325 w 2841325"/>
              <a:gd name="connsiteY4" fmla="*/ 824899 h 824899"/>
              <a:gd name="connsiteX5" fmla="*/ 0 w 2841325"/>
              <a:gd name="connsiteY5" fmla="*/ 9331 h 824899"/>
              <a:gd name="connsiteX0" fmla="*/ 0 w 2841325"/>
              <a:gd name="connsiteY0" fmla="*/ 9331 h 824899"/>
              <a:gd name="connsiteX1" fmla="*/ 2703839 w 2841325"/>
              <a:gd name="connsiteY1" fmla="*/ 0 h 824899"/>
              <a:gd name="connsiteX2" fmla="*/ 2841325 w 2841325"/>
              <a:gd name="connsiteY2" fmla="*/ 137486 h 824899"/>
              <a:gd name="connsiteX3" fmla="*/ 2841325 w 2841325"/>
              <a:gd name="connsiteY3" fmla="*/ 824899 h 824899"/>
              <a:gd name="connsiteX4" fmla="*/ 0 w 2841325"/>
              <a:gd name="connsiteY4" fmla="*/ 9331 h 824899"/>
              <a:gd name="connsiteX0" fmla="*/ 0 w 2841325"/>
              <a:gd name="connsiteY0" fmla="*/ 9331 h 659799"/>
              <a:gd name="connsiteX1" fmla="*/ 2703839 w 2841325"/>
              <a:gd name="connsiteY1" fmla="*/ 0 h 659799"/>
              <a:gd name="connsiteX2" fmla="*/ 2841325 w 2841325"/>
              <a:gd name="connsiteY2" fmla="*/ 137486 h 659799"/>
              <a:gd name="connsiteX3" fmla="*/ 2841325 w 2841325"/>
              <a:gd name="connsiteY3" fmla="*/ 659799 h 659799"/>
              <a:gd name="connsiteX4" fmla="*/ 0 w 2841325"/>
              <a:gd name="connsiteY4" fmla="*/ 9331 h 659799"/>
              <a:gd name="connsiteX0" fmla="*/ 0 w 2841325"/>
              <a:gd name="connsiteY0" fmla="*/ 9331 h 659799"/>
              <a:gd name="connsiteX1" fmla="*/ 2703839 w 2841325"/>
              <a:gd name="connsiteY1" fmla="*/ 0 h 659799"/>
              <a:gd name="connsiteX2" fmla="*/ 2841325 w 2841325"/>
              <a:gd name="connsiteY2" fmla="*/ 137486 h 659799"/>
              <a:gd name="connsiteX3" fmla="*/ 2841325 w 2841325"/>
              <a:gd name="connsiteY3" fmla="*/ 659799 h 659799"/>
              <a:gd name="connsiteX4" fmla="*/ 0 w 2841325"/>
              <a:gd name="connsiteY4" fmla="*/ 9331 h 659799"/>
              <a:gd name="connsiteX0" fmla="*/ 0 w 2841325"/>
              <a:gd name="connsiteY0" fmla="*/ 9331 h 659799"/>
              <a:gd name="connsiteX1" fmla="*/ 2703839 w 2841325"/>
              <a:gd name="connsiteY1" fmla="*/ 0 h 659799"/>
              <a:gd name="connsiteX2" fmla="*/ 2841325 w 2841325"/>
              <a:gd name="connsiteY2" fmla="*/ 137486 h 659799"/>
              <a:gd name="connsiteX3" fmla="*/ 2841325 w 2841325"/>
              <a:gd name="connsiteY3" fmla="*/ 659799 h 659799"/>
              <a:gd name="connsiteX4" fmla="*/ 0 w 2841325"/>
              <a:gd name="connsiteY4" fmla="*/ 9331 h 659799"/>
              <a:gd name="connsiteX0" fmla="*/ 0 w 2841325"/>
              <a:gd name="connsiteY0" fmla="*/ 9331 h 583599"/>
              <a:gd name="connsiteX1" fmla="*/ 2703839 w 2841325"/>
              <a:gd name="connsiteY1" fmla="*/ 0 h 583599"/>
              <a:gd name="connsiteX2" fmla="*/ 2841325 w 2841325"/>
              <a:gd name="connsiteY2" fmla="*/ 137486 h 583599"/>
              <a:gd name="connsiteX3" fmla="*/ 2841325 w 2841325"/>
              <a:gd name="connsiteY3" fmla="*/ 583599 h 583599"/>
              <a:gd name="connsiteX4" fmla="*/ 0 w 2841325"/>
              <a:gd name="connsiteY4" fmla="*/ 9331 h 583599"/>
              <a:gd name="connsiteX0" fmla="*/ 0 w 2841325"/>
              <a:gd name="connsiteY0" fmla="*/ 9331 h 583599"/>
              <a:gd name="connsiteX1" fmla="*/ 2703839 w 2841325"/>
              <a:gd name="connsiteY1" fmla="*/ 0 h 583599"/>
              <a:gd name="connsiteX2" fmla="*/ 2841325 w 2841325"/>
              <a:gd name="connsiteY2" fmla="*/ 137486 h 583599"/>
              <a:gd name="connsiteX3" fmla="*/ 2841325 w 2841325"/>
              <a:gd name="connsiteY3" fmla="*/ 583599 h 583599"/>
              <a:gd name="connsiteX4" fmla="*/ 0 w 2841325"/>
              <a:gd name="connsiteY4" fmla="*/ 9331 h 583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1325" h="583599">
                <a:moveTo>
                  <a:pt x="0" y="9331"/>
                </a:moveTo>
                <a:lnTo>
                  <a:pt x="2703839" y="0"/>
                </a:lnTo>
                <a:cubicBezTo>
                  <a:pt x="2779770" y="0"/>
                  <a:pt x="2841325" y="61555"/>
                  <a:pt x="2841325" y="137486"/>
                </a:cubicBezTo>
                <a:lnTo>
                  <a:pt x="2841325" y="583599"/>
                </a:lnTo>
                <a:cubicBezTo>
                  <a:pt x="2040267" y="-14224"/>
                  <a:pt x="1340808" y="92804"/>
                  <a:pt x="0" y="9331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 b="1">
              <a:solidFill>
                <a:prstClr val="white"/>
              </a:solidFill>
            </a:endParaRPr>
          </a:p>
        </p:txBody>
      </p:sp>
      <p:sp>
        <p:nvSpPr>
          <p:cNvPr id="347" name="양쪽 모서리가 둥근 사각형 346"/>
          <p:cNvSpPr/>
          <p:nvPr/>
        </p:nvSpPr>
        <p:spPr>
          <a:xfrm rot="5400000" flipV="1">
            <a:off x="109181" y="4102951"/>
            <a:ext cx="1657907" cy="572738"/>
          </a:xfrm>
          <a:prstGeom prst="round2SameRect">
            <a:avLst/>
          </a:pr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 b="1">
              <a:solidFill>
                <a:prstClr val="white"/>
              </a:solidFill>
            </a:endParaRPr>
          </a:p>
        </p:txBody>
      </p:sp>
      <p:grpSp>
        <p:nvGrpSpPr>
          <p:cNvPr id="22" name="그룹 240"/>
          <p:cNvGrpSpPr/>
          <p:nvPr/>
        </p:nvGrpSpPr>
        <p:grpSpPr>
          <a:xfrm>
            <a:off x="109628" y="1029018"/>
            <a:ext cx="8935024" cy="471829"/>
            <a:chOff x="204627" y="1156196"/>
            <a:chExt cx="8734749" cy="704153"/>
          </a:xfrm>
        </p:grpSpPr>
        <p:sp>
          <p:nvSpPr>
            <p:cNvPr id="349" name="직사각형 348"/>
            <p:cNvSpPr/>
            <p:nvPr/>
          </p:nvSpPr>
          <p:spPr bwMode="auto">
            <a:xfrm>
              <a:off x="204627" y="1224673"/>
              <a:ext cx="8734749" cy="549714"/>
            </a:xfrm>
            <a:prstGeom prst="rect">
              <a:avLst/>
            </a:prstGeom>
            <a:gradFill rotWithShape="1">
              <a:gsLst>
                <a:gs pos="833">
                  <a:srgbClr val="FFFFFF">
                    <a:alpha val="0"/>
                  </a:srgbClr>
                </a:gs>
                <a:gs pos="69550">
                  <a:srgbClr val="FFFFFF"/>
                </a:gs>
                <a:gs pos="25000">
                  <a:schemeClr val="bg1"/>
                </a:gs>
                <a:gs pos="100000">
                  <a:srgbClr val="FFFFFF">
                    <a:alpha val="0"/>
                  </a:srgbClr>
                </a:gs>
              </a:gsLst>
              <a:lin ang="21594000" scaled="0"/>
            </a:gradFill>
            <a:ln>
              <a:noFill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>
              <a:bevelT w="0" h="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atinLnBrk="0">
                <a:defRPr/>
              </a:pPr>
              <a:endParaRPr lang="ko-KR" altLang="en-US" sz="2000" kern="0">
                <a:solidFill>
                  <a:srgbClr val="FFFF00"/>
                </a:solidFill>
                <a:latin typeface="HY헤드라인M"/>
                <a:ea typeface="HY헤드라인M"/>
              </a:endParaRPr>
            </a:p>
          </p:txBody>
        </p:sp>
        <p:cxnSp>
          <p:nvCxnSpPr>
            <p:cNvPr id="350" name="직선 연결선 349"/>
            <p:cNvCxnSpPr/>
            <p:nvPr/>
          </p:nvCxnSpPr>
          <p:spPr bwMode="auto">
            <a:xfrm flipH="1">
              <a:off x="378413" y="1156196"/>
              <a:ext cx="8387173" cy="0"/>
            </a:xfrm>
            <a:prstGeom prst="line">
              <a:avLst/>
            </a:prstGeom>
            <a:solidFill>
              <a:srgbClr val="0066FF"/>
            </a:solidFill>
            <a:ln w="9525" cap="flat" cmpd="sng" algn="ctr">
              <a:gradFill>
                <a:gsLst>
                  <a:gs pos="0">
                    <a:srgbClr val="0070C0">
                      <a:alpha val="0"/>
                    </a:srgbClr>
                  </a:gs>
                  <a:gs pos="21000">
                    <a:srgbClr val="0070C0"/>
                  </a:gs>
                  <a:gs pos="79000">
                    <a:srgbClr val="0070C0"/>
                  </a:gs>
                  <a:gs pos="100000">
                    <a:srgbClr val="FFFFFF">
                      <a:lumMod val="85000"/>
                      <a:alpha val="0"/>
                    </a:srgbClr>
                  </a:gs>
                </a:gsLst>
                <a:lin ang="108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1" name="직선 연결선 350"/>
            <p:cNvCxnSpPr/>
            <p:nvPr/>
          </p:nvCxnSpPr>
          <p:spPr bwMode="auto">
            <a:xfrm flipH="1">
              <a:off x="378413" y="1828112"/>
              <a:ext cx="8387174" cy="0"/>
            </a:xfrm>
            <a:prstGeom prst="line">
              <a:avLst/>
            </a:prstGeom>
            <a:solidFill>
              <a:srgbClr val="0066FF"/>
            </a:solidFill>
            <a:ln w="9525" cap="flat" cmpd="sng" algn="ctr">
              <a:gradFill>
                <a:gsLst>
                  <a:gs pos="0">
                    <a:srgbClr val="0070C0">
                      <a:alpha val="0"/>
                    </a:srgbClr>
                  </a:gs>
                  <a:gs pos="21000">
                    <a:srgbClr val="0070C0"/>
                  </a:gs>
                  <a:gs pos="79000">
                    <a:srgbClr val="0070C0"/>
                  </a:gs>
                  <a:gs pos="100000">
                    <a:srgbClr val="FFFFFF">
                      <a:lumMod val="85000"/>
                      <a:alpha val="0"/>
                    </a:srgbClr>
                  </a:gs>
                </a:gsLst>
                <a:lin ang="108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52" name="직사각형 351"/>
            <p:cNvSpPr/>
            <p:nvPr/>
          </p:nvSpPr>
          <p:spPr>
            <a:xfrm>
              <a:off x="1397802" y="1171365"/>
              <a:ext cx="5229633" cy="68898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24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정책목적 펀드를 확대하여 민간투자 선도</a:t>
              </a:r>
              <a:endParaRPr lang="en-US" altLang="ko-KR" sz="2400" b="1" kern="0" spc="-10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endParaRPr>
            </a:p>
          </p:txBody>
        </p:sp>
      </p:grpSp>
      <p:sp>
        <p:nvSpPr>
          <p:cNvPr id="353" name="모서리가 둥근 직사각형 352"/>
          <p:cNvSpPr/>
          <p:nvPr/>
        </p:nvSpPr>
        <p:spPr>
          <a:xfrm>
            <a:off x="463024" y="6192927"/>
            <a:ext cx="8199466" cy="400051"/>
          </a:xfrm>
          <a:prstGeom prst="roundRect">
            <a:avLst>
              <a:gd name="adj" fmla="val 0"/>
            </a:avLst>
          </a:prstGeom>
          <a:gradFill>
            <a:gsLst>
              <a:gs pos="10000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 w="635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40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354" name="TextBox 39"/>
          <p:cNvSpPr txBox="1">
            <a:spLocks noChangeArrowheads="1"/>
          </p:cNvSpPr>
          <p:nvPr/>
        </p:nvSpPr>
        <p:spPr bwMode="auto">
          <a:xfrm>
            <a:off x="467678" y="6193818"/>
            <a:ext cx="81948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ko-KR" altLang="en-US" sz="2000" b="1" kern="0" dirty="0" smtClean="0">
                <a:gradFill>
                  <a:gsLst>
                    <a:gs pos="100000">
                      <a:schemeClr val="accent1">
                        <a:lumMod val="5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                     성실실패 가이드라인 제정</a:t>
            </a:r>
            <a:r>
              <a:rPr lang="en-US" altLang="ko-KR" sz="2000" b="1" kern="0" dirty="0" smtClean="0">
                <a:gradFill>
                  <a:gsLst>
                    <a:gs pos="100000">
                      <a:schemeClr val="accent1">
                        <a:lumMod val="5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맑은 고딕"/>
                <a:ea typeface="맑은 고딕"/>
                <a:cs typeface="Arial" panose="020B0604020202020204" pitchFamily="34" charset="0"/>
              </a:rPr>
              <a:t>·</a:t>
            </a:r>
            <a:r>
              <a:rPr lang="ko-KR" altLang="en-US" sz="2000" b="1" kern="0" dirty="0" smtClean="0">
                <a:gradFill>
                  <a:gsLst>
                    <a:gs pos="100000">
                      <a:schemeClr val="accent1">
                        <a:lumMod val="5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보급</a:t>
            </a:r>
            <a:r>
              <a:rPr lang="en-US" altLang="ko-KR" sz="2000" b="1" kern="0" dirty="0" smtClean="0">
                <a:gradFill>
                  <a:gsLst>
                    <a:gs pos="100000">
                      <a:schemeClr val="accent1">
                        <a:lumMod val="5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, </a:t>
            </a:r>
            <a:r>
              <a:rPr lang="ko-KR" altLang="en-US" sz="2000" b="1" kern="0" dirty="0" smtClean="0">
                <a:gradFill>
                  <a:gsLst>
                    <a:gs pos="100000">
                      <a:schemeClr val="accent1">
                        <a:lumMod val="5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재도전지원센터 기능 강화</a:t>
            </a:r>
            <a:endParaRPr lang="en-US" altLang="ko-KR" sz="2000" b="1" kern="0" dirty="0">
              <a:gradFill>
                <a:gsLst>
                  <a:gs pos="100000">
                    <a:schemeClr val="accent1">
                      <a:lumMod val="5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  <a:cs typeface="Arial" panose="020B0604020202020204" pitchFamily="34" charset="0"/>
            </a:endParaRPr>
          </a:p>
        </p:txBody>
      </p:sp>
      <p:grpSp>
        <p:nvGrpSpPr>
          <p:cNvPr id="23" name="그룹 354"/>
          <p:cNvGrpSpPr/>
          <p:nvPr/>
        </p:nvGrpSpPr>
        <p:grpSpPr>
          <a:xfrm>
            <a:off x="450423" y="6195363"/>
            <a:ext cx="1872000" cy="396000"/>
            <a:chOff x="4857120" y="5581394"/>
            <a:chExt cx="1370037" cy="422717"/>
          </a:xfrm>
        </p:grpSpPr>
        <p:grpSp>
          <p:nvGrpSpPr>
            <p:cNvPr id="24" name="그룹 181"/>
            <p:cNvGrpSpPr/>
            <p:nvPr/>
          </p:nvGrpSpPr>
          <p:grpSpPr>
            <a:xfrm>
              <a:off x="4867495" y="5581394"/>
              <a:ext cx="1359662" cy="422717"/>
              <a:chOff x="4867496" y="5581400"/>
              <a:chExt cx="1359662" cy="422717"/>
            </a:xfrm>
          </p:grpSpPr>
          <p:sp>
            <p:nvSpPr>
              <p:cNvPr id="358" name="오각형 357"/>
              <p:cNvSpPr/>
              <p:nvPr/>
            </p:nvSpPr>
            <p:spPr>
              <a:xfrm>
                <a:off x="4867496" y="5581400"/>
                <a:ext cx="1359662" cy="422717"/>
              </a:xfrm>
              <a:prstGeom prst="homePlate">
                <a:avLst>
                  <a:gd name="adj" fmla="val 36772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ffectLst>
                <a:outerShdw blurRad="38100" dist="12700" dir="2700000" algn="ctr" rotWithShape="0">
                  <a:srgbClr val="000000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2000">
                  <a:solidFill>
                    <a:prstClr val="white"/>
                  </a:solidFill>
                  <a:latin typeface="-윤고딕340" panose="02030504000101010101" pitchFamily="18" charset="-127"/>
                  <a:ea typeface="-윤고딕340" panose="02030504000101010101" pitchFamily="18" charset="-127"/>
                </a:endParaRPr>
              </a:p>
            </p:txBody>
          </p:sp>
          <p:sp>
            <p:nvSpPr>
              <p:cNvPr id="359" name="자유형 358"/>
              <p:cNvSpPr/>
              <p:nvPr/>
            </p:nvSpPr>
            <p:spPr>
              <a:xfrm>
                <a:off x="4868779" y="5590673"/>
                <a:ext cx="1194949" cy="409074"/>
              </a:xfrm>
              <a:custGeom>
                <a:avLst/>
                <a:gdLst>
                  <a:gd name="connsiteX0" fmla="*/ 0 w 922421"/>
                  <a:gd name="connsiteY0" fmla="*/ 409074 h 409074"/>
                  <a:gd name="connsiteX1" fmla="*/ 922421 w 922421"/>
                  <a:gd name="connsiteY1" fmla="*/ 0 h 409074"/>
                  <a:gd name="connsiteX2" fmla="*/ 0 w 922421"/>
                  <a:gd name="connsiteY2" fmla="*/ 0 h 409074"/>
                  <a:gd name="connsiteX3" fmla="*/ 0 w 922421"/>
                  <a:gd name="connsiteY3" fmla="*/ 409074 h 409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2421" h="409074">
                    <a:moveTo>
                      <a:pt x="0" y="409074"/>
                    </a:moveTo>
                    <a:lnTo>
                      <a:pt x="922421" y="0"/>
                    </a:lnTo>
                    <a:lnTo>
                      <a:pt x="0" y="0"/>
                    </a:lnTo>
                    <a:lnTo>
                      <a:pt x="0" y="409074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alpha val="10000"/>
                    </a:schemeClr>
                  </a:gs>
                  <a:gs pos="0">
                    <a:schemeClr val="bg1">
                      <a:alpha val="27000"/>
                    </a:schemeClr>
                  </a:gs>
                </a:gsLst>
                <a:lin ang="9000000" scaled="0"/>
              </a:gradFill>
              <a:ln w="15875" cap="rnd">
                <a:noFill/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20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57" name="제목 114"/>
            <p:cNvSpPr txBox="1">
              <a:spLocks/>
            </p:cNvSpPr>
            <p:nvPr/>
          </p:nvSpPr>
          <p:spPr>
            <a:xfrm>
              <a:off x="4857120" y="5635304"/>
              <a:ext cx="1346348" cy="314907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wrap="none" anchor="ctr" anchorCtr="0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2000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재도전 인프라</a:t>
              </a:r>
              <a:endParaRPr lang="ko-KR" altLang="en-US" sz="200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endParaRPr>
            </a:p>
          </p:txBody>
        </p:sp>
      </p:grpSp>
      <p:sp>
        <p:nvSpPr>
          <p:cNvPr id="361" name="자유형 360"/>
          <p:cNvSpPr/>
          <p:nvPr/>
        </p:nvSpPr>
        <p:spPr>
          <a:xfrm>
            <a:off x="463550" y="2653914"/>
            <a:ext cx="869964" cy="347235"/>
          </a:xfrm>
          <a:custGeom>
            <a:avLst/>
            <a:gdLst>
              <a:gd name="connsiteX0" fmla="*/ 0 w 922421"/>
              <a:gd name="connsiteY0" fmla="*/ 409074 h 409074"/>
              <a:gd name="connsiteX1" fmla="*/ 922421 w 922421"/>
              <a:gd name="connsiteY1" fmla="*/ 0 h 409074"/>
              <a:gd name="connsiteX2" fmla="*/ 0 w 922421"/>
              <a:gd name="connsiteY2" fmla="*/ 0 h 409074"/>
              <a:gd name="connsiteX3" fmla="*/ 0 w 922421"/>
              <a:gd name="connsiteY3" fmla="*/ 409074 h 40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421" h="409074">
                <a:moveTo>
                  <a:pt x="0" y="409074"/>
                </a:moveTo>
                <a:lnTo>
                  <a:pt x="922421" y="0"/>
                </a:lnTo>
                <a:lnTo>
                  <a:pt x="0" y="0"/>
                </a:lnTo>
                <a:lnTo>
                  <a:pt x="0" y="409074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10000"/>
                </a:schemeClr>
              </a:gs>
              <a:gs pos="0">
                <a:schemeClr val="bg1">
                  <a:alpha val="27000"/>
                </a:schemeClr>
              </a:gs>
            </a:gsLst>
            <a:lin ang="9000000" scaled="0"/>
          </a:gradFill>
          <a:ln w="1587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 sz="2000"/>
          </a:p>
        </p:txBody>
      </p:sp>
      <p:sp>
        <p:nvSpPr>
          <p:cNvPr id="363" name="제목 114"/>
          <p:cNvSpPr txBox="1">
            <a:spLocks/>
          </p:cNvSpPr>
          <p:nvPr/>
        </p:nvSpPr>
        <p:spPr>
          <a:xfrm>
            <a:off x="561605" y="2698349"/>
            <a:ext cx="3852565" cy="267963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wrap="none" anchor="ctr" anchorCtr="0"/>
          <a:lstStyle/>
          <a:p>
            <a:pPr algn="ctr" eaLnBrk="0" latinLnBrk="0" hangingPunct="0">
              <a:defRPr/>
            </a:pPr>
            <a:r>
              <a:rPr lang="ko-KR" altLang="en-US" sz="2000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정책목적 펀드 확충 및 제도 개선</a:t>
            </a:r>
          </a:p>
        </p:txBody>
      </p:sp>
      <p:pic>
        <p:nvPicPr>
          <p:cNvPr id="364" name="그림 36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5185" b="23889"/>
          <a:stretch/>
        </p:blipFill>
        <p:spPr>
          <a:xfrm>
            <a:off x="7715272" y="1264260"/>
            <a:ext cx="471273" cy="180000"/>
          </a:xfrm>
          <a:prstGeom prst="rect">
            <a:avLst/>
          </a:prstGeom>
        </p:spPr>
      </p:pic>
      <p:pic>
        <p:nvPicPr>
          <p:cNvPr id="365" name="그림 36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4444" b="33333"/>
          <a:stretch/>
        </p:blipFill>
        <p:spPr>
          <a:xfrm>
            <a:off x="7150968" y="1278660"/>
            <a:ext cx="568421" cy="180000"/>
          </a:xfrm>
          <a:prstGeom prst="rect">
            <a:avLst/>
          </a:prstGeom>
        </p:spPr>
      </p:pic>
      <p:pic>
        <p:nvPicPr>
          <p:cNvPr id="366" name="그림 36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698" y="1065196"/>
            <a:ext cx="604598" cy="180000"/>
          </a:xfrm>
          <a:prstGeom prst="rect">
            <a:avLst/>
          </a:prstGeom>
        </p:spPr>
      </p:pic>
      <p:pic>
        <p:nvPicPr>
          <p:cNvPr id="367" name="그림 36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68" y="1078746"/>
            <a:ext cx="923478" cy="180000"/>
          </a:xfrm>
          <a:prstGeom prst="rect">
            <a:avLst/>
          </a:prstGeom>
        </p:spPr>
      </p:pic>
      <p:grpSp>
        <p:nvGrpSpPr>
          <p:cNvPr id="25" name="그룹 367"/>
          <p:cNvGrpSpPr/>
          <p:nvPr/>
        </p:nvGrpSpPr>
        <p:grpSpPr>
          <a:xfrm>
            <a:off x="430683" y="1046428"/>
            <a:ext cx="930668" cy="411108"/>
            <a:chOff x="456554" y="1048169"/>
            <a:chExt cx="2688547" cy="411108"/>
          </a:xfrm>
        </p:grpSpPr>
        <p:grpSp>
          <p:nvGrpSpPr>
            <p:cNvPr id="26" name="그룹 368"/>
            <p:cNvGrpSpPr/>
            <p:nvPr/>
          </p:nvGrpSpPr>
          <p:grpSpPr>
            <a:xfrm>
              <a:off x="456554" y="1048169"/>
              <a:ext cx="2688547" cy="411108"/>
              <a:chOff x="456554" y="1048169"/>
              <a:chExt cx="2688547" cy="411108"/>
            </a:xfrm>
          </p:grpSpPr>
          <p:grpSp>
            <p:nvGrpSpPr>
              <p:cNvPr id="27" name="그룹 370"/>
              <p:cNvGrpSpPr/>
              <p:nvPr/>
            </p:nvGrpSpPr>
            <p:grpSpPr>
              <a:xfrm>
                <a:off x="456554" y="1048169"/>
                <a:ext cx="2688547" cy="411108"/>
                <a:chOff x="1454256" y="5858252"/>
                <a:chExt cx="4769757" cy="539079"/>
              </a:xfrm>
            </p:grpSpPr>
            <p:sp>
              <p:nvSpPr>
                <p:cNvPr id="373" name="모서리가 둥근 직사각형 372"/>
                <p:cNvSpPr/>
                <p:nvPr/>
              </p:nvSpPr>
              <p:spPr>
                <a:xfrm>
                  <a:off x="1454256" y="5858252"/>
                  <a:ext cx="4769757" cy="53907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4" name="모서리가 둥근 직사각형 373"/>
                <p:cNvSpPr/>
                <p:nvPr/>
              </p:nvSpPr>
              <p:spPr>
                <a:xfrm>
                  <a:off x="1530028" y="5889904"/>
                  <a:ext cx="4623915" cy="473856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100000">
                      <a:srgbClr val="5A93C6"/>
                    </a:gs>
                    <a:gs pos="0">
                      <a:srgbClr val="365E8E"/>
                    </a:gs>
                  </a:gsLst>
                  <a:lin ang="9000000" scaled="0"/>
                </a:gradFill>
                <a:ln w="6350">
                  <a:solidFill>
                    <a:schemeClr val="bg1"/>
                  </a:solidFill>
                </a:ln>
                <a:effectLst>
                  <a:innerShdw blurRad="63500" dist="127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</p:grpSp>
          <p:pic>
            <p:nvPicPr>
              <p:cNvPr id="372" name="그림 371" descr="7.png"/>
              <p:cNvPicPr>
                <a:picLocks noChangeAspect="1"/>
              </p:cNvPicPr>
              <p:nvPr/>
            </p:nvPicPr>
            <p:blipFill>
              <a:blip r:embed="rId7" cstate="print"/>
              <a:srcRect l="36136" t="27801" r="50166" b="42889"/>
              <a:stretch>
                <a:fillRect/>
              </a:stretch>
            </p:blipFill>
            <p:spPr>
              <a:xfrm flipH="1">
                <a:off x="542252" y="1087732"/>
                <a:ext cx="2508714" cy="337256"/>
              </a:xfrm>
              <a:prstGeom prst="roundRect">
                <a:avLst>
                  <a:gd name="adj" fmla="val 42750"/>
                </a:avLst>
              </a:prstGeom>
            </p:spPr>
          </p:pic>
        </p:grpSp>
        <p:sp>
          <p:nvSpPr>
            <p:cNvPr id="370" name="제목 114"/>
            <p:cNvSpPr txBox="1">
              <a:spLocks/>
            </p:cNvSpPr>
            <p:nvPr/>
          </p:nvSpPr>
          <p:spPr>
            <a:xfrm>
              <a:off x="509134" y="1109068"/>
              <a:ext cx="2588972" cy="288033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2000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도 약</a:t>
              </a:r>
              <a:endParaRPr lang="ko-KR" altLang="en-US" sz="200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1415868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29"/>
          <p:cNvGrpSpPr/>
          <p:nvPr/>
        </p:nvGrpSpPr>
        <p:grpSpPr>
          <a:xfrm>
            <a:off x="6732240" y="481896"/>
            <a:ext cx="2086188" cy="333943"/>
            <a:chOff x="6858154" y="481896"/>
            <a:chExt cx="2086188" cy="333943"/>
          </a:xfrm>
        </p:grpSpPr>
        <p:sp>
          <p:nvSpPr>
            <p:cNvPr id="131" name="모서리가 둥근 직사각형 130"/>
            <p:cNvSpPr/>
            <p:nvPr/>
          </p:nvSpPr>
          <p:spPr>
            <a:xfrm>
              <a:off x="6935657" y="510487"/>
              <a:ext cx="812855" cy="25059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 w="952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134" name="Text Box 5"/>
            <p:cNvSpPr txBox="1">
              <a:spLocks noChangeArrowheads="1"/>
            </p:cNvSpPr>
            <p:nvPr/>
          </p:nvSpPr>
          <p:spPr bwMode="auto">
            <a:xfrm>
              <a:off x="7707692" y="492674"/>
              <a:ext cx="123665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latinLnBrk="0" hangingPunct="1">
                <a:defRPr/>
              </a:pPr>
              <a:r>
                <a:rPr lang="ko-KR" altLang="en-US" sz="1500" kern="0" spc="-90" dirty="0">
                  <a:gradFill>
                    <a:gsLst>
                      <a:gs pos="100000">
                        <a:srgbClr val="4F81BD">
                          <a:lumMod val="75000"/>
                        </a:srgbClr>
                      </a:gs>
                      <a:gs pos="100000">
                        <a:srgbClr val="00589A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기업생태계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6858154" y="481896"/>
              <a:ext cx="9678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base">
                <a:spcAft>
                  <a:spcPct val="0"/>
                </a:spcAft>
                <a:buClr>
                  <a:prstClr val="black">
                    <a:lumMod val="85000"/>
                    <a:lumOff val="15000"/>
                  </a:prstClr>
                </a:buClr>
              </a:pPr>
              <a:r>
                <a:rPr kumimoji="1" lang="ko-KR" altLang="en-US" sz="1400" b="1" spc="-40" dirty="0">
                  <a:gradFill>
                    <a:gsLst>
                      <a:gs pos="100000">
                        <a:prstClr val="white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창조경제</a:t>
              </a:r>
            </a:p>
          </p:txBody>
        </p:sp>
      </p:grpSp>
      <p:sp>
        <p:nvSpPr>
          <p:cNvPr id="136" name="TextBox 135"/>
          <p:cNvSpPr txBox="1"/>
          <p:nvPr/>
        </p:nvSpPr>
        <p:spPr bwMode="auto">
          <a:xfrm>
            <a:off x="478159" y="242257"/>
            <a:ext cx="4960012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00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2. </a:t>
            </a:r>
            <a:r>
              <a:rPr lang="ko-KR" altLang="en-US" sz="300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견고한 기업 성장사다리 구축</a:t>
            </a:r>
          </a:p>
        </p:txBody>
      </p:sp>
      <p:sp>
        <p:nvSpPr>
          <p:cNvPr id="129" name="모서리가 둥근 직사각형 8"/>
          <p:cNvSpPr/>
          <p:nvPr/>
        </p:nvSpPr>
        <p:spPr>
          <a:xfrm>
            <a:off x="4692453" y="1581944"/>
            <a:ext cx="3960423" cy="501570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rgbClr val="248E9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ko-KR" altLang="en-US" sz="1400">
              <a:solidFill>
                <a:srgbClr val="FFFFFF"/>
              </a:solidFill>
              <a:cs typeface="Arial" pitchFamily="34" charset="0"/>
            </a:endParaRPr>
          </a:p>
        </p:txBody>
      </p:sp>
      <p:grpSp>
        <p:nvGrpSpPr>
          <p:cNvPr id="3" name="그룹 105"/>
          <p:cNvGrpSpPr/>
          <p:nvPr/>
        </p:nvGrpSpPr>
        <p:grpSpPr>
          <a:xfrm>
            <a:off x="4692454" y="1582709"/>
            <a:ext cx="3966126" cy="426159"/>
            <a:chOff x="4547113" y="1674340"/>
            <a:chExt cx="4014674" cy="354747"/>
          </a:xfrm>
        </p:grpSpPr>
        <p:sp>
          <p:nvSpPr>
            <p:cNvPr id="154" name="AutoShape 55"/>
            <p:cNvSpPr>
              <a:spLocks noChangeArrowheads="1"/>
            </p:cNvSpPr>
            <p:nvPr/>
          </p:nvSpPr>
          <p:spPr bwMode="auto">
            <a:xfrm>
              <a:off x="4547113" y="1674340"/>
              <a:ext cx="4014674" cy="354747"/>
            </a:xfrm>
            <a:prstGeom prst="roundRect">
              <a:avLst>
                <a:gd name="adj" fmla="val 0"/>
              </a:avLst>
            </a:prstGeom>
            <a:solidFill>
              <a:srgbClr val="248E9C"/>
            </a:solidFill>
            <a:ln w="317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endParaRPr lang="ko-KR" altLang="en-US" sz="200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55" name="자유형 154"/>
            <p:cNvSpPr/>
            <p:nvPr/>
          </p:nvSpPr>
          <p:spPr>
            <a:xfrm flipH="1">
              <a:off x="7625895" y="1682496"/>
              <a:ext cx="922421" cy="346220"/>
            </a:xfrm>
            <a:custGeom>
              <a:avLst/>
              <a:gdLst>
                <a:gd name="connsiteX0" fmla="*/ 0 w 922421"/>
                <a:gd name="connsiteY0" fmla="*/ 409074 h 409074"/>
                <a:gd name="connsiteX1" fmla="*/ 922421 w 922421"/>
                <a:gd name="connsiteY1" fmla="*/ 0 h 409074"/>
                <a:gd name="connsiteX2" fmla="*/ 0 w 922421"/>
                <a:gd name="connsiteY2" fmla="*/ 0 h 409074"/>
                <a:gd name="connsiteX3" fmla="*/ 0 w 922421"/>
                <a:gd name="connsiteY3" fmla="*/ 409074 h 40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421" h="409074">
                  <a:moveTo>
                    <a:pt x="0" y="409074"/>
                  </a:moveTo>
                  <a:lnTo>
                    <a:pt x="922421" y="0"/>
                  </a:lnTo>
                  <a:lnTo>
                    <a:pt x="0" y="0"/>
                  </a:lnTo>
                  <a:lnTo>
                    <a:pt x="0" y="409074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10000"/>
                  </a:schemeClr>
                </a:gs>
                <a:gs pos="0">
                  <a:schemeClr val="bg1">
                    <a:alpha val="27000"/>
                  </a:schemeClr>
                </a:gs>
              </a:gsLst>
              <a:lin ang="9000000" scaled="0"/>
            </a:gra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ko-KR" altLang="en-US" sz="2000"/>
            </a:p>
          </p:txBody>
        </p:sp>
      </p:grpSp>
      <p:sp>
        <p:nvSpPr>
          <p:cNvPr id="168" name="제목 114"/>
          <p:cNvSpPr txBox="1">
            <a:spLocks/>
          </p:cNvSpPr>
          <p:nvPr/>
        </p:nvSpPr>
        <p:spPr>
          <a:xfrm>
            <a:off x="4794072" y="1659830"/>
            <a:ext cx="3779669" cy="267963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wrap="none" lIns="0" tIns="0" rIns="0" bIns="0" anchor="ctr" anchorCtr="0"/>
          <a:lstStyle/>
          <a:p>
            <a:pPr algn="ctr" eaLnBrk="0" latinLnBrk="0" hangingPunct="0">
              <a:defRPr/>
            </a:pPr>
            <a:r>
              <a:rPr lang="ko-KR" altLang="en-US" sz="2000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中企제품 </a:t>
            </a:r>
            <a:r>
              <a:rPr lang="ko-KR" altLang="en-US" sz="200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공공구매 실효성 제고</a:t>
            </a:r>
          </a:p>
        </p:txBody>
      </p:sp>
      <p:sp>
        <p:nvSpPr>
          <p:cNvPr id="179" name="직사각형 178"/>
          <p:cNvSpPr/>
          <p:nvPr/>
        </p:nvSpPr>
        <p:spPr>
          <a:xfrm>
            <a:off x="4930912" y="2562849"/>
            <a:ext cx="3739806" cy="7232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en-US" altLang="ko-KR" sz="14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- MAS </a:t>
            </a:r>
            <a:r>
              <a:rPr lang="en-US" altLang="ko-KR" sz="11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(</a:t>
            </a:r>
            <a:r>
              <a:rPr lang="ko-KR" altLang="en-US" sz="1100" kern="0" dirty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다수공급자계약</a:t>
            </a:r>
            <a:r>
              <a:rPr lang="en-US" altLang="ko-KR" sz="1100" kern="0" dirty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)</a:t>
            </a:r>
            <a:r>
              <a:rPr lang="en-US" altLang="ko-KR" sz="1400" kern="0" dirty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 : </a:t>
            </a:r>
            <a:r>
              <a:rPr lang="ko-KR" altLang="en-US" sz="1400" kern="0" dirty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중기간 경쟁제품 </a:t>
            </a:r>
            <a:r>
              <a:rPr lang="ko-KR" altLang="en-US" sz="14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다량납품</a:t>
            </a:r>
            <a:r>
              <a:rPr lang="en-US" altLang="ko-KR" sz="14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/>
            </a:r>
            <a:br>
              <a:rPr lang="en-US" altLang="ko-KR" sz="14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</a:br>
            <a:r>
              <a:rPr lang="en-US" altLang="ko-KR" sz="14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                             </a:t>
            </a:r>
            <a:r>
              <a:rPr lang="ko-KR" altLang="en-US" sz="14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할인율 상한선</a:t>
            </a:r>
            <a:r>
              <a:rPr lang="ko-KR" altLang="en-US" sz="11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 </a:t>
            </a:r>
            <a:r>
              <a:rPr lang="en-US" altLang="ko-KR" sz="11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(10%)</a:t>
            </a:r>
            <a:r>
              <a:rPr lang="en-US" altLang="ko-KR" sz="14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 </a:t>
            </a:r>
            <a:r>
              <a:rPr lang="ko-KR" altLang="en-US" sz="14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설정</a:t>
            </a:r>
            <a:endParaRPr lang="en-US" altLang="ko-KR" sz="1400" kern="0" dirty="0" smtClean="0">
              <a:gradFill>
                <a:gsLst>
                  <a:gs pos="100000">
                    <a:schemeClr val="tx1">
                      <a:lumMod val="75000"/>
                      <a:lumOff val="25000"/>
                    </a:scheme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20" pitchFamily="18" charset="-127"/>
              <a:ea typeface="-윤고딕320" pitchFamily="18" charset="-127"/>
            </a:endParaRPr>
          </a:p>
          <a:p>
            <a:pPr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en-US" altLang="ko-KR" sz="14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-</a:t>
            </a:r>
            <a:r>
              <a:rPr lang="ko-KR" altLang="en-US" sz="14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 중소기업과 </a:t>
            </a:r>
            <a:r>
              <a:rPr lang="en-US" altLang="ko-KR" sz="14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SW </a:t>
            </a:r>
            <a:r>
              <a:rPr lang="ko-KR" altLang="en-US" sz="14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단가계약 확대</a:t>
            </a:r>
            <a:r>
              <a:rPr lang="ko-KR" altLang="en-US" sz="11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 </a:t>
            </a:r>
            <a:r>
              <a:rPr lang="en-US" altLang="ko-KR" sz="11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(240 → 300</a:t>
            </a:r>
            <a:r>
              <a:rPr lang="ko-KR" altLang="en-US" sz="11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개</a:t>
            </a:r>
            <a:r>
              <a:rPr lang="en-US" altLang="ko-KR" sz="11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)</a:t>
            </a:r>
          </a:p>
        </p:txBody>
      </p:sp>
      <p:sp>
        <p:nvSpPr>
          <p:cNvPr id="181" name="Text Box 5"/>
          <p:cNvSpPr txBox="1">
            <a:spLocks noChangeArrowheads="1"/>
          </p:cNvSpPr>
          <p:nvPr/>
        </p:nvSpPr>
        <p:spPr bwMode="auto">
          <a:xfrm>
            <a:off x="4779713" y="2159109"/>
            <a:ext cx="38520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Clr>
                <a:schemeClr val="tx1"/>
              </a:buClr>
              <a:buFont typeface="Arial" pitchFamily="34" charset="0"/>
              <a:buChar char="•"/>
            </a:pPr>
            <a:r>
              <a:rPr lang="ko-KR" altLang="en-US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중소기업제품 적정가격 보장</a:t>
            </a:r>
            <a:r>
              <a:rPr lang="ko-KR" altLang="en-US" sz="140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en-US" altLang="ko-KR" sz="120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(</a:t>
            </a:r>
            <a:r>
              <a:rPr lang="ko-KR" altLang="en-US" sz="120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조달청 </a:t>
            </a:r>
            <a:r>
              <a:rPr lang="ko-KR" altLang="en-US" sz="120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협업</a:t>
            </a:r>
            <a:r>
              <a:rPr lang="en-US" altLang="ko-KR" sz="120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)</a:t>
            </a:r>
            <a:endParaRPr lang="en-US" altLang="ko-KR" sz="1600" dirty="0">
              <a:gradFill>
                <a:gsLst>
                  <a:gs pos="100000">
                    <a:srgbClr val="000000"/>
                  </a:gs>
                  <a:gs pos="100000">
                    <a:srgbClr val="BBE0E3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82" name="Text Box 5"/>
          <p:cNvSpPr txBox="1">
            <a:spLocks noChangeArrowheads="1"/>
          </p:cNvSpPr>
          <p:nvPr/>
        </p:nvSpPr>
        <p:spPr bwMode="auto">
          <a:xfrm>
            <a:off x="4779713" y="3581727"/>
            <a:ext cx="386003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Clr>
                <a:schemeClr val="tx1"/>
              </a:buClr>
              <a:buFont typeface="Arial" pitchFamily="34" charset="0"/>
              <a:buChar char="•"/>
            </a:pPr>
            <a:r>
              <a:rPr lang="ko-KR" altLang="en-US" spc="-3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중소기업 우선구매물품 입찰 방식 </a:t>
            </a:r>
            <a:r>
              <a:rPr lang="ko-KR" altLang="en-US" spc="-3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개선</a:t>
            </a:r>
            <a:r>
              <a:rPr lang="en-US" altLang="ko-KR" spc="-3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/>
            </a:r>
            <a:br>
              <a:rPr lang="en-US" altLang="ko-KR" spc="-3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</a:br>
            <a:r>
              <a:rPr lang="en-US" altLang="ko-KR" sz="1400" spc="-3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: </a:t>
            </a:r>
            <a:r>
              <a:rPr lang="ko-KR" altLang="en-US" sz="1400" spc="-3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최저가 낙찰제 </a:t>
            </a:r>
            <a:r>
              <a:rPr lang="en-US" altLang="ko-KR" sz="1400" spc="-30" dirty="0">
                <a:gradFill>
                  <a:gsLst>
                    <a:gs pos="10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  <a:sym typeface="Wingdings" pitchFamily="2" charset="2"/>
              </a:rPr>
              <a:t></a:t>
            </a:r>
            <a:r>
              <a:rPr lang="ko-KR" altLang="en-US" sz="1400" spc="-3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적격심사제</a:t>
            </a:r>
            <a:r>
              <a:rPr lang="ko-KR" altLang="en-US" sz="1100" spc="-3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en-US" altLang="ko-KR" sz="1100" spc="-3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(</a:t>
            </a:r>
            <a:r>
              <a:rPr lang="ko-KR" altLang="en-US" sz="1100" spc="-30" dirty="0" err="1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기재부</a:t>
            </a:r>
            <a:r>
              <a:rPr lang="en-US" altLang="ko-KR" sz="1100" spc="-3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·</a:t>
            </a:r>
            <a:r>
              <a:rPr lang="ko-KR" altLang="en-US" sz="1100" spc="-30" dirty="0" err="1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행자부</a:t>
            </a:r>
            <a:r>
              <a:rPr lang="ko-KR" altLang="en-US" sz="1100" spc="-3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협업</a:t>
            </a:r>
            <a:r>
              <a:rPr lang="en-US" altLang="ko-KR" sz="1100" spc="-3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)</a:t>
            </a:r>
            <a:endParaRPr lang="ko-KR" altLang="en-US" sz="1400" dirty="0">
              <a:gradFill>
                <a:gsLst>
                  <a:gs pos="100000">
                    <a:srgbClr val="000000"/>
                  </a:gs>
                  <a:gs pos="100000">
                    <a:srgbClr val="BBE0E3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83" name="Text Box 5"/>
          <p:cNvSpPr txBox="1">
            <a:spLocks noChangeArrowheads="1"/>
          </p:cNvSpPr>
          <p:nvPr/>
        </p:nvSpPr>
        <p:spPr bwMode="auto">
          <a:xfrm>
            <a:off x="4779713" y="4350895"/>
            <a:ext cx="372537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Clr>
                <a:schemeClr val="tx1"/>
              </a:buClr>
              <a:buFont typeface="Arial" pitchFamily="34" charset="0"/>
              <a:buChar char="•"/>
            </a:pPr>
            <a:r>
              <a:rPr lang="ko-KR" altLang="en-US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중소기업 공공구매 제도 </a:t>
            </a:r>
            <a:r>
              <a:rPr lang="ko-KR" altLang="en-US" dirty="0" err="1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이행력</a:t>
            </a:r>
            <a:r>
              <a:rPr lang="ko-KR" altLang="en-US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제고</a:t>
            </a:r>
          </a:p>
        </p:txBody>
      </p:sp>
      <p:sp>
        <p:nvSpPr>
          <p:cNvPr id="184" name="직사각형 183"/>
          <p:cNvSpPr/>
          <p:nvPr/>
        </p:nvSpPr>
        <p:spPr>
          <a:xfrm>
            <a:off x="4930912" y="4760563"/>
            <a:ext cx="3561873" cy="5078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en-US" altLang="ko-KR" sz="14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- </a:t>
            </a:r>
            <a:r>
              <a:rPr lang="ko-KR" altLang="en-US" sz="14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개선권고 </a:t>
            </a:r>
            <a:r>
              <a:rPr lang="ko-KR" altLang="en-US" sz="1400" kern="0" dirty="0" err="1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미이행</a:t>
            </a:r>
            <a:r>
              <a:rPr lang="ko-KR" altLang="en-US" sz="1400" kern="0" dirty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 공공기관 감사청구제도 </a:t>
            </a:r>
            <a:r>
              <a:rPr lang="ko-KR" altLang="en-US" sz="14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신설</a:t>
            </a:r>
            <a:endParaRPr lang="en-US" altLang="ko-KR" sz="1400" kern="0" dirty="0" smtClean="0">
              <a:gradFill>
                <a:gsLst>
                  <a:gs pos="100000">
                    <a:schemeClr val="tx1">
                      <a:lumMod val="75000"/>
                      <a:lumOff val="25000"/>
                    </a:scheme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20" pitchFamily="18" charset="-127"/>
              <a:ea typeface="-윤고딕320" pitchFamily="18" charset="-127"/>
            </a:endParaRPr>
          </a:p>
          <a:p>
            <a:pPr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en-US" altLang="ko-KR" sz="14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-</a:t>
            </a:r>
            <a:r>
              <a:rPr lang="ko-KR" altLang="en-US" sz="14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 제도위반 공공기관 과태료 부과기준 마련</a:t>
            </a:r>
            <a:endParaRPr lang="en-US" altLang="ko-KR" sz="1000" kern="0" dirty="0">
              <a:gradFill>
                <a:gsLst>
                  <a:gs pos="100000">
                    <a:schemeClr val="tx1">
                      <a:lumMod val="75000"/>
                      <a:lumOff val="25000"/>
                    </a:scheme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20" pitchFamily="18" charset="-127"/>
              <a:ea typeface="-윤고딕320" pitchFamily="18" charset="-127"/>
            </a:endParaRPr>
          </a:p>
        </p:txBody>
      </p:sp>
      <p:sp>
        <p:nvSpPr>
          <p:cNvPr id="185" name="Text Box 5"/>
          <p:cNvSpPr txBox="1">
            <a:spLocks noChangeArrowheads="1"/>
          </p:cNvSpPr>
          <p:nvPr/>
        </p:nvSpPr>
        <p:spPr bwMode="auto">
          <a:xfrm>
            <a:off x="4779713" y="5449497"/>
            <a:ext cx="32220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Clr>
                <a:schemeClr val="tx1"/>
              </a:buClr>
              <a:buFont typeface="Arial" pitchFamily="34" charset="0"/>
              <a:buChar char="•"/>
            </a:pPr>
            <a:r>
              <a:rPr lang="ko-KR" altLang="en-US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조달시장에서 </a:t>
            </a:r>
            <a:r>
              <a:rPr lang="ko-KR" altLang="en-US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부적격 업체 퇴출</a:t>
            </a:r>
          </a:p>
        </p:txBody>
      </p:sp>
      <p:sp>
        <p:nvSpPr>
          <p:cNvPr id="187" name="직사각형 186"/>
          <p:cNvSpPr/>
          <p:nvPr/>
        </p:nvSpPr>
        <p:spPr>
          <a:xfrm>
            <a:off x="4930912" y="5861607"/>
            <a:ext cx="3638817" cy="5078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en-US" altLang="ko-KR" sz="14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- </a:t>
            </a:r>
            <a:r>
              <a:rPr lang="ko-KR" altLang="en-US" sz="1400" kern="0" dirty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참여기업 전수조사 → 위장 중소기업 </a:t>
            </a:r>
            <a:r>
              <a:rPr lang="ko-KR" altLang="en-US" sz="14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퇴출조치</a:t>
            </a:r>
            <a:endParaRPr lang="en-US" altLang="ko-KR" sz="1400" kern="0" dirty="0" smtClean="0">
              <a:gradFill>
                <a:gsLst>
                  <a:gs pos="100000">
                    <a:schemeClr val="tx1">
                      <a:lumMod val="75000"/>
                      <a:lumOff val="25000"/>
                    </a:scheme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20" pitchFamily="18" charset="-127"/>
              <a:ea typeface="-윤고딕320" pitchFamily="18" charset="-127"/>
            </a:endParaRPr>
          </a:p>
          <a:p>
            <a:pPr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en-US" altLang="ko-KR" sz="14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- </a:t>
            </a:r>
            <a:r>
              <a:rPr lang="ko-KR" altLang="en-US" sz="14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위장 여성기업 제재 근거 마련</a:t>
            </a:r>
            <a:endParaRPr lang="en-US" altLang="ko-KR" sz="1000" kern="0" dirty="0">
              <a:gradFill>
                <a:gsLst>
                  <a:gs pos="100000">
                    <a:schemeClr val="tx1">
                      <a:lumMod val="75000"/>
                      <a:lumOff val="25000"/>
                    </a:scheme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20" pitchFamily="18" charset="-127"/>
              <a:ea typeface="-윤고딕320" pitchFamily="18" charset="-127"/>
            </a:endParaRPr>
          </a:p>
        </p:txBody>
      </p:sp>
      <p:sp>
        <p:nvSpPr>
          <p:cNvPr id="189" name="모서리가 둥근 직사각형 8"/>
          <p:cNvSpPr/>
          <p:nvPr/>
        </p:nvSpPr>
        <p:spPr>
          <a:xfrm>
            <a:off x="467560" y="1581944"/>
            <a:ext cx="3960423" cy="501570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FFFFFF"/>
              </a:solidFill>
              <a:cs typeface="Arial" pitchFamily="34" charset="0"/>
            </a:endParaRPr>
          </a:p>
        </p:txBody>
      </p:sp>
      <p:grpSp>
        <p:nvGrpSpPr>
          <p:cNvPr id="4" name="그룹 84"/>
          <p:cNvGrpSpPr/>
          <p:nvPr/>
        </p:nvGrpSpPr>
        <p:grpSpPr>
          <a:xfrm>
            <a:off x="468524" y="1582709"/>
            <a:ext cx="3959459" cy="426159"/>
            <a:chOff x="469465" y="1674340"/>
            <a:chExt cx="4007925" cy="354747"/>
          </a:xfrm>
        </p:grpSpPr>
        <p:sp>
          <p:nvSpPr>
            <p:cNvPr id="194" name="AutoShape 55"/>
            <p:cNvSpPr>
              <a:spLocks noChangeArrowheads="1"/>
            </p:cNvSpPr>
            <p:nvPr/>
          </p:nvSpPr>
          <p:spPr bwMode="auto">
            <a:xfrm>
              <a:off x="469465" y="1674340"/>
              <a:ext cx="4007925" cy="354747"/>
            </a:xfrm>
            <a:prstGeom prst="roundRect">
              <a:avLst>
                <a:gd name="adj" fmla="val 0"/>
              </a:avLst>
            </a:prstGeom>
            <a:solidFill>
              <a:srgbClr val="0070C0"/>
            </a:solidFill>
            <a:ln w="31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200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95" name="자유형 194"/>
            <p:cNvSpPr/>
            <p:nvPr/>
          </p:nvSpPr>
          <p:spPr>
            <a:xfrm>
              <a:off x="483181" y="1682496"/>
              <a:ext cx="922421" cy="346220"/>
            </a:xfrm>
            <a:custGeom>
              <a:avLst/>
              <a:gdLst>
                <a:gd name="connsiteX0" fmla="*/ 0 w 922421"/>
                <a:gd name="connsiteY0" fmla="*/ 409074 h 409074"/>
                <a:gd name="connsiteX1" fmla="*/ 922421 w 922421"/>
                <a:gd name="connsiteY1" fmla="*/ 0 h 409074"/>
                <a:gd name="connsiteX2" fmla="*/ 0 w 922421"/>
                <a:gd name="connsiteY2" fmla="*/ 0 h 409074"/>
                <a:gd name="connsiteX3" fmla="*/ 0 w 922421"/>
                <a:gd name="connsiteY3" fmla="*/ 409074 h 40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421" h="409074">
                  <a:moveTo>
                    <a:pt x="0" y="409074"/>
                  </a:moveTo>
                  <a:lnTo>
                    <a:pt x="922421" y="0"/>
                  </a:lnTo>
                  <a:lnTo>
                    <a:pt x="0" y="0"/>
                  </a:lnTo>
                  <a:lnTo>
                    <a:pt x="0" y="409074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10000"/>
                  </a:schemeClr>
                </a:gs>
                <a:gs pos="0">
                  <a:schemeClr val="bg1">
                    <a:alpha val="27000"/>
                  </a:schemeClr>
                </a:gs>
              </a:gsLst>
              <a:lin ang="9000000" scaled="0"/>
            </a:gra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</p:grpSp>
      <p:sp>
        <p:nvSpPr>
          <p:cNvPr id="198" name="제목 114"/>
          <p:cNvSpPr txBox="1">
            <a:spLocks/>
          </p:cNvSpPr>
          <p:nvPr/>
        </p:nvSpPr>
        <p:spPr>
          <a:xfrm>
            <a:off x="500752" y="1657297"/>
            <a:ext cx="3906542" cy="267963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eaLnBrk="0" latinLnBrk="0" hangingPunct="0">
              <a:defRPr/>
            </a:pPr>
            <a:r>
              <a:rPr lang="ko-KR" altLang="en-US" sz="200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창조혁신제품 </a:t>
            </a:r>
            <a:r>
              <a:rPr lang="ko-KR" altLang="en-US" sz="2000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유통망 확충</a:t>
            </a:r>
            <a:endParaRPr lang="ko-KR" altLang="en-US" sz="2000" kern="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40" panose="02030504000101010101" pitchFamily="18" charset="-127"/>
              <a:ea typeface="-윤고딕340" panose="02030504000101010101" pitchFamily="18" charset="-127"/>
              <a:cs typeface="Arial" pitchFamily="34" charset="0"/>
            </a:endParaRPr>
          </a:p>
        </p:txBody>
      </p:sp>
      <p:grpSp>
        <p:nvGrpSpPr>
          <p:cNvPr id="5" name="그룹 200"/>
          <p:cNvGrpSpPr/>
          <p:nvPr/>
        </p:nvGrpSpPr>
        <p:grpSpPr>
          <a:xfrm>
            <a:off x="604810" y="6171205"/>
            <a:ext cx="4110066" cy="338554"/>
            <a:chOff x="627644" y="3253501"/>
            <a:chExt cx="4110066" cy="338554"/>
          </a:xfrm>
        </p:grpSpPr>
        <p:pic>
          <p:nvPicPr>
            <p:cNvPr id="202" name="Picture 2" descr="C:\Users\Administrator\Desktop\2015미래부-업무보고\그림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22861"/>
            <a:stretch/>
          </p:blipFill>
          <p:spPr bwMode="auto">
            <a:xfrm>
              <a:off x="627644" y="3302919"/>
              <a:ext cx="189313" cy="20396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3" name="직사각형 202"/>
            <p:cNvSpPr/>
            <p:nvPr/>
          </p:nvSpPr>
          <p:spPr>
            <a:xfrm>
              <a:off x="801843" y="3253501"/>
              <a:ext cx="393586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330325" eaLnBrk="0" fontAlgn="base" latinLnBrk="0" hangingPunct="0">
                <a:spcBef>
                  <a:spcPct val="0"/>
                </a:spcBef>
                <a:spcAft>
                  <a:spcPts val="600"/>
                </a:spcAft>
                <a:buSzPct val="100000"/>
                <a:defRPr/>
              </a:pPr>
              <a:r>
                <a:rPr kumimoji="1" lang="ko-KR" altLang="en-US" sz="1600" kern="0" dirty="0" smtClean="0">
                  <a:gradFill>
                    <a:gsLst>
                      <a:gs pos="100000">
                        <a:srgbClr val="C0504D">
                          <a:lumMod val="75000"/>
                        </a:srgbClr>
                      </a:gs>
                      <a:gs pos="10000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창조경제혁신센터 등 창업기업 우선 연계</a:t>
              </a:r>
            </a:p>
          </p:txBody>
        </p:sp>
      </p:grpSp>
      <p:grpSp>
        <p:nvGrpSpPr>
          <p:cNvPr id="6" name="그룹 205"/>
          <p:cNvGrpSpPr/>
          <p:nvPr/>
        </p:nvGrpSpPr>
        <p:grpSpPr>
          <a:xfrm>
            <a:off x="435805" y="2083594"/>
            <a:ext cx="3965599" cy="1297889"/>
            <a:chOff x="435805" y="2488301"/>
            <a:chExt cx="3965599" cy="1297889"/>
          </a:xfrm>
        </p:grpSpPr>
        <p:sp>
          <p:nvSpPr>
            <p:cNvPr id="211" name="모서리가 둥근 직사각형 210"/>
            <p:cNvSpPr/>
            <p:nvPr/>
          </p:nvSpPr>
          <p:spPr>
            <a:xfrm>
              <a:off x="1425488" y="2604226"/>
              <a:ext cx="2070179" cy="1181964"/>
            </a:xfrm>
            <a:prstGeom prst="roundRect">
              <a:avLst>
                <a:gd name="adj" fmla="val 3086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050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212" name="AutoShape 55"/>
            <p:cNvSpPr>
              <a:spLocks noChangeArrowheads="1"/>
            </p:cNvSpPr>
            <p:nvPr/>
          </p:nvSpPr>
          <p:spPr bwMode="auto">
            <a:xfrm>
              <a:off x="2170170" y="2739569"/>
              <a:ext cx="576000" cy="174167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tx2">
                    <a:lumMod val="60000"/>
                    <a:lumOff val="40000"/>
                  </a:schemeClr>
                </a:gs>
                <a:gs pos="0">
                  <a:srgbClr val="71AAEF"/>
                </a:gs>
              </a:gsLst>
              <a:lin ang="5400000" scaled="0"/>
            </a:gradFill>
            <a:ln w="3175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>
                <a:solidFill>
                  <a:prstClr val="black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grpSp>
          <p:nvGrpSpPr>
            <p:cNvPr id="7" name="그룹 212"/>
            <p:cNvGrpSpPr/>
            <p:nvPr/>
          </p:nvGrpSpPr>
          <p:grpSpPr>
            <a:xfrm>
              <a:off x="1531047" y="2488301"/>
              <a:ext cx="1864785" cy="216504"/>
              <a:chOff x="7237293" y="843173"/>
              <a:chExt cx="926246" cy="700770"/>
            </a:xfrm>
          </p:grpSpPr>
          <p:sp>
            <p:nvSpPr>
              <p:cNvPr id="268" name="육각형 267"/>
              <p:cNvSpPr/>
              <p:nvPr/>
            </p:nvSpPr>
            <p:spPr>
              <a:xfrm>
                <a:off x="7237293" y="844804"/>
                <a:ext cx="926246" cy="699139"/>
              </a:xfrm>
              <a:prstGeom prst="hexagon">
                <a:avLst/>
              </a:prstGeom>
              <a:solidFill>
                <a:srgbClr val="2363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1200">
                  <a:solidFill>
                    <a:prstClr val="white"/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endParaRPr>
              </a:p>
            </p:txBody>
          </p:sp>
          <p:sp>
            <p:nvSpPr>
              <p:cNvPr id="269" name="자유형 268"/>
              <p:cNvSpPr/>
              <p:nvPr/>
            </p:nvSpPr>
            <p:spPr>
              <a:xfrm>
                <a:off x="7242070" y="843173"/>
                <a:ext cx="717346" cy="632012"/>
              </a:xfrm>
              <a:custGeom>
                <a:avLst/>
                <a:gdLst>
                  <a:gd name="connsiteX0" fmla="*/ 0 w 1745673"/>
                  <a:gd name="connsiteY0" fmla="*/ 1282535 h 1282535"/>
                  <a:gd name="connsiteX1" fmla="*/ 1745673 w 1745673"/>
                  <a:gd name="connsiteY1" fmla="*/ 665018 h 1282535"/>
                  <a:gd name="connsiteX2" fmla="*/ 1389413 w 1745673"/>
                  <a:gd name="connsiteY2" fmla="*/ 0 h 1282535"/>
                  <a:gd name="connsiteX3" fmla="*/ 23750 w 1745673"/>
                  <a:gd name="connsiteY3" fmla="*/ 0 h 1282535"/>
                  <a:gd name="connsiteX4" fmla="*/ 0 w 1745673"/>
                  <a:gd name="connsiteY4" fmla="*/ 1282535 h 1282535"/>
                  <a:gd name="connsiteX0" fmla="*/ 0 w 1389413"/>
                  <a:gd name="connsiteY0" fmla="*/ 1282535 h 1282535"/>
                  <a:gd name="connsiteX1" fmla="*/ 1389413 w 1389413"/>
                  <a:gd name="connsiteY1" fmla="*/ 0 h 1282535"/>
                  <a:gd name="connsiteX2" fmla="*/ 23750 w 1389413"/>
                  <a:gd name="connsiteY2" fmla="*/ 0 h 1282535"/>
                  <a:gd name="connsiteX3" fmla="*/ 0 w 1389413"/>
                  <a:gd name="connsiteY3" fmla="*/ 1282535 h 1282535"/>
                  <a:gd name="connsiteX0" fmla="*/ 0 w 1389413"/>
                  <a:gd name="connsiteY0" fmla="*/ 1282535 h 1282535"/>
                  <a:gd name="connsiteX1" fmla="*/ 1389413 w 1389413"/>
                  <a:gd name="connsiteY1" fmla="*/ 0 h 1282535"/>
                  <a:gd name="connsiteX2" fmla="*/ 405061 w 1389413"/>
                  <a:gd name="connsiteY2" fmla="*/ 0 h 1282535"/>
                  <a:gd name="connsiteX3" fmla="*/ 0 w 1389413"/>
                  <a:gd name="connsiteY3" fmla="*/ 1282535 h 1282535"/>
                  <a:gd name="connsiteX0" fmla="*/ 0 w 1308530"/>
                  <a:gd name="connsiteY0" fmla="*/ 681681 h 681681"/>
                  <a:gd name="connsiteX1" fmla="*/ 1308530 w 1308530"/>
                  <a:gd name="connsiteY1" fmla="*/ 0 h 681681"/>
                  <a:gd name="connsiteX2" fmla="*/ 324178 w 1308530"/>
                  <a:gd name="connsiteY2" fmla="*/ 0 h 681681"/>
                  <a:gd name="connsiteX3" fmla="*/ 0 w 1308530"/>
                  <a:gd name="connsiteY3" fmla="*/ 681681 h 681681"/>
                  <a:gd name="connsiteX0" fmla="*/ 0 w 1308530"/>
                  <a:gd name="connsiteY0" fmla="*/ 681681 h 681681"/>
                  <a:gd name="connsiteX1" fmla="*/ 703634 w 1308530"/>
                  <a:gd name="connsiteY1" fmla="*/ 305392 h 681681"/>
                  <a:gd name="connsiteX2" fmla="*/ 1308530 w 1308530"/>
                  <a:gd name="connsiteY2" fmla="*/ 0 h 681681"/>
                  <a:gd name="connsiteX3" fmla="*/ 324178 w 1308530"/>
                  <a:gd name="connsiteY3" fmla="*/ 0 h 681681"/>
                  <a:gd name="connsiteX4" fmla="*/ 0 w 1308530"/>
                  <a:gd name="connsiteY4" fmla="*/ 681681 h 681681"/>
                  <a:gd name="connsiteX0" fmla="*/ 0 w 1308530"/>
                  <a:gd name="connsiteY0" fmla="*/ 681681 h 975576"/>
                  <a:gd name="connsiteX1" fmla="*/ 160555 w 1308530"/>
                  <a:gd name="connsiteY1" fmla="*/ 975576 h 975576"/>
                  <a:gd name="connsiteX2" fmla="*/ 1308530 w 1308530"/>
                  <a:gd name="connsiteY2" fmla="*/ 0 h 975576"/>
                  <a:gd name="connsiteX3" fmla="*/ 324178 w 1308530"/>
                  <a:gd name="connsiteY3" fmla="*/ 0 h 975576"/>
                  <a:gd name="connsiteX4" fmla="*/ 0 w 1308530"/>
                  <a:gd name="connsiteY4" fmla="*/ 681681 h 975576"/>
                  <a:gd name="connsiteX0" fmla="*/ 0 w 1316041"/>
                  <a:gd name="connsiteY0" fmla="*/ 681681 h 975576"/>
                  <a:gd name="connsiteX1" fmla="*/ 160555 w 1316041"/>
                  <a:gd name="connsiteY1" fmla="*/ 975576 h 975576"/>
                  <a:gd name="connsiteX2" fmla="*/ 1308530 w 1316041"/>
                  <a:gd name="connsiteY2" fmla="*/ 0 h 975576"/>
                  <a:gd name="connsiteX3" fmla="*/ 1316041 w 1316041"/>
                  <a:gd name="connsiteY3" fmla="*/ 4965 h 975576"/>
                  <a:gd name="connsiteX4" fmla="*/ 324178 w 1316041"/>
                  <a:gd name="connsiteY4" fmla="*/ 0 h 975576"/>
                  <a:gd name="connsiteX5" fmla="*/ 0 w 1316041"/>
                  <a:gd name="connsiteY5" fmla="*/ 681681 h 975576"/>
                  <a:gd name="connsiteX0" fmla="*/ 0 w 1316041"/>
                  <a:gd name="connsiteY0" fmla="*/ 681681 h 975576"/>
                  <a:gd name="connsiteX1" fmla="*/ 160555 w 1316041"/>
                  <a:gd name="connsiteY1" fmla="*/ 975576 h 975576"/>
                  <a:gd name="connsiteX2" fmla="*/ 1308530 w 1316041"/>
                  <a:gd name="connsiteY2" fmla="*/ 0 h 975576"/>
                  <a:gd name="connsiteX3" fmla="*/ 1316041 w 1316041"/>
                  <a:gd name="connsiteY3" fmla="*/ 4965 h 975576"/>
                  <a:gd name="connsiteX4" fmla="*/ 144819 w 1316041"/>
                  <a:gd name="connsiteY4" fmla="*/ 43152 h 975576"/>
                  <a:gd name="connsiteX5" fmla="*/ 0 w 1316041"/>
                  <a:gd name="connsiteY5" fmla="*/ 681681 h 975576"/>
                  <a:gd name="connsiteX0" fmla="*/ 0 w 1316041"/>
                  <a:gd name="connsiteY0" fmla="*/ 681681 h 1191337"/>
                  <a:gd name="connsiteX1" fmla="*/ 149345 w 1316041"/>
                  <a:gd name="connsiteY1" fmla="*/ 1191337 h 1191337"/>
                  <a:gd name="connsiteX2" fmla="*/ 1308530 w 1316041"/>
                  <a:gd name="connsiteY2" fmla="*/ 0 h 1191337"/>
                  <a:gd name="connsiteX3" fmla="*/ 1316041 w 1316041"/>
                  <a:gd name="connsiteY3" fmla="*/ 4965 h 1191337"/>
                  <a:gd name="connsiteX4" fmla="*/ 144819 w 1316041"/>
                  <a:gd name="connsiteY4" fmla="*/ 43152 h 1191337"/>
                  <a:gd name="connsiteX5" fmla="*/ 0 w 1316041"/>
                  <a:gd name="connsiteY5" fmla="*/ 681681 h 1191337"/>
                  <a:gd name="connsiteX0" fmla="*/ 0 w 1360881"/>
                  <a:gd name="connsiteY0" fmla="*/ 681681 h 1191337"/>
                  <a:gd name="connsiteX1" fmla="*/ 194185 w 1360881"/>
                  <a:gd name="connsiteY1" fmla="*/ 1191337 h 1191337"/>
                  <a:gd name="connsiteX2" fmla="*/ 1353370 w 1360881"/>
                  <a:gd name="connsiteY2" fmla="*/ 0 h 1191337"/>
                  <a:gd name="connsiteX3" fmla="*/ 1360881 w 1360881"/>
                  <a:gd name="connsiteY3" fmla="*/ 4965 h 1191337"/>
                  <a:gd name="connsiteX4" fmla="*/ 189659 w 1360881"/>
                  <a:gd name="connsiteY4" fmla="*/ 43152 h 1191337"/>
                  <a:gd name="connsiteX5" fmla="*/ 0 w 1360881"/>
                  <a:gd name="connsiteY5" fmla="*/ 681681 h 1191337"/>
                  <a:gd name="connsiteX0" fmla="*/ 0 w 1360881"/>
                  <a:gd name="connsiteY0" fmla="*/ 715927 h 1225583"/>
                  <a:gd name="connsiteX1" fmla="*/ 194185 w 1360881"/>
                  <a:gd name="connsiteY1" fmla="*/ 1225583 h 1225583"/>
                  <a:gd name="connsiteX2" fmla="*/ 1353370 w 1360881"/>
                  <a:gd name="connsiteY2" fmla="*/ 34246 h 1225583"/>
                  <a:gd name="connsiteX3" fmla="*/ 1360881 w 1360881"/>
                  <a:gd name="connsiteY3" fmla="*/ 39211 h 1225583"/>
                  <a:gd name="connsiteX4" fmla="*/ 250734 w 1360881"/>
                  <a:gd name="connsiteY4" fmla="*/ 0 h 1225583"/>
                  <a:gd name="connsiteX5" fmla="*/ 0 w 1360881"/>
                  <a:gd name="connsiteY5" fmla="*/ 715927 h 1225583"/>
                  <a:gd name="connsiteX0" fmla="*/ 0 w 1384374"/>
                  <a:gd name="connsiteY0" fmla="*/ 721865 h 1231521"/>
                  <a:gd name="connsiteX1" fmla="*/ 194185 w 1384374"/>
                  <a:gd name="connsiteY1" fmla="*/ 1231521 h 1231521"/>
                  <a:gd name="connsiteX2" fmla="*/ 1353370 w 1384374"/>
                  <a:gd name="connsiteY2" fmla="*/ 40184 h 1231521"/>
                  <a:gd name="connsiteX3" fmla="*/ 1384374 w 1384374"/>
                  <a:gd name="connsiteY3" fmla="*/ 0 h 1231521"/>
                  <a:gd name="connsiteX4" fmla="*/ 250734 w 1384374"/>
                  <a:gd name="connsiteY4" fmla="*/ 5938 h 1231521"/>
                  <a:gd name="connsiteX5" fmla="*/ 0 w 1384374"/>
                  <a:gd name="connsiteY5" fmla="*/ 721865 h 1231521"/>
                  <a:gd name="connsiteX0" fmla="*/ 0 w 1384374"/>
                  <a:gd name="connsiteY0" fmla="*/ 721865 h 1231521"/>
                  <a:gd name="connsiteX1" fmla="*/ 194185 w 1384374"/>
                  <a:gd name="connsiteY1" fmla="*/ 1231521 h 1231521"/>
                  <a:gd name="connsiteX2" fmla="*/ 1353370 w 1384374"/>
                  <a:gd name="connsiteY2" fmla="*/ 40184 h 1231521"/>
                  <a:gd name="connsiteX3" fmla="*/ 1384374 w 1384374"/>
                  <a:gd name="connsiteY3" fmla="*/ 0 h 1231521"/>
                  <a:gd name="connsiteX4" fmla="*/ 208451 w 1384374"/>
                  <a:gd name="connsiteY4" fmla="*/ 27795 h 1231521"/>
                  <a:gd name="connsiteX5" fmla="*/ 0 w 1384374"/>
                  <a:gd name="connsiteY5" fmla="*/ 721865 h 1231521"/>
                  <a:gd name="connsiteX0" fmla="*/ 0 w 1384374"/>
                  <a:gd name="connsiteY0" fmla="*/ 721865 h 1231521"/>
                  <a:gd name="connsiteX1" fmla="*/ 194185 w 1384374"/>
                  <a:gd name="connsiteY1" fmla="*/ 1231521 h 1231521"/>
                  <a:gd name="connsiteX2" fmla="*/ 1353370 w 1384374"/>
                  <a:gd name="connsiteY2" fmla="*/ 40184 h 1231521"/>
                  <a:gd name="connsiteX3" fmla="*/ 1384374 w 1384374"/>
                  <a:gd name="connsiteY3" fmla="*/ 0 h 1231521"/>
                  <a:gd name="connsiteX4" fmla="*/ 229592 w 1384374"/>
                  <a:gd name="connsiteY4" fmla="*/ 16868 h 1231521"/>
                  <a:gd name="connsiteX5" fmla="*/ 0 w 1384374"/>
                  <a:gd name="connsiteY5" fmla="*/ 721865 h 1231521"/>
                  <a:gd name="connsiteX0" fmla="*/ 0 w 1384374"/>
                  <a:gd name="connsiteY0" fmla="*/ 721865 h 1231521"/>
                  <a:gd name="connsiteX1" fmla="*/ 194185 w 1384374"/>
                  <a:gd name="connsiteY1" fmla="*/ 1231521 h 1231521"/>
                  <a:gd name="connsiteX2" fmla="*/ 1384374 w 1384374"/>
                  <a:gd name="connsiteY2" fmla="*/ 0 h 1231521"/>
                  <a:gd name="connsiteX3" fmla="*/ 229592 w 1384374"/>
                  <a:gd name="connsiteY3" fmla="*/ 16868 h 1231521"/>
                  <a:gd name="connsiteX4" fmla="*/ 0 w 1384374"/>
                  <a:gd name="connsiteY4" fmla="*/ 721865 h 1231521"/>
                  <a:gd name="connsiteX0" fmla="*/ 0 w 1370280"/>
                  <a:gd name="connsiteY0" fmla="*/ 704997 h 1214653"/>
                  <a:gd name="connsiteX1" fmla="*/ 194185 w 1370280"/>
                  <a:gd name="connsiteY1" fmla="*/ 1214653 h 1214653"/>
                  <a:gd name="connsiteX2" fmla="*/ 1370280 w 1370280"/>
                  <a:gd name="connsiteY2" fmla="*/ 4991 h 1214653"/>
                  <a:gd name="connsiteX3" fmla="*/ 229592 w 1370280"/>
                  <a:gd name="connsiteY3" fmla="*/ 0 h 1214653"/>
                  <a:gd name="connsiteX4" fmla="*/ 0 w 1370280"/>
                  <a:gd name="connsiteY4" fmla="*/ 704997 h 1214653"/>
                  <a:gd name="connsiteX0" fmla="*/ 0 w 1370280"/>
                  <a:gd name="connsiteY0" fmla="*/ 704997 h 1214653"/>
                  <a:gd name="connsiteX1" fmla="*/ 194185 w 1370280"/>
                  <a:gd name="connsiteY1" fmla="*/ 1214653 h 1214653"/>
                  <a:gd name="connsiteX2" fmla="*/ 1370280 w 1370280"/>
                  <a:gd name="connsiteY2" fmla="*/ 4991 h 1214653"/>
                  <a:gd name="connsiteX3" fmla="*/ 61023 w 1370280"/>
                  <a:gd name="connsiteY3" fmla="*/ 0 h 1214653"/>
                  <a:gd name="connsiteX4" fmla="*/ 0 w 1370280"/>
                  <a:gd name="connsiteY4" fmla="*/ 704997 h 1214653"/>
                  <a:gd name="connsiteX0" fmla="*/ 0 w 1382923"/>
                  <a:gd name="connsiteY0" fmla="*/ 704996 h 1214653"/>
                  <a:gd name="connsiteX1" fmla="*/ 206828 w 1382923"/>
                  <a:gd name="connsiteY1" fmla="*/ 1214653 h 1214653"/>
                  <a:gd name="connsiteX2" fmla="*/ 1382923 w 1382923"/>
                  <a:gd name="connsiteY2" fmla="*/ 4991 h 1214653"/>
                  <a:gd name="connsiteX3" fmla="*/ 73666 w 1382923"/>
                  <a:gd name="connsiteY3" fmla="*/ 0 h 1214653"/>
                  <a:gd name="connsiteX4" fmla="*/ 0 w 1382923"/>
                  <a:gd name="connsiteY4" fmla="*/ 704996 h 1214653"/>
                  <a:gd name="connsiteX0" fmla="*/ 0 w 1382923"/>
                  <a:gd name="connsiteY0" fmla="*/ 704996 h 1352365"/>
                  <a:gd name="connsiteX1" fmla="*/ 78294 w 1382923"/>
                  <a:gd name="connsiteY1" fmla="*/ 1352365 h 1352365"/>
                  <a:gd name="connsiteX2" fmla="*/ 1382923 w 1382923"/>
                  <a:gd name="connsiteY2" fmla="*/ 4991 h 1352365"/>
                  <a:gd name="connsiteX3" fmla="*/ 73666 w 1382923"/>
                  <a:gd name="connsiteY3" fmla="*/ 0 h 1352365"/>
                  <a:gd name="connsiteX4" fmla="*/ 0 w 1382923"/>
                  <a:gd name="connsiteY4" fmla="*/ 704996 h 1352365"/>
                  <a:gd name="connsiteX0" fmla="*/ 0 w 1382923"/>
                  <a:gd name="connsiteY0" fmla="*/ 827821 h 1475190"/>
                  <a:gd name="connsiteX1" fmla="*/ 78294 w 1382923"/>
                  <a:gd name="connsiteY1" fmla="*/ 1475190 h 1475190"/>
                  <a:gd name="connsiteX2" fmla="*/ 1382923 w 1382923"/>
                  <a:gd name="connsiteY2" fmla="*/ 127816 h 1475190"/>
                  <a:gd name="connsiteX3" fmla="*/ 49640 w 1382923"/>
                  <a:gd name="connsiteY3" fmla="*/ 0 h 1475190"/>
                  <a:gd name="connsiteX4" fmla="*/ 0 w 1382923"/>
                  <a:gd name="connsiteY4" fmla="*/ 827821 h 1475190"/>
                  <a:gd name="connsiteX0" fmla="*/ 0 w 1382923"/>
                  <a:gd name="connsiteY0" fmla="*/ 827821 h 1628722"/>
                  <a:gd name="connsiteX1" fmla="*/ 50836 w 1382923"/>
                  <a:gd name="connsiteY1" fmla="*/ 1628722 h 1628722"/>
                  <a:gd name="connsiteX2" fmla="*/ 1382923 w 1382923"/>
                  <a:gd name="connsiteY2" fmla="*/ 127816 h 1628722"/>
                  <a:gd name="connsiteX3" fmla="*/ 49640 w 1382923"/>
                  <a:gd name="connsiteY3" fmla="*/ 0 h 1628722"/>
                  <a:gd name="connsiteX4" fmla="*/ 0 w 1382923"/>
                  <a:gd name="connsiteY4" fmla="*/ 827821 h 1628722"/>
                  <a:gd name="connsiteX0" fmla="*/ 0 w 1393220"/>
                  <a:gd name="connsiteY0" fmla="*/ 884245 h 1685146"/>
                  <a:gd name="connsiteX1" fmla="*/ 50836 w 1393220"/>
                  <a:gd name="connsiteY1" fmla="*/ 1685146 h 1685146"/>
                  <a:gd name="connsiteX2" fmla="*/ 1393220 w 1393220"/>
                  <a:gd name="connsiteY2" fmla="*/ 0 h 1685146"/>
                  <a:gd name="connsiteX3" fmla="*/ 49640 w 1393220"/>
                  <a:gd name="connsiteY3" fmla="*/ 56424 h 1685146"/>
                  <a:gd name="connsiteX4" fmla="*/ 0 w 1393220"/>
                  <a:gd name="connsiteY4" fmla="*/ 884245 h 1685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93220" h="1685146">
                    <a:moveTo>
                      <a:pt x="0" y="884245"/>
                    </a:moveTo>
                    <a:lnTo>
                      <a:pt x="50836" y="1685146"/>
                    </a:lnTo>
                    <a:lnTo>
                      <a:pt x="1393220" y="0"/>
                    </a:lnTo>
                    <a:lnTo>
                      <a:pt x="49640" y="56424"/>
                    </a:lnTo>
                    <a:lnTo>
                      <a:pt x="0" y="884245"/>
                    </a:lnTo>
                    <a:close/>
                  </a:path>
                </a:pathLst>
              </a:custGeom>
              <a:gradFill>
                <a:gsLst>
                  <a:gs pos="0">
                    <a:prstClr val="white">
                      <a:alpha val="25000"/>
                    </a:prstClr>
                  </a:gs>
                  <a:gs pos="100000">
                    <a:schemeClr val="bg1">
                      <a:alpha val="5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1200">
                  <a:solidFill>
                    <a:prstClr val="white"/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endParaRPr>
              </a:p>
            </p:txBody>
          </p:sp>
        </p:grpSp>
        <p:sp>
          <p:nvSpPr>
            <p:cNvPr id="224" name="제목 114"/>
            <p:cNvSpPr txBox="1">
              <a:spLocks/>
            </p:cNvSpPr>
            <p:nvPr/>
          </p:nvSpPr>
          <p:spPr>
            <a:xfrm>
              <a:off x="1503771" y="2532816"/>
              <a:ext cx="1949548" cy="109907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en-US" altLang="ko-KR" sz="1050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TV</a:t>
              </a:r>
              <a:r>
                <a:rPr lang="ko-KR" altLang="en-US" sz="1050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홈쇼핑 중심의 유통플랫폼</a:t>
              </a:r>
              <a:endParaRPr lang="ko-KR" altLang="en-US" sz="105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endParaRPr>
            </a:p>
          </p:txBody>
        </p:sp>
        <p:sp>
          <p:nvSpPr>
            <p:cNvPr id="228" name="모서리가 둥근 직사각형 227"/>
            <p:cNvSpPr/>
            <p:nvPr/>
          </p:nvSpPr>
          <p:spPr>
            <a:xfrm>
              <a:off x="623259" y="2701023"/>
              <a:ext cx="709846" cy="994205"/>
            </a:xfrm>
            <a:prstGeom prst="roundRect">
              <a:avLst>
                <a:gd name="adj" fmla="val 3086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050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231" name="AutoShape 55"/>
            <p:cNvSpPr>
              <a:spLocks noChangeArrowheads="1"/>
            </p:cNvSpPr>
            <p:nvPr/>
          </p:nvSpPr>
          <p:spPr bwMode="auto">
            <a:xfrm>
              <a:off x="651766" y="2723492"/>
              <a:ext cx="659125" cy="195184"/>
            </a:xfrm>
            <a:prstGeom prst="roundRect">
              <a:avLst>
                <a:gd name="adj" fmla="val 8634"/>
              </a:avLst>
            </a:prstGeom>
            <a:solidFill>
              <a:srgbClr val="3D7AB1"/>
            </a:solidFill>
            <a:ln w="3175">
              <a:noFill/>
              <a:round/>
              <a:headEnd/>
              <a:tailEnd/>
            </a:ln>
            <a:effectLst>
              <a:innerShdw blurRad="50800">
                <a:prstClr val="black">
                  <a:alpha val="56000"/>
                </a:prstClr>
              </a:innerShdw>
            </a:effectLst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400" b="1">
                <a:solidFill>
                  <a:prstClr val="black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pic>
          <p:nvPicPr>
            <p:cNvPr id="234" name="Picture 3" descr="E:\PNG\기타\빛광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686" y="2723886"/>
              <a:ext cx="577430" cy="3686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5" name="제목 114"/>
            <p:cNvSpPr txBox="1">
              <a:spLocks/>
            </p:cNvSpPr>
            <p:nvPr/>
          </p:nvSpPr>
          <p:spPr>
            <a:xfrm>
              <a:off x="507628" y="2740679"/>
              <a:ext cx="949366" cy="162658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330325" eaLnBrk="0" latinLnBrk="0" hangingPunct="0">
                <a:lnSpc>
                  <a:spcPts val="900"/>
                </a:lnSpc>
                <a:spcAft>
                  <a:spcPts val="600"/>
                </a:spcAft>
                <a:buSzPct val="100000"/>
                <a:defRPr/>
              </a:pPr>
              <a:r>
                <a:rPr lang="en-US" altLang="ko-KR" sz="1000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OFF-LINE</a:t>
              </a:r>
              <a:endParaRPr lang="ko-KR" altLang="en-US" sz="100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endParaRPr>
            </a:p>
          </p:txBody>
        </p:sp>
        <p:sp>
          <p:nvSpPr>
            <p:cNvPr id="236" name="Text Box 5"/>
            <p:cNvSpPr txBox="1">
              <a:spLocks noChangeArrowheads="1"/>
            </p:cNvSpPr>
            <p:nvPr/>
          </p:nvSpPr>
          <p:spPr bwMode="auto">
            <a:xfrm>
              <a:off x="553964" y="3013889"/>
              <a:ext cx="848438" cy="146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177800" algn="ctr">
                <a:lnSpc>
                  <a:spcPts val="700"/>
                </a:lnSpc>
              </a:pPr>
              <a:r>
                <a:rPr lang="ko-KR" altLang="en-US" sz="1000" dirty="0" smtClean="0">
                  <a:gradFill>
                    <a:gsLst>
                      <a:gs pos="100000">
                        <a:schemeClr val="tx1">
                          <a:lumMod val="95000"/>
                          <a:lumOff val="5000"/>
                        </a:schemeClr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백화점</a:t>
              </a:r>
              <a:endParaRPr lang="ko-KR" altLang="en-US" sz="1000" dirty="0">
                <a:gradFill>
                  <a:gsLst>
                    <a:gs pos="10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endParaRPr>
            </a:p>
          </p:txBody>
        </p:sp>
        <p:sp>
          <p:nvSpPr>
            <p:cNvPr id="238" name="Text Box 5"/>
            <p:cNvSpPr txBox="1">
              <a:spLocks noChangeArrowheads="1"/>
            </p:cNvSpPr>
            <p:nvPr/>
          </p:nvSpPr>
          <p:spPr bwMode="auto">
            <a:xfrm>
              <a:off x="435805" y="3249234"/>
              <a:ext cx="1084754" cy="146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177800" algn="ctr">
                <a:lnSpc>
                  <a:spcPts val="700"/>
                </a:lnSpc>
              </a:pPr>
              <a:r>
                <a:rPr lang="ko-KR" altLang="en-US" sz="1000" dirty="0" err="1">
                  <a:gradFill>
                    <a:gsLst>
                      <a:gs pos="100000">
                        <a:schemeClr val="tx1">
                          <a:lumMod val="95000"/>
                          <a:lumOff val="5000"/>
                        </a:schemeClr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대형마트</a:t>
              </a:r>
              <a:endParaRPr lang="ko-KR" altLang="en-US" sz="1000" dirty="0">
                <a:gradFill>
                  <a:gsLst>
                    <a:gs pos="10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endParaRPr>
            </a:p>
          </p:txBody>
        </p:sp>
        <p:sp>
          <p:nvSpPr>
            <p:cNvPr id="239" name="Text Box 5"/>
            <p:cNvSpPr txBox="1">
              <a:spLocks noChangeArrowheads="1"/>
            </p:cNvSpPr>
            <p:nvPr/>
          </p:nvSpPr>
          <p:spPr bwMode="auto">
            <a:xfrm>
              <a:off x="553964" y="3469961"/>
              <a:ext cx="848438" cy="146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177800" algn="ctr">
                <a:lnSpc>
                  <a:spcPts val="700"/>
                </a:lnSpc>
              </a:pPr>
              <a:r>
                <a:rPr lang="ko-KR" altLang="en-US" sz="1000" dirty="0">
                  <a:gradFill>
                    <a:gsLst>
                      <a:gs pos="100000">
                        <a:schemeClr val="tx1">
                          <a:lumMod val="95000"/>
                          <a:lumOff val="5000"/>
                        </a:schemeClr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편의점</a:t>
              </a:r>
            </a:p>
          </p:txBody>
        </p:sp>
        <p:sp>
          <p:nvSpPr>
            <p:cNvPr id="240" name="모서리가 둥근 직사각형 239"/>
            <p:cNvSpPr/>
            <p:nvPr/>
          </p:nvSpPr>
          <p:spPr>
            <a:xfrm>
              <a:off x="3589864" y="2681973"/>
              <a:ext cx="709846" cy="994205"/>
            </a:xfrm>
            <a:prstGeom prst="roundRect">
              <a:avLst>
                <a:gd name="adj" fmla="val 3086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050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242" name="AutoShape 55"/>
            <p:cNvSpPr>
              <a:spLocks noChangeArrowheads="1"/>
            </p:cNvSpPr>
            <p:nvPr/>
          </p:nvSpPr>
          <p:spPr bwMode="auto">
            <a:xfrm>
              <a:off x="3618373" y="2703135"/>
              <a:ext cx="659126" cy="195184"/>
            </a:xfrm>
            <a:prstGeom prst="roundRect">
              <a:avLst>
                <a:gd name="adj" fmla="val 8634"/>
              </a:avLst>
            </a:prstGeom>
            <a:solidFill>
              <a:srgbClr val="3D7AB1"/>
            </a:solidFill>
            <a:ln w="3175">
              <a:noFill/>
              <a:round/>
              <a:headEnd/>
              <a:tailEnd/>
            </a:ln>
            <a:effectLst>
              <a:innerShdw blurRad="50800">
                <a:prstClr val="black">
                  <a:alpha val="56000"/>
                </a:prstClr>
              </a:innerShdw>
            </a:effectLst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400" b="1">
                <a:solidFill>
                  <a:prstClr val="black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44" name="제목 114"/>
            <p:cNvSpPr txBox="1">
              <a:spLocks/>
            </p:cNvSpPr>
            <p:nvPr/>
          </p:nvSpPr>
          <p:spPr>
            <a:xfrm>
              <a:off x="3542705" y="2721629"/>
              <a:ext cx="812426" cy="162658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330325" eaLnBrk="0" latinLnBrk="0" hangingPunct="0">
                <a:lnSpc>
                  <a:spcPts val="900"/>
                </a:lnSpc>
                <a:spcAft>
                  <a:spcPts val="600"/>
                </a:spcAft>
                <a:buSzPct val="100000"/>
                <a:defRPr/>
              </a:pPr>
              <a:r>
                <a:rPr lang="en-US" altLang="ko-KR" sz="1000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ON-LINE</a:t>
              </a:r>
              <a:endParaRPr lang="ko-KR" altLang="en-US" sz="100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endParaRPr>
            </a:p>
          </p:txBody>
        </p:sp>
        <p:sp>
          <p:nvSpPr>
            <p:cNvPr id="245" name="Text Box 5"/>
            <p:cNvSpPr txBox="1">
              <a:spLocks noChangeArrowheads="1"/>
            </p:cNvSpPr>
            <p:nvPr/>
          </p:nvSpPr>
          <p:spPr bwMode="auto">
            <a:xfrm>
              <a:off x="3488172" y="2867355"/>
              <a:ext cx="913232" cy="322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177800" algn="ctr"/>
              <a:r>
                <a:rPr lang="ko-KR" altLang="en-US" sz="1000" dirty="0" smtClean="0">
                  <a:gradFill>
                    <a:gsLst>
                      <a:gs pos="100000">
                        <a:schemeClr val="tx1">
                          <a:lumMod val="95000"/>
                          <a:lumOff val="5000"/>
                        </a:schemeClr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인터넷</a:t>
              </a:r>
              <a:r>
                <a:rPr lang="en-US" altLang="ko-KR" sz="1000" dirty="0" smtClean="0">
                  <a:gradFill>
                    <a:gsLst>
                      <a:gs pos="100000">
                        <a:schemeClr val="tx1">
                          <a:lumMod val="95000"/>
                          <a:lumOff val="5000"/>
                        </a:schemeClr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/>
              </a:r>
              <a:br>
                <a:rPr lang="en-US" altLang="ko-KR" sz="1000" dirty="0" smtClean="0">
                  <a:gradFill>
                    <a:gsLst>
                      <a:gs pos="100000">
                        <a:schemeClr val="tx1">
                          <a:lumMod val="95000"/>
                          <a:lumOff val="5000"/>
                        </a:schemeClr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</a:br>
              <a:r>
                <a:rPr lang="ko-KR" altLang="en-US" sz="1000" dirty="0" smtClean="0">
                  <a:gradFill>
                    <a:gsLst>
                      <a:gs pos="100000">
                        <a:schemeClr val="tx1">
                          <a:lumMod val="95000"/>
                          <a:lumOff val="5000"/>
                        </a:schemeClr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쇼핑몰</a:t>
              </a:r>
              <a:endParaRPr lang="ko-KR" altLang="en-US" sz="1000" dirty="0">
                <a:gradFill>
                  <a:gsLst>
                    <a:gs pos="10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endParaRPr>
            </a:p>
          </p:txBody>
        </p:sp>
        <p:sp>
          <p:nvSpPr>
            <p:cNvPr id="246" name="Text Box 5"/>
            <p:cNvSpPr txBox="1">
              <a:spLocks noChangeArrowheads="1"/>
            </p:cNvSpPr>
            <p:nvPr/>
          </p:nvSpPr>
          <p:spPr bwMode="auto">
            <a:xfrm>
              <a:off x="3488172" y="3254434"/>
              <a:ext cx="913232" cy="146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177800" algn="ctr">
                <a:lnSpc>
                  <a:spcPts val="700"/>
                </a:lnSpc>
              </a:pPr>
              <a:r>
                <a:rPr lang="ko-KR" altLang="en-US" sz="1000" dirty="0" err="1" smtClean="0">
                  <a:gradFill>
                    <a:gsLst>
                      <a:gs pos="100000">
                        <a:schemeClr val="tx1">
                          <a:lumMod val="95000"/>
                          <a:lumOff val="5000"/>
                        </a:schemeClr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소셜커머스</a:t>
              </a:r>
              <a:endParaRPr lang="ko-KR" altLang="en-US" sz="1000" dirty="0">
                <a:gradFill>
                  <a:gsLst>
                    <a:gs pos="10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endParaRPr>
            </a:p>
          </p:txBody>
        </p:sp>
        <p:sp>
          <p:nvSpPr>
            <p:cNvPr id="247" name="Text Box 5"/>
            <p:cNvSpPr txBox="1">
              <a:spLocks noChangeArrowheads="1"/>
            </p:cNvSpPr>
            <p:nvPr/>
          </p:nvSpPr>
          <p:spPr bwMode="auto">
            <a:xfrm>
              <a:off x="3488172" y="3464836"/>
              <a:ext cx="913232" cy="146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177800" algn="ctr">
                <a:lnSpc>
                  <a:spcPts val="700"/>
                </a:lnSpc>
              </a:pPr>
              <a:r>
                <a:rPr lang="ko-KR" altLang="en-US" sz="1000" dirty="0" err="1">
                  <a:gradFill>
                    <a:gsLst>
                      <a:gs pos="100000">
                        <a:schemeClr val="tx1">
                          <a:lumMod val="95000"/>
                          <a:lumOff val="5000"/>
                        </a:schemeClr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모바일앱</a:t>
              </a:r>
              <a:endParaRPr lang="ko-KR" altLang="en-US" sz="1000" dirty="0">
                <a:gradFill>
                  <a:gsLst>
                    <a:gs pos="10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endParaRPr>
            </a:p>
          </p:txBody>
        </p:sp>
        <p:sp>
          <p:nvSpPr>
            <p:cNvPr id="249" name="AutoShape 55"/>
            <p:cNvSpPr>
              <a:spLocks noChangeArrowheads="1"/>
            </p:cNvSpPr>
            <p:nvPr/>
          </p:nvSpPr>
          <p:spPr bwMode="auto">
            <a:xfrm>
              <a:off x="2180610" y="3541299"/>
              <a:ext cx="576000" cy="174167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tx2">
                    <a:lumMod val="60000"/>
                    <a:lumOff val="40000"/>
                  </a:schemeClr>
                </a:gs>
                <a:gs pos="0">
                  <a:srgbClr val="71AAEF"/>
                </a:gs>
              </a:gsLst>
              <a:lin ang="5400000" scaled="0"/>
            </a:gradFill>
            <a:ln w="3175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>
                <a:solidFill>
                  <a:prstClr val="black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50" name="AutoShape 55"/>
            <p:cNvSpPr>
              <a:spLocks noChangeArrowheads="1"/>
            </p:cNvSpPr>
            <p:nvPr/>
          </p:nvSpPr>
          <p:spPr bwMode="auto">
            <a:xfrm>
              <a:off x="2828393" y="3081137"/>
              <a:ext cx="576000" cy="174167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tx2">
                    <a:lumMod val="60000"/>
                    <a:lumOff val="40000"/>
                  </a:schemeClr>
                </a:gs>
                <a:gs pos="0">
                  <a:srgbClr val="71AAEF"/>
                </a:gs>
              </a:gsLst>
              <a:lin ang="5400000" scaled="0"/>
            </a:gradFill>
            <a:ln w="3175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>
                <a:solidFill>
                  <a:prstClr val="black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51" name="AutoShape 55"/>
            <p:cNvSpPr>
              <a:spLocks noChangeArrowheads="1"/>
            </p:cNvSpPr>
            <p:nvPr/>
          </p:nvSpPr>
          <p:spPr bwMode="auto">
            <a:xfrm>
              <a:off x="1527396" y="3081137"/>
              <a:ext cx="576000" cy="174167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tx2">
                    <a:lumMod val="60000"/>
                    <a:lumOff val="40000"/>
                  </a:schemeClr>
                </a:gs>
                <a:gs pos="0">
                  <a:srgbClr val="71AAEF"/>
                </a:gs>
              </a:gsLst>
              <a:lin ang="5400000" scaled="0"/>
            </a:gradFill>
            <a:ln w="3175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>
                <a:solidFill>
                  <a:prstClr val="black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grpSp>
          <p:nvGrpSpPr>
            <p:cNvPr id="8" name="그룹 252"/>
            <p:cNvGrpSpPr/>
            <p:nvPr/>
          </p:nvGrpSpPr>
          <p:grpSpPr>
            <a:xfrm>
              <a:off x="1983574" y="2889452"/>
              <a:ext cx="949936" cy="164684"/>
              <a:chOff x="4210334" y="1951630"/>
              <a:chExt cx="866633" cy="184245"/>
            </a:xfrm>
          </p:grpSpPr>
          <p:cxnSp>
            <p:nvCxnSpPr>
              <p:cNvPr id="265" name="직선 연결선 264"/>
              <p:cNvCxnSpPr/>
              <p:nvPr/>
            </p:nvCxnSpPr>
            <p:spPr>
              <a:xfrm>
                <a:off x="4892722" y="1951630"/>
                <a:ext cx="184245" cy="184245"/>
              </a:xfrm>
              <a:prstGeom prst="line">
                <a:avLst/>
              </a:prstGeom>
              <a:ln w="6350">
                <a:solidFill>
                  <a:schemeClr val="tx1">
                    <a:lumMod val="50000"/>
                    <a:lumOff val="50000"/>
                  </a:schemeClr>
                </a:solidFill>
                <a:headEnd type="triangle" w="sm" len="med"/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직선 연결선 265"/>
              <p:cNvCxnSpPr/>
              <p:nvPr/>
            </p:nvCxnSpPr>
            <p:spPr>
              <a:xfrm flipH="1">
                <a:off x="4210334" y="1951630"/>
                <a:ext cx="184245" cy="184245"/>
              </a:xfrm>
              <a:prstGeom prst="line">
                <a:avLst/>
              </a:prstGeom>
              <a:ln w="6350">
                <a:solidFill>
                  <a:schemeClr val="tx1">
                    <a:lumMod val="50000"/>
                    <a:lumOff val="50000"/>
                  </a:schemeClr>
                </a:solidFill>
                <a:headEnd type="triangle" w="sm" len="med"/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그룹 253"/>
            <p:cNvGrpSpPr/>
            <p:nvPr/>
          </p:nvGrpSpPr>
          <p:grpSpPr>
            <a:xfrm flipV="1">
              <a:off x="1983574" y="3337296"/>
              <a:ext cx="949936" cy="164684"/>
              <a:chOff x="4210334" y="1951630"/>
              <a:chExt cx="866633" cy="184245"/>
            </a:xfrm>
          </p:grpSpPr>
          <p:cxnSp>
            <p:nvCxnSpPr>
              <p:cNvPr id="263" name="직선 연결선 262"/>
              <p:cNvCxnSpPr/>
              <p:nvPr/>
            </p:nvCxnSpPr>
            <p:spPr>
              <a:xfrm>
                <a:off x="4892722" y="1951630"/>
                <a:ext cx="184245" cy="184245"/>
              </a:xfrm>
              <a:prstGeom prst="line">
                <a:avLst/>
              </a:prstGeom>
              <a:ln w="6350">
                <a:solidFill>
                  <a:schemeClr val="tx1">
                    <a:lumMod val="50000"/>
                    <a:lumOff val="50000"/>
                  </a:schemeClr>
                </a:solidFill>
                <a:headEnd type="triangle" w="sm" len="med"/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직선 연결선 263"/>
              <p:cNvCxnSpPr/>
              <p:nvPr/>
            </p:nvCxnSpPr>
            <p:spPr>
              <a:xfrm flipH="1">
                <a:off x="4210334" y="1951630"/>
                <a:ext cx="184245" cy="184245"/>
              </a:xfrm>
              <a:prstGeom prst="line">
                <a:avLst/>
              </a:prstGeom>
              <a:ln w="6350">
                <a:solidFill>
                  <a:schemeClr val="tx1">
                    <a:lumMod val="50000"/>
                    <a:lumOff val="50000"/>
                  </a:schemeClr>
                </a:solidFill>
                <a:headEnd type="triangle" w="sm" len="med"/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5" name="직선 화살표 연결선 254"/>
            <p:cNvCxnSpPr/>
            <p:nvPr/>
          </p:nvCxnSpPr>
          <p:spPr>
            <a:xfrm flipV="1">
              <a:off x="2458542" y="2910434"/>
              <a:ext cx="0" cy="108000"/>
            </a:xfrm>
            <a:prstGeom prst="straightConnector1">
              <a:avLst/>
            </a:prstGeom>
            <a:ln w="9525">
              <a:solidFill>
                <a:srgbClr val="0070C0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직선 화살표 연결선 255"/>
            <p:cNvCxnSpPr/>
            <p:nvPr/>
          </p:nvCxnSpPr>
          <p:spPr>
            <a:xfrm>
              <a:off x="2458542" y="3435301"/>
              <a:ext cx="0" cy="108000"/>
            </a:xfrm>
            <a:prstGeom prst="straightConnector1">
              <a:avLst/>
            </a:prstGeom>
            <a:ln w="9525">
              <a:solidFill>
                <a:srgbClr val="0070C0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7" name="Picture 3" descr="E:\PNG\기타\빛광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1473" y="2704836"/>
              <a:ext cx="577430" cy="3686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8" name="제목 114"/>
            <p:cNvSpPr txBox="1">
              <a:spLocks/>
            </p:cNvSpPr>
            <p:nvPr/>
          </p:nvSpPr>
          <p:spPr>
            <a:xfrm>
              <a:off x="2156054" y="2751796"/>
              <a:ext cx="596700" cy="152147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1050" kern="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방송</a:t>
              </a:r>
            </a:p>
          </p:txBody>
        </p:sp>
        <p:sp>
          <p:nvSpPr>
            <p:cNvPr id="259" name="제목 114"/>
            <p:cNvSpPr txBox="1">
              <a:spLocks/>
            </p:cNvSpPr>
            <p:nvPr/>
          </p:nvSpPr>
          <p:spPr>
            <a:xfrm>
              <a:off x="2106796" y="3553526"/>
              <a:ext cx="731337" cy="152147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1050" kern="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정책매장</a:t>
              </a:r>
            </a:p>
          </p:txBody>
        </p:sp>
        <p:sp>
          <p:nvSpPr>
            <p:cNvPr id="260" name="제목 114"/>
            <p:cNvSpPr txBox="1">
              <a:spLocks/>
            </p:cNvSpPr>
            <p:nvPr/>
          </p:nvSpPr>
          <p:spPr>
            <a:xfrm>
              <a:off x="2844757" y="3093363"/>
              <a:ext cx="596700" cy="152147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1050" kern="0" dirty="0" err="1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모바일</a:t>
              </a:r>
              <a:endParaRPr lang="ko-KR" altLang="en-US" sz="105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endParaRPr>
            </a:p>
          </p:txBody>
        </p:sp>
        <p:sp>
          <p:nvSpPr>
            <p:cNvPr id="261" name="제목 114"/>
            <p:cNvSpPr txBox="1">
              <a:spLocks/>
            </p:cNvSpPr>
            <p:nvPr/>
          </p:nvSpPr>
          <p:spPr>
            <a:xfrm>
              <a:off x="1520900" y="3087219"/>
              <a:ext cx="596700" cy="152147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1050" kern="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인터넷</a:t>
              </a:r>
            </a:p>
          </p:txBody>
        </p:sp>
        <p:sp>
          <p:nvSpPr>
            <p:cNvPr id="262" name="모서리가 둥근 직사각형 261"/>
            <p:cNvSpPr/>
            <p:nvPr/>
          </p:nvSpPr>
          <p:spPr>
            <a:xfrm>
              <a:off x="2192075" y="3010690"/>
              <a:ext cx="540000" cy="432000"/>
            </a:xfrm>
            <a:prstGeom prst="roundRect">
              <a:avLst/>
            </a:prstGeom>
            <a:noFill/>
            <a:ln w="15875" cap="rnd">
              <a:solidFill>
                <a:srgbClr val="0070C0"/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lvl="0" algn="ctr">
                <a:spcBef>
                  <a:spcPct val="50000"/>
                </a:spcBef>
              </a:pPr>
              <a:r>
                <a:rPr lang="ko-KR" altLang="en-US" sz="900" dirty="0" smtClean="0">
                  <a:gradFill>
                    <a:gsLst>
                      <a:gs pos="100000">
                        <a:srgbClr val="0070C0"/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유통판매</a:t>
              </a:r>
              <a:endParaRPr lang="en-US" altLang="ko-KR" sz="900" dirty="0" smtClean="0">
                <a:gradFill>
                  <a:gsLst>
                    <a:gs pos="100000">
                      <a:srgbClr val="0070C0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endParaRPr>
            </a:p>
            <a:p>
              <a:pPr lvl="0" algn="ctr">
                <a:lnSpc>
                  <a:spcPct val="50000"/>
                </a:lnSpc>
                <a:spcBef>
                  <a:spcPct val="50000"/>
                </a:spcBef>
              </a:pPr>
              <a:r>
                <a:rPr lang="ko-KR" altLang="en-US" sz="900" dirty="0" smtClean="0">
                  <a:gradFill>
                    <a:gsLst>
                      <a:gs pos="100000">
                        <a:srgbClr val="0070C0"/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기술거래</a:t>
              </a:r>
              <a:endParaRPr lang="en-US" altLang="ko-KR" sz="900" dirty="0" smtClean="0">
                <a:gradFill>
                  <a:gsLst>
                    <a:gs pos="100000">
                      <a:srgbClr val="0070C0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endParaRPr>
            </a:p>
            <a:p>
              <a:pPr lvl="0" algn="ctr">
                <a:lnSpc>
                  <a:spcPct val="50000"/>
                </a:lnSpc>
                <a:spcBef>
                  <a:spcPct val="50000"/>
                </a:spcBef>
              </a:pPr>
              <a:r>
                <a:rPr lang="ko-KR" altLang="en-US" sz="900" dirty="0" smtClean="0">
                  <a:gradFill>
                    <a:gsLst>
                      <a:gs pos="100000">
                        <a:srgbClr val="0070C0"/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투자유치</a:t>
              </a:r>
              <a:endParaRPr lang="ko-KR" altLang="en-US" dirty="0"/>
            </a:p>
          </p:txBody>
        </p:sp>
      </p:grpSp>
      <p:grpSp>
        <p:nvGrpSpPr>
          <p:cNvPr id="10" name="그룹 271"/>
          <p:cNvGrpSpPr/>
          <p:nvPr/>
        </p:nvGrpSpPr>
        <p:grpSpPr>
          <a:xfrm>
            <a:off x="486212" y="3500438"/>
            <a:ext cx="4225806" cy="2628000"/>
            <a:chOff x="486212" y="3714752"/>
            <a:chExt cx="4225806" cy="2317188"/>
          </a:xfrm>
        </p:grpSpPr>
        <p:grpSp>
          <p:nvGrpSpPr>
            <p:cNvPr id="11" name="그룹 272"/>
            <p:cNvGrpSpPr/>
            <p:nvPr/>
          </p:nvGrpSpPr>
          <p:grpSpPr>
            <a:xfrm>
              <a:off x="1071110" y="4387344"/>
              <a:ext cx="3367539" cy="585900"/>
              <a:chOff x="9525" y="336688"/>
              <a:chExt cx="4102220" cy="558662"/>
            </a:xfrm>
          </p:grpSpPr>
          <p:sp>
            <p:nvSpPr>
              <p:cNvPr id="349" name="직사각형 348"/>
              <p:cNvSpPr/>
              <p:nvPr/>
            </p:nvSpPr>
            <p:spPr bwMode="auto">
              <a:xfrm>
                <a:off x="12828" y="336688"/>
                <a:ext cx="4098917" cy="558662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atinLnBrk="0">
                  <a:defRPr/>
                </a:pPr>
                <a:endParaRPr lang="ko-KR" altLang="en-US" sz="1200" kern="0" smtClean="0">
                  <a:solidFill>
                    <a:srgbClr val="FFFF00"/>
                  </a:solidFill>
                  <a:latin typeface="HY헤드라인M"/>
                  <a:ea typeface="HY헤드라인M"/>
                </a:endParaRPr>
              </a:p>
            </p:txBody>
          </p:sp>
          <p:grpSp>
            <p:nvGrpSpPr>
              <p:cNvPr id="12" name="그룹 299"/>
              <p:cNvGrpSpPr/>
              <p:nvPr/>
            </p:nvGrpSpPr>
            <p:grpSpPr>
              <a:xfrm>
                <a:off x="9525" y="336688"/>
                <a:ext cx="3935812" cy="558662"/>
                <a:chOff x="130761" y="336688"/>
                <a:chExt cx="3814576" cy="558662"/>
              </a:xfrm>
            </p:grpSpPr>
            <p:cxnSp>
              <p:nvCxnSpPr>
                <p:cNvPr id="351" name="직선 연결선 350"/>
                <p:cNvCxnSpPr/>
                <p:nvPr/>
              </p:nvCxnSpPr>
              <p:spPr bwMode="auto">
                <a:xfrm flipH="1">
                  <a:off x="130761" y="336688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317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chemeClr val="bg1">
                          <a:lumMod val="65000"/>
                        </a:schemeClr>
                      </a:gs>
                      <a:gs pos="79000">
                        <a:schemeClr val="bg1">
                          <a:lumMod val="75000"/>
                        </a:schemeClr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52" name="직선 연결선 351"/>
                <p:cNvCxnSpPr/>
                <p:nvPr/>
              </p:nvCxnSpPr>
              <p:spPr bwMode="auto">
                <a:xfrm flipH="1">
                  <a:off x="130761" y="895350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317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chemeClr val="bg1">
                          <a:lumMod val="65000"/>
                        </a:schemeClr>
                      </a:gs>
                      <a:gs pos="79000">
                        <a:schemeClr val="bg1">
                          <a:lumMod val="75000"/>
                        </a:schemeClr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274" name="직사각형 273"/>
            <p:cNvSpPr/>
            <p:nvPr/>
          </p:nvSpPr>
          <p:spPr bwMode="auto">
            <a:xfrm>
              <a:off x="1073637" y="3715950"/>
              <a:ext cx="3133654" cy="585900"/>
            </a:xfrm>
            <a:prstGeom prst="rect">
              <a:avLst/>
            </a:prstGeom>
            <a:gradFill rotWithShape="1">
              <a:gsLst>
                <a:gs pos="833">
                  <a:srgbClr val="FFFFFF">
                    <a:alpha val="0"/>
                  </a:srgbClr>
                </a:gs>
                <a:gs pos="69550">
                  <a:srgbClr val="FFFFFF"/>
                </a:gs>
                <a:gs pos="25000">
                  <a:schemeClr val="bg1"/>
                </a:gs>
                <a:gs pos="100000">
                  <a:srgbClr val="FFFFFF">
                    <a:alpha val="0"/>
                  </a:srgbClr>
                </a:gs>
              </a:gsLst>
              <a:lin ang="21594000" scaled="0"/>
            </a:gradFill>
            <a:ln>
              <a:noFill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>
              <a:bevelT w="0" h="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atinLnBrk="0">
                <a:defRPr/>
              </a:pPr>
              <a:endParaRPr lang="ko-KR" altLang="en-US" sz="1200" kern="0" smtClean="0">
                <a:solidFill>
                  <a:srgbClr val="FFFF00"/>
                </a:solidFill>
                <a:latin typeface="HY헤드라인M"/>
                <a:ea typeface="HY헤드라인M"/>
              </a:endParaRPr>
            </a:p>
          </p:txBody>
        </p:sp>
        <p:grpSp>
          <p:nvGrpSpPr>
            <p:cNvPr id="13" name="그룹 276"/>
            <p:cNvGrpSpPr/>
            <p:nvPr/>
          </p:nvGrpSpPr>
          <p:grpSpPr>
            <a:xfrm>
              <a:off x="1071110" y="3714752"/>
              <a:ext cx="3367539" cy="585900"/>
              <a:chOff x="9525" y="336688"/>
              <a:chExt cx="4102220" cy="558662"/>
            </a:xfrm>
          </p:grpSpPr>
          <p:sp>
            <p:nvSpPr>
              <p:cNvPr id="342" name="직사각형 341"/>
              <p:cNvSpPr/>
              <p:nvPr/>
            </p:nvSpPr>
            <p:spPr bwMode="auto">
              <a:xfrm>
                <a:off x="12828" y="336688"/>
                <a:ext cx="4098917" cy="558662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atinLnBrk="0">
                  <a:defRPr/>
                </a:pPr>
                <a:endParaRPr lang="ko-KR" altLang="en-US" sz="1200" kern="0" smtClean="0">
                  <a:solidFill>
                    <a:srgbClr val="FFFF00"/>
                  </a:solidFill>
                  <a:latin typeface="HY헤드라인M"/>
                  <a:ea typeface="HY헤드라인M"/>
                </a:endParaRPr>
              </a:p>
            </p:txBody>
          </p:sp>
          <p:grpSp>
            <p:nvGrpSpPr>
              <p:cNvPr id="14" name="그룹 222"/>
              <p:cNvGrpSpPr/>
              <p:nvPr/>
            </p:nvGrpSpPr>
            <p:grpSpPr>
              <a:xfrm>
                <a:off x="9525" y="336688"/>
                <a:ext cx="3935812" cy="558662"/>
                <a:chOff x="130761" y="336688"/>
                <a:chExt cx="3814576" cy="558662"/>
              </a:xfrm>
            </p:grpSpPr>
            <p:cxnSp>
              <p:nvCxnSpPr>
                <p:cNvPr id="347" name="직선 연결선 346"/>
                <p:cNvCxnSpPr/>
                <p:nvPr/>
              </p:nvCxnSpPr>
              <p:spPr bwMode="auto">
                <a:xfrm flipH="1">
                  <a:off x="130761" y="336688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317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chemeClr val="bg1">
                          <a:lumMod val="65000"/>
                        </a:schemeClr>
                      </a:gs>
                      <a:gs pos="79000">
                        <a:schemeClr val="bg1">
                          <a:lumMod val="75000"/>
                        </a:schemeClr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48" name="직선 연결선 347"/>
                <p:cNvCxnSpPr/>
                <p:nvPr/>
              </p:nvCxnSpPr>
              <p:spPr bwMode="auto">
                <a:xfrm flipH="1">
                  <a:off x="130761" y="895350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317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chemeClr val="bg1">
                          <a:lumMod val="65000"/>
                        </a:schemeClr>
                      </a:gs>
                      <a:gs pos="79000">
                        <a:schemeClr val="bg1">
                          <a:lumMod val="75000"/>
                        </a:schemeClr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278" name="직사각형 277"/>
            <p:cNvSpPr/>
            <p:nvPr/>
          </p:nvSpPr>
          <p:spPr>
            <a:xfrm>
              <a:off x="1284802" y="4699614"/>
              <a:ext cx="3427216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85725" indent="-85725" defTabSz="1330325" eaLnBrk="0" latinLnBrk="0" hangingPunct="0">
                <a:spcAft>
                  <a:spcPts val="300"/>
                </a:spcAft>
                <a:buSzPct val="100000"/>
                <a:defRPr/>
              </a:pPr>
              <a:r>
                <a:rPr lang="en-US" altLang="ko-KR" sz="1100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* </a:t>
              </a:r>
              <a:r>
                <a:rPr lang="ko-KR" altLang="en-US" sz="1100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인터넷 쇼핑몰</a:t>
              </a:r>
              <a:r>
                <a:rPr lang="en-US" altLang="ko-KR" sz="1100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, </a:t>
              </a:r>
              <a:r>
                <a:rPr lang="ko-KR" altLang="en-US" sz="1100" kern="0" dirty="0" err="1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소셜커머스</a:t>
              </a:r>
              <a:r>
                <a:rPr lang="ko-KR" altLang="en-US" sz="1100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 </a:t>
              </a:r>
              <a:r>
                <a:rPr lang="ko-KR" altLang="en-US" sz="1100" kern="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등</a:t>
              </a:r>
            </a:p>
          </p:txBody>
        </p:sp>
        <p:sp>
          <p:nvSpPr>
            <p:cNvPr id="279" name="직사각형 278"/>
            <p:cNvSpPr/>
            <p:nvPr/>
          </p:nvSpPr>
          <p:spPr>
            <a:xfrm>
              <a:off x="1284802" y="4022526"/>
              <a:ext cx="3427216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85725" indent="-85725" defTabSz="1330325" eaLnBrk="0" latinLnBrk="0" hangingPunct="0">
                <a:spcAft>
                  <a:spcPts val="300"/>
                </a:spcAft>
                <a:buSzPct val="100000"/>
                <a:defRPr/>
              </a:pPr>
              <a:r>
                <a:rPr lang="en-US" altLang="ko-KR" sz="1100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* </a:t>
              </a:r>
              <a:r>
                <a:rPr lang="ko-KR" altLang="en-US" sz="1100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홈쇼핑 정상화 </a:t>
              </a:r>
              <a:r>
                <a:rPr lang="en-US" altLang="ko-KR" sz="1100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T/F </a:t>
              </a:r>
              <a:r>
                <a:rPr lang="ko-KR" altLang="en-US" sz="1100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구성</a:t>
              </a:r>
              <a:r>
                <a:rPr lang="en-US" altLang="ko-KR" sz="1100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·</a:t>
              </a:r>
              <a:r>
                <a:rPr lang="ko-KR" altLang="en-US" sz="1100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운영 </a:t>
              </a:r>
              <a:r>
                <a:rPr lang="en-US" altLang="ko-KR" sz="900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(</a:t>
              </a:r>
              <a:r>
                <a:rPr lang="ko-KR" altLang="en-US" sz="900" kern="0" dirty="0" err="1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미래부</a:t>
              </a:r>
              <a:r>
                <a:rPr lang="en-US" altLang="ko-KR" sz="900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·</a:t>
              </a:r>
              <a:r>
                <a:rPr lang="ko-KR" altLang="en-US" sz="900" kern="0" dirty="0" err="1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공정위</a:t>
              </a:r>
              <a:r>
                <a:rPr lang="ko-KR" altLang="en-US" sz="900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 협업</a:t>
              </a:r>
              <a:r>
                <a:rPr lang="en-US" altLang="ko-KR" sz="900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)</a:t>
              </a:r>
            </a:p>
          </p:txBody>
        </p:sp>
        <p:grpSp>
          <p:nvGrpSpPr>
            <p:cNvPr id="15" name="그룹 279"/>
            <p:cNvGrpSpPr/>
            <p:nvPr/>
          </p:nvGrpSpPr>
          <p:grpSpPr>
            <a:xfrm>
              <a:off x="1071110" y="5063862"/>
              <a:ext cx="3367539" cy="966532"/>
              <a:chOff x="9525" y="336688"/>
              <a:chExt cx="4102220" cy="558662"/>
            </a:xfrm>
          </p:grpSpPr>
          <p:sp>
            <p:nvSpPr>
              <p:cNvPr id="338" name="직사각형 337"/>
              <p:cNvSpPr/>
              <p:nvPr/>
            </p:nvSpPr>
            <p:spPr bwMode="auto">
              <a:xfrm>
                <a:off x="12828" y="336688"/>
                <a:ext cx="4098917" cy="558662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atinLnBrk="0">
                  <a:defRPr/>
                </a:pPr>
                <a:endParaRPr lang="ko-KR" altLang="en-US" sz="1200" kern="0" smtClean="0">
                  <a:solidFill>
                    <a:srgbClr val="FFFF00"/>
                  </a:solidFill>
                  <a:latin typeface="HY헤드라인M"/>
                  <a:ea typeface="HY헤드라인M"/>
                </a:endParaRPr>
              </a:p>
            </p:txBody>
          </p:sp>
          <p:grpSp>
            <p:nvGrpSpPr>
              <p:cNvPr id="16" name="그룹 304"/>
              <p:cNvGrpSpPr/>
              <p:nvPr/>
            </p:nvGrpSpPr>
            <p:grpSpPr>
              <a:xfrm>
                <a:off x="9525" y="336688"/>
                <a:ext cx="3935812" cy="558662"/>
                <a:chOff x="130761" y="336688"/>
                <a:chExt cx="3814576" cy="558662"/>
              </a:xfrm>
            </p:grpSpPr>
            <p:cxnSp>
              <p:nvCxnSpPr>
                <p:cNvPr id="340" name="직선 연결선 339"/>
                <p:cNvCxnSpPr/>
                <p:nvPr/>
              </p:nvCxnSpPr>
              <p:spPr bwMode="auto">
                <a:xfrm flipH="1">
                  <a:off x="130761" y="336688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317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chemeClr val="bg1">
                          <a:lumMod val="65000"/>
                        </a:schemeClr>
                      </a:gs>
                      <a:gs pos="79000">
                        <a:schemeClr val="bg1">
                          <a:lumMod val="75000"/>
                        </a:schemeClr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41" name="직선 연결선 340"/>
                <p:cNvCxnSpPr/>
                <p:nvPr/>
              </p:nvCxnSpPr>
              <p:spPr bwMode="auto">
                <a:xfrm flipH="1">
                  <a:off x="130761" y="895350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317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chemeClr val="bg1">
                          <a:lumMod val="65000"/>
                        </a:schemeClr>
                      </a:gs>
                      <a:gs pos="79000">
                        <a:schemeClr val="bg1">
                          <a:lumMod val="75000"/>
                        </a:schemeClr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281" name="직사각형 280"/>
            <p:cNvSpPr/>
            <p:nvPr/>
          </p:nvSpPr>
          <p:spPr>
            <a:xfrm>
              <a:off x="1284802" y="5318920"/>
              <a:ext cx="3427216" cy="23067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85725" indent="-85725" defTabSz="1330325" eaLnBrk="0" latinLnBrk="0" hangingPunct="0">
                <a:spcAft>
                  <a:spcPts val="300"/>
                </a:spcAft>
                <a:buSzPct val="100000"/>
                <a:defRPr/>
              </a:pPr>
              <a:r>
                <a:rPr lang="en-US" altLang="ko-KR" sz="1100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* </a:t>
              </a:r>
              <a:r>
                <a:rPr lang="ko-KR" altLang="en-US" sz="1100" kern="0" dirty="0" err="1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행복한백화점</a:t>
              </a:r>
              <a:r>
                <a:rPr lang="ko-KR" altLang="en-US" sz="1100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 </a:t>
              </a:r>
              <a:r>
                <a:rPr lang="ko-KR" altLang="en-US" sz="1100" kern="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등 총 </a:t>
              </a:r>
              <a:r>
                <a:rPr lang="en-US" altLang="ko-KR" sz="1100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14</a:t>
              </a:r>
              <a:r>
                <a:rPr lang="ko-KR" altLang="en-US" sz="1100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개 정책매장 활용</a:t>
              </a:r>
              <a:endParaRPr lang="ko-KR" altLang="en-US" sz="11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endParaRPr>
            </a:p>
          </p:txBody>
        </p:sp>
        <p:sp>
          <p:nvSpPr>
            <p:cNvPr id="282" name="모서리가 둥근 직사각형 8"/>
            <p:cNvSpPr/>
            <p:nvPr/>
          </p:nvSpPr>
          <p:spPr>
            <a:xfrm flipH="1">
              <a:off x="1278963" y="5684426"/>
              <a:ext cx="3009012" cy="284854"/>
            </a:xfrm>
            <a:prstGeom prst="rect">
              <a:avLst/>
            </a:prstGeom>
            <a:solidFill>
              <a:srgbClr val="6DADE1"/>
            </a:solidFill>
            <a:ln w="6350">
              <a:solidFill>
                <a:schemeClr val="bg1"/>
              </a:solidFill>
            </a:ln>
            <a:effectLst>
              <a:innerShdw blurRad="63500" dist="12700" dir="162000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285" name="직사각형 284"/>
            <p:cNvSpPr/>
            <p:nvPr/>
          </p:nvSpPr>
          <p:spPr>
            <a:xfrm>
              <a:off x="1136006" y="5740928"/>
              <a:ext cx="1877582" cy="27559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330325" eaLnBrk="0" latinLnBrk="0" hangingPunct="0">
                <a:spcAft>
                  <a:spcPts val="600"/>
                </a:spcAft>
                <a:buSzPct val="100000"/>
                <a:buFont typeface="Arial" pitchFamily="34" charset="0"/>
                <a:buChar char="•"/>
                <a:defRPr/>
              </a:pPr>
              <a:r>
                <a:rPr lang="ko-KR" altLang="en-US" sz="1050" kern="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 연간 </a:t>
              </a:r>
              <a:r>
                <a:rPr lang="en-US" altLang="ko-KR" sz="1050" kern="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200</a:t>
              </a:r>
              <a:r>
                <a:rPr lang="ko-KR" altLang="en-US" sz="1050" kern="0" dirty="0" err="1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만명</a:t>
              </a:r>
              <a:r>
                <a:rPr lang="ko-KR" altLang="en-US" sz="1050" kern="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 이상 방문</a:t>
              </a:r>
            </a:p>
          </p:txBody>
        </p:sp>
        <p:grpSp>
          <p:nvGrpSpPr>
            <p:cNvPr id="17" name="그룹 288"/>
            <p:cNvGrpSpPr/>
            <p:nvPr/>
          </p:nvGrpSpPr>
          <p:grpSpPr>
            <a:xfrm>
              <a:off x="1209210" y="5533509"/>
              <a:ext cx="932003" cy="302377"/>
              <a:chOff x="1226904" y="5681739"/>
              <a:chExt cx="975454" cy="323165"/>
            </a:xfrm>
          </p:grpSpPr>
          <p:pic>
            <p:nvPicPr>
              <p:cNvPr id="335" name="Picture 6" descr="F:\진행중\에공08월\img\22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7460" y="5738877"/>
                <a:ext cx="943129" cy="2289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6" name="직사각형 335"/>
              <p:cNvSpPr/>
              <p:nvPr/>
            </p:nvSpPr>
            <p:spPr>
              <a:xfrm>
                <a:off x="1226904" y="5681739"/>
                <a:ext cx="975454" cy="323165"/>
              </a:xfrm>
              <a:prstGeom prst="rect">
                <a:avLst/>
              </a:prstGeom>
              <a:effectLst>
                <a:outerShdw blurRad="76200" dir="5400000" algn="ctr" rotWithShape="0">
                  <a:sysClr val="windowText" lastClr="000000"/>
                </a:outerShdw>
              </a:effectLst>
            </p:spPr>
            <p:txBody>
              <a:bodyPr anchor="ctr" anchorCtr="0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330325" eaLnBrk="0" latinLnBrk="0" hangingPunct="0">
                  <a:spcAft>
                    <a:spcPts val="600"/>
                  </a:spcAft>
                  <a:buSzPct val="100000"/>
                </a:pPr>
                <a:r>
                  <a:rPr lang="ko-KR" altLang="en-US" sz="1050" kern="0" dirty="0">
                    <a:gradFill>
                      <a:gsLst>
                        <a:gs pos="100000">
                          <a:prstClr val="white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40" pitchFamily="18" charset="-127"/>
                    <a:ea typeface="-윤고딕340" pitchFamily="18" charset="-127"/>
                  </a:rPr>
                  <a:t>日 </a:t>
                </a:r>
                <a:r>
                  <a:rPr lang="ko-KR" altLang="en-US" sz="1050" kern="0" dirty="0" err="1">
                    <a:gradFill>
                      <a:gsLst>
                        <a:gs pos="100000">
                          <a:prstClr val="white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40" pitchFamily="18" charset="-127"/>
                    <a:ea typeface="-윤고딕340" pitchFamily="18" charset="-127"/>
                  </a:rPr>
                  <a:t>도큐핸즈</a:t>
                </a:r>
                <a:endParaRPr lang="ko-KR" altLang="en-US" sz="1050" kern="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endParaRPr>
              </a:p>
            </p:txBody>
          </p:sp>
          <p:sp>
            <p:nvSpPr>
              <p:cNvPr id="337" name="직각 삼각형 336"/>
              <p:cNvSpPr/>
              <p:nvPr/>
            </p:nvSpPr>
            <p:spPr>
              <a:xfrm flipH="1" flipV="1">
                <a:off x="1257757" y="5944442"/>
                <a:ext cx="45719" cy="45719"/>
              </a:xfrm>
              <a:prstGeom prst="rtTriangle">
                <a:avLst/>
              </a:prstGeom>
              <a:solidFill>
                <a:srgbClr val="133C3D"/>
              </a:solidFill>
              <a:ln w="15875" cap="rnd">
                <a:noFill/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1200"/>
              </a:p>
            </p:txBody>
          </p:sp>
        </p:grpSp>
        <p:sp>
          <p:nvSpPr>
            <p:cNvPr id="291" name="직사각형 290"/>
            <p:cNvSpPr/>
            <p:nvPr/>
          </p:nvSpPr>
          <p:spPr>
            <a:xfrm>
              <a:off x="2615498" y="5735749"/>
              <a:ext cx="1898300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330325" eaLnBrk="0" latinLnBrk="0" hangingPunct="0">
                <a:spcAft>
                  <a:spcPts val="600"/>
                </a:spcAft>
                <a:buSzPct val="100000"/>
                <a:buFont typeface="Arial" pitchFamily="34" charset="0"/>
                <a:buChar char="•"/>
                <a:defRPr/>
              </a:pPr>
              <a:r>
                <a:rPr lang="ko-KR" altLang="en-US" sz="1050" kern="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 </a:t>
              </a:r>
              <a:r>
                <a:rPr lang="en-US" altLang="ko-KR" sz="1050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14</a:t>
              </a:r>
              <a:r>
                <a:rPr lang="ko-KR" altLang="en-US" sz="1050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년 매출 </a:t>
              </a:r>
              <a:r>
                <a:rPr lang="en-US" altLang="ko-KR" sz="1050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842</a:t>
              </a:r>
              <a:r>
                <a:rPr lang="ko-KR" altLang="en-US" sz="1050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억엔</a:t>
              </a:r>
              <a:endParaRPr lang="ko-KR" altLang="en-US" sz="80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endParaRPr>
            </a:p>
          </p:txBody>
        </p:sp>
        <p:grpSp>
          <p:nvGrpSpPr>
            <p:cNvPr id="18" name="그룹 293"/>
            <p:cNvGrpSpPr/>
            <p:nvPr/>
          </p:nvGrpSpPr>
          <p:grpSpPr>
            <a:xfrm>
              <a:off x="486212" y="3715950"/>
              <a:ext cx="864000" cy="2315990"/>
              <a:chOff x="486212" y="3889416"/>
              <a:chExt cx="817738" cy="2315990"/>
            </a:xfrm>
          </p:grpSpPr>
          <p:sp>
            <p:nvSpPr>
              <p:cNvPr id="300" name="모서리가 둥근 직사각형 299"/>
              <p:cNvSpPr/>
              <p:nvPr/>
            </p:nvSpPr>
            <p:spPr>
              <a:xfrm>
                <a:off x="595265" y="3889416"/>
                <a:ext cx="591993" cy="585575"/>
              </a:xfrm>
              <a:prstGeom prst="roundRect">
                <a:avLst>
                  <a:gd name="adj" fmla="val 9563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301" name="모서리가 둥근 직사각형 300"/>
              <p:cNvSpPr/>
              <p:nvPr/>
            </p:nvSpPr>
            <p:spPr>
              <a:xfrm>
                <a:off x="605700" y="3905915"/>
                <a:ext cx="575171" cy="548955"/>
              </a:xfrm>
              <a:prstGeom prst="roundRect">
                <a:avLst>
                  <a:gd name="adj" fmla="val 9648"/>
                </a:avLst>
              </a:prstGeom>
              <a:solidFill>
                <a:srgbClr val="0070C0"/>
              </a:solidFill>
              <a:ln w="3175">
                <a:noFill/>
                <a:round/>
                <a:headEnd/>
                <a:tailEnd/>
              </a:ln>
              <a:effectLst>
                <a:innerShdw blurRad="50800">
                  <a:prstClr val="black">
                    <a:alpha val="56000"/>
                  </a:prstClr>
                </a:innerShdw>
              </a:effectLst>
            </p:spPr>
            <p:txBody>
              <a:bodyPr wrap="none" anchor="ctr"/>
              <a:lstStyle/>
              <a:p>
                <a:pPr algn="ctr"/>
                <a:endParaRPr lang="ko-KR" altLang="en-US" b="1">
                  <a:solidFill>
                    <a:prstClr val="black"/>
                  </a:solidFill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302" name="제목 114"/>
              <p:cNvSpPr txBox="1">
                <a:spLocks/>
              </p:cNvSpPr>
              <p:nvPr/>
            </p:nvSpPr>
            <p:spPr>
              <a:xfrm>
                <a:off x="486212" y="3952297"/>
                <a:ext cx="817738" cy="453478"/>
              </a:xfrm>
              <a:prstGeom prst="rect">
                <a:avLst/>
              </a:prstGeom>
              <a:effectLst>
                <a:outerShdw blurRad="76200" dir="5400000" algn="ctr" rotWithShape="0">
                  <a:sysClr val="windowText" lastClr="000000"/>
                </a:outerShdw>
              </a:effectLst>
            </p:spPr>
            <p:txBody>
              <a:bodyPr anchor="ctr" anchorCtr="0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330325" eaLnBrk="0" latinLnBrk="0" hangingPunct="0">
                  <a:spcAft>
                    <a:spcPts val="600"/>
                  </a:spcAft>
                  <a:buSzPct val="100000"/>
                  <a:defRPr/>
                </a:pPr>
                <a:r>
                  <a:rPr lang="ko-KR" altLang="en-US" sz="1600" kern="0" dirty="0" smtClean="0">
                    <a:gradFill>
                      <a:gsLst>
                        <a:gs pos="100000">
                          <a:prstClr val="white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40" pitchFamily="18" charset="-127"/>
                    <a:ea typeface="-윤고딕340" pitchFamily="18" charset="-127"/>
                  </a:rPr>
                  <a:t>방송</a:t>
                </a:r>
                <a:endParaRPr lang="en-US" altLang="ko-KR" sz="1600" kern="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endParaRPr>
              </a:p>
            </p:txBody>
          </p:sp>
          <p:sp>
            <p:nvSpPr>
              <p:cNvPr id="303" name="모서리가 둥근 직사각형 302"/>
              <p:cNvSpPr/>
              <p:nvPr/>
            </p:nvSpPr>
            <p:spPr>
              <a:xfrm>
                <a:off x="595265" y="4566820"/>
                <a:ext cx="591993" cy="585576"/>
              </a:xfrm>
              <a:prstGeom prst="roundRect">
                <a:avLst>
                  <a:gd name="adj" fmla="val 9563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304" name="모서리가 둥근 직사각형 303"/>
              <p:cNvSpPr/>
              <p:nvPr/>
            </p:nvSpPr>
            <p:spPr>
              <a:xfrm>
                <a:off x="605700" y="4583320"/>
                <a:ext cx="575171" cy="548954"/>
              </a:xfrm>
              <a:prstGeom prst="roundRect">
                <a:avLst>
                  <a:gd name="adj" fmla="val 9648"/>
                </a:avLst>
              </a:prstGeom>
              <a:solidFill>
                <a:srgbClr val="238DE5"/>
              </a:solidFill>
              <a:ln w="3175">
                <a:noFill/>
                <a:round/>
                <a:headEnd/>
                <a:tailEnd/>
              </a:ln>
              <a:effectLst>
                <a:innerShdw blurRad="50800">
                  <a:prstClr val="black">
                    <a:alpha val="56000"/>
                  </a:prstClr>
                </a:innerShdw>
              </a:effectLst>
            </p:spPr>
            <p:txBody>
              <a:bodyPr wrap="none" anchor="ctr"/>
              <a:lstStyle/>
              <a:p>
                <a:pPr algn="ctr"/>
                <a:endParaRPr lang="ko-KR" altLang="en-US" b="1">
                  <a:solidFill>
                    <a:prstClr val="black"/>
                  </a:solidFill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305" name="제목 114"/>
              <p:cNvSpPr txBox="1">
                <a:spLocks/>
              </p:cNvSpPr>
              <p:nvPr/>
            </p:nvSpPr>
            <p:spPr>
              <a:xfrm>
                <a:off x="486212" y="4624463"/>
                <a:ext cx="817738" cy="453478"/>
              </a:xfrm>
              <a:prstGeom prst="rect">
                <a:avLst/>
              </a:prstGeom>
              <a:effectLst>
                <a:outerShdw blurRad="76200" dir="5400000" algn="ctr" rotWithShape="0">
                  <a:sysClr val="windowText" lastClr="000000"/>
                </a:outerShdw>
              </a:effectLst>
            </p:spPr>
            <p:txBody>
              <a:bodyPr anchor="ctr" anchorCtr="0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330325" eaLnBrk="0" latinLnBrk="0" hangingPunct="0">
                  <a:spcAft>
                    <a:spcPts val="600"/>
                  </a:spcAft>
                  <a:buSzPct val="100000"/>
                  <a:defRPr/>
                </a:pPr>
                <a:r>
                  <a:rPr lang="ko-KR" altLang="en-US" sz="1600" kern="0" dirty="0">
                    <a:gradFill>
                      <a:gsLst>
                        <a:gs pos="100000">
                          <a:prstClr val="white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40" pitchFamily="18" charset="-127"/>
                    <a:ea typeface="-윤고딕340" pitchFamily="18" charset="-127"/>
                  </a:rPr>
                  <a:t>온라인</a:t>
                </a:r>
              </a:p>
            </p:txBody>
          </p:sp>
          <p:grpSp>
            <p:nvGrpSpPr>
              <p:cNvPr id="19" name="그룹 305"/>
              <p:cNvGrpSpPr/>
              <p:nvPr/>
            </p:nvGrpSpPr>
            <p:grpSpPr>
              <a:xfrm>
                <a:off x="595265" y="5228562"/>
                <a:ext cx="591993" cy="976844"/>
                <a:chOff x="655799" y="5243805"/>
                <a:chExt cx="745390" cy="668525"/>
              </a:xfrm>
            </p:grpSpPr>
            <p:sp>
              <p:nvSpPr>
                <p:cNvPr id="324" name="모서리가 둥근 직사각형 323"/>
                <p:cNvSpPr/>
                <p:nvPr/>
              </p:nvSpPr>
              <p:spPr>
                <a:xfrm>
                  <a:off x="655799" y="5243805"/>
                  <a:ext cx="745390" cy="668525"/>
                </a:xfrm>
                <a:prstGeom prst="roundRect">
                  <a:avLst>
                    <a:gd name="adj" fmla="val 9563"/>
                  </a:avLst>
                </a:prstGeom>
                <a:solidFill>
                  <a:schemeClr val="bg1"/>
                </a:solidFill>
                <a:ln w="63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1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26" name="모서리가 둥근 직사각형 325"/>
                <p:cNvSpPr/>
                <p:nvPr/>
              </p:nvSpPr>
              <p:spPr>
                <a:xfrm>
                  <a:off x="666720" y="5251161"/>
                  <a:ext cx="724211" cy="649690"/>
                </a:xfrm>
                <a:prstGeom prst="roundRect">
                  <a:avLst>
                    <a:gd name="adj" fmla="val 9648"/>
                  </a:avLst>
                </a:prstGeom>
                <a:solidFill>
                  <a:srgbClr val="539DDB"/>
                </a:solidFill>
                <a:ln w="6350">
                  <a:solidFill>
                    <a:schemeClr val="bg1"/>
                  </a:solidFill>
                </a:ln>
                <a:effectLst>
                  <a:innerShdw blurRad="63500" dist="127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2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07" name="제목 114"/>
              <p:cNvSpPr txBox="1">
                <a:spLocks/>
              </p:cNvSpPr>
              <p:nvPr/>
            </p:nvSpPr>
            <p:spPr>
              <a:xfrm>
                <a:off x="486212" y="5449457"/>
                <a:ext cx="817738" cy="526004"/>
              </a:xfrm>
              <a:prstGeom prst="rect">
                <a:avLst/>
              </a:prstGeom>
              <a:effectLst>
                <a:outerShdw blurRad="76200" dir="5400000" algn="ctr" rotWithShape="0">
                  <a:sysClr val="windowText" lastClr="000000"/>
                </a:outerShdw>
              </a:effectLst>
            </p:spPr>
            <p:txBody>
              <a:bodyPr anchor="ctr" anchorCtr="0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330325" eaLnBrk="0" latinLnBrk="0" hangingPunct="0">
                  <a:spcAft>
                    <a:spcPts val="600"/>
                  </a:spcAft>
                  <a:buSzPct val="100000"/>
                  <a:defRPr/>
                </a:pPr>
                <a:r>
                  <a:rPr lang="ko-KR" altLang="en-US" sz="1600" kern="0" dirty="0" smtClean="0">
                    <a:gradFill>
                      <a:gsLst>
                        <a:gs pos="100000">
                          <a:prstClr val="white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40" pitchFamily="18" charset="-127"/>
                    <a:ea typeface="-윤고딕340" pitchFamily="18" charset="-127"/>
                  </a:rPr>
                  <a:t>오프</a:t>
                </a:r>
                <a:r>
                  <a:rPr lang="en-US" altLang="ko-KR" sz="1600" kern="0" dirty="0" smtClean="0">
                    <a:gradFill>
                      <a:gsLst>
                        <a:gs pos="100000">
                          <a:prstClr val="white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40" pitchFamily="18" charset="-127"/>
                    <a:ea typeface="-윤고딕340" pitchFamily="18" charset="-127"/>
                  </a:rPr>
                  <a:t/>
                </a:r>
                <a:br>
                  <a:rPr lang="en-US" altLang="ko-KR" sz="1600" kern="0" dirty="0" smtClean="0">
                    <a:gradFill>
                      <a:gsLst>
                        <a:gs pos="100000">
                          <a:prstClr val="white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40" pitchFamily="18" charset="-127"/>
                    <a:ea typeface="-윤고딕340" pitchFamily="18" charset="-127"/>
                  </a:rPr>
                </a:br>
                <a:r>
                  <a:rPr lang="ko-KR" altLang="en-US" sz="1600" kern="0" dirty="0" smtClean="0">
                    <a:gradFill>
                      <a:gsLst>
                        <a:gs pos="100000">
                          <a:prstClr val="white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40" pitchFamily="18" charset="-127"/>
                    <a:ea typeface="-윤고딕340" pitchFamily="18" charset="-127"/>
                  </a:rPr>
                  <a:t>라인</a:t>
                </a:r>
                <a:endParaRPr lang="ko-KR" altLang="en-US" sz="1600" kern="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endParaRPr>
              </a:p>
            </p:txBody>
          </p:sp>
          <p:sp>
            <p:nvSpPr>
              <p:cNvPr id="308" name="타원 39"/>
              <p:cNvSpPr/>
              <p:nvPr/>
            </p:nvSpPr>
            <p:spPr>
              <a:xfrm flipH="1">
                <a:off x="611560" y="5240205"/>
                <a:ext cx="443428" cy="226863"/>
              </a:xfrm>
              <a:custGeom>
                <a:avLst/>
                <a:gdLst>
                  <a:gd name="connsiteX0" fmla="*/ 137486 w 4313088"/>
                  <a:gd name="connsiteY0" fmla="*/ 0 h 824899"/>
                  <a:gd name="connsiteX1" fmla="*/ 4175602 w 4313088"/>
                  <a:gd name="connsiteY1" fmla="*/ 0 h 824899"/>
                  <a:gd name="connsiteX2" fmla="*/ 4313088 w 4313088"/>
                  <a:gd name="connsiteY2" fmla="*/ 137486 h 824899"/>
                  <a:gd name="connsiteX3" fmla="*/ 4313088 w 4313088"/>
                  <a:gd name="connsiteY3" fmla="*/ 824899 h 824899"/>
                  <a:gd name="connsiteX4" fmla="*/ 4313088 w 4313088"/>
                  <a:gd name="connsiteY4" fmla="*/ 824899 h 824899"/>
                  <a:gd name="connsiteX5" fmla="*/ 0 w 4313088"/>
                  <a:gd name="connsiteY5" fmla="*/ 824899 h 824899"/>
                  <a:gd name="connsiteX6" fmla="*/ 0 w 4313088"/>
                  <a:gd name="connsiteY6" fmla="*/ 824899 h 824899"/>
                  <a:gd name="connsiteX7" fmla="*/ 0 w 4313088"/>
                  <a:gd name="connsiteY7" fmla="*/ 137486 h 824899"/>
                  <a:gd name="connsiteX8" fmla="*/ 137486 w 4313088"/>
                  <a:gd name="connsiteY8" fmla="*/ 0 h 824899"/>
                  <a:gd name="connsiteX0" fmla="*/ 137486 w 4313088"/>
                  <a:gd name="connsiteY0" fmla="*/ 0 h 824899"/>
                  <a:gd name="connsiteX1" fmla="*/ 4175602 w 4313088"/>
                  <a:gd name="connsiteY1" fmla="*/ 0 h 824899"/>
                  <a:gd name="connsiteX2" fmla="*/ 4313088 w 4313088"/>
                  <a:gd name="connsiteY2" fmla="*/ 137486 h 824899"/>
                  <a:gd name="connsiteX3" fmla="*/ 4313088 w 4313088"/>
                  <a:gd name="connsiteY3" fmla="*/ 824899 h 824899"/>
                  <a:gd name="connsiteX4" fmla="*/ 4313088 w 4313088"/>
                  <a:gd name="connsiteY4" fmla="*/ 824899 h 824899"/>
                  <a:gd name="connsiteX5" fmla="*/ 0 w 4313088"/>
                  <a:gd name="connsiteY5" fmla="*/ 824899 h 824899"/>
                  <a:gd name="connsiteX6" fmla="*/ 0 w 4313088"/>
                  <a:gd name="connsiteY6" fmla="*/ 137486 h 824899"/>
                  <a:gd name="connsiteX7" fmla="*/ 137486 w 4313088"/>
                  <a:gd name="connsiteY7" fmla="*/ 0 h 824899"/>
                  <a:gd name="connsiteX0" fmla="*/ 137486 w 4313088"/>
                  <a:gd name="connsiteY0" fmla="*/ 0 h 824899"/>
                  <a:gd name="connsiteX1" fmla="*/ 4175602 w 4313088"/>
                  <a:gd name="connsiteY1" fmla="*/ 0 h 824899"/>
                  <a:gd name="connsiteX2" fmla="*/ 4313088 w 4313088"/>
                  <a:gd name="connsiteY2" fmla="*/ 137486 h 824899"/>
                  <a:gd name="connsiteX3" fmla="*/ 4313088 w 4313088"/>
                  <a:gd name="connsiteY3" fmla="*/ 824899 h 824899"/>
                  <a:gd name="connsiteX4" fmla="*/ 4313088 w 4313088"/>
                  <a:gd name="connsiteY4" fmla="*/ 824899 h 824899"/>
                  <a:gd name="connsiteX5" fmla="*/ 0 w 4313088"/>
                  <a:gd name="connsiteY5" fmla="*/ 137486 h 824899"/>
                  <a:gd name="connsiteX6" fmla="*/ 137486 w 4313088"/>
                  <a:gd name="connsiteY6" fmla="*/ 0 h 824899"/>
                  <a:gd name="connsiteX0" fmla="*/ 0 w 4175602"/>
                  <a:gd name="connsiteY0" fmla="*/ 0 h 824899"/>
                  <a:gd name="connsiteX1" fmla="*/ 4038116 w 4175602"/>
                  <a:gd name="connsiteY1" fmla="*/ 0 h 824899"/>
                  <a:gd name="connsiteX2" fmla="*/ 4175602 w 4175602"/>
                  <a:gd name="connsiteY2" fmla="*/ 137486 h 824899"/>
                  <a:gd name="connsiteX3" fmla="*/ 4175602 w 4175602"/>
                  <a:gd name="connsiteY3" fmla="*/ 824899 h 824899"/>
                  <a:gd name="connsiteX4" fmla="*/ 4175602 w 4175602"/>
                  <a:gd name="connsiteY4" fmla="*/ 824899 h 824899"/>
                  <a:gd name="connsiteX5" fmla="*/ 0 w 4175602"/>
                  <a:gd name="connsiteY5" fmla="*/ 0 h 824899"/>
                  <a:gd name="connsiteX0" fmla="*/ 0 w 2841325"/>
                  <a:gd name="connsiteY0" fmla="*/ 9331 h 824899"/>
                  <a:gd name="connsiteX1" fmla="*/ 2703839 w 2841325"/>
                  <a:gd name="connsiteY1" fmla="*/ 0 h 824899"/>
                  <a:gd name="connsiteX2" fmla="*/ 2841325 w 2841325"/>
                  <a:gd name="connsiteY2" fmla="*/ 137486 h 824899"/>
                  <a:gd name="connsiteX3" fmla="*/ 2841325 w 2841325"/>
                  <a:gd name="connsiteY3" fmla="*/ 824899 h 824899"/>
                  <a:gd name="connsiteX4" fmla="*/ 2841325 w 2841325"/>
                  <a:gd name="connsiteY4" fmla="*/ 824899 h 824899"/>
                  <a:gd name="connsiteX5" fmla="*/ 0 w 2841325"/>
                  <a:gd name="connsiteY5" fmla="*/ 9331 h 824899"/>
                  <a:gd name="connsiteX0" fmla="*/ 0 w 2841325"/>
                  <a:gd name="connsiteY0" fmla="*/ 9331 h 824899"/>
                  <a:gd name="connsiteX1" fmla="*/ 2703839 w 2841325"/>
                  <a:gd name="connsiteY1" fmla="*/ 0 h 824899"/>
                  <a:gd name="connsiteX2" fmla="*/ 2841325 w 2841325"/>
                  <a:gd name="connsiteY2" fmla="*/ 137486 h 824899"/>
                  <a:gd name="connsiteX3" fmla="*/ 2841325 w 2841325"/>
                  <a:gd name="connsiteY3" fmla="*/ 824899 h 824899"/>
                  <a:gd name="connsiteX4" fmla="*/ 2841325 w 2841325"/>
                  <a:gd name="connsiteY4" fmla="*/ 824899 h 824899"/>
                  <a:gd name="connsiteX5" fmla="*/ 0 w 2841325"/>
                  <a:gd name="connsiteY5" fmla="*/ 9331 h 824899"/>
                  <a:gd name="connsiteX0" fmla="*/ 0 w 2841325"/>
                  <a:gd name="connsiteY0" fmla="*/ 9331 h 824899"/>
                  <a:gd name="connsiteX1" fmla="*/ 2703839 w 2841325"/>
                  <a:gd name="connsiteY1" fmla="*/ 0 h 824899"/>
                  <a:gd name="connsiteX2" fmla="*/ 2841325 w 2841325"/>
                  <a:gd name="connsiteY2" fmla="*/ 137486 h 824899"/>
                  <a:gd name="connsiteX3" fmla="*/ 2841325 w 2841325"/>
                  <a:gd name="connsiteY3" fmla="*/ 824899 h 824899"/>
                  <a:gd name="connsiteX4" fmla="*/ 2841325 w 2841325"/>
                  <a:gd name="connsiteY4" fmla="*/ 824899 h 824899"/>
                  <a:gd name="connsiteX5" fmla="*/ 0 w 2841325"/>
                  <a:gd name="connsiteY5" fmla="*/ 9331 h 824899"/>
                  <a:gd name="connsiteX0" fmla="*/ 0 w 2841325"/>
                  <a:gd name="connsiteY0" fmla="*/ 9331 h 824899"/>
                  <a:gd name="connsiteX1" fmla="*/ 2703839 w 2841325"/>
                  <a:gd name="connsiteY1" fmla="*/ 0 h 824899"/>
                  <a:gd name="connsiteX2" fmla="*/ 2841325 w 2841325"/>
                  <a:gd name="connsiteY2" fmla="*/ 137486 h 824899"/>
                  <a:gd name="connsiteX3" fmla="*/ 2841325 w 2841325"/>
                  <a:gd name="connsiteY3" fmla="*/ 824899 h 824899"/>
                  <a:gd name="connsiteX4" fmla="*/ 2841325 w 2841325"/>
                  <a:gd name="connsiteY4" fmla="*/ 824899 h 824899"/>
                  <a:gd name="connsiteX5" fmla="*/ 0 w 2841325"/>
                  <a:gd name="connsiteY5" fmla="*/ 9331 h 824899"/>
                  <a:gd name="connsiteX0" fmla="*/ 0 w 2841325"/>
                  <a:gd name="connsiteY0" fmla="*/ 9331 h 824899"/>
                  <a:gd name="connsiteX1" fmla="*/ 2703839 w 2841325"/>
                  <a:gd name="connsiteY1" fmla="*/ 0 h 824899"/>
                  <a:gd name="connsiteX2" fmla="*/ 2841325 w 2841325"/>
                  <a:gd name="connsiteY2" fmla="*/ 137486 h 824899"/>
                  <a:gd name="connsiteX3" fmla="*/ 2841325 w 2841325"/>
                  <a:gd name="connsiteY3" fmla="*/ 824899 h 824899"/>
                  <a:gd name="connsiteX4" fmla="*/ 2841325 w 2841325"/>
                  <a:gd name="connsiteY4" fmla="*/ 824899 h 824899"/>
                  <a:gd name="connsiteX5" fmla="*/ 0 w 2841325"/>
                  <a:gd name="connsiteY5" fmla="*/ 9331 h 824899"/>
                  <a:gd name="connsiteX0" fmla="*/ 0 w 2841325"/>
                  <a:gd name="connsiteY0" fmla="*/ 9331 h 824899"/>
                  <a:gd name="connsiteX1" fmla="*/ 2703839 w 2841325"/>
                  <a:gd name="connsiteY1" fmla="*/ 0 h 824899"/>
                  <a:gd name="connsiteX2" fmla="*/ 2841325 w 2841325"/>
                  <a:gd name="connsiteY2" fmla="*/ 137486 h 824899"/>
                  <a:gd name="connsiteX3" fmla="*/ 2841325 w 2841325"/>
                  <a:gd name="connsiteY3" fmla="*/ 824899 h 824899"/>
                  <a:gd name="connsiteX4" fmla="*/ 0 w 2841325"/>
                  <a:gd name="connsiteY4" fmla="*/ 9331 h 824899"/>
                  <a:gd name="connsiteX0" fmla="*/ 0 w 2841325"/>
                  <a:gd name="connsiteY0" fmla="*/ 9331 h 659799"/>
                  <a:gd name="connsiteX1" fmla="*/ 2703839 w 2841325"/>
                  <a:gd name="connsiteY1" fmla="*/ 0 h 659799"/>
                  <a:gd name="connsiteX2" fmla="*/ 2841325 w 2841325"/>
                  <a:gd name="connsiteY2" fmla="*/ 137486 h 659799"/>
                  <a:gd name="connsiteX3" fmla="*/ 2841325 w 2841325"/>
                  <a:gd name="connsiteY3" fmla="*/ 659799 h 659799"/>
                  <a:gd name="connsiteX4" fmla="*/ 0 w 2841325"/>
                  <a:gd name="connsiteY4" fmla="*/ 9331 h 659799"/>
                  <a:gd name="connsiteX0" fmla="*/ 0 w 2841325"/>
                  <a:gd name="connsiteY0" fmla="*/ 9331 h 659799"/>
                  <a:gd name="connsiteX1" fmla="*/ 2703839 w 2841325"/>
                  <a:gd name="connsiteY1" fmla="*/ 0 h 659799"/>
                  <a:gd name="connsiteX2" fmla="*/ 2841325 w 2841325"/>
                  <a:gd name="connsiteY2" fmla="*/ 137486 h 659799"/>
                  <a:gd name="connsiteX3" fmla="*/ 2841325 w 2841325"/>
                  <a:gd name="connsiteY3" fmla="*/ 659799 h 659799"/>
                  <a:gd name="connsiteX4" fmla="*/ 0 w 2841325"/>
                  <a:gd name="connsiteY4" fmla="*/ 9331 h 659799"/>
                  <a:gd name="connsiteX0" fmla="*/ 0 w 2841325"/>
                  <a:gd name="connsiteY0" fmla="*/ 9331 h 659799"/>
                  <a:gd name="connsiteX1" fmla="*/ 2703839 w 2841325"/>
                  <a:gd name="connsiteY1" fmla="*/ 0 h 659799"/>
                  <a:gd name="connsiteX2" fmla="*/ 2841325 w 2841325"/>
                  <a:gd name="connsiteY2" fmla="*/ 137486 h 659799"/>
                  <a:gd name="connsiteX3" fmla="*/ 2841325 w 2841325"/>
                  <a:gd name="connsiteY3" fmla="*/ 659799 h 659799"/>
                  <a:gd name="connsiteX4" fmla="*/ 0 w 2841325"/>
                  <a:gd name="connsiteY4" fmla="*/ 9331 h 659799"/>
                  <a:gd name="connsiteX0" fmla="*/ 0 w 2841325"/>
                  <a:gd name="connsiteY0" fmla="*/ 9331 h 583599"/>
                  <a:gd name="connsiteX1" fmla="*/ 2703839 w 2841325"/>
                  <a:gd name="connsiteY1" fmla="*/ 0 h 583599"/>
                  <a:gd name="connsiteX2" fmla="*/ 2841325 w 2841325"/>
                  <a:gd name="connsiteY2" fmla="*/ 137486 h 583599"/>
                  <a:gd name="connsiteX3" fmla="*/ 2841325 w 2841325"/>
                  <a:gd name="connsiteY3" fmla="*/ 583599 h 583599"/>
                  <a:gd name="connsiteX4" fmla="*/ 0 w 2841325"/>
                  <a:gd name="connsiteY4" fmla="*/ 9331 h 583599"/>
                  <a:gd name="connsiteX0" fmla="*/ 0 w 2841325"/>
                  <a:gd name="connsiteY0" fmla="*/ 9331 h 583599"/>
                  <a:gd name="connsiteX1" fmla="*/ 2703839 w 2841325"/>
                  <a:gd name="connsiteY1" fmla="*/ 0 h 583599"/>
                  <a:gd name="connsiteX2" fmla="*/ 2841325 w 2841325"/>
                  <a:gd name="connsiteY2" fmla="*/ 137486 h 583599"/>
                  <a:gd name="connsiteX3" fmla="*/ 2841325 w 2841325"/>
                  <a:gd name="connsiteY3" fmla="*/ 583599 h 583599"/>
                  <a:gd name="connsiteX4" fmla="*/ 0 w 2841325"/>
                  <a:gd name="connsiteY4" fmla="*/ 9331 h 583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1325" h="583599">
                    <a:moveTo>
                      <a:pt x="0" y="9331"/>
                    </a:moveTo>
                    <a:lnTo>
                      <a:pt x="2703839" y="0"/>
                    </a:lnTo>
                    <a:cubicBezTo>
                      <a:pt x="2779770" y="0"/>
                      <a:pt x="2841325" y="61555"/>
                      <a:pt x="2841325" y="137486"/>
                    </a:cubicBezTo>
                    <a:lnTo>
                      <a:pt x="2841325" y="583599"/>
                    </a:lnTo>
                    <a:cubicBezTo>
                      <a:pt x="2040267" y="-14224"/>
                      <a:pt x="1340808" y="92804"/>
                      <a:pt x="0" y="9331"/>
                    </a:cubicBezTo>
                    <a:close/>
                  </a:path>
                </a:pathLst>
              </a:custGeom>
              <a:solidFill>
                <a:schemeClr val="bg1">
                  <a:alpha val="1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311" name="타원 39"/>
              <p:cNvSpPr/>
              <p:nvPr/>
            </p:nvSpPr>
            <p:spPr>
              <a:xfrm flipH="1">
                <a:off x="611560" y="3893493"/>
                <a:ext cx="443428" cy="226863"/>
              </a:xfrm>
              <a:custGeom>
                <a:avLst/>
                <a:gdLst>
                  <a:gd name="connsiteX0" fmla="*/ 137486 w 4313088"/>
                  <a:gd name="connsiteY0" fmla="*/ 0 h 824899"/>
                  <a:gd name="connsiteX1" fmla="*/ 4175602 w 4313088"/>
                  <a:gd name="connsiteY1" fmla="*/ 0 h 824899"/>
                  <a:gd name="connsiteX2" fmla="*/ 4313088 w 4313088"/>
                  <a:gd name="connsiteY2" fmla="*/ 137486 h 824899"/>
                  <a:gd name="connsiteX3" fmla="*/ 4313088 w 4313088"/>
                  <a:gd name="connsiteY3" fmla="*/ 824899 h 824899"/>
                  <a:gd name="connsiteX4" fmla="*/ 4313088 w 4313088"/>
                  <a:gd name="connsiteY4" fmla="*/ 824899 h 824899"/>
                  <a:gd name="connsiteX5" fmla="*/ 0 w 4313088"/>
                  <a:gd name="connsiteY5" fmla="*/ 824899 h 824899"/>
                  <a:gd name="connsiteX6" fmla="*/ 0 w 4313088"/>
                  <a:gd name="connsiteY6" fmla="*/ 824899 h 824899"/>
                  <a:gd name="connsiteX7" fmla="*/ 0 w 4313088"/>
                  <a:gd name="connsiteY7" fmla="*/ 137486 h 824899"/>
                  <a:gd name="connsiteX8" fmla="*/ 137486 w 4313088"/>
                  <a:gd name="connsiteY8" fmla="*/ 0 h 824899"/>
                  <a:gd name="connsiteX0" fmla="*/ 137486 w 4313088"/>
                  <a:gd name="connsiteY0" fmla="*/ 0 h 824899"/>
                  <a:gd name="connsiteX1" fmla="*/ 4175602 w 4313088"/>
                  <a:gd name="connsiteY1" fmla="*/ 0 h 824899"/>
                  <a:gd name="connsiteX2" fmla="*/ 4313088 w 4313088"/>
                  <a:gd name="connsiteY2" fmla="*/ 137486 h 824899"/>
                  <a:gd name="connsiteX3" fmla="*/ 4313088 w 4313088"/>
                  <a:gd name="connsiteY3" fmla="*/ 824899 h 824899"/>
                  <a:gd name="connsiteX4" fmla="*/ 4313088 w 4313088"/>
                  <a:gd name="connsiteY4" fmla="*/ 824899 h 824899"/>
                  <a:gd name="connsiteX5" fmla="*/ 0 w 4313088"/>
                  <a:gd name="connsiteY5" fmla="*/ 824899 h 824899"/>
                  <a:gd name="connsiteX6" fmla="*/ 0 w 4313088"/>
                  <a:gd name="connsiteY6" fmla="*/ 137486 h 824899"/>
                  <a:gd name="connsiteX7" fmla="*/ 137486 w 4313088"/>
                  <a:gd name="connsiteY7" fmla="*/ 0 h 824899"/>
                  <a:gd name="connsiteX0" fmla="*/ 137486 w 4313088"/>
                  <a:gd name="connsiteY0" fmla="*/ 0 h 824899"/>
                  <a:gd name="connsiteX1" fmla="*/ 4175602 w 4313088"/>
                  <a:gd name="connsiteY1" fmla="*/ 0 h 824899"/>
                  <a:gd name="connsiteX2" fmla="*/ 4313088 w 4313088"/>
                  <a:gd name="connsiteY2" fmla="*/ 137486 h 824899"/>
                  <a:gd name="connsiteX3" fmla="*/ 4313088 w 4313088"/>
                  <a:gd name="connsiteY3" fmla="*/ 824899 h 824899"/>
                  <a:gd name="connsiteX4" fmla="*/ 4313088 w 4313088"/>
                  <a:gd name="connsiteY4" fmla="*/ 824899 h 824899"/>
                  <a:gd name="connsiteX5" fmla="*/ 0 w 4313088"/>
                  <a:gd name="connsiteY5" fmla="*/ 137486 h 824899"/>
                  <a:gd name="connsiteX6" fmla="*/ 137486 w 4313088"/>
                  <a:gd name="connsiteY6" fmla="*/ 0 h 824899"/>
                  <a:gd name="connsiteX0" fmla="*/ 0 w 4175602"/>
                  <a:gd name="connsiteY0" fmla="*/ 0 h 824899"/>
                  <a:gd name="connsiteX1" fmla="*/ 4038116 w 4175602"/>
                  <a:gd name="connsiteY1" fmla="*/ 0 h 824899"/>
                  <a:gd name="connsiteX2" fmla="*/ 4175602 w 4175602"/>
                  <a:gd name="connsiteY2" fmla="*/ 137486 h 824899"/>
                  <a:gd name="connsiteX3" fmla="*/ 4175602 w 4175602"/>
                  <a:gd name="connsiteY3" fmla="*/ 824899 h 824899"/>
                  <a:gd name="connsiteX4" fmla="*/ 4175602 w 4175602"/>
                  <a:gd name="connsiteY4" fmla="*/ 824899 h 824899"/>
                  <a:gd name="connsiteX5" fmla="*/ 0 w 4175602"/>
                  <a:gd name="connsiteY5" fmla="*/ 0 h 824899"/>
                  <a:gd name="connsiteX0" fmla="*/ 0 w 2841325"/>
                  <a:gd name="connsiteY0" fmla="*/ 9331 h 824899"/>
                  <a:gd name="connsiteX1" fmla="*/ 2703839 w 2841325"/>
                  <a:gd name="connsiteY1" fmla="*/ 0 h 824899"/>
                  <a:gd name="connsiteX2" fmla="*/ 2841325 w 2841325"/>
                  <a:gd name="connsiteY2" fmla="*/ 137486 h 824899"/>
                  <a:gd name="connsiteX3" fmla="*/ 2841325 w 2841325"/>
                  <a:gd name="connsiteY3" fmla="*/ 824899 h 824899"/>
                  <a:gd name="connsiteX4" fmla="*/ 2841325 w 2841325"/>
                  <a:gd name="connsiteY4" fmla="*/ 824899 h 824899"/>
                  <a:gd name="connsiteX5" fmla="*/ 0 w 2841325"/>
                  <a:gd name="connsiteY5" fmla="*/ 9331 h 824899"/>
                  <a:gd name="connsiteX0" fmla="*/ 0 w 2841325"/>
                  <a:gd name="connsiteY0" fmla="*/ 9331 h 824899"/>
                  <a:gd name="connsiteX1" fmla="*/ 2703839 w 2841325"/>
                  <a:gd name="connsiteY1" fmla="*/ 0 h 824899"/>
                  <a:gd name="connsiteX2" fmla="*/ 2841325 w 2841325"/>
                  <a:gd name="connsiteY2" fmla="*/ 137486 h 824899"/>
                  <a:gd name="connsiteX3" fmla="*/ 2841325 w 2841325"/>
                  <a:gd name="connsiteY3" fmla="*/ 824899 h 824899"/>
                  <a:gd name="connsiteX4" fmla="*/ 2841325 w 2841325"/>
                  <a:gd name="connsiteY4" fmla="*/ 824899 h 824899"/>
                  <a:gd name="connsiteX5" fmla="*/ 0 w 2841325"/>
                  <a:gd name="connsiteY5" fmla="*/ 9331 h 824899"/>
                  <a:gd name="connsiteX0" fmla="*/ 0 w 2841325"/>
                  <a:gd name="connsiteY0" fmla="*/ 9331 h 824899"/>
                  <a:gd name="connsiteX1" fmla="*/ 2703839 w 2841325"/>
                  <a:gd name="connsiteY1" fmla="*/ 0 h 824899"/>
                  <a:gd name="connsiteX2" fmla="*/ 2841325 w 2841325"/>
                  <a:gd name="connsiteY2" fmla="*/ 137486 h 824899"/>
                  <a:gd name="connsiteX3" fmla="*/ 2841325 w 2841325"/>
                  <a:gd name="connsiteY3" fmla="*/ 824899 h 824899"/>
                  <a:gd name="connsiteX4" fmla="*/ 2841325 w 2841325"/>
                  <a:gd name="connsiteY4" fmla="*/ 824899 h 824899"/>
                  <a:gd name="connsiteX5" fmla="*/ 0 w 2841325"/>
                  <a:gd name="connsiteY5" fmla="*/ 9331 h 824899"/>
                  <a:gd name="connsiteX0" fmla="*/ 0 w 2841325"/>
                  <a:gd name="connsiteY0" fmla="*/ 9331 h 824899"/>
                  <a:gd name="connsiteX1" fmla="*/ 2703839 w 2841325"/>
                  <a:gd name="connsiteY1" fmla="*/ 0 h 824899"/>
                  <a:gd name="connsiteX2" fmla="*/ 2841325 w 2841325"/>
                  <a:gd name="connsiteY2" fmla="*/ 137486 h 824899"/>
                  <a:gd name="connsiteX3" fmla="*/ 2841325 w 2841325"/>
                  <a:gd name="connsiteY3" fmla="*/ 824899 h 824899"/>
                  <a:gd name="connsiteX4" fmla="*/ 2841325 w 2841325"/>
                  <a:gd name="connsiteY4" fmla="*/ 824899 h 824899"/>
                  <a:gd name="connsiteX5" fmla="*/ 0 w 2841325"/>
                  <a:gd name="connsiteY5" fmla="*/ 9331 h 824899"/>
                  <a:gd name="connsiteX0" fmla="*/ 0 w 2841325"/>
                  <a:gd name="connsiteY0" fmla="*/ 9331 h 824899"/>
                  <a:gd name="connsiteX1" fmla="*/ 2703839 w 2841325"/>
                  <a:gd name="connsiteY1" fmla="*/ 0 h 824899"/>
                  <a:gd name="connsiteX2" fmla="*/ 2841325 w 2841325"/>
                  <a:gd name="connsiteY2" fmla="*/ 137486 h 824899"/>
                  <a:gd name="connsiteX3" fmla="*/ 2841325 w 2841325"/>
                  <a:gd name="connsiteY3" fmla="*/ 824899 h 824899"/>
                  <a:gd name="connsiteX4" fmla="*/ 2841325 w 2841325"/>
                  <a:gd name="connsiteY4" fmla="*/ 824899 h 824899"/>
                  <a:gd name="connsiteX5" fmla="*/ 0 w 2841325"/>
                  <a:gd name="connsiteY5" fmla="*/ 9331 h 824899"/>
                  <a:gd name="connsiteX0" fmla="*/ 0 w 2841325"/>
                  <a:gd name="connsiteY0" fmla="*/ 9331 h 824899"/>
                  <a:gd name="connsiteX1" fmla="*/ 2703839 w 2841325"/>
                  <a:gd name="connsiteY1" fmla="*/ 0 h 824899"/>
                  <a:gd name="connsiteX2" fmla="*/ 2841325 w 2841325"/>
                  <a:gd name="connsiteY2" fmla="*/ 137486 h 824899"/>
                  <a:gd name="connsiteX3" fmla="*/ 2841325 w 2841325"/>
                  <a:gd name="connsiteY3" fmla="*/ 824899 h 824899"/>
                  <a:gd name="connsiteX4" fmla="*/ 0 w 2841325"/>
                  <a:gd name="connsiteY4" fmla="*/ 9331 h 824899"/>
                  <a:gd name="connsiteX0" fmla="*/ 0 w 2841325"/>
                  <a:gd name="connsiteY0" fmla="*/ 9331 h 659799"/>
                  <a:gd name="connsiteX1" fmla="*/ 2703839 w 2841325"/>
                  <a:gd name="connsiteY1" fmla="*/ 0 h 659799"/>
                  <a:gd name="connsiteX2" fmla="*/ 2841325 w 2841325"/>
                  <a:gd name="connsiteY2" fmla="*/ 137486 h 659799"/>
                  <a:gd name="connsiteX3" fmla="*/ 2841325 w 2841325"/>
                  <a:gd name="connsiteY3" fmla="*/ 659799 h 659799"/>
                  <a:gd name="connsiteX4" fmla="*/ 0 w 2841325"/>
                  <a:gd name="connsiteY4" fmla="*/ 9331 h 659799"/>
                  <a:gd name="connsiteX0" fmla="*/ 0 w 2841325"/>
                  <a:gd name="connsiteY0" fmla="*/ 9331 h 659799"/>
                  <a:gd name="connsiteX1" fmla="*/ 2703839 w 2841325"/>
                  <a:gd name="connsiteY1" fmla="*/ 0 h 659799"/>
                  <a:gd name="connsiteX2" fmla="*/ 2841325 w 2841325"/>
                  <a:gd name="connsiteY2" fmla="*/ 137486 h 659799"/>
                  <a:gd name="connsiteX3" fmla="*/ 2841325 w 2841325"/>
                  <a:gd name="connsiteY3" fmla="*/ 659799 h 659799"/>
                  <a:gd name="connsiteX4" fmla="*/ 0 w 2841325"/>
                  <a:gd name="connsiteY4" fmla="*/ 9331 h 659799"/>
                  <a:gd name="connsiteX0" fmla="*/ 0 w 2841325"/>
                  <a:gd name="connsiteY0" fmla="*/ 9331 h 659799"/>
                  <a:gd name="connsiteX1" fmla="*/ 2703839 w 2841325"/>
                  <a:gd name="connsiteY1" fmla="*/ 0 h 659799"/>
                  <a:gd name="connsiteX2" fmla="*/ 2841325 w 2841325"/>
                  <a:gd name="connsiteY2" fmla="*/ 137486 h 659799"/>
                  <a:gd name="connsiteX3" fmla="*/ 2841325 w 2841325"/>
                  <a:gd name="connsiteY3" fmla="*/ 659799 h 659799"/>
                  <a:gd name="connsiteX4" fmla="*/ 0 w 2841325"/>
                  <a:gd name="connsiteY4" fmla="*/ 9331 h 659799"/>
                  <a:gd name="connsiteX0" fmla="*/ 0 w 2841325"/>
                  <a:gd name="connsiteY0" fmla="*/ 9331 h 583599"/>
                  <a:gd name="connsiteX1" fmla="*/ 2703839 w 2841325"/>
                  <a:gd name="connsiteY1" fmla="*/ 0 h 583599"/>
                  <a:gd name="connsiteX2" fmla="*/ 2841325 w 2841325"/>
                  <a:gd name="connsiteY2" fmla="*/ 137486 h 583599"/>
                  <a:gd name="connsiteX3" fmla="*/ 2841325 w 2841325"/>
                  <a:gd name="connsiteY3" fmla="*/ 583599 h 583599"/>
                  <a:gd name="connsiteX4" fmla="*/ 0 w 2841325"/>
                  <a:gd name="connsiteY4" fmla="*/ 9331 h 583599"/>
                  <a:gd name="connsiteX0" fmla="*/ 0 w 2841325"/>
                  <a:gd name="connsiteY0" fmla="*/ 9331 h 583599"/>
                  <a:gd name="connsiteX1" fmla="*/ 2703839 w 2841325"/>
                  <a:gd name="connsiteY1" fmla="*/ 0 h 583599"/>
                  <a:gd name="connsiteX2" fmla="*/ 2841325 w 2841325"/>
                  <a:gd name="connsiteY2" fmla="*/ 137486 h 583599"/>
                  <a:gd name="connsiteX3" fmla="*/ 2841325 w 2841325"/>
                  <a:gd name="connsiteY3" fmla="*/ 583599 h 583599"/>
                  <a:gd name="connsiteX4" fmla="*/ 0 w 2841325"/>
                  <a:gd name="connsiteY4" fmla="*/ 9331 h 583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1325" h="583599">
                    <a:moveTo>
                      <a:pt x="0" y="9331"/>
                    </a:moveTo>
                    <a:lnTo>
                      <a:pt x="2703839" y="0"/>
                    </a:lnTo>
                    <a:cubicBezTo>
                      <a:pt x="2779770" y="0"/>
                      <a:pt x="2841325" y="61555"/>
                      <a:pt x="2841325" y="137486"/>
                    </a:cubicBezTo>
                    <a:lnTo>
                      <a:pt x="2841325" y="583599"/>
                    </a:lnTo>
                    <a:cubicBezTo>
                      <a:pt x="2040267" y="-14224"/>
                      <a:pt x="1340808" y="92804"/>
                      <a:pt x="0" y="9331"/>
                    </a:cubicBezTo>
                    <a:close/>
                  </a:path>
                </a:pathLst>
              </a:custGeom>
              <a:solidFill>
                <a:schemeClr val="bg1">
                  <a:alpha val="1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322" name="타원 39"/>
              <p:cNvSpPr/>
              <p:nvPr/>
            </p:nvSpPr>
            <p:spPr>
              <a:xfrm flipH="1">
                <a:off x="611560" y="4576015"/>
                <a:ext cx="443428" cy="226863"/>
              </a:xfrm>
              <a:custGeom>
                <a:avLst/>
                <a:gdLst>
                  <a:gd name="connsiteX0" fmla="*/ 137486 w 4313088"/>
                  <a:gd name="connsiteY0" fmla="*/ 0 h 824899"/>
                  <a:gd name="connsiteX1" fmla="*/ 4175602 w 4313088"/>
                  <a:gd name="connsiteY1" fmla="*/ 0 h 824899"/>
                  <a:gd name="connsiteX2" fmla="*/ 4313088 w 4313088"/>
                  <a:gd name="connsiteY2" fmla="*/ 137486 h 824899"/>
                  <a:gd name="connsiteX3" fmla="*/ 4313088 w 4313088"/>
                  <a:gd name="connsiteY3" fmla="*/ 824899 h 824899"/>
                  <a:gd name="connsiteX4" fmla="*/ 4313088 w 4313088"/>
                  <a:gd name="connsiteY4" fmla="*/ 824899 h 824899"/>
                  <a:gd name="connsiteX5" fmla="*/ 0 w 4313088"/>
                  <a:gd name="connsiteY5" fmla="*/ 824899 h 824899"/>
                  <a:gd name="connsiteX6" fmla="*/ 0 w 4313088"/>
                  <a:gd name="connsiteY6" fmla="*/ 824899 h 824899"/>
                  <a:gd name="connsiteX7" fmla="*/ 0 w 4313088"/>
                  <a:gd name="connsiteY7" fmla="*/ 137486 h 824899"/>
                  <a:gd name="connsiteX8" fmla="*/ 137486 w 4313088"/>
                  <a:gd name="connsiteY8" fmla="*/ 0 h 824899"/>
                  <a:gd name="connsiteX0" fmla="*/ 137486 w 4313088"/>
                  <a:gd name="connsiteY0" fmla="*/ 0 h 824899"/>
                  <a:gd name="connsiteX1" fmla="*/ 4175602 w 4313088"/>
                  <a:gd name="connsiteY1" fmla="*/ 0 h 824899"/>
                  <a:gd name="connsiteX2" fmla="*/ 4313088 w 4313088"/>
                  <a:gd name="connsiteY2" fmla="*/ 137486 h 824899"/>
                  <a:gd name="connsiteX3" fmla="*/ 4313088 w 4313088"/>
                  <a:gd name="connsiteY3" fmla="*/ 824899 h 824899"/>
                  <a:gd name="connsiteX4" fmla="*/ 4313088 w 4313088"/>
                  <a:gd name="connsiteY4" fmla="*/ 824899 h 824899"/>
                  <a:gd name="connsiteX5" fmla="*/ 0 w 4313088"/>
                  <a:gd name="connsiteY5" fmla="*/ 824899 h 824899"/>
                  <a:gd name="connsiteX6" fmla="*/ 0 w 4313088"/>
                  <a:gd name="connsiteY6" fmla="*/ 137486 h 824899"/>
                  <a:gd name="connsiteX7" fmla="*/ 137486 w 4313088"/>
                  <a:gd name="connsiteY7" fmla="*/ 0 h 824899"/>
                  <a:gd name="connsiteX0" fmla="*/ 137486 w 4313088"/>
                  <a:gd name="connsiteY0" fmla="*/ 0 h 824899"/>
                  <a:gd name="connsiteX1" fmla="*/ 4175602 w 4313088"/>
                  <a:gd name="connsiteY1" fmla="*/ 0 h 824899"/>
                  <a:gd name="connsiteX2" fmla="*/ 4313088 w 4313088"/>
                  <a:gd name="connsiteY2" fmla="*/ 137486 h 824899"/>
                  <a:gd name="connsiteX3" fmla="*/ 4313088 w 4313088"/>
                  <a:gd name="connsiteY3" fmla="*/ 824899 h 824899"/>
                  <a:gd name="connsiteX4" fmla="*/ 4313088 w 4313088"/>
                  <a:gd name="connsiteY4" fmla="*/ 824899 h 824899"/>
                  <a:gd name="connsiteX5" fmla="*/ 0 w 4313088"/>
                  <a:gd name="connsiteY5" fmla="*/ 137486 h 824899"/>
                  <a:gd name="connsiteX6" fmla="*/ 137486 w 4313088"/>
                  <a:gd name="connsiteY6" fmla="*/ 0 h 824899"/>
                  <a:gd name="connsiteX0" fmla="*/ 0 w 4175602"/>
                  <a:gd name="connsiteY0" fmla="*/ 0 h 824899"/>
                  <a:gd name="connsiteX1" fmla="*/ 4038116 w 4175602"/>
                  <a:gd name="connsiteY1" fmla="*/ 0 h 824899"/>
                  <a:gd name="connsiteX2" fmla="*/ 4175602 w 4175602"/>
                  <a:gd name="connsiteY2" fmla="*/ 137486 h 824899"/>
                  <a:gd name="connsiteX3" fmla="*/ 4175602 w 4175602"/>
                  <a:gd name="connsiteY3" fmla="*/ 824899 h 824899"/>
                  <a:gd name="connsiteX4" fmla="*/ 4175602 w 4175602"/>
                  <a:gd name="connsiteY4" fmla="*/ 824899 h 824899"/>
                  <a:gd name="connsiteX5" fmla="*/ 0 w 4175602"/>
                  <a:gd name="connsiteY5" fmla="*/ 0 h 824899"/>
                  <a:gd name="connsiteX0" fmla="*/ 0 w 2841325"/>
                  <a:gd name="connsiteY0" fmla="*/ 9331 h 824899"/>
                  <a:gd name="connsiteX1" fmla="*/ 2703839 w 2841325"/>
                  <a:gd name="connsiteY1" fmla="*/ 0 h 824899"/>
                  <a:gd name="connsiteX2" fmla="*/ 2841325 w 2841325"/>
                  <a:gd name="connsiteY2" fmla="*/ 137486 h 824899"/>
                  <a:gd name="connsiteX3" fmla="*/ 2841325 w 2841325"/>
                  <a:gd name="connsiteY3" fmla="*/ 824899 h 824899"/>
                  <a:gd name="connsiteX4" fmla="*/ 2841325 w 2841325"/>
                  <a:gd name="connsiteY4" fmla="*/ 824899 h 824899"/>
                  <a:gd name="connsiteX5" fmla="*/ 0 w 2841325"/>
                  <a:gd name="connsiteY5" fmla="*/ 9331 h 824899"/>
                  <a:gd name="connsiteX0" fmla="*/ 0 w 2841325"/>
                  <a:gd name="connsiteY0" fmla="*/ 9331 h 824899"/>
                  <a:gd name="connsiteX1" fmla="*/ 2703839 w 2841325"/>
                  <a:gd name="connsiteY1" fmla="*/ 0 h 824899"/>
                  <a:gd name="connsiteX2" fmla="*/ 2841325 w 2841325"/>
                  <a:gd name="connsiteY2" fmla="*/ 137486 h 824899"/>
                  <a:gd name="connsiteX3" fmla="*/ 2841325 w 2841325"/>
                  <a:gd name="connsiteY3" fmla="*/ 824899 h 824899"/>
                  <a:gd name="connsiteX4" fmla="*/ 2841325 w 2841325"/>
                  <a:gd name="connsiteY4" fmla="*/ 824899 h 824899"/>
                  <a:gd name="connsiteX5" fmla="*/ 0 w 2841325"/>
                  <a:gd name="connsiteY5" fmla="*/ 9331 h 824899"/>
                  <a:gd name="connsiteX0" fmla="*/ 0 w 2841325"/>
                  <a:gd name="connsiteY0" fmla="*/ 9331 h 824899"/>
                  <a:gd name="connsiteX1" fmla="*/ 2703839 w 2841325"/>
                  <a:gd name="connsiteY1" fmla="*/ 0 h 824899"/>
                  <a:gd name="connsiteX2" fmla="*/ 2841325 w 2841325"/>
                  <a:gd name="connsiteY2" fmla="*/ 137486 h 824899"/>
                  <a:gd name="connsiteX3" fmla="*/ 2841325 w 2841325"/>
                  <a:gd name="connsiteY3" fmla="*/ 824899 h 824899"/>
                  <a:gd name="connsiteX4" fmla="*/ 2841325 w 2841325"/>
                  <a:gd name="connsiteY4" fmla="*/ 824899 h 824899"/>
                  <a:gd name="connsiteX5" fmla="*/ 0 w 2841325"/>
                  <a:gd name="connsiteY5" fmla="*/ 9331 h 824899"/>
                  <a:gd name="connsiteX0" fmla="*/ 0 w 2841325"/>
                  <a:gd name="connsiteY0" fmla="*/ 9331 h 824899"/>
                  <a:gd name="connsiteX1" fmla="*/ 2703839 w 2841325"/>
                  <a:gd name="connsiteY1" fmla="*/ 0 h 824899"/>
                  <a:gd name="connsiteX2" fmla="*/ 2841325 w 2841325"/>
                  <a:gd name="connsiteY2" fmla="*/ 137486 h 824899"/>
                  <a:gd name="connsiteX3" fmla="*/ 2841325 w 2841325"/>
                  <a:gd name="connsiteY3" fmla="*/ 824899 h 824899"/>
                  <a:gd name="connsiteX4" fmla="*/ 2841325 w 2841325"/>
                  <a:gd name="connsiteY4" fmla="*/ 824899 h 824899"/>
                  <a:gd name="connsiteX5" fmla="*/ 0 w 2841325"/>
                  <a:gd name="connsiteY5" fmla="*/ 9331 h 824899"/>
                  <a:gd name="connsiteX0" fmla="*/ 0 w 2841325"/>
                  <a:gd name="connsiteY0" fmla="*/ 9331 h 824899"/>
                  <a:gd name="connsiteX1" fmla="*/ 2703839 w 2841325"/>
                  <a:gd name="connsiteY1" fmla="*/ 0 h 824899"/>
                  <a:gd name="connsiteX2" fmla="*/ 2841325 w 2841325"/>
                  <a:gd name="connsiteY2" fmla="*/ 137486 h 824899"/>
                  <a:gd name="connsiteX3" fmla="*/ 2841325 w 2841325"/>
                  <a:gd name="connsiteY3" fmla="*/ 824899 h 824899"/>
                  <a:gd name="connsiteX4" fmla="*/ 2841325 w 2841325"/>
                  <a:gd name="connsiteY4" fmla="*/ 824899 h 824899"/>
                  <a:gd name="connsiteX5" fmla="*/ 0 w 2841325"/>
                  <a:gd name="connsiteY5" fmla="*/ 9331 h 824899"/>
                  <a:gd name="connsiteX0" fmla="*/ 0 w 2841325"/>
                  <a:gd name="connsiteY0" fmla="*/ 9331 h 824899"/>
                  <a:gd name="connsiteX1" fmla="*/ 2703839 w 2841325"/>
                  <a:gd name="connsiteY1" fmla="*/ 0 h 824899"/>
                  <a:gd name="connsiteX2" fmla="*/ 2841325 w 2841325"/>
                  <a:gd name="connsiteY2" fmla="*/ 137486 h 824899"/>
                  <a:gd name="connsiteX3" fmla="*/ 2841325 w 2841325"/>
                  <a:gd name="connsiteY3" fmla="*/ 824899 h 824899"/>
                  <a:gd name="connsiteX4" fmla="*/ 0 w 2841325"/>
                  <a:gd name="connsiteY4" fmla="*/ 9331 h 824899"/>
                  <a:gd name="connsiteX0" fmla="*/ 0 w 2841325"/>
                  <a:gd name="connsiteY0" fmla="*/ 9331 h 659799"/>
                  <a:gd name="connsiteX1" fmla="*/ 2703839 w 2841325"/>
                  <a:gd name="connsiteY1" fmla="*/ 0 h 659799"/>
                  <a:gd name="connsiteX2" fmla="*/ 2841325 w 2841325"/>
                  <a:gd name="connsiteY2" fmla="*/ 137486 h 659799"/>
                  <a:gd name="connsiteX3" fmla="*/ 2841325 w 2841325"/>
                  <a:gd name="connsiteY3" fmla="*/ 659799 h 659799"/>
                  <a:gd name="connsiteX4" fmla="*/ 0 w 2841325"/>
                  <a:gd name="connsiteY4" fmla="*/ 9331 h 659799"/>
                  <a:gd name="connsiteX0" fmla="*/ 0 w 2841325"/>
                  <a:gd name="connsiteY0" fmla="*/ 9331 h 659799"/>
                  <a:gd name="connsiteX1" fmla="*/ 2703839 w 2841325"/>
                  <a:gd name="connsiteY1" fmla="*/ 0 h 659799"/>
                  <a:gd name="connsiteX2" fmla="*/ 2841325 w 2841325"/>
                  <a:gd name="connsiteY2" fmla="*/ 137486 h 659799"/>
                  <a:gd name="connsiteX3" fmla="*/ 2841325 w 2841325"/>
                  <a:gd name="connsiteY3" fmla="*/ 659799 h 659799"/>
                  <a:gd name="connsiteX4" fmla="*/ 0 w 2841325"/>
                  <a:gd name="connsiteY4" fmla="*/ 9331 h 659799"/>
                  <a:gd name="connsiteX0" fmla="*/ 0 w 2841325"/>
                  <a:gd name="connsiteY0" fmla="*/ 9331 h 659799"/>
                  <a:gd name="connsiteX1" fmla="*/ 2703839 w 2841325"/>
                  <a:gd name="connsiteY1" fmla="*/ 0 h 659799"/>
                  <a:gd name="connsiteX2" fmla="*/ 2841325 w 2841325"/>
                  <a:gd name="connsiteY2" fmla="*/ 137486 h 659799"/>
                  <a:gd name="connsiteX3" fmla="*/ 2841325 w 2841325"/>
                  <a:gd name="connsiteY3" fmla="*/ 659799 h 659799"/>
                  <a:gd name="connsiteX4" fmla="*/ 0 w 2841325"/>
                  <a:gd name="connsiteY4" fmla="*/ 9331 h 659799"/>
                  <a:gd name="connsiteX0" fmla="*/ 0 w 2841325"/>
                  <a:gd name="connsiteY0" fmla="*/ 9331 h 583599"/>
                  <a:gd name="connsiteX1" fmla="*/ 2703839 w 2841325"/>
                  <a:gd name="connsiteY1" fmla="*/ 0 h 583599"/>
                  <a:gd name="connsiteX2" fmla="*/ 2841325 w 2841325"/>
                  <a:gd name="connsiteY2" fmla="*/ 137486 h 583599"/>
                  <a:gd name="connsiteX3" fmla="*/ 2841325 w 2841325"/>
                  <a:gd name="connsiteY3" fmla="*/ 583599 h 583599"/>
                  <a:gd name="connsiteX4" fmla="*/ 0 w 2841325"/>
                  <a:gd name="connsiteY4" fmla="*/ 9331 h 583599"/>
                  <a:gd name="connsiteX0" fmla="*/ 0 w 2841325"/>
                  <a:gd name="connsiteY0" fmla="*/ 9331 h 583599"/>
                  <a:gd name="connsiteX1" fmla="*/ 2703839 w 2841325"/>
                  <a:gd name="connsiteY1" fmla="*/ 0 h 583599"/>
                  <a:gd name="connsiteX2" fmla="*/ 2841325 w 2841325"/>
                  <a:gd name="connsiteY2" fmla="*/ 137486 h 583599"/>
                  <a:gd name="connsiteX3" fmla="*/ 2841325 w 2841325"/>
                  <a:gd name="connsiteY3" fmla="*/ 583599 h 583599"/>
                  <a:gd name="connsiteX4" fmla="*/ 0 w 2841325"/>
                  <a:gd name="connsiteY4" fmla="*/ 9331 h 583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1325" h="583599">
                    <a:moveTo>
                      <a:pt x="0" y="9331"/>
                    </a:moveTo>
                    <a:lnTo>
                      <a:pt x="2703839" y="0"/>
                    </a:lnTo>
                    <a:cubicBezTo>
                      <a:pt x="2779770" y="0"/>
                      <a:pt x="2841325" y="61555"/>
                      <a:pt x="2841325" y="137486"/>
                    </a:cubicBezTo>
                    <a:lnTo>
                      <a:pt x="2841325" y="583599"/>
                    </a:lnTo>
                    <a:cubicBezTo>
                      <a:pt x="2040267" y="-14224"/>
                      <a:pt x="1340808" y="92804"/>
                      <a:pt x="0" y="9331"/>
                    </a:cubicBezTo>
                    <a:close/>
                  </a:path>
                </a:pathLst>
              </a:custGeom>
              <a:solidFill>
                <a:schemeClr val="bg1">
                  <a:alpha val="1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97" name="직사각형 296"/>
            <p:cNvSpPr/>
            <p:nvPr/>
          </p:nvSpPr>
          <p:spPr>
            <a:xfrm>
              <a:off x="1267356" y="3793700"/>
              <a:ext cx="3193182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330325" eaLnBrk="0" latinLnBrk="0" hangingPunct="0">
                <a:spcAft>
                  <a:spcPts val="600"/>
                </a:spcAft>
                <a:buSzPct val="100000"/>
                <a:buFont typeface="Arial" pitchFamily="34" charset="0"/>
                <a:buChar char="•"/>
                <a:defRPr/>
              </a:pPr>
              <a:r>
                <a:rPr lang="en-US" altLang="ko-KR" sz="1400" kern="0" dirty="0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 </a:t>
              </a:r>
              <a:r>
                <a:rPr lang="ko-KR" altLang="en-US" sz="1400" kern="0" spc="-40" dirty="0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창조제품 중심 공영홈쇼핑 설립</a:t>
              </a:r>
              <a:r>
                <a:rPr lang="ko-KR" altLang="en-US" sz="1100" kern="0" spc="-40" dirty="0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 </a:t>
              </a:r>
              <a:r>
                <a:rPr lang="en-US" altLang="ko-KR" sz="1100" kern="0" spc="-40" dirty="0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(</a:t>
              </a:r>
              <a:r>
                <a:rPr lang="ko-KR" altLang="en-US" sz="1100" kern="0" spc="-40" dirty="0" err="1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미래부</a:t>
              </a:r>
              <a:r>
                <a:rPr lang="ko-KR" altLang="en-US" sz="1100" kern="0" spc="-40" dirty="0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 협업</a:t>
              </a:r>
              <a:r>
                <a:rPr lang="en-US" altLang="ko-KR" sz="1100" kern="0" spc="-40" dirty="0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)</a:t>
              </a:r>
            </a:p>
          </p:txBody>
        </p:sp>
        <p:sp>
          <p:nvSpPr>
            <p:cNvPr id="298" name="직사각형 297"/>
            <p:cNvSpPr/>
            <p:nvPr/>
          </p:nvSpPr>
          <p:spPr>
            <a:xfrm>
              <a:off x="1267754" y="4453610"/>
              <a:ext cx="3193182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330325" eaLnBrk="0" latinLnBrk="0" hangingPunct="0">
                <a:spcAft>
                  <a:spcPts val="600"/>
                </a:spcAft>
                <a:buSzPct val="100000"/>
                <a:buFont typeface="Arial" pitchFamily="34" charset="0"/>
                <a:buChar char="•"/>
                <a:defRPr/>
              </a:pPr>
              <a:r>
                <a:rPr lang="en-US" altLang="ko-KR" sz="1400" kern="0" dirty="0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 </a:t>
              </a:r>
              <a:r>
                <a:rPr lang="ko-KR" altLang="en-US" sz="1400" kern="0" spc="-40" dirty="0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창조제품 </a:t>
              </a:r>
              <a:r>
                <a:rPr lang="en-US" altLang="ko-KR" sz="1400" kern="0" spc="-40" dirty="0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DB </a:t>
              </a:r>
              <a:r>
                <a:rPr lang="ko-KR" altLang="en-US" sz="1400" kern="0" spc="-40" dirty="0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구축 및 온라인 쇼핑몰 </a:t>
              </a:r>
              <a:r>
                <a:rPr lang="ko-KR" altLang="en-US" sz="1400" kern="0" spc="-40" dirty="0" err="1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입점</a:t>
              </a:r>
              <a:endParaRPr lang="ko-KR" altLang="en-US" sz="1400" kern="0" spc="-4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endParaRPr>
            </a:p>
          </p:txBody>
        </p:sp>
        <p:sp>
          <p:nvSpPr>
            <p:cNvPr id="299" name="직사각형 298"/>
            <p:cNvSpPr/>
            <p:nvPr/>
          </p:nvSpPr>
          <p:spPr>
            <a:xfrm>
              <a:off x="1270612" y="5107030"/>
              <a:ext cx="2964273" cy="18996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330325" eaLnBrk="0" latinLnBrk="0" hangingPunct="0">
                <a:spcAft>
                  <a:spcPts val="600"/>
                </a:spcAft>
                <a:buSzPct val="100000"/>
                <a:buFont typeface="Arial" pitchFamily="34" charset="0"/>
                <a:buChar char="•"/>
                <a:defRPr/>
              </a:pPr>
              <a:r>
                <a:rPr lang="en-US" altLang="ko-KR" sz="1400" kern="0" dirty="0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 </a:t>
              </a:r>
              <a:r>
                <a:rPr lang="ko-KR" altLang="en-US" sz="1400" kern="0" spc="-40" dirty="0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한국판 </a:t>
              </a:r>
              <a:r>
                <a:rPr lang="ko-KR" altLang="en-US" sz="1400" kern="0" spc="-40" dirty="0" err="1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도큐핸즈</a:t>
              </a:r>
              <a:r>
                <a:rPr lang="ko-KR" altLang="en-US" sz="1400" kern="0" spc="-40" dirty="0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 개설</a:t>
              </a:r>
              <a:r>
                <a:rPr lang="en-US" altLang="ko-KR" sz="1400" kern="0" spc="-40" dirty="0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·</a:t>
              </a:r>
              <a:r>
                <a:rPr lang="ko-KR" altLang="en-US" sz="1400" kern="0" spc="-40" dirty="0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운영</a:t>
              </a:r>
              <a:r>
                <a:rPr lang="ko-KR" altLang="en-US" sz="1100" kern="0" spc="-40" dirty="0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 </a:t>
              </a:r>
              <a:r>
                <a:rPr lang="en-US" altLang="ko-KR" sz="1100" kern="0" spc="-40" dirty="0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(1</a:t>
              </a:r>
              <a:r>
                <a:rPr lang="ko-KR" altLang="en-US" sz="1100" kern="0" spc="-40" dirty="0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만개 제품</a:t>
              </a:r>
              <a:r>
                <a:rPr lang="en-US" altLang="ko-KR" sz="1100" kern="0" spc="-40" dirty="0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)</a:t>
              </a:r>
              <a:endParaRPr lang="ko-KR" altLang="en-US" sz="1100" kern="0" spc="-4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endParaRPr>
            </a:p>
          </p:txBody>
        </p:sp>
      </p:grpSp>
      <p:grpSp>
        <p:nvGrpSpPr>
          <p:cNvPr id="20" name="그룹 240"/>
          <p:cNvGrpSpPr/>
          <p:nvPr/>
        </p:nvGrpSpPr>
        <p:grpSpPr>
          <a:xfrm>
            <a:off x="109628" y="1028460"/>
            <a:ext cx="8935020" cy="471828"/>
            <a:chOff x="204627" y="1156196"/>
            <a:chExt cx="8734749" cy="704151"/>
          </a:xfrm>
        </p:grpSpPr>
        <p:sp>
          <p:nvSpPr>
            <p:cNvPr id="354" name="직사각형 353"/>
            <p:cNvSpPr/>
            <p:nvPr/>
          </p:nvSpPr>
          <p:spPr bwMode="auto">
            <a:xfrm>
              <a:off x="204627" y="1224673"/>
              <a:ext cx="8734749" cy="549714"/>
            </a:xfrm>
            <a:prstGeom prst="rect">
              <a:avLst/>
            </a:prstGeom>
            <a:gradFill rotWithShape="1">
              <a:gsLst>
                <a:gs pos="833">
                  <a:srgbClr val="FFFFFF">
                    <a:alpha val="0"/>
                  </a:srgbClr>
                </a:gs>
                <a:gs pos="69550">
                  <a:srgbClr val="FFFFFF"/>
                </a:gs>
                <a:gs pos="25000">
                  <a:schemeClr val="bg1"/>
                </a:gs>
                <a:gs pos="100000">
                  <a:srgbClr val="FFFFFF">
                    <a:alpha val="0"/>
                  </a:srgbClr>
                </a:gs>
              </a:gsLst>
              <a:lin ang="21594000" scaled="0"/>
            </a:gradFill>
            <a:ln>
              <a:noFill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>
              <a:bevelT w="0" h="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atinLnBrk="0">
                <a:defRPr/>
              </a:pPr>
              <a:endParaRPr lang="ko-KR" altLang="en-US" sz="2000" kern="0">
                <a:solidFill>
                  <a:srgbClr val="FFFF00"/>
                </a:solidFill>
                <a:latin typeface="HY헤드라인M"/>
                <a:ea typeface="HY헤드라인M"/>
              </a:endParaRPr>
            </a:p>
          </p:txBody>
        </p:sp>
        <p:cxnSp>
          <p:nvCxnSpPr>
            <p:cNvPr id="355" name="직선 연결선 354"/>
            <p:cNvCxnSpPr/>
            <p:nvPr/>
          </p:nvCxnSpPr>
          <p:spPr bwMode="auto">
            <a:xfrm flipH="1">
              <a:off x="378413" y="1156196"/>
              <a:ext cx="8387173" cy="0"/>
            </a:xfrm>
            <a:prstGeom prst="line">
              <a:avLst/>
            </a:prstGeom>
            <a:solidFill>
              <a:srgbClr val="0066FF"/>
            </a:solidFill>
            <a:ln w="9525" cap="flat" cmpd="sng" algn="ctr">
              <a:gradFill>
                <a:gsLst>
                  <a:gs pos="0">
                    <a:srgbClr val="0070C0">
                      <a:alpha val="0"/>
                    </a:srgbClr>
                  </a:gs>
                  <a:gs pos="21000">
                    <a:srgbClr val="0070C0"/>
                  </a:gs>
                  <a:gs pos="79000">
                    <a:srgbClr val="0070C0"/>
                  </a:gs>
                  <a:gs pos="100000">
                    <a:srgbClr val="FFFFFF">
                      <a:lumMod val="85000"/>
                      <a:alpha val="0"/>
                    </a:srgbClr>
                  </a:gs>
                </a:gsLst>
                <a:lin ang="108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6" name="직선 연결선 355"/>
            <p:cNvCxnSpPr/>
            <p:nvPr/>
          </p:nvCxnSpPr>
          <p:spPr bwMode="auto">
            <a:xfrm flipH="1">
              <a:off x="378413" y="1828112"/>
              <a:ext cx="8387174" cy="0"/>
            </a:xfrm>
            <a:prstGeom prst="line">
              <a:avLst/>
            </a:prstGeom>
            <a:solidFill>
              <a:srgbClr val="0066FF"/>
            </a:solidFill>
            <a:ln w="9525" cap="flat" cmpd="sng" algn="ctr">
              <a:gradFill>
                <a:gsLst>
                  <a:gs pos="0">
                    <a:srgbClr val="0070C0">
                      <a:alpha val="0"/>
                    </a:srgbClr>
                  </a:gs>
                  <a:gs pos="21000">
                    <a:srgbClr val="0070C0"/>
                  </a:gs>
                  <a:gs pos="79000">
                    <a:srgbClr val="0070C0"/>
                  </a:gs>
                  <a:gs pos="100000">
                    <a:srgbClr val="FFFFFF">
                      <a:lumMod val="85000"/>
                      <a:alpha val="0"/>
                    </a:srgbClr>
                  </a:gs>
                </a:gsLst>
                <a:lin ang="108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57" name="직사각형 356"/>
            <p:cNvSpPr/>
            <p:nvPr/>
          </p:nvSpPr>
          <p:spPr>
            <a:xfrm>
              <a:off x="1398835" y="1171363"/>
              <a:ext cx="7505062" cy="68898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24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창조적 제품의 시장진입 촉진</a:t>
              </a:r>
              <a:r>
                <a:rPr lang="en-US" altLang="ko-KR" sz="24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 </a:t>
              </a:r>
              <a:r>
                <a:rPr lang="ko-KR" altLang="en-US" sz="24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및 판로 확대</a:t>
              </a:r>
              <a:endParaRPr lang="en-US" altLang="ko-KR" sz="2400" b="1" kern="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endParaRPr>
            </a:p>
          </p:txBody>
        </p:sp>
      </p:grpSp>
      <p:pic>
        <p:nvPicPr>
          <p:cNvPr id="358" name="그림 35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5185" b="23889"/>
          <a:stretch/>
        </p:blipFill>
        <p:spPr>
          <a:xfrm>
            <a:off x="8220288" y="1258886"/>
            <a:ext cx="471275" cy="180000"/>
          </a:xfrm>
          <a:prstGeom prst="rect">
            <a:avLst/>
          </a:prstGeom>
        </p:spPr>
      </p:pic>
      <p:pic>
        <p:nvPicPr>
          <p:cNvPr id="359" name="그림 35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6852" b="25740"/>
          <a:stretch/>
        </p:blipFill>
        <p:spPr>
          <a:xfrm>
            <a:off x="7715272" y="1258275"/>
            <a:ext cx="506250" cy="180000"/>
          </a:xfrm>
          <a:prstGeom prst="rect">
            <a:avLst/>
          </a:prstGeom>
        </p:spPr>
      </p:pic>
      <p:pic>
        <p:nvPicPr>
          <p:cNvPr id="360" name="그림 35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310" y="1059471"/>
            <a:ext cx="782100" cy="144000"/>
          </a:xfrm>
          <a:prstGeom prst="rect">
            <a:avLst/>
          </a:prstGeom>
        </p:spPr>
      </p:pic>
      <p:pic>
        <p:nvPicPr>
          <p:cNvPr id="361" name="그림 36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850" y="1255100"/>
            <a:ext cx="394480" cy="180000"/>
          </a:xfrm>
          <a:prstGeom prst="rect">
            <a:avLst/>
          </a:prstGeom>
        </p:spPr>
      </p:pic>
      <p:pic>
        <p:nvPicPr>
          <p:cNvPr id="362" name="그림 36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044" y="1049946"/>
            <a:ext cx="471864" cy="180000"/>
          </a:xfrm>
          <a:prstGeom prst="rect">
            <a:avLst/>
          </a:prstGeom>
        </p:spPr>
      </p:pic>
      <p:grpSp>
        <p:nvGrpSpPr>
          <p:cNvPr id="21" name="그룹 362"/>
          <p:cNvGrpSpPr/>
          <p:nvPr/>
        </p:nvGrpSpPr>
        <p:grpSpPr>
          <a:xfrm>
            <a:off x="430683" y="1046428"/>
            <a:ext cx="930668" cy="411108"/>
            <a:chOff x="456554" y="1048169"/>
            <a:chExt cx="2688547" cy="411108"/>
          </a:xfrm>
        </p:grpSpPr>
        <p:grpSp>
          <p:nvGrpSpPr>
            <p:cNvPr id="22" name="그룹 226"/>
            <p:cNvGrpSpPr/>
            <p:nvPr/>
          </p:nvGrpSpPr>
          <p:grpSpPr>
            <a:xfrm>
              <a:off x="456554" y="1048169"/>
              <a:ext cx="2688547" cy="411108"/>
              <a:chOff x="456554" y="1048169"/>
              <a:chExt cx="2688547" cy="411108"/>
            </a:xfrm>
          </p:grpSpPr>
          <p:grpSp>
            <p:nvGrpSpPr>
              <p:cNvPr id="23" name="그룹 233"/>
              <p:cNvGrpSpPr/>
              <p:nvPr/>
            </p:nvGrpSpPr>
            <p:grpSpPr>
              <a:xfrm>
                <a:off x="456554" y="1048169"/>
                <a:ext cx="2688547" cy="411108"/>
                <a:chOff x="1454256" y="5858252"/>
                <a:chExt cx="4769757" cy="539079"/>
              </a:xfrm>
            </p:grpSpPr>
            <p:sp>
              <p:nvSpPr>
                <p:cNvPr id="368" name="모서리가 둥근 직사각형 367"/>
                <p:cNvSpPr/>
                <p:nvPr/>
              </p:nvSpPr>
              <p:spPr>
                <a:xfrm>
                  <a:off x="1454256" y="5858252"/>
                  <a:ext cx="4769757" cy="53907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9" name="모서리가 둥근 직사각형 368"/>
                <p:cNvSpPr/>
                <p:nvPr/>
              </p:nvSpPr>
              <p:spPr>
                <a:xfrm>
                  <a:off x="1530028" y="5889904"/>
                  <a:ext cx="4623915" cy="473856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100000">
                      <a:srgbClr val="5A93C6"/>
                    </a:gs>
                    <a:gs pos="0">
                      <a:srgbClr val="365E8E"/>
                    </a:gs>
                  </a:gsLst>
                  <a:lin ang="9000000" scaled="0"/>
                </a:gradFill>
                <a:ln w="6350">
                  <a:solidFill>
                    <a:schemeClr val="bg1"/>
                  </a:solidFill>
                </a:ln>
                <a:effectLst>
                  <a:innerShdw blurRad="63500" dist="127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</p:grpSp>
          <p:pic>
            <p:nvPicPr>
              <p:cNvPr id="367" name="그림 366" descr="7.png"/>
              <p:cNvPicPr>
                <a:picLocks noChangeAspect="1"/>
              </p:cNvPicPr>
              <p:nvPr/>
            </p:nvPicPr>
            <p:blipFill>
              <a:blip r:embed="rId11" cstate="print"/>
              <a:srcRect l="36136" t="27801" r="50166" b="42889"/>
              <a:stretch>
                <a:fillRect/>
              </a:stretch>
            </p:blipFill>
            <p:spPr>
              <a:xfrm flipH="1">
                <a:off x="542252" y="1087732"/>
                <a:ext cx="2508714" cy="337256"/>
              </a:xfrm>
              <a:prstGeom prst="roundRect">
                <a:avLst>
                  <a:gd name="adj" fmla="val 42750"/>
                </a:avLst>
              </a:prstGeom>
            </p:spPr>
          </p:pic>
        </p:grpSp>
        <p:sp>
          <p:nvSpPr>
            <p:cNvPr id="365" name="제목 114"/>
            <p:cNvSpPr txBox="1">
              <a:spLocks/>
            </p:cNvSpPr>
            <p:nvPr/>
          </p:nvSpPr>
          <p:spPr>
            <a:xfrm>
              <a:off x="509134" y="1109068"/>
              <a:ext cx="2588972" cy="288033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2000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성 장</a:t>
              </a:r>
              <a:endParaRPr lang="ko-KR" altLang="en-US" sz="200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071953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89"/>
          <p:cNvGrpSpPr/>
          <p:nvPr/>
        </p:nvGrpSpPr>
        <p:grpSpPr>
          <a:xfrm>
            <a:off x="6732240" y="481896"/>
            <a:ext cx="2086188" cy="333943"/>
            <a:chOff x="6858154" y="481896"/>
            <a:chExt cx="2086188" cy="333943"/>
          </a:xfrm>
        </p:grpSpPr>
        <p:sp>
          <p:nvSpPr>
            <p:cNvPr id="91" name="모서리가 둥근 직사각형 90"/>
            <p:cNvSpPr/>
            <p:nvPr/>
          </p:nvSpPr>
          <p:spPr>
            <a:xfrm>
              <a:off x="6935657" y="510487"/>
              <a:ext cx="812855" cy="25059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 w="952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96" name="Text Box 5"/>
            <p:cNvSpPr txBox="1">
              <a:spLocks noChangeArrowheads="1"/>
            </p:cNvSpPr>
            <p:nvPr/>
          </p:nvSpPr>
          <p:spPr bwMode="auto">
            <a:xfrm>
              <a:off x="7707692" y="492674"/>
              <a:ext cx="123665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latinLnBrk="0" hangingPunct="1">
                <a:defRPr/>
              </a:pPr>
              <a:r>
                <a:rPr lang="ko-KR" altLang="en-US" sz="1500" kern="0" spc="-90" dirty="0">
                  <a:gradFill>
                    <a:gsLst>
                      <a:gs pos="100000">
                        <a:srgbClr val="4F81BD">
                          <a:lumMod val="75000"/>
                        </a:srgbClr>
                      </a:gs>
                      <a:gs pos="100000">
                        <a:srgbClr val="00589A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기업생태계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6858154" y="481896"/>
              <a:ext cx="9678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base">
                <a:spcAft>
                  <a:spcPct val="0"/>
                </a:spcAft>
                <a:buClr>
                  <a:prstClr val="black">
                    <a:lumMod val="85000"/>
                    <a:lumOff val="15000"/>
                  </a:prstClr>
                </a:buClr>
              </a:pPr>
              <a:r>
                <a:rPr kumimoji="1" lang="ko-KR" altLang="en-US" sz="1400" b="1" spc="-40" dirty="0">
                  <a:gradFill>
                    <a:gsLst>
                      <a:gs pos="100000">
                        <a:prstClr val="white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창조경제</a:t>
              </a:r>
            </a:p>
          </p:txBody>
        </p:sp>
      </p:grpSp>
      <p:sp>
        <p:nvSpPr>
          <p:cNvPr id="103" name="TextBox 102"/>
          <p:cNvSpPr txBox="1"/>
          <p:nvPr/>
        </p:nvSpPr>
        <p:spPr bwMode="auto">
          <a:xfrm>
            <a:off x="478159" y="242257"/>
            <a:ext cx="4960012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00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2. </a:t>
            </a:r>
            <a:r>
              <a:rPr lang="ko-KR" altLang="en-US" sz="300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견고한 기업 성장사다리 구축</a:t>
            </a:r>
          </a:p>
        </p:txBody>
      </p:sp>
      <p:grpSp>
        <p:nvGrpSpPr>
          <p:cNvPr id="3" name="그룹 240"/>
          <p:cNvGrpSpPr/>
          <p:nvPr/>
        </p:nvGrpSpPr>
        <p:grpSpPr>
          <a:xfrm>
            <a:off x="109628" y="1028460"/>
            <a:ext cx="8935021" cy="471829"/>
            <a:chOff x="204627" y="1156196"/>
            <a:chExt cx="8734749" cy="704155"/>
          </a:xfrm>
        </p:grpSpPr>
        <p:sp>
          <p:nvSpPr>
            <p:cNvPr id="105" name="직사각형 104"/>
            <p:cNvSpPr/>
            <p:nvPr/>
          </p:nvSpPr>
          <p:spPr bwMode="auto">
            <a:xfrm>
              <a:off x="204627" y="1224673"/>
              <a:ext cx="8734749" cy="549714"/>
            </a:xfrm>
            <a:prstGeom prst="rect">
              <a:avLst/>
            </a:prstGeom>
            <a:gradFill rotWithShape="1">
              <a:gsLst>
                <a:gs pos="833">
                  <a:srgbClr val="FFFFFF">
                    <a:alpha val="0"/>
                  </a:srgbClr>
                </a:gs>
                <a:gs pos="69550">
                  <a:srgbClr val="FFFFFF"/>
                </a:gs>
                <a:gs pos="25000">
                  <a:schemeClr val="bg1"/>
                </a:gs>
                <a:gs pos="100000">
                  <a:srgbClr val="FFFFFF">
                    <a:alpha val="0"/>
                  </a:srgbClr>
                </a:gs>
              </a:gsLst>
              <a:lin ang="21594000" scaled="0"/>
            </a:gradFill>
            <a:ln>
              <a:noFill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>
              <a:bevelT w="0" h="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atinLnBrk="0">
                <a:defRPr/>
              </a:pPr>
              <a:endParaRPr lang="ko-KR" altLang="en-US" sz="2000" kern="0">
                <a:solidFill>
                  <a:srgbClr val="FFFF00"/>
                </a:solidFill>
                <a:latin typeface="HY헤드라인M"/>
                <a:ea typeface="HY헤드라인M"/>
              </a:endParaRPr>
            </a:p>
          </p:txBody>
        </p:sp>
        <p:cxnSp>
          <p:nvCxnSpPr>
            <p:cNvPr id="106" name="직선 연결선 105"/>
            <p:cNvCxnSpPr/>
            <p:nvPr/>
          </p:nvCxnSpPr>
          <p:spPr bwMode="auto">
            <a:xfrm flipH="1">
              <a:off x="378413" y="1156196"/>
              <a:ext cx="8387173" cy="0"/>
            </a:xfrm>
            <a:prstGeom prst="line">
              <a:avLst/>
            </a:prstGeom>
            <a:solidFill>
              <a:srgbClr val="0066FF"/>
            </a:solidFill>
            <a:ln w="9525" cap="flat" cmpd="sng" algn="ctr">
              <a:gradFill>
                <a:gsLst>
                  <a:gs pos="0">
                    <a:srgbClr val="0070C0">
                      <a:alpha val="0"/>
                    </a:srgbClr>
                  </a:gs>
                  <a:gs pos="21000">
                    <a:srgbClr val="0070C0"/>
                  </a:gs>
                  <a:gs pos="79000">
                    <a:srgbClr val="0070C0"/>
                  </a:gs>
                  <a:gs pos="100000">
                    <a:srgbClr val="FFFFFF">
                      <a:lumMod val="85000"/>
                      <a:alpha val="0"/>
                    </a:srgbClr>
                  </a:gs>
                </a:gsLst>
                <a:lin ang="108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" name="직선 연결선 106"/>
            <p:cNvCxnSpPr/>
            <p:nvPr/>
          </p:nvCxnSpPr>
          <p:spPr bwMode="auto">
            <a:xfrm flipH="1">
              <a:off x="378413" y="1828112"/>
              <a:ext cx="8387174" cy="0"/>
            </a:xfrm>
            <a:prstGeom prst="line">
              <a:avLst/>
            </a:prstGeom>
            <a:solidFill>
              <a:srgbClr val="0066FF"/>
            </a:solidFill>
            <a:ln w="9525" cap="flat" cmpd="sng" algn="ctr">
              <a:gradFill>
                <a:gsLst>
                  <a:gs pos="0">
                    <a:srgbClr val="0070C0">
                      <a:alpha val="0"/>
                    </a:srgbClr>
                  </a:gs>
                  <a:gs pos="21000">
                    <a:srgbClr val="0070C0"/>
                  </a:gs>
                  <a:gs pos="79000">
                    <a:srgbClr val="0070C0"/>
                  </a:gs>
                  <a:gs pos="100000">
                    <a:srgbClr val="FFFFFF">
                      <a:lumMod val="85000"/>
                      <a:alpha val="0"/>
                    </a:srgbClr>
                  </a:gs>
                </a:gsLst>
                <a:lin ang="108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8" name="직사각형 107"/>
            <p:cNvSpPr/>
            <p:nvPr/>
          </p:nvSpPr>
          <p:spPr>
            <a:xfrm>
              <a:off x="1396388" y="1171365"/>
              <a:ext cx="5824387" cy="68898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24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중소기업의 혁신역량 강화로 성장동력 확충</a:t>
              </a:r>
              <a:endParaRPr lang="en-US" altLang="ko-KR" sz="2400" b="1" kern="0" dirty="0" smtClean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endParaRPr>
            </a:p>
          </p:txBody>
        </p:sp>
      </p:grpSp>
      <p:sp>
        <p:nvSpPr>
          <p:cNvPr id="109" name="모서리가 둥근 직사각형 8"/>
          <p:cNvSpPr/>
          <p:nvPr/>
        </p:nvSpPr>
        <p:spPr>
          <a:xfrm>
            <a:off x="467561" y="1563154"/>
            <a:ext cx="3959977" cy="379467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ko-KR" altLang="en-US" sz="14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11" name="모서리가 둥근 직사각형 8"/>
          <p:cNvSpPr/>
          <p:nvPr/>
        </p:nvSpPr>
        <p:spPr>
          <a:xfrm>
            <a:off x="4692574" y="1563154"/>
            <a:ext cx="3961183" cy="379467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rgbClr val="248E9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ko-KR" altLang="en-US" sz="14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34" name="Text Box 5"/>
          <p:cNvSpPr txBox="1">
            <a:spLocks noChangeArrowheads="1"/>
          </p:cNvSpPr>
          <p:nvPr/>
        </p:nvSpPr>
        <p:spPr bwMode="auto">
          <a:xfrm>
            <a:off x="537946" y="3010539"/>
            <a:ext cx="250709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marL="228600" indent="-228600">
              <a:buBlip>
                <a:blip r:embed="rId3"/>
              </a:buBlip>
              <a:defRPr sz="160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defRPr>
            </a:lvl1pPr>
          </a:lstStyle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ko-KR" altLang="en-US" sz="1800" dirty="0" smtClean="0"/>
              <a:t>장기재직 인센티브 확대</a:t>
            </a:r>
            <a:endParaRPr lang="ko-KR" altLang="en-US" sz="1800" dirty="0"/>
          </a:p>
        </p:txBody>
      </p:sp>
      <p:sp>
        <p:nvSpPr>
          <p:cNvPr id="135" name="직사각형 134"/>
          <p:cNvSpPr/>
          <p:nvPr/>
        </p:nvSpPr>
        <p:spPr>
          <a:xfrm>
            <a:off x="685326" y="3384843"/>
            <a:ext cx="3584315" cy="3785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30325" eaLnBrk="0" latinLnBrk="0" hangingPunct="0">
              <a:lnSpc>
                <a:spcPct val="70000"/>
              </a:lnSpc>
              <a:spcAft>
                <a:spcPts val="600"/>
              </a:spcAft>
              <a:buSzPct val="100000"/>
              <a:defRPr/>
            </a:pPr>
            <a:r>
              <a:rPr lang="en-US" altLang="ko-KR" sz="14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- </a:t>
            </a:r>
            <a:r>
              <a:rPr lang="ko-KR" altLang="en-US" sz="14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핵심인력 성과보상기금 가입자 </a:t>
            </a:r>
            <a:r>
              <a:rPr lang="en-US" altLang="ko-KR" sz="14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1</a:t>
            </a:r>
            <a:r>
              <a:rPr lang="ko-KR" altLang="en-US" sz="1400" kern="0" dirty="0" err="1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만명</a:t>
            </a:r>
            <a:r>
              <a:rPr lang="ko-KR" altLang="en-US" sz="14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 확보</a:t>
            </a:r>
            <a:endParaRPr lang="en-US" altLang="ko-KR" sz="1400" kern="0" dirty="0" smtClean="0">
              <a:gradFill>
                <a:gsLst>
                  <a:gs pos="100000">
                    <a:schemeClr val="tx1">
                      <a:lumMod val="75000"/>
                      <a:lumOff val="25000"/>
                    </a:scheme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20" pitchFamily="18" charset="-127"/>
              <a:ea typeface="-윤고딕320" pitchFamily="18" charset="-127"/>
            </a:endParaRPr>
          </a:p>
          <a:p>
            <a:pPr defTabSz="1330325" eaLnBrk="0" latinLnBrk="0" hangingPunct="0">
              <a:lnSpc>
                <a:spcPct val="70000"/>
              </a:lnSpc>
              <a:spcAft>
                <a:spcPts val="600"/>
              </a:spcAft>
              <a:buSzPct val="100000"/>
              <a:defRPr/>
            </a:pPr>
            <a:r>
              <a:rPr lang="en-US" altLang="ko-KR" sz="14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- </a:t>
            </a:r>
            <a:r>
              <a:rPr lang="ko-KR" altLang="en-US" sz="14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고졸 근속장려금 신설</a:t>
            </a:r>
            <a:r>
              <a:rPr lang="ko-KR" altLang="en-US" sz="11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 </a:t>
            </a:r>
            <a:r>
              <a:rPr lang="en-US" altLang="ko-KR" sz="11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(3</a:t>
            </a:r>
            <a:r>
              <a:rPr lang="ko-KR" altLang="en-US" sz="11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년간 최대 </a:t>
            </a:r>
            <a:r>
              <a:rPr lang="en-US" altLang="ko-KR" sz="11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300</a:t>
            </a:r>
            <a:r>
              <a:rPr lang="ko-KR" altLang="en-US" sz="11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만원</a:t>
            </a:r>
            <a:r>
              <a:rPr lang="en-US" altLang="ko-KR" sz="11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, </a:t>
            </a:r>
            <a:r>
              <a:rPr lang="ko-KR" altLang="en-US" sz="1100" kern="0" dirty="0" err="1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고용부</a:t>
            </a:r>
            <a:r>
              <a:rPr lang="en-US" altLang="ko-KR" sz="11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)</a:t>
            </a:r>
            <a:endParaRPr lang="en-US" altLang="ko-KR" sz="1400" kern="0" dirty="0" smtClean="0">
              <a:gradFill>
                <a:gsLst>
                  <a:gs pos="100000">
                    <a:schemeClr val="tx1">
                      <a:lumMod val="75000"/>
                      <a:lumOff val="25000"/>
                    </a:scheme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20" pitchFamily="18" charset="-127"/>
              <a:ea typeface="-윤고딕320" pitchFamily="18" charset="-127"/>
            </a:endParaRPr>
          </a:p>
        </p:txBody>
      </p:sp>
      <p:sp>
        <p:nvSpPr>
          <p:cNvPr id="136" name="Text Box 5"/>
          <p:cNvSpPr txBox="1">
            <a:spLocks noChangeArrowheads="1"/>
          </p:cNvSpPr>
          <p:nvPr/>
        </p:nvSpPr>
        <p:spPr bwMode="auto">
          <a:xfrm>
            <a:off x="475269" y="3055297"/>
            <a:ext cx="3606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/>
            <a:r>
              <a:rPr lang="en-US" altLang="ko-KR" sz="1600" dirty="0" smtClean="0"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39999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    </a:t>
            </a:r>
            <a:endParaRPr kumimoji="0" lang="ko-KR" altLang="en-US" sz="2000" dirty="0">
              <a:gradFill>
                <a:gsLst>
                  <a:gs pos="0">
                    <a:schemeClr val="tx2">
                      <a:lumMod val="75000"/>
                    </a:schemeClr>
                  </a:gs>
                  <a:gs pos="39999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37" name="직사각형 136"/>
          <p:cNvSpPr/>
          <p:nvPr/>
        </p:nvSpPr>
        <p:spPr>
          <a:xfrm>
            <a:off x="686698" y="4857760"/>
            <a:ext cx="3738203" cy="3785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30325" eaLnBrk="0" latinLnBrk="0" hangingPunct="0">
              <a:lnSpc>
                <a:spcPct val="70000"/>
              </a:lnSpc>
              <a:spcAft>
                <a:spcPts val="600"/>
              </a:spcAft>
              <a:buSzPct val="100000"/>
              <a:defRPr/>
            </a:pPr>
            <a:r>
              <a:rPr lang="en-US" altLang="ko-KR" sz="14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- </a:t>
            </a:r>
            <a:r>
              <a:rPr lang="ko-KR" altLang="en-US" sz="1400" kern="0" spc="-1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외국인근로자 쿼터 확대 </a:t>
            </a:r>
            <a:r>
              <a:rPr lang="en-US" altLang="ko-KR" sz="1100" kern="0" spc="-1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(5.3 → 5.5</a:t>
            </a:r>
            <a:r>
              <a:rPr lang="ko-KR" altLang="en-US" sz="1100" kern="0" spc="-10" dirty="0" err="1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만명</a:t>
            </a:r>
            <a:r>
              <a:rPr lang="en-US" altLang="ko-KR" sz="1100" kern="0" spc="-1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, </a:t>
            </a:r>
            <a:r>
              <a:rPr lang="ko-KR" altLang="en-US" sz="1100" kern="0" spc="-10" dirty="0" err="1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고용부</a:t>
            </a:r>
            <a:r>
              <a:rPr lang="ko-KR" altLang="en-US" sz="1100" kern="0" spc="-1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 협업</a:t>
            </a:r>
            <a:r>
              <a:rPr lang="en-US" altLang="ko-KR" sz="1100" kern="0" spc="-1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)</a:t>
            </a:r>
            <a:endParaRPr lang="en-US" altLang="ko-KR" sz="1400" kern="0" spc="-10" dirty="0" smtClean="0">
              <a:gradFill>
                <a:gsLst>
                  <a:gs pos="100000">
                    <a:schemeClr val="tx1">
                      <a:lumMod val="75000"/>
                      <a:lumOff val="25000"/>
                    </a:scheme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20" pitchFamily="18" charset="-127"/>
              <a:ea typeface="-윤고딕320" pitchFamily="18" charset="-127"/>
            </a:endParaRPr>
          </a:p>
          <a:p>
            <a:pPr defTabSz="1330325" eaLnBrk="0" latinLnBrk="0" hangingPunct="0">
              <a:lnSpc>
                <a:spcPct val="70000"/>
              </a:lnSpc>
              <a:spcAft>
                <a:spcPts val="600"/>
              </a:spcAft>
              <a:buSzPct val="100000"/>
              <a:defRPr/>
            </a:pPr>
            <a:r>
              <a:rPr lang="en-US" altLang="ko-KR" sz="14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- </a:t>
            </a:r>
            <a:r>
              <a:rPr lang="ko-KR" altLang="en-US" sz="14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산업기능요원 제도 </a:t>
            </a:r>
            <a:r>
              <a:rPr lang="ko-KR" altLang="en-US" sz="1400" kern="0" dirty="0" err="1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존치</a:t>
            </a:r>
            <a:r>
              <a:rPr lang="ko-KR" altLang="en-US" sz="14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 추진</a:t>
            </a:r>
            <a:r>
              <a:rPr lang="ko-KR" altLang="en-US" sz="11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 </a:t>
            </a:r>
            <a:r>
              <a:rPr lang="en-US" altLang="ko-KR" sz="11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(8,500</a:t>
            </a:r>
            <a:r>
              <a:rPr lang="ko-KR" altLang="en-US" sz="11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명</a:t>
            </a:r>
            <a:r>
              <a:rPr lang="en-US" altLang="ko-KR" sz="11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,</a:t>
            </a:r>
            <a:r>
              <a:rPr lang="ko-KR" altLang="en-US" sz="11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 병무청 협업</a:t>
            </a:r>
            <a:r>
              <a:rPr lang="en-US" altLang="ko-KR" sz="11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)</a:t>
            </a:r>
            <a:endParaRPr lang="en-US" altLang="ko-KR" sz="1400" kern="0" dirty="0" smtClean="0">
              <a:gradFill>
                <a:gsLst>
                  <a:gs pos="100000">
                    <a:schemeClr val="tx1">
                      <a:lumMod val="75000"/>
                      <a:lumOff val="25000"/>
                    </a:scheme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20" pitchFamily="18" charset="-127"/>
              <a:ea typeface="-윤고딕320" pitchFamily="18" charset="-127"/>
            </a:endParaRPr>
          </a:p>
        </p:txBody>
      </p:sp>
      <p:sp>
        <p:nvSpPr>
          <p:cNvPr id="138" name="Text Box 5"/>
          <p:cNvSpPr txBox="1">
            <a:spLocks noChangeArrowheads="1"/>
          </p:cNvSpPr>
          <p:nvPr/>
        </p:nvSpPr>
        <p:spPr bwMode="auto">
          <a:xfrm>
            <a:off x="537946" y="4506267"/>
            <a:ext cx="23756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marL="228600" indent="-228600">
              <a:buBlip>
                <a:blip r:embed="rId3"/>
              </a:buBlip>
              <a:defRPr sz="160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defRPr>
            </a:lvl1pPr>
          </a:lstStyle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ko-KR" altLang="en-US" sz="1800" dirty="0" smtClean="0"/>
              <a:t>기업 현장 인력난 완화</a:t>
            </a:r>
            <a:endParaRPr lang="en-US" altLang="ko-KR" sz="1200" dirty="0"/>
          </a:p>
        </p:txBody>
      </p:sp>
      <p:sp>
        <p:nvSpPr>
          <p:cNvPr id="139" name="Text Box 5"/>
          <p:cNvSpPr txBox="1">
            <a:spLocks noChangeArrowheads="1"/>
          </p:cNvSpPr>
          <p:nvPr/>
        </p:nvSpPr>
        <p:spPr bwMode="auto">
          <a:xfrm>
            <a:off x="534293" y="2053010"/>
            <a:ext cx="38254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Clr>
                <a:schemeClr val="tx1"/>
              </a:buClr>
              <a:buFont typeface="Arial" pitchFamily="34" charset="0"/>
              <a:buChar char="•"/>
            </a:pPr>
            <a:r>
              <a:rPr lang="ko-KR" altLang="en-US" spc="-3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맞춤형 인력양성 </a:t>
            </a:r>
            <a:r>
              <a:rPr lang="en-US" altLang="ko-KR" spc="-3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맑은 고딕"/>
                <a:ea typeface="맑은 고딕"/>
              </a:rPr>
              <a:t>· </a:t>
            </a:r>
            <a:r>
              <a:rPr lang="ko-KR" altLang="en-US" spc="-3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취업촉진</a:t>
            </a:r>
            <a:r>
              <a:rPr lang="ko-KR" altLang="en-US" sz="1400" spc="-3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en-US" altLang="ko-KR" sz="1400" spc="-3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(</a:t>
            </a:r>
            <a:r>
              <a:rPr lang="ko-KR" altLang="en-US" sz="1400" spc="-30" dirty="0" err="1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고용부</a:t>
            </a:r>
            <a:r>
              <a:rPr lang="ko-KR" altLang="en-US" sz="1400" spc="-3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협업</a:t>
            </a:r>
            <a:r>
              <a:rPr lang="en-US" altLang="ko-KR" sz="1400" spc="-3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)</a:t>
            </a:r>
            <a:endParaRPr lang="en-US" altLang="ko-KR" sz="1050" spc="-30" dirty="0">
              <a:gradFill>
                <a:gsLst>
                  <a:gs pos="100000">
                    <a:srgbClr val="000000"/>
                  </a:gs>
                  <a:gs pos="100000">
                    <a:srgbClr val="BBE0E3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41" name="Text Box 5"/>
          <p:cNvSpPr txBox="1">
            <a:spLocks noChangeArrowheads="1"/>
          </p:cNvSpPr>
          <p:nvPr/>
        </p:nvSpPr>
        <p:spPr bwMode="auto">
          <a:xfrm>
            <a:off x="4784384" y="2053010"/>
            <a:ext cx="20839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Clr>
                <a:schemeClr val="tx1"/>
              </a:buClr>
              <a:buFont typeface="Arial" pitchFamily="34" charset="0"/>
              <a:buChar char="•"/>
            </a:pPr>
            <a:r>
              <a:rPr lang="ko-KR" altLang="en-US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사업화 성공률 제고</a:t>
            </a:r>
            <a:endParaRPr lang="en-US" altLang="ko-KR" sz="1400" dirty="0" smtClean="0">
              <a:gradFill>
                <a:gsLst>
                  <a:gs pos="100000">
                    <a:srgbClr val="000000"/>
                  </a:gs>
                  <a:gs pos="100000">
                    <a:srgbClr val="BBE0E3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grpSp>
        <p:nvGrpSpPr>
          <p:cNvPr id="4" name="그룹 84"/>
          <p:cNvGrpSpPr/>
          <p:nvPr/>
        </p:nvGrpSpPr>
        <p:grpSpPr>
          <a:xfrm>
            <a:off x="468524" y="1554997"/>
            <a:ext cx="3959459" cy="426159"/>
            <a:chOff x="469465" y="1674340"/>
            <a:chExt cx="4007925" cy="354747"/>
          </a:xfrm>
        </p:grpSpPr>
        <p:sp>
          <p:nvSpPr>
            <p:cNvPr id="145" name="AutoShape 55"/>
            <p:cNvSpPr>
              <a:spLocks noChangeArrowheads="1"/>
            </p:cNvSpPr>
            <p:nvPr/>
          </p:nvSpPr>
          <p:spPr bwMode="auto">
            <a:xfrm>
              <a:off x="469465" y="1674340"/>
              <a:ext cx="4007925" cy="354747"/>
            </a:xfrm>
            <a:prstGeom prst="roundRect">
              <a:avLst>
                <a:gd name="adj" fmla="val 0"/>
              </a:avLst>
            </a:prstGeom>
            <a:solidFill>
              <a:srgbClr val="0070C0"/>
            </a:solidFill>
            <a:ln w="317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endParaRPr lang="ko-KR" altLang="en-US" sz="200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47" name="자유형 146"/>
            <p:cNvSpPr/>
            <p:nvPr/>
          </p:nvSpPr>
          <p:spPr>
            <a:xfrm>
              <a:off x="483181" y="1682496"/>
              <a:ext cx="922421" cy="346220"/>
            </a:xfrm>
            <a:custGeom>
              <a:avLst/>
              <a:gdLst>
                <a:gd name="connsiteX0" fmla="*/ 0 w 922421"/>
                <a:gd name="connsiteY0" fmla="*/ 409074 h 409074"/>
                <a:gd name="connsiteX1" fmla="*/ 922421 w 922421"/>
                <a:gd name="connsiteY1" fmla="*/ 0 h 409074"/>
                <a:gd name="connsiteX2" fmla="*/ 0 w 922421"/>
                <a:gd name="connsiteY2" fmla="*/ 0 h 409074"/>
                <a:gd name="connsiteX3" fmla="*/ 0 w 922421"/>
                <a:gd name="connsiteY3" fmla="*/ 409074 h 40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421" h="409074">
                  <a:moveTo>
                    <a:pt x="0" y="409074"/>
                  </a:moveTo>
                  <a:lnTo>
                    <a:pt x="922421" y="0"/>
                  </a:lnTo>
                  <a:lnTo>
                    <a:pt x="0" y="0"/>
                  </a:lnTo>
                  <a:lnTo>
                    <a:pt x="0" y="409074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10000"/>
                  </a:schemeClr>
                </a:gs>
                <a:gs pos="0">
                  <a:schemeClr val="bg1">
                    <a:alpha val="27000"/>
                  </a:schemeClr>
                </a:gs>
              </a:gsLst>
              <a:lin ang="9000000" scaled="0"/>
            </a:gra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ko-KR" altLang="en-US" sz="2000"/>
            </a:p>
          </p:txBody>
        </p:sp>
      </p:grpSp>
      <p:sp>
        <p:nvSpPr>
          <p:cNvPr id="150" name="제목 114"/>
          <p:cNvSpPr txBox="1">
            <a:spLocks/>
          </p:cNvSpPr>
          <p:nvPr/>
        </p:nvSpPr>
        <p:spPr>
          <a:xfrm>
            <a:off x="500752" y="1633895"/>
            <a:ext cx="3906542" cy="267963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wrap="none" lIns="0" tIns="0" rIns="0" bIns="0" anchor="ctr" anchorCtr="0"/>
          <a:lstStyle/>
          <a:p>
            <a:pPr algn="ctr" eaLnBrk="0" latinLnBrk="0" hangingPunct="0">
              <a:defRPr/>
            </a:pPr>
            <a:r>
              <a:rPr lang="ko-KR" altLang="en-US" sz="2000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우수인력 공급 및 장기재직 확대</a:t>
            </a:r>
            <a:endParaRPr lang="ko-KR" altLang="en-US" sz="2000" kern="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40" panose="02030504000101010101" pitchFamily="18" charset="-127"/>
              <a:ea typeface="-윤고딕340" panose="02030504000101010101" pitchFamily="18" charset="-127"/>
              <a:cs typeface="Arial" pitchFamily="34" charset="0"/>
            </a:endParaRPr>
          </a:p>
        </p:txBody>
      </p:sp>
      <p:grpSp>
        <p:nvGrpSpPr>
          <p:cNvPr id="5" name="그룹 105"/>
          <p:cNvGrpSpPr/>
          <p:nvPr/>
        </p:nvGrpSpPr>
        <p:grpSpPr>
          <a:xfrm>
            <a:off x="4692454" y="1554997"/>
            <a:ext cx="3966126" cy="426159"/>
            <a:chOff x="4547113" y="1674340"/>
            <a:chExt cx="4014674" cy="354747"/>
          </a:xfrm>
        </p:grpSpPr>
        <p:sp>
          <p:nvSpPr>
            <p:cNvPr id="152" name="AutoShape 55"/>
            <p:cNvSpPr>
              <a:spLocks noChangeArrowheads="1"/>
            </p:cNvSpPr>
            <p:nvPr/>
          </p:nvSpPr>
          <p:spPr bwMode="auto">
            <a:xfrm>
              <a:off x="4547113" y="1674340"/>
              <a:ext cx="4014674" cy="354747"/>
            </a:xfrm>
            <a:prstGeom prst="roundRect">
              <a:avLst>
                <a:gd name="adj" fmla="val 0"/>
              </a:avLst>
            </a:prstGeom>
            <a:solidFill>
              <a:srgbClr val="248E9C"/>
            </a:solidFill>
            <a:ln w="317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endParaRPr lang="ko-KR" altLang="en-US" sz="200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53" name="자유형 152"/>
            <p:cNvSpPr/>
            <p:nvPr/>
          </p:nvSpPr>
          <p:spPr>
            <a:xfrm flipH="1">
              <a:off x="7625895" y="1682496"/>
              <a:ext cx="922421" cy="346220"/>
            </a:xfrm>
            <a:custGeom>
              <a:avLst/>
              <a:gdLst>
                <a:gd name="connsiteX0" fmla="*/ 0 w 922421"/>
                <a:gd name="connsiteY0" fmla="*/ 409074 h 409074"/>
                <a:gd name="connsiteX1" fmla="*/ 922421 w 922421"/>
                <a:gd name="connsiteY1" fmla="*/ 0 h 409074"/>
                <a:gd name="connsiteX2" fmla="*/ 0 w 922421"/>
                <a:gd name="connsiteY2" fmla="*/ 0 h 409074"/>
                <a:gd name="connsiteX3" fmla="*/ 0 w 922421"/>
                <a:gd name="connsiteY3" fmla="*/ 409074 h 40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421" h="409074">
                  <a:moveTo>
                    <a:pt x="0" y="409074"/>
                  </a:moveTo>
                  <a:lnTo>
                    <a:pt x="922421" y="0"/>
                  </a:lnTo>
                  <a:lnTo>
                    <a:pt x="0" y="0"/>
                  </a:lnTo>
                  <a:lnTo>
                    <a:pt x="0" y="409074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10000"/>
                  </a:schemeClr>
                </a:gs>
                <a:gs pos="0">
                  <a:schemeClr val="bg1">
                    <a:alpha val="27000"/>
                  </a:schemeClr>
                </a:gs>
              </a:gsLst>
              <a:lin ang="9000000" scaled="0"/>
            </a:gra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ko-KR" altLang="en-US" sz="2000"/>
            </a:p>
          </p:txBody>
        </p:sp>
      </p:grpSp>
      <p:sp>
        <p:nvSpPr>
          <p:cNvPr id="155" name="제목 114"/>
          <p:cNvSpPr txBox="1">
            <a:spLocks/>
          </p:cNvSpPr>
          <p:nvPr/>
        </p:nvSpPr>
        <p:spPr>
          <a:xfrm>
            <a:off x="4794072" y="1633895"/>
            <a:ext cx="3779669" cy="267963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wrap="none" lIns="0" tIns="0" rIns="0" bIns="0" anchor="ctr" anchorCtr="0"/>
          <a:lstStyle/>
          <a:p>
            <a:pPr algn="ctr" eaLnBrk="0" latinLnBrk="0" hangingPunct="0">
              <a:defRPr/>
            </a:pPr>
            <a:r>
              <a:rPr lang="ko-KR" altLang="en-US" sz="2000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중소기업 </a:t>
            </a:r>
            <a:r>
              <a:rPr lang="en-US" altLang="ko-KR" sz="2000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R&amp;D</a:t>
            </a:r>
            <a:r>
              <a:rPr lang="ko-KR" altLang="en-US" sz="2000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투자 효율성 확보</a:t>
            </a:r>
          </a:p>
        </p:txBody>
      </p:sp>
      <p:sp>
        <p:nvSpPr>
          <p:cNvPr id="156" name="모서리가 둥근 직사각형 155"/>
          <p:cNvSpPr/>
          <p:nvPr/>
        </p:nvSpPr>
        <p:spPr>
          <a:xfrm>
            <a:off x="450652" y="5429264"/>
            <a:ext cx="8225035" cy="115607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rgbClr val="248E9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400">
              <a:solidFill>
                <a:srgbClr val="FFFFFF"/>
              </a:solidFill>
              <a:cs typeface="Arial" pitchFamily="34" charset="0"/>
            </a:endParaRPr>
          </a:p>
        </p:txBody>
      </p:sp>
      <p:grpSp>
        <p:nvGrpSpPr>
          <p:cNvPr id="6" name="그룹 156"/>
          <p:cNvGrpSpPr/>
          <p:nvPr/>
        </p:nvGrpSpPr>
        <p:grpSpPr>
          <a:xfrm>
            <a:off x="450653" y="5431733"/>
            <a:ext cx="8225035" cy="426159"/>
            <a:chOff x="450653" y="5159514"/>
            <a:chExt cx="2634531" cy="426159"/>
          </a:xfrm>
        </p:grpSpPr>
        <p:sp>
          <p:nvSpPr>
            <p:cNvPr id="158" name="AutoShape 55"/>
            <p:cNvSpPr>
              <a:spLocks noChangeArrowheads="1"/>
            </p:cNvSpPr>
            <p:nvPr/>
          </p:nvSpPr>
          <p:spPr bwMode="auto">
            <a:xfrm>
              <a:off x="450653" y="5159514"/>
              <a:ext cx="2634531" cy="426159"/>
            </a:xfrm>
            <a:prstGeom prst="roundRect">
              <a:avLst>
                <a:gd name="adj" fmla="val 0"/>
              </a:avLst>
            </a:prstGeom>
            <a:solidFill>
              <a:srgbClr val="239D6C"/>
            </a:solidFill>
            <a:ln w="3175">
              <a:noFill/>
              <a:round/>
              <a:headEnd/>
              <a:tailEnd/>
            </a:ln>
          </p:spPr>
          <p:txBody>
            <a:bodyPr wrap="none" lIns="0" tIns="0" rIns="0" bIns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00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59" name="제목 114"/>
            <p:cNvSpPr txBox="1">
              <a:spLocks/>
            </p:cNvSpPr>
            <p:nvPr/>
          </p:nvSpPr>
          <p:spPr>
            <a:xfrm>
              <a:off x="468317" y="5247736"/>
              <a:ext cx="2613078" cy="267963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wrap="none" lIns="0" tIns="0" rIns="0" bIns="0" anchor="ctr" anchorCtr="0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latinLnBrk="0" hangingPunct="0">
                <a:defRPr/>
              </a:pPr>
              <a:r>
                <a:rPr lang="ko-KR" altLang="en-US" sz="2000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원활한</a:t>
              </a:r>
              <a:r>
                <a:rPr lang="en-US" altLang="ko-KR" sz="2000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 </a:t>
              </a:r>
              <a:r>
                <a:rPr lang="ko-KR" altLang="en-US" sz="2000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정책금융 공급체계 구축</a:t>
              </a:r>
            </a:p>
          </p:txBody>
        </p:sp>
      </p:grpSp>
      <p:sp>
        <p:nvSpPr>
          <p:cNvPr id="160" name="Text Box 5"/>
          <p:cNvSpPr txBox="1">
            <a:spLocks noChangeArrowheads="1"/>
          </p:cNvSpPr>
          <p:nvPr/>
        </p:nvSpPr>
        <p:spPr bwMode="auto">
          <a:xfrm>
            <a:off x="538134" y="5940524"/>
            <a:ext cx="312425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Clr>
                <a:schemeClr val="tx1"/>
              </a:buClr>
              <a:buFont typeface="Arial" pitchFamily="34" charset="0"/>
              <a:buChar char="•"/>
            </a:pPr>
            <a:r>
              <a:rPr lang="ko-KR" altLang="en-US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전략적 정책금융 공급 </a:t>
            </a:r>
            <a:r>
              <a:rPr lang="en-US" altLang="ko-KR" sz="140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(100</a:t>
            </a:r>
            <a:r>
              <a:rPr lang="ko-KR" altLang="en-US" sz="140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조원</a:t>
            </a:r>
            <a:r>
              <a:rPr lang="en-US" altLang="ko-KR" sz="140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)</a:t>
            </a:r>
          </a:p>
        </p:txBody>
      </p:sp>
      <p:grpSp>
        <p:nvGrpSpPr>
          <p:cNvPr id="7" name="그룹 160"/>
          <p:cNvGrpSpPr/>
          <p:nvPr/>
        </p:nvGrpSpPr>
        <p:grpSpPr>
          <a:xfrm>
            <a:off x="5699499" y="2927278"/>
            <a:ext cx="1368185" cy="615175"/>
            <a:chOff x="796608" y="2751673"/>
            <a:chExt cx="1009332" cy="615175"/>
          </a:xfrm>
        </p:grpSpPr>
        <p:sp>
          <p:nvSpPr>
            <p:cNvPr id="162" name="직사각형 161"/>
            <p:cNvSpPr/>
            <p:nvPr/>
          </p:nvSpPr>
          <p:spPr>
            <a:xfrm>
              <a:off x="796608" y="2751674"/>
              <a:ext cx="1009332" cy="615174"/>
            </a:xfrm>
            <a:prstGeom prst="rect">
              <a:avLst/>
            </a:prstGeom>
            <a:solidFill>
              <a:schemeClr val="bg1"/>
            </a:solidFill>
            <a:ln w="3175" cap="rnd">
              <a:solidFill>
                <a:srgbClr val="DDDDDD"/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000"/>
            </a:p>
          </p:txBody>
        </p:sp>
        <p:sp>
          <p:nvSpPr>
            <p:cNvPr id="163" name="직사각형 162"/>
            <p:cNvSpPr/>
            <p:nvPr/>
          </p:nvSpPr>
          <p:spPr>
            <a:xfrm>
              <a:off x="796608" y="2751673"/>
              <a:ext cx="1009332" cy="220127"/>
            </a:xfrm>
            <a:prstGeom prst="rect">
              <a:avLst/>
            </a:prstGeom>
            <a:solidFill>
              <a:srgbClr val="DDDDDD"/>
            </a:solidFill>
            <a:ln w="31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000"/>
            </a:p>
          </p:txBody>
        </p:sp>
      </p:grpSp>
      <p:sp>
        <p:nvSpPr>
          <p:cNvPr id="164" name="직사각형 163"/>
          <p:cNvSpPr/>
          <p:nvPr/>
        </p:nvSpPr>
        <p:spPr>
          <a:xfrm>
            <a:off x="5816230" y="2949515"/>
            <a:ext cx="1062790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20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구매조건부 </a:t>
            </a:r>
            <a:r>
              <a:rPr lang="en-US" altLang="ko-KR" sz="120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R&amp;D</a:t>
            </a:r>
            <a:endParaRPr lang="ko-KR" altLang="en-US" sz="1000" dirty="0"/>
          </a:p>
        </p:txBody>
      </p:sp>
      <p:grpSp>
        <p:nvGrpSpPr>
          <p:cNvPr id="8" name="그룹 164"/>
          <p:cNvGrpSpPr/>
          <p:nvPr/>
        </p:nvGrpSpPr>
        <p:grpSpPr>
          <a:xfrm>
            <a:off x="7111864" y="2927666"/>
            <a:ext cx="1368185" cy="615175"/>
            <a:chOff x="796608" y="2751673"/>
            <a:chExt cx="1009332" cy="615175"/>
          </a:xfrm>
        </p:grpSpPr>
        <p:sp>
          <p:nvSpPr>
            <p:cNvPr id="166" name="직사각형 165"/>
            <p:cNvSpPr/>
            <p:nvPr/>
          </p:nvSpPr>
          <p:spPr>
            <a:xfrm>
              <a:off x="796608" y="2751674"/>
              <a:ext cx="1009332" cy="615174"/>
            </a:xfrm>
            <a:prstGeom prst="rect">
              <a:avLst/>
            </a:prstGeom>
            <a:solidFill>
              <a:schemeClr val="bg1"/>
            </a:solidFill>
            <a:ln w="3175" cap="rnd">
              <a:solidFill>
                <a:srgbClr val="DDDDDD"/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000"/>
            </a:p>
          </p:txBody>
        </p:sp>
        <p:sp>
          <p:nvSpPr>
            <p:cNvPr id="167" name="직사각형 166"/>
            <p:cNvSpPr/>
            <p:nvPr/>
          </p:nvSpPr>
          <p:spPr>
            <a:xfrm>
              <a:off x="796608" y="2751673"/>
              <a:ext cx="1009332" cy="220127"/>
            </a:xfrm>
            <a:prstGeom prst="rect">
              <a:avLst/>
            </a:prstGeom>
            <a:solidFill>
              <a:srgbClr val="DDDDDD"/>
            </a:solidFill>
            <a:ln w="31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000"/>
            </a:p>
          </p:txBody>
        </p:sp>
      </p:grpSp>
      <p:sp>
        <p:nvSpPr>
          <p:cNvPr id="168" name="직사각형 167"/>
          <p:cNvSpPr/>
          <p:nvPr/>
        </p:nvSpPr>
        <p:spPr>
          <a:xfrm>
            <a:off x="7343387" y="2949903"/>
            <a:ext cx="921727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20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민관협력</a:t>
            </a:r>
            <a:r>
              <a:rPr lang="en-US" altLang="ko-KR" sz="120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R&amp;D</a:t>
            </a:r>
            <a:endParaRPr lang="ko-KR" altLang="en-US" sz="1000" dirty="0"/>
          </a:p>
        </p:txBody>
      </p:sp>
      <p:grpSp>
        <p:nvGrpSpPr>
          <p:cNvPr id="9" name="그룹 168"/>
          <p:cNvGrpSpPr/>
          <p:nvPr/>
        </p:nvGrpSpPr>
        <p:grpSpPr>
          <a:xfrm>
            <a:off x="5030694" y="2928463"/>
            <a:ext cx="633302" cy="615175"/>
            <a:chOff x="796608" y="2751673"/>
            <a:chExt cx="1009332" cy="615175"/>
          </a:xfrm>
        </p:grpSpPr>
        <p:sp>
          <p:nvSpPr>
            <p:cNvPr id="170" name="직사각형 169"/>
            <p:cNvSpPr/>
            <p:nvPr/>
          </p:nvSpPr>
          <p:spPr>
            <a:xfrm>
              <a:off x="796608" y="2751674"/>
              <a:ext cx="1009332" cy="615174"/>
            </a:xfrm>
            <a:prstGeom prst="rect">
              <a:avLst/>
            </a:prstGeom>
            <a:solidFill>
              <a:schemeClr val="bg1"/>
            </a:solidFill>
            <a:ln w="3175" cap="rnd">
              <a:solidFill>
                <a:srgbClr val="DDDDDD"/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000"/>
            </a:p>
          </p:txBody>
        </p:sp>
        <p:sp>
          <p:nvSpPr>
            <p:cNvPr id="171" name="직사각형 170"/>
            <p:cNvSpPr/>
            <p:nvPr/>
          </p:nvSpPr>
          <p:spPr>
            <a:xfrm>
              <a:off x="796608" y="2751673"/>
              <a:ext cx="1009332" cy="220127"/>
            </a:xfrm>
            <a:prstGeom prst="rect">
              <a:avLst/>
            </a:prstGeom>
            <a:solidFill>
              <a:srgbClr val="DDDDDD"/>
            </a:solidFill>
            <a:ln w="31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000"/>
            </a:p>
          </p:txBody>
        </p:sp>
      </p:grpSp>
      <p:sp>
        <p:nvSpPr>
          <p:cNvPr id="172" name="직사각형 171"/>
          <p:cNvSpPr/>
          <p:nvPr/>
        </p:nvSpPr>
        <p:spPr>
          <a:xfrm>
            <a:off x="5922861" y="3171537"/>
            <a:ext cx="788677" cy="1615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50" b="1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100 → 110</a:t>
            </a:r>
            <a:r>
              <a:rPr lang="ko-KR" altLang="en-US" sz="1050" b="1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개</a:t>
            </a:r>
            <a:endParaRPr lang="ko-KR" altLang="en-US" sz="1050" b="1" dirty="0">
              <a:gradFill>
                <a:gsLst>
                  <a:gs pos="100000">
                    <a:srgbClr val="000000"/>
                  </a:gs>
                  <a:gs pos="100000">
                    <a:srgbClr val="BBE0E3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20" pitchFamily="18" charset="-127"/>
              <a:ea typeface="-윤고딕320" pitchFamily="18" charset="-127"/>
            </a:endParaRPr>
          </a:p>
        </p:txBody>
      </p:sp>
      <p:sp>
        <p:nvSpPr>
          <p:cNvPr id="173" name="직사각형 172"/>
          <p:cNvSpPr/>
          <p:nvPr/>
        </p:nvSpPr>
        <p:spPr>
          <a:xfrm>
            <a:off x="7438349" y="3171925"/>
            <a:ext cx="641201" cy="1615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50" b="1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53 → 60</a:t>
            </a:r>
            <a:r>
              <a:rPr lang="ko-KR" altLang="en-US" sz="1050" b="1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개</a:t>
            </a:r>
            <a:endParaRPr lang="ko-KR" altLang="en-US" sz="1050" b="1" dirty="0">
              <a:gradFill>
                <a:gsLst>
                  <a:gs pos="100000">
                    <a:srgbClr val="000000"/>
                  </a:gs>
                  <a:gs pos="100000">
                    <a:srgbClr val="BBE0E3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20" pitchFamily="18" charset="-127"/>
              <a:ea typeface="-윤고딕320" pitchFamily="18" charset="-127"/>
            </a:endParaRPr>
          </a:p>
        </p:txBody>
      </p:sp>
      <p:sp>
        <p:nvSpPr>
          <p:cNvPr id="174" name="직사각형 173"/>
          <p:cNvSpPr/>
          <p:nvPr/>
        </p:nvSpPr>
        <p:spPr>
          <a:xfrm>
            <a:off x="5102231" y="3171295"/>
            <a:ext cx="493725" cy="1615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05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참여기관</a:t>
            </a:r>
            <a:endParaRPr lang="ko-KR" altLang="en-US" sz="1050" dirty="0">
              <a:gradFill>
                <a:gsLst>
                  <a:gs pos="100000">
                    <a:srgbClr val="000000"/>
                  </a:gs>
                  <a:gs pos="100000">
                    <a:srgbClr val="BBE0E3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75" name="직사각형 174"/>
          <p:cNvSpPr/>
          <p:nvPr/>
        </p:nvSpPr>
        <p:spPr>
          <a:xfrm>
            <a:off x="5897336" y="3349024"/>
            <a:ext cx="910506" cy="1615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50" b="1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815 → 915</a:t>
            </a:r>
            <a:r>
              <a:rPr lang="ko-KR" altLang="en-US" sz="1050" b="1" dirty="0" err="1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억원</a:t>
            </a:r>
            <a:endParaRPr lang="ko-KR" altLang="en-US" sz="1050" b="1" dirty="0">
              <a:gradFill>
                <a:gsLst>
                  <a:gs pos="100000">
                    <a:srgbClr val="000000"/>
                  </a:gs>
                  <a:gs pos="100000">
                    <a:srgbClr val="BBE0E3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20" pitchFamily="18" charset="-127"/>
              <a:ea typeface="-윤고딕320" pitchFamily="18" charset="-127"/>
            </a:endParaRPr>
          </a:p>
        </p:txBody>
      </p:sp>
      <p:sp>
        <p:nvSpPr>
          <p:cNvPr id="176" name="직사각형 175"/>
          <p:cNvSpPr/>
          <p:nvPr/>
        </p:nvSpPr>
        <p:spPr>
          <a:xfrm>
            <a:off x="7239994" y="3349412"/>
            <a:ext cx="1125308" cy="1615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50" b="1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6,300 → 7,000</a:t>
            </a:r>
            <a:r>
              <a:rPr lang="ko-KR" altLang="en-US" sz="1050" b="1" dirty="0" err="1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억원</a:t>
            </a:r>
            <a:endParaRPr lang="ko-KR" altLang="en-US" sz="1050" b="1" dirty="0">
              <a:gradFill>
                <a:gsLst>
                  <a:gs pos="100000">
                    <a:srgbClr val="000000"/>
                  </a:gs>
                  <a:gs pos="100000">
                    <a:srgbClr val="BBE0E3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20" pitchFamily="18" charset="-127"/>
              <a:ea typeface="-윤고딕320" pitchFamily="18" charset="-127"/>
            </a:endParaRPr>
          </a:p>
        </p:txBody>
      </p:sp>
      <p:sp>
        <p:nvSpPr>
          <p:cNvPr id="177" name="직사각형 176"/>
          <p:cNvSpPr/>
          <p:nvPr/>
        </p:nvSpPr>
        <p:spPr>
          <a:xfrm>
            <a:off x="5105058" y="3348782"/>
            <a:ext cx="493725" cy="1615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05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지원규모</a:t>
            </a:r>
            <a:endParaRPr lang="ko-KR" altLang="en-US" sz="1050" dirty="0">
              <a:gradFill>
                <a:gsLst>
                  <a:gs pos="100000">
                    <a:srgbClr val="000000"/>
                  </a:gs>
                  <a:gs pos="100000">
                    <a:srgbClr val="BBE0E3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80" name="직사각형 179"/>
          <p:cNvSpPr/>
          <p:nvPr/>
        </p:nvSpPr>
        <p:spPr>
          <a:xfrm>
            <a:off x="4925374" y="3730421"/>
            <a:ext cx="3177152" cy="3847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30325" eaLnBrk="0" latinLnBrk="0" hangingPunct="0">
              <a:spcAft>
                <a:spcPts val="300"/>
              </a:spcAft>
              <a:buSzPct val="100000"/>
              <a:defRPr/>
            </a:pPr>
            <a:r>
              <a:rPr lang="en-US" altLang="ko-KR" sz="14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-</a:t>
            </a:r>
            <a:r>
              <a:rPr lang="ko-KR" altLang="en-US" sz="14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 맞춤형 지식재산 전략</a:t>
            </a:r>
            <a:r>
              <a:rPr lang="ko-KR" altLang="en-US" sz="11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en-US" altLang="ko-KR" sz="11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(IP-R&amp;D)</a:t>
            </a:r>
            <a:r>
              <a:rPr lang="en-US" altLang="ko-KR" sz="14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en-US" sz="14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수립 지원</a:t>
            </a:r>
            <a:r>
              <a:rPr lang="en-US" altLang="ko-KR" sz="14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/>
            </a:r>
            <a:br>
              <a:rPr lang="en-US" altLang="ko-KR" sz="14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</a:br>
            <a:r>
              <a:rPr lang="en-US" altLang="ko-KR" sz="11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    (15</a:t>
            </a:r>
            <a:r>
              <a:rPr lang="ko-KR" altLang="en-US" sz="11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년 </a:t>
            </a:r>
            <a:r>
              <a:rPr lang="en-US" altLang="ko-KR" sz="11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400</a:t>
            </a:r>
            <a:r>
              <a:rPr lang="ko-KR" altLang="en-US" sz="11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개사</a:t>
            </a:r>
            <a:r>
              <a:rPr lang="en-US" altLang="ko-KR" sz="11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, </a:t>
            </a:r>
            <a:r>
              <a:rPr lang="ko-KR" altLang="en-US" sz="11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특허청 협업</a:t>
            </a:r>
            <a:r>
              <a:rPr lang="en-US" altLang="ko-KR" sz="11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)</a:t>
            </a:r>
          </a:p>
        </p:txBody>
      </p:sp>
      <p:sp>
        <p:nvSpPr>
          <p:cNvPr id="183" name="직사각형 182"/>
          <p:cNvSpPr/>
          <p:nvPr/>
        </p:nvSpPr>
        <p:spPr>
          <a:xfrm>
            <a:off x="4934908" y="4709591"/>
            <a:ext cx="3664465" cy="523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30325" eaLnBrk="0" latinLnBrk="0" hangingPunct="0">
              <a:spcAft>
                <a:spcPts val="300"/>
              </a:spcAft>
              <a:buSzPct val="100000"/>
              <a:buFontTx/>
              <a:buChar char="-"/>
              <a:defRPr/>
            </a:pPr>
            <a:r>
              <a:rPr lang="ko-KR" altLang="en-US" sz="14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 수도권에 지방中企 </a:t>
            </a:r>
            <a:r>
              <a:rPr lang="en-US" altLang="ko-KR" sz="14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R&amp;D </a:t>
            </a:r>
            <a:r>
              <a:rPr lang="ko-KR" altLang="en-US" sz="14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센터 신설</a:t>
            </a:r>
            <a:r>
              <a:rPr lang="ko-KR" altLang="en-US" sz="11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en-US" altLang="ko-KR" sz="11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(15</a:t>
            </a:r>
            <a:r>
              <a:rPr lang="ko-KR" altLang="en-US" sz="11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년 </a:t>
            </a:r>
            <a:r>
              <a:rPr lang="en-US" altLang="ko-KR" sz="11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2</a:t>
            </a:r>
            <a:r>
              <a:rPr lang="ko-KR" altLang="en-US" sz="11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개소</a:t>
            </a:r>
            <a:r>
              <a:rPr lang="en-US" altLang="ko-KR" sz="11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)</a:t>
            </a:r>
          </a:p>
          <a:p>
            <a:pPr defTabSz="1330325" eaLnBrk="0" latinLnBrk="0" hangingPunct="0">
              <a:spcAft>
                <a:spcPts val="300"/>
              </a:spcAft>
              <a:buSzPct val="100000"/>
              <a:defRPr/>
            </a:pPr>
            <a:r>
              <a:rPr lang="en-US" altLang="ko-KR" sz="1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endParaRPr lang="en-US" altLang="ko-KR" sz="1100" kern="0" dirty="0" smtClean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  <a:p>
            <a:pPr defTabSz="1330325" eaLnBrk="0" latinLnBrk="0" hangingPunct="0">
              <a:spcAft>
                <a:spcPts val="300"/>
              </a:spcAft>
              <a:buSzPct val="100000"/>
              <a:defRPr/>
            </a:pPr>
            <a:r>
              <a:rPr lang="en-US" altLang="ko-KR" sz="1400" kern="0" spc="-7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- </a:t>
            </a:r>
            <a:r>
              <a:rPr lang="ko-KR" altLang="en-US" sz="1400" kern="0" spc="-7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이공계 연구년 교수 활용</a:t>
            </a:r>
            <a:r>
              <a:rPr lang="en-US" altLang="ko-KR" sz="1400" kern="0" spc="-7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, </a:t>
            </a:r>
            <a:r>
              <a:rPr lang="ko-KR" altLang="en-US" sz="1400" kern="0" spc="-7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지방中企 </a:t>
            </a:r>
            <a:r>
              <a:rPr lang="en-US" altLang="ko-KR" sz="1400" kern="0" spc="-7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R&amp;D </a:t>
            </a:r>
            <a:r>
              <a:rPr lang="ko-KR" altLang="en-US" sz="1400" kern="0" spc="-7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공동수행</a:t>
            </a:r>
            <a:endParaRPr lang="en-US" altLang="ko-KR" sz="900" kern="0" spc="-70" dirty="0" smtClean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</p:txBody>
      </p:sp>
      <p:sp>
        <p:nvSpPr>
          <p:cNvPr id="185" name="Text Box 5"/>
          <p:cNvSpPr txBox="1">
            <a:spLocks noChangeArrowheads="1"/>
          </p:cNvSpPr>
          <p:nvPr/>
        </p:nvSpPr>
        <p:spPr bwMode="auto">
          <a:xfrm>
            <a:off x="4786314" y="4321694"/>
            <a:ext cx="35137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Clr>
                <a:schemeClr val="tx1"/>
              </a:buClr>
              <a:buFont typeface="Arial" pitchFamily="34" charset="0"/>
              <a:buChar char="•"/>
            </a:pPr>
            <a:r>
              <a:rPr lang="ko-KR" altLang="en-US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지방 중소기업 기술혁신 기반 확충</a:t>
            </a:r>
          </a:p>
        </p:txBody>
      </p:sp>
      <p:sp>
        <p:nvSpPr>
          <p:cNvPr id="186" name="직사각형 185"/>
          <p:cNvSpPr/>
          <p:nvPr/>
        </p:nvSpPr>
        <p:spPr>
          <a:xfrm>
            <a:off x="4934124" y="2543506"/>
            <a:ext cx="3643626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30325" eaLnBrk="0" latinLnBrk="0" hangingPunct="0">
              <a:spcAft>
                <a:spcPts val="300"/>
              </a:spcAft>
              <a:buSzPct val="100000"/>
              <a:defRPr/>
            </a:pPr>
            <a:r>
              <a:rPr lang="en-US" altLang="ko-KR" sz="14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- </a:t>
            </a:r>
            <a:r>
              <a:rPr lang="ko-KR" altLang="en-US" sz="14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구매조건부 신제품개발</a:t>
            </a:r>
            <a:r>
              <a:rPr lang="en-US" altLang="ko-KR" sz="14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en-US" sz="14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및 민관협력 </a:t>
            </a:r>
            <a:r>
              <a:rPr lang="en-US" altLang="ko-KR" sz="14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R&amp;D</a:t>
            </a:r>
            <a:r>
              <a:rPr lang="ko-KR" altLang="en-US" sz="14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 확충</a:t>
            </a:r>
            <a:endParaRPr lang="en-US" altLang="ko-KR" sz="1100" kern="0" dirty="0" smtClean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</p:txBody>
      </p:sp>
      <p:sp>
        <p:nvSpPr>
          <p:cNvPr id="187" name="아래쪽 화살표 186"/>
          <p:cNvSpPr>
            <a:spLocks noChangeAspect="1"/>
          </p:cNvSpPr>
          <p:nvPr/>
        </p:nvSpPr>
        <p:spPr>
          <a:xfrm rot="16200000">
            <a:off x="6890791" y="2033387"/>
            <a:ext cx="159219" cy="324000"/>
          </a:xfrm>
          <a:prstGeom prst="downArrow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1875A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3200"/>
          </a:p>
        </p:txBody>
      </p:sp>
      <p:sp>
        <p:nvSpPr>
          <p:cNvPr id="188" name="직사각형 187"/>
          <p:cNvSpPr/>
          <p:nvPr/>
        </p:nvSpPr>
        <p:spPr>
          <a:xfrm>
            <a:off x="3310792" y="2428869"/>
            <a:ext cx="971634" cy="468000"/>
          </a:xfrm>
          <a:prstGeom prst="rect">
            <a:avLst/>
          </a:prstGeom>
          <a:solidFill>
            <a:schemeClr val="bg1"/>
          </a:solidFill>
          <a:ln w="3175" cap="rnd">
            <a:solidFill>
              <a:srgbClr val="DDDDDD"/>
            </a:solidFill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000"/>
          </a:p>
        </p:txBody>
      </p:sp>
      <p:sp>
        <p:nvSpPr>
          <p:cNvPr id="189" name="직사각형 188"/>
          <p:cNvSpPr/>
          <p:nvPr/>
        </p:nvSpPr>
        <p:spPr>
          <a:xfrm>
            <a:off x="3310792" y="2428868"/>
            <a:ext cx="971634" cy="220127"/>
          </a:xfrm>
          <a:prstGeom prst="rect">
            <a:avLst/>
          </a:prstGeom>
          <a:solidFill>
            <a:srgbClr val="DDDDDD"/>
          </a:solidFill>
          <a:ln w="317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000"/>
          </a:p>
        </p:txBody>
      </p:sp>
      <p:sp>
        <p:nvSpPr>
          <p:cNvPr id="190" name="직사각형 189"/>
          <p:cNvSpPr/>
          <p:nvPr/>
        </p:nvSpPr>
        <p:spPr>
          <a:xfrm>
            <a:off x="3411957" y="2691439"/>
            <a:ext cx="788677" cy="1615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50" b="1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547 → 580</a:t>
            </a:r>
            <a:r>
              <a:rPr lang="ko-KR" altLang="en-US" sz="1050" b="1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개</a:t>
            </a:r>
            <a:endParaRPr lang="ko-KR" altLang="en-US" sz="1050" b="1" dirty="0">
              <a:gradFill>
                <a:gsLst>
                  <a:gs pos="100000">
                    <a:srgbClr val="000000"/>
                  </a:gs>
                  <a:gs pos="100000">
                    <a:srgbClr val="BBE0E3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20" pitchFamily="18" charset="-127"/>
              <a:ea typeface="-윤고딕320" pitchFamily="18" charset="-127"/>
            </a:endParaRPr>
          </a:p>
        </p:txBody>
      </p:sp>
      <p:sp>
        <p:nvSpPr>
          <p:cNvPr id="191" name="직사각형 190"/>
          <p:cNvSpPr/>
          <p:nvPr/>
        </p:nvSpPr>
        <p:spPr>
          <a:xfrm>
            <a:off x="2023092" y="2429666"/>
            <a:ext cx="1260000" cy="468000"/>
          </a:xfrm>
          <a:prstGeom prst="rect">
            <a:avLst/>
          </a:prstGeom>
          <a:solidFill>
            <a:schemeClr val="bg1"/>
          </a:solidFill>
          <a:ln w="3175" cap="rnd">
            <a:solidFill>
              <a:srgbClr val="DDDDDD"/>
            </a:solidFill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000"/>
          </a:p>
        </p:txBody>
      </p:sp>
      <p:sp>
        <p:nvSpPr>
          <p:cNvPr id="192" name="직사각형 191"/>
          <p:cNvSpPr/>
          <p:nvPr/>
        </p:nvSpPr>
        <p:spPr>
          <a:xfrm>
            <a:off x="2023092" y="2429665"/>
            <a:ext cx="1260000" cy="220127"/>
          </a:xfrm>
          <a:prstGeom prst="rect">
            <a:avLst/>
          </a:prstGeom>
          <a:solidFill>
            <a:srgbClr val="DDDDDD"/>
          </a:solidFill>
          <a:ln w="317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000"/>
          </a:p>
        </p:txBody>
      </p:sp>
      <p:sp>
        <p:nvSpPr>
          <p:cNvPr id="193" name="직사각형 192"/>
          <p:cNvSpPr/>
          <p:nvPr/>
        </p:nvSpPr>
        <p:spPr>
          <a:xfrm>
            <a:off x="767688" y="2429666"/>
            <a:ext cx="1224000" cy="468000"/>
          </a:xfrm>
          <a:prstGeom prst="rect">
            <a:avLst/>
          </a:prstGeom>
          <a:solidFill>
            <a:schemeClr val="bg1"/>
          </a:solidFill>
          <a:ln w="3175" cap="rnd">
            <a:solidFill>
              <a:srgbClr val="DDDDDD"/>
            </a:solidFill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000"/>
          </a:p>
        </p:txBody>
      </p:sp>
      <p:sp>
        <p:nvSpPr>
          <p:cNvPr id="194" name="직사각형 193"/>
          <p:cNvSpPr/>
          <p:nvPr/>
        </p:nvSpPr>
        <p:spPr>
          <a:xfrm>
            <a:off x="767688" y="2429665"/>
            <a:ext cx="1224000" cy="220127"/>
          </a:xfrm>
          <a:prstGeom prst="rect">
            <a:avLst/>
          </a:prstGeom>
          <a:solidFill>
            <a:srgbClr val="DDDDDD"/>
          </a:solidFill>
          <a:ln w="317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000"/>
          </a:p>
        </p:txBody>
      </p:sp>
      <p:sp>
        <p:nvSpPr>
          <p:cNvPr id="195" name="직사각형 194"/>
          <p:cNvSpPr/>
          <p:nvPr/>
        </p:nvSpPr>
        <p:spPr>
          <a:xfrm>
            <a:off x="3438609" y="2439387"/>
            <a:ext cx="705321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200" dirty="0" err="1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취업맞춤반</a:t>
            </a:r>
            <a:endParaRPr lang="ko-KR" altLang="en-US" sz="1000" dirty="0"/>
          </a:p>
        </p:txBody>
      </p:sp>
      <p:sp>
        <p:nvSpPr>
          <p:cNvPr id="196" name="직사각형 195"/>
          <p:cNvSpPr/>
          <p:nvPr/>
        </p:nvSpPr>
        <p:spPr>
          <a:xfrm>
            <a:off x="2146701" y="2695361"/>
            <a:ext cx="1003480" cy="1615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50" b="1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1,480 → 1,800</a:t>
            </a:r>
            <a:r>
              <a:rPr lang="ko-KR" altLang="en-US" sz="1050" b="1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명</a:t>
            </a:r>
            <a:endParaRPr lang="ko-KR" altLang="en-US" sz="1050" b="1" dirty="0">
              <a:gradFill>
                <a:gsLst>
                  <a:gs pos="100000">
                    <a:srgbClr val="000000"/>
                  </a:gs>
                  <a:gs pos="100000">
                    <a:srgbClr val="BBE0E3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20" pitchFamily="18" charset="-127"/>
              <a:ea typeface="-윤고딕320" pitchFamily="18" charset="-127"/>
            </a:endParaRPr>
          </a:p>
        </p:txBody>
      </p:sp>
      <p:sp>
        <p:nvSpPr>
          <p:cNvPr id="197" name="직사각형 196"/>
          <p:cNvSpPr/>
          <p:nvPr/>
        </p:nvSpPr>
        <p:spPr>
          <a:xfrm>
            <a:off x="2078200" y="2450397"/>
            <a:ext cx="1148391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200" spc="-3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중소기업 계약학과</a:t>
            </a:r>
            <a:endParaRPr lang="ko-KR" altLang="en-US" sz="1000" spc="-30" dirty="0"/>
          </a:p>
        </p:txBody>
      </p:sp>
      <p:sp>
        <p:nvSpPr>
          <p:cNvPr id="198" name="직사각형 197"/>
          <p:cNvSpPr/>
          <p:nvPr/>
        </p:nvSpPr>
        <p:spPr>
          <a:xfrm>
            <a:off x="814138" y="2688395"/>
            <a:ext cx="1125308" cy="1615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50" b="1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1,300 → 3,000</a:t>
            </a:r>
            <a:r>
              <a:rPr lang="ko-KR" altLang="en-US" sz="1050" b="1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업체</a:t>
            </a:r>
            <a:endParaRPr lang="ko-KR" altLang="en-US" sz="1050" b="1" dirty="0">
              <a:gradFill>
                <a:gsLst>
                  <a:gs pos="100000">
                    <a:srgbClr val="000000"/>
                  </a:gs>
                  <a:gs pos="100000">
                    <a:srgbClr val="BBE0E3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20" pitchFamily="18" charset="-127"/>
              <a:ea typeface="-윤고딕320" pitchFamily="18" charset="-127"/>
            </a:endParaRPr>
          </a:p>
        </p:txBody>
      </p:sp>
      <p:sp>
        <p:nvSpPr>
          <p:cNvPr id="199" name="직사각형 198"/>
          <p:cNvSpPr/>
          <p:nvPr/>
        </p:nvSpPr>
        <p:spPr>
          <a:xfrm>
            <a:off x="956377" y="2443431"/>
            <a:ext cx="873957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200" spc="-30" dirty="0" err="1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일학습</a:t>
            </a:r>
            <a:r>
              <a:rPr lang="ko-KR" altLang="en-US" sz="1200" spc="-3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병행제</a:t>
            </a:r>
            <a:endParaRPr lang="ko-KR" altLang="en-US" sz="1000" spc="-30" dirty="0"/>
          </a:p>
        </p:txBody>
      </p:sp>
      <p:sp>
        <p:nvSpPr>
          <p:cNvPr id="200" name="Text Box 5"/>
          <p:cNvSpPr txBox="1">
            <a:spLocks noChangeArrowheads="1"/>
          </p:cNvSpPr>
          <p:nvPr/>
        </p:nvSpPr>
        <p:spPr bwMode="auto">
          <a:xfrm>
            <a:off x="4778694" y="5941686"/>
            <a:ext cx="36692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Clr>
                <a:schemeClr val="tx1"/>
              </a:buClr>
              <a:buFont typeface="Arial" pitchFamily="34" charset="0"/>
              <a:buChar char="•"/>
            </a:pPr>
            <a:r>
              <a:rPr lang="ko-KR" altLang="en-US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정책자금 신청서류</a:t>
            </a:r>
            <a:r>
              <a:rPr lang="en-US" altLang="ko-KR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간소화</a:t>
            </a:r>
            <a:r>
              <a:rPr lang="ko-KR" altLang="en-US" sz="140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en-US" altLang="ko-KR" sz="140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(9 → 2</a:t>
            </a:r>
            <a:r>
              <a:rPr lang="ko-KR" altLang="en-US" sz="140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종</a:t>
            </a:r>
            <a:r>
              <a:rPr lang="en-US" altLang="ko-KR" sz="140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)</a:t>
            </a:r>
          </a:p>
        </p:txBody>
      </p:sp>
      <p:grpSp>
        <p:nvGrpSpPr>
          <p:cNvPr id="10" name="그룹 200"/>
          <p:cNvGrpSpPr/>
          <p:nvPr/>
        </p:nvGrpSpPr>
        <p:grpSpPr>
          <a:xfrm>
            <a:off x="463550" y="5283811"/>
            <a:ext cx="1663343" cy="431205"/>
            <a:chOff x="633860" y="2133348"/>
            <a:chExt cx="1663343" cy="431205"/>
          </a:xfrm>
        </p:grpSpPr>
        <p:sp>
          <p:nvSpPr>
            <p:cNvPr id="208" name="자유형 207"/>
            <p:cNvSpPr/>
            <p:nvPr/>
          </p:nvSpPr>
          <p:spPr>
            <a:xfrm>
              <a:off x="633860" y="2148638"/>
              <a:ext cx="869964" cy="415915"/>
            </a:xfrm>
            <a:custGeom>
              <a:avLst/>
              <a:gdLst>
                <a:gd name="connsiteX0" fmla="*/ 0 w 922421"/>
                <a:gd name="connsiteY0" fmla="*/ 409074 h 409074"/>
                <a:gd name="connsiteX1" fmla="*/ 922421 w 922421"/>
                <a:gd name="connsiteY1" fmla="*/ 0 h 409074"/>
                <a:gd name="connsiteX2" fmla="*/ 0 w 922421"/>
                <a:gd name="connsiteY2" fmla="*/ 0 h 409074"/>
                <a:gd name="connsiteX3" fmla="*/ 0 w 922421"/>
                <a:gd name="connsiteY3" fmla="*/ 409074 h 40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421" h="409074">
                  <a:moveTo>
                    <a:pt x="0" y="409074"/>
                  </a:moveTo>
                  <a:lnTo>
                    <a:pt x="922421" y="0"/>
                  </a:lnTo>
                  <a:lnTo>
                    <a:pt x="0" y="0"/>
                  </a:lnTo>
                  <a:lnTo>
                    <a:pt x="0" y="409074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10000"/>
                  </a:schemeClr>
                </a:gs>
                <a:gs pos="0">
                  <a:schemeClr val="bg1">
                    <a:alpha val="27000"/>
                  </a:schemeClr>
                </a:gs>
              </a:gsLst>
              <a:lin ang="9000000" scaled="0"/>
            </a:gra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ko-KR" altLang="en-US" sz="2000"/>
            </a:p>
          </p:txBody>
        </p:sp>
        <p:pic>
          <p:nvPicPr>
            <p:cNvPr id="209" name="Picture 3" descr="E:\PNG\기타\빛광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305" y="2133348"/>
              <a:ext cx="1423898" cy="5492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0" name="직사각형 209"/>
          <p:cNvSpPr/>
          <p:nvPr/>
        </p:nvSpPr>
        <p:spPr>
          <a:xfrm>
            <a:off x="7144576" y="2043354"/>
            <a:ext cx="1364156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1330325" eaLnBrk="0" fontAlgn="base" latinLnBrk="0" hangingPunct="0">
              <a:spcBef>
                <a:spcPct val="0"/>
              </a:spcBef>
              <a:spcAft>
                <a:spcPts val="600"/>
              </a:spcAft>
              <a:buSzPct val="100000"/>
              <a:defRPr/>
            </a:pPr>
            <a:r>
              <a:rPr kumimoji="1" lang="en-US" altLang="ko-KR" kern="0" spc="-50" dirty="0" smtClean="0">
                <a:gradFill>
                  <a:gsLst>
                    <a:gs pos="100000">
                      <a:srgbClr val="0070C0"/>
                    </a:gs>
                    <a:gs pos="10000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rPr>
              <a:t>17</a:t>
            </a:r>
            <a:r>
              <a:rPr kumimoji="1" lang="ko-KR" altLang="en-US" kern="0" spc="-50" dirty="0" smtClean="0">
                <a:gradFill>
                  <a:gsLst>
                    <a:gs pos="100000">
                      <a:srgbClr val="0070C0"/>
                    </a:gs>
                    <a:gs pos="10000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rPr>
              <a:t>년까지 </a:t>
            </a:r>
            <a:r>
              <a:rPr kumimoji="1" lang="en-US" altLang="ko-KR" kern="0" spc="-50" dirty="0" smtClean="0">
                <a:gradFill>
                  <a:gsLst>
                    <a:gs pos="100000">
                      <a:srgbClr val="0070C0"/>
                    </a:gs>
                    <a:gs pos="10000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rPr>
              <a:t>60%</a:t>
            </a:r>
            <a:endParaRPr kumimoji="1" lang="ko-KR" altLang="en-US" kern="0" spc="-50" dirty="0" smtClean="0">
              <a:gradFill>
                <a:gsLst>
                  <a:gs pos="100000">
                    <a:srgbClr val="0070C0"/>
                  </a:gs>
                  <a:gs pos="100000">
                    <a:srgbClr val="1F497D">
                      <a:lumMod val="75000"/>
                    </a:srgbClr>
                  </a:gs>
                </a:gsLst>
                <a:lin ang="5400000" scaled="0"/>
              </a:gradFill>
              <a:latin typeface="-윤고딕340" panose="02030504000101010101" pitchFamily="18" charset="-127"/>
              <a:ea typeface="-윤고딕340" panose="02030504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11" name="직사각형 210"/>
          <p:cNvSpPr/>
          <p:nvPr/>
        </p:nvSpPr>
        <p:spPr>
          <a:xfrm>
            <a:off x="4924453" y="6283371"/>
            <a:ext cx="3686907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en-US" altLang="ko-KR" sz="14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- </a:t>
            </a:r>
            <a:r>
              <a:rPr lang="ko-KR" altLang="en-US" sz="14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행정정보망 연계 확대 및 세무증명 일괄전송 등</a:t>
            </a:r>
          </a:p>
        </p:txBody>
      </p:sp>
      <p:sp>
        <p:nvSpPr>
          <p:cNvPr id="212" name="직사각형 211"/>
          <p:cNvSpPr/>
          <p:nvPr/>
        </p:nvSpPr>
        <p:spPr>
          <a:xfrm>
            <a:off x="681010" y="6285390"/>
            <a:ext cx="3973845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30325" eaLnBrk="0" latinLnBrk="0" hangingPunct="0">
              <a:spcAft>
                <a:spcPts val="300"/>
              </a:spcAft>
              <a:buSzPct val="100000"/>
              <a:defRPr/>
            </a:pPr>
            <a:r>
              <a:rPr lang="en-US" altLang="ko-KR" sz="14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- </a:t>
            </a:r>
            <a:r>
              <a:rPr lang="ko-KR" altLang="en-US" sz="1400" kern="0" dirty="0" err="1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생애주기별</a:t>
            </a:r>
            <a:r>
              <a:rPr lang="ko-KR" altLang="en-US" sz="11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en-US" altLang="ko-KR" sz="11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(</a:t>
            </a:r>
            <a:r>
              <a:rPr lang="ko-KR" altLang="en-US" sz="11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창업기 </a:t>
            </a:r>
            <a:r>
              <a:rPr lang="ko-KR" altLang="en-US" sz="11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</a:rPr>
              <a:t>→ </a:t>
            </a:r>
            <a:r>
              <a:rPr lang="ko-KR" altLang="en-US" sz="11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성장기 </a:t>
            </a:r>
            <a:r>
              <a:rPr lang="ko-KR" altLang="en-US" sz="11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</a:rPr>
              <a:t>→ </a:t>
            </a:r>
            <a:r>
              <a:rPr lang="ko-KR" altLang="en-US" sz="1100" kern="0" dirty="0" err="1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재도약기</a:t>
            </a:r>
            <a:r>
              <a:rPr lang="en-US" altLang="ko-KR" sz="11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)</a:t>
            </a:r>
            <a:r>
              <a:rPr lang="en-US" altLang="ko-KR" sz="14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en-US" sz="14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자금 공급 등</a:t>
            </a:r>
            <a:endParaRPr lang="en-US" altLang="ko-KR" sz="900" kern="0" spc="-70" dirty="0" smtClean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</p:txBody>
      </p:sp>
      <p:sp>
        <p:nvSpPr>
          <p:cNvPr id="213" name="Text Box 5"/>
          <p:cNvSpPr txBox="1">
            <a:spLocks noChangeArrowheads="1"/>
          </p:cNvSpPr>
          <p:nvPr/>
        </p:nvSpPr>
        <p:spPr bwMode="auto">
          <a:xfrm>
            <a:off x="538134" y="3904996"/>
            <a:ext cx="31130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marL="228600" indent="-228600">
              <a:buBlip>
                <a:blip r:embed="rId3"/>
              </a:buBlip>
              <a:defRPr sz="160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defRPr>
            </a:lvl1pPr>
          </a:lstStyle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ko-KR" altLang="en-US" sz="1800" dirty="0" smtClean="0"/>
              <a:t>산업단지 주변 주거환경 개선</a:t>
            </a:r>
            <a:endParaRPr lang="ko-KR" altLang="en-US" sz="1400" dirty="0" smtClean="0"/>
          </a:p>
        </p:txBody>
      </p:sp>
      <p:sp>
        <p:nvSpPr>
          <p:cNvPr id="214" name="직사각형 213"/>
          <p:cNvSpPr/>
          <p:nvPr/>
        </p:nvSpPr>
        <p:spPr>
          <a:xfrm>
            <a:off x="683868" y="4228428"/>
            <a:ext cx="3508653" cy="1292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30325" eaLnBrk="0" latinLnBrk="0" hangingPunct="0">
              <a:lnSpc>
                <a:spcPct val="70000"/>
              </a:lnSpc>
              <a:spcAft>
                <a:spcPts val="600"/>
              </a:spcAft>
              <a:buSzPct val="100000"/>
              <a:defRPr/>
            </a:pPr>
            <a:r>
              <a:rPr lang="en-US" altLang="ko-KR" sz="12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* </a:t>
            </a:r>
            <a:r>
              <a:rPr lang="ko-KR" altLang="en-US" sz="1200" kern="0" spc="-2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통근버스</a:t>
            </a:r>
            <a:r>
              <a:rPr lang="en-US" altLang="ko-KR" sz="1200" kern="0" spc="-2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, </a:t>
            </a:r>
            <a:r>
              <a:rPr lang="ko-KR" altLang="en-US" sz="1200" kern="0" spc="-20" dirty="0" err="1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어린이집</a:t>
            </a:r>
            <a:r>
              <a:rPr lang="en-US" altLang="ko-KR" sz="1200" kern="0" spc="-2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, </a:t>
            </a:r>
            <a:r>
              <a:rPr lang="ko-KR" altLang="en-US" sz="1200" kern="0" spc="-2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기숙사</a:t>
            </a:r>
            <a:r>
              <a:rPr lang="en-US" altLang="ko-KR" sz="1200" kern="0" spc="-2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 </a:t>
            </a:r>
            <a:r>
              <a:rPr lang="ko-KR" altLang="en-US" sz="1200" kern="0" spc="-2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등 </a:t>
            </a:r>
            <a:r>
              <a:rPr lang="en-US" altLang="ko-KR" sz="1200" kern="0" spc="-2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(</a:t>
            </a:r>
            <a:r>
              <a:rPr lang="ko-KR" altLang="en-US" sz="1200" kern="0" spc="-2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산업</a:t>
            </a:r>
            <a:r>
              <a:rPr lang="en-US" altLang="ko-KR" sz="1200" kern="0" spc="-2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맑은 고딕"/>
                <a:ea typeface="맑은 고딕"/>
              </a:rPr>
              <a:t>·</a:t>
            </a:r>
            <a:r>
              <a:rPr lang="ko-KR" altLang="en-US" sz="1200" kern="0" spc="-2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고용</a:t>
            </a:r>
            <a:r>
              <a:rPr lang="en-US" altLang="ko-KR" sz="1200" kern="0" spc="-2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</a:rPr>
              <a:t>·</a:t>
            </a:r>
            <a:r>
              <a:rPr lang="ko-KR" altLang="en-US" sz="1200" kern="0" spc="-20" dirty="0" err="1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국토부</a:t>
            </a:r>
            <a:r>
              <a:rPr lang="ko-KR" altLang="en-US" sz="1200" kern="0" spc="-2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 협업</a:t>
            </a:r>
            <a:r>
              <a:rPr lang="en-US" altLang="ko-KR" sz="1200" kern="0" spc="-2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)</a:t>
            </a:r>
            <a:endParaRPr lang="ko-KR" altLang="en-US" sz="1200" kern="0" spc="-10" dirty="0" smtClean="0">
              <a:gradFill>
                <a:gsLst>
                  <a:gs pos="100000">
                    <a:schemeClr val="tx1">
                      <a:lumMod val="75000"/>
                      <a:lumOff val="25000"/>
                    </a:scheme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20" pitchFamily="18" charset="-127"/>
              <a:ea typeface="-윤고딕320" pitchFamily="18" charset="-127"/>
            </a:endParaRPr>
          </a:p>
        </p:txBody>
      </p:sp>
      <p:pic>
        <p:nvPicPr>
          <p:cNvPr id="215" name="그림 2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246" y="1268413"/>
            <a:ext cx="633010" cy="180000"/>
          </a:xfrm>
          <a:prstGeom prst="rect">
            <a:avLst/>
          </a:prstGeom>
        </p:spPr>
      </p:pic>
      <p:pic>
        <p:nvPicPr>
          <p:cNvPr id="216" name="그림 2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5185" b="23889"/>
          <a:stretch/>
        </p:blipFill>
        <p:spPr>
          <a:xfrm>
            <a:off x="8226329" y="1268413"/>
            <a:ext cx="471275" cy="180000"/>
          </a:xfrm>
          <a:prstGeom prst="rect">
            <a:avLst/>
          </a:prstGeom>
        </p:spPr>
      </p:pic>
      <p:pic>
        <p:nvPicPr>
          <p:cNvPr id="217" name="그림 2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246" y="1061410"/>
            <a:ext cx="646085" cy="180000"/>
          </a:xfrm>
          <a:prstGeom prst="rect">
            <a:avLst/>
          </a:prstGeom>
        </p:spPr>
      </p:pic>
      <p:pic>
        <p:nvPicPr>
          <p:cNvPr id="218" name="그림 2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89" b="27777"/>
          <a:stretch/>
        </p:blipFill>
        <p:spPr>
          <a:xfrm>
            <a:off x="8143759" y="1058763"/>
            <a:ext cx="553845" cy="180000"/>
          </a:xfrm>
          <a:prstGeom prst="rect">
            <a:avLst/>
          </a:prstGeom>
        </p:spPr>
      </p:pic>
      <p:grpSp>
        <p:nvGrpSpPr>
          <p:cNvPr id="11" name="그룹 218"/>
          <p:cNvGrpSpPr/>
          <p:nvPr/>
        </p:nvGrpSpPr>
        <p:grpSpPr>
          <a:xfrm>
            <a:off x="430683" y="1046428"/>
            <a:ext cx="930668" cy="411108"/>
            <a:chOff x="456554" y="1048169"/>
            <a:chExt cx="2688547" cy="411108"/>
          </a:xfrm>
        </p:grpSpPr>
        <p:grpSp>
          <p:nvGrpSpPr>
            <p:cNvPr id="12" name="그룹 226"/>
            <p:cNvGrpSpPr/>
            <p:nvPr/>
          </p:nvGrpSpPr>
          <p:grpSpPr>
            <a:xfrm>
              <a:off x="456554" y="1048169"/>
              <a:ext cx="2688547" cy="411108"/>
              <a:chOff x="456554" y="1048169"/>
              <a:chExt cx="2688547" cy="411108"/>
            </a:xfrm>
          </p:grpSpPr>
          <p:grpSp>
            <p:nvGrpSpPr>
              <p:cNvPr id="13" name="그룹 233"/>
              <p:cNvGrpSpPr/>
              <p:nvPr/>
            </p:nvGrpSpPr>
            <p:grpSpPr>
              <a:xfrm>
                <a:off x="456554" y="1048169"/>
                <a:ext cx="2688547" cy="411108"/>
                <a:chOff x="1454256" y="5858252"/>
                <a:chExt cx="4769757" cy="539079"/>
              </a:xfrm>
            </p:grpSpPr>
            <p:sp>
              <p:nvSpPr>
                <p:cNvPr id="224" name="모서리가 둥근 직사각형 223"/>
                <p:cNvSpPr/>
                <p:nvPr/>
              </p:nvSpPr>
              <p:spPr>
                <a:xfrm>
                  <a:off x="1454256" y="5858252"/>
                  <a:ext cx="4769757" cy="53907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5" name="모서리가 둥근 직사각형 224"/>
                <p:cNvSpPr/>
                <p:nvPr/>
              </p:nvSpPr>
              <p:spPr>
                <a:xfrm>
                  <a:off x="1530028" y="5889904"/>
                  <a:ext cx="4623915" cy="473856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100000">
                      <a:srgbClr val="5A93C6"/>
                    </a:gs>
                    <a:gs pos="0">
                      <a:srgbClr val="365E8E"/>
                    </a:gs>
                  </a:gsLst>
                  <a:lin ang="9000000" scaled="0"/>
                </a:gradFill>
                <a:ln w="6350">
                  <a:solidFill>
                    <a:schemeClr val="bg1"/>
                  </a:solidFill>
                </a:ln>
                <a:effectLst>
                  <a:innerShdw blurRad="63500" dist="127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</p:grpSp>
          <p:pic>
            <p:nvPicPr>
              <p:cNvPr id="223" name="그림 222" descr="7.png"/>
              <p:cNvPicPr>
                <a:picLocks noChangeAspect="1"/>
              </p:cNvPicPr>
              <p:nvPr/>
            </p:nvPicPr>
            <p:blipFill>
              <a:blip r:embed="rId9" cstate="print"/>
              <a:srcRect l="36136" t="27801" r="50166" b="42889"/>
              <a:stretch>
                <a:fillRect/>
              </a:stretch>
            </p:blipFill>
            <p:spPr>
              <a:xfrm flipH="1">
                <a:off x="542252" y="1087732"/>
                <a:ext cx="2508714" cy="337256"/>
              </a:xfrm>
              <a:prstGeom prst="roundRect">
                <a:avLst>
                  <a:gd name="adj" fmla="val 42750"/>
                </a:avLst>
              </a:prstGeom>
            </p:spPr>
          </p:pic>
        </p:grpSp>
        <p:sp>
          <p:nvSpPr>
            <p:cNvPr id="221" name="제목 114"/>
            <p:cNvSpPr txBox="1">
              <a:spLocks/>
            </p:cNvSpPr>
            <p:nvPr/>
          </p:nvSpPr>
          <p:spPr>
            <a:xfrm>
              <a:off x="509134" y="1109068"/>
              <a:ext cx="2588972" cy="288033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2000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성 장</a:t>
              </a:r>
              <a:endParaRPr lang="ko-KR" altLang="en-US" sz="200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0951952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31"/>
          <p:cNvGrpSpPr/>
          <p:nvPr/>
        </p:nvGrpSpPr>
        <p:grpSpPr>
          <a:xfrm>
            <a:off x="6732240" y="481896"/>
            <a:ext cx="2086188" cy="333943"/>
            <a:chOff x="6858154" y="481896"/>
            <a:chExt cx="2086188" cy="333943"/>
          </a:xfrm>
        </p:grpSpPr>
        <p:sp>
          <p:nvSpPr>
            <p:cNvPr id="133" name="모서리가 둥근 직사각형 132"/>
            <p:cNvSpPr/>
            <p:nvPr/>
          </p:nvSpPr>
          <p:spPr>
            <a:xfrm>
              <a:off x="6935657" y="510487"/>
              <a:ext cx="812855" cy="25059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 w="952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134" name="Text Box 5"/>
            <p:cNvSpPr txBox="1">
              <a:spLocks noChangeArrowheads="1"/>
            </p:cNvSpPr>
            <p:nvPr/>
          </p:nvSpPr>
          <p:spPr bwMode="auto">
            <a:xfrm>
              <a:off x="7707692" y="492674"/>
              <a:ext cx="123665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latinLnBrk="0" hangingPunct="1">
                <a:defRPr/>
              </a:pPr>
              <a:r>
                <a:rPr lang="ko-KR" altLang="en-US" sz="1500" kern="0" spc="-90" dirty="0">
                  <a:gradFill>
                    <a:gsLst>
                      <a:gs pos="100000">
                        <a:srgbClr val="4F81BD">
                          <a:lumMod val="75000"/>
                        </a:srgbClr>
                      </a:gs>
                      <a:gs pos="100000">
                        <a:srgbClr val="00589A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기업생태계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6858154" y="481896"/>
              <a:ext cx="9678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base">
                <a:spcAft>
                  <a:spcPct val="0"/>
                </a:spcAft>
                <a:buClr>
                  <a:prstClr val="black">
                    <a:lumMod val="85000"/>
                    <a:lumOff val="15000"/>
                  </a:prstClr>
                </a:buClr>
              </a:pPr>
              <a:r>
                <a:rPr kumimoji="1" lang="ko-KR" altLang="en-US" sz="1400" b="1" spc="-40" dirty="0">
                  <a:gradFill>
                    <a:gsLst>
                      <a:gs pos="100000">
                        <a:prstClr val="white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창조경제</a:t>
              </a:r>
            </a:p>
          </p:txBody>
        </p:sp>
      </p:grpSp>
      <p:sp>
        <p:nvSpPr>
          <p:cNvPr id="136" name="TextBox 135"/>
          <p:cNvSpPr txBox="1"/>
          <p:nvPr/>
        </p:nvSpPr>
        <p:spPr bwMode="auto">
          <a:xfrm>
            <a:off x="478159" y="242257"/>
            <a:ext cx="4960012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00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2. </a:t>
            </a:r>
            <a:r>
              <a:rPr lang="ko-KR" altLang="en-US" sz="300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견고한 기업 성장사다리 구축</a:t>
            </a:r>
          </a:p>
        </p:txBody>
      </p:sp>
      <p:sp>
        <p:nvSpPr>
          <p:cNvPr id="138" name="아래쪽 화살표 137"/>
          <p:cNvSpPr/>
          <p:nvPr/>
        </p:nvSpPr>
        <p:spPr>
          <a:xfrm rot="16200000">
            <a:off x="3008521" y="5630604"/>
            <a:ext cx="730693" cy="396000"/>
          </a:xfrm>
          <a:prstGeom prst="downArrow">
            <a:avLst>
              <a:gd name="adj1" fmla="val 50000"/>
              <a:gd name="adj2" fmla="val 56775"/>
            </a:avLst>
          </a:prstGeom>
          <a:gradFill>
            <a:gsLst>
              <a:gs pos="833">
                <a:srgbClr val="FFFF00">
                  <a:alpha val="0"/>
                </a:srgbClr>
              </a:gs>
              <a:gs pos="48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0"/>
          </a:gradFill>
          <a:ln w="15875" cap="rnd">
            <a:noFill/>
            <a:tailEnd type="triangl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>
              <a:solidFill>
                <a:prstClr val="white"/>
              </a:solidFill>
            </a:endParaRPr>
          </a:p>
        </p:txBody>
      </p:sp>
      <p:sp>
        <p:nvSpPr>
          <p:cNvPr id="139" name="모서리가 둥근 직사각형 8"/>
          <p:cNvSpPr/>
          <p:nvPr/>
        </p:nvSpPr>
        <p:spPr>
          <a:xfrm>
            <a:off x="4953948" y="1555078"/>
            <a:ext cx="3708000" cy="308836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rgbClr val="248E9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ko-KR" altLang="en-US" sz="14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40" name="모서리가 둥근 직사각형 8"/>
          <p:cNvSpPr/>
          <p:nvPr/>
        </p:nvSpPr>
        <p:spPr>
          <a:xfrm>
            <a:off x="467561" y="1555078"/>
            <a:ext cx="3780000" cy="309456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ko-KR" altLang="en-US" sz="1400">
              <a:solidFill>
                <a:srgbClr val="FFFFFF"/>
              </a:solidFill>
              <a:cs typeface="Arial" pitchFamily="34" charset="0"/>
            </a:endParaRPr>
          </a:p>
        </p:txBody>
      </p:sp>
      <p:grpSp>
        <p:nvGrpSpPr>
          <p:cNvPr id="3" name="그룹 84"/>
          <p:cNvGrpSpPr/>
          <p:nvPr/>
        </p:nvGrpSpPr>
        <p:grpSpPr>
          <a:xfrm>
            <a:off x="468524" y="1555842"/>
            <a:ext cx="3780000" cy="426159"/>
            <a:chOff x="469465" y="1674340"/>
            <a:chExt cx="4007925" cy="354747"/>
          </a:xfrm>
        </p:grpSpPr>
        <p:sp>
          <p:nvSpPr>
            <p:cNvPr id="145" name="AutoShape 55"/>
            <p:cNvSpPr>
              <a:spLocks noChangeArrowheads="1"/>
            </p:cNvSpPr>
            <p:nvPr/>
          </p:nvSpPr>
          <p:spPr bwMode="auto">
            <a:xfrm>
              <a:off x="469465" y="1674340"/>
              <a:ext cx="4007925" cy="354747"/>
            </a:xfrm>
            <a:prstGeom prst="roundRect">
              <a:avLst>
                <a:gd name="adj" fmla="val 0"/>
              </a:avLst>
            </a:prstGeom>
            <a:solidFill>
              <a:srgbClr val="0070C0"/>
            </a:solidFill>
            <a:ln w="317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endParaRPr lang="ko-KR" altLang="en-US" sz="200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46" name="자유형 145"/>
            <p:cNvSpPr/>
            <p:nvPr/>
          </p:nvSpPr>
          <p:spPr>
            <a:xfrm>
              <a:off x="483181" y="1682496"/>
              <a:ext cx="922421" cy="346220"/>
            </a:xfrm>
            <a:custGeom>
              <a:avLst/>
              <a:gdLst>
                <a:gd name="connsiteX0" fmla="*/ 0 w 922421"/>
                <a:gd name="connsiteY0" fmla="*/ 409074 h 409074"/>
                <a:gd name="connsiteX1" fmla="*/ 922421 w 922421"/>
                <a:gd name="connsiteY1" fmla="*/ 0 h 409074"/>
                <a:gd name="connsiteX2" fmla="*/ 0 w 922421"/>
                <a:gd name="connsiteY2" fmla="*/ 0 h 409074"/>
                <a:gd name="connsiteX3" fmla="*/ 0 w 922421"/>
                <a:gd name="connsiteY3" fmla="*/ 409074 h 40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421" h="409074">
                  <a:moveTo>
                    <a:pt x="0" y="409074"/>
                  </a:moveTo>
                  <a:lnTo>
                    <a:pt x="922421" y="0"/>
                  </a:lnTo>
                  <a:lnTo>
                    <a:pt x="0" y="0"/>
                  </a:lnTo>
                  <a:lnTo>
                    <a:pt x="0" y="409074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10000"/>
                  </a:schemeClr>
                </a:gs>
                <a:gs pos="0">
                  <a:schemeClr val="bg1">
                    <a:alpha val="27000"/>
                  </a:schemeClr>
                </a:gs>
              </a:gsLst>
              <a:lin ang="9000000" scaled="0"/>
            </a:gra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ko-KR" altLang="en-US" sz="2000"/>
            </a:p>
          </p:txBody>
        </p:sp>
      </p:grpSp>
      <p:sp>
        <p:nvSpPr>
          <p:cNvPr id="160" name="제목 114"/>
          <p:cNvSpPr txBox="1">
            <a:spLocks/>
          </p:cNvSpPr>
          <p:nvPr/>
        </p:nvSpPr>
        <p:spPr>
          <a:xfrm>
            <a:off x="427816" y="1633467"/>
            <a:ext cx="3858432" cy="267963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wrap="none" lIns="0" tIns="0" rIns="0" bIns="0" anchor="ctr" anchorCtr="0"/>
          <a:lstStyle/>
          <a:p>
            <a:pPr algn="ctr" eaLnBrk="0" latinLnBrk="0" hangingPunct="0">
              <a:defRPr/>
            </a:pPr>
            <a:r>
              <a:rPr lang="ko-KR" altLang="en-US" sz="2000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중견 후보기업 육성</a:t>
            </a:r>
          </a:p>
        </p:txBody>
      </p:sp>
      <p:grpSp>
        <p:nvGrpSpPr>
          <p:cNvPr id="4" name="그룹 105"/>
          <p:cNvGrpSpPr/>
          <p:nvPr/>
        </p:nvGrpSpPr>
        <p:grpSpPr>
          <a:xfrm>
            <a:off x="4953951" y="1555842"/>
            <a:ext cx="3708000" cy="426159"/>
            <a:chOff x="4547113" y="1674340"/>
            <a:chExt cx="4014674" cy="354747"/>
          </a:xfrm>
        </p:grpSpPr>
        <p:sp>
          <p:nvSpPr>
            <p:cNvPr id="162" name="AutoShape 55"/>
            <p:cNvSpPr>
              <a:spLocks noChangeArrowheads="1"/>
            </p:cNvSpPr>
            <p:nvPr/>
          </p:nvSpPr>
          <p:spPr bwMode="auto">
            <a:xfrm>
              <a:off x="4547113" y="1674340"/>
              <a:ext cx="4014674" cy="354747"/>
            </a:xfrm>
            <a:prstGeom prst="roundRect">
              <a:avLst>
                <a:gd name="adj" fmla="val 0"/>
              </a:avLst>
            </a:prstGeom>
            <a:solidFill>
              <a:srgbClr val="248E9C"/>
            </a:solidFill>
            <a:ln w="317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endParaRPr lang="ko-KR" altLang="en-US" sz="200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63" name="자유형 162"/>
            <p:cNvSpPr/>
            <p:nvPr/>
          </p:nvSpPr>
          <p:spPr>
            <a:xfrm flipH="1">
              <a:off x="7625895" y="1682496"/>
              <a:ext cx="922421" cy="346220"/>
            </a:xfrm>
            <a:custGeom>
              <a:avLst/>
              <a:gdLst>
                <a:gd name="connsiteX0" fmla="*/ 0 w 922421"/>
                <a:gd name="connsiteY0" fmla="*/ 409074 h 409074"/>
                <a:gd name="connsiteX1" fmla="*/ 922421 w 922421"/>
                <a:gd name="connsiteY1" fmla="*/ 0 h 409074"/>
                <a:gd name="connsiteX2" fmla="*/ 0 w 922421"/>
                <a:gd name="connsiteY2" fmla="*/ 0 h 409074"/>
                <a:gd name="connsiteX3" fmla="*/ 0 w 922421"/>
                <a:gd name="connsiteY3" fmla="*/ 409074 h 40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421" h="409074">
                  <a:moveTo>
                    <a:pt x="0" y="409074"/>
                  </a:moveTo>
                  <a:lnTo>
                    <a:pt x="922421" y="0"/>
                  </a:lnTo>
                  <a:lnTo>
                    <a:pt x="0" y="0"/>
                  </a:lnTo>
                  <a:lnTo>
                    <a:pt x="0" y="409074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10000"/>
                  </a:schemeClr>
                </a:gs>
                <a:gs pos="0">
                  <a:schemeClr val="bg1">
                    <a:alpha val="27000"/>
                  </a:schemeClr>
                </a:gs>
              </a:gsLst>
              <a:lin ang="9000000" scaled="0"/>
            </a:gra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ko-KR" altLang="en-US" sz="2000"/>
            </a:p>
          </p:txBody>
        </p:sp>
      </p:grpSp>
      <p:sp>
        <p:nvSpPr>
          <p:cNvPr id="168" name="제목 114"/>
          <p:cNvSpPr txBox="1">
            <a:spLocks/>
          </p:cNvSpPr>
          <p:nvPr/>
        </p:nvSpPr>
        <p:spPr>
          <a:xfrm>
            <a:off x="4936015" y="1625012"/>
            <a:ext cx="3746498" cy="267963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wrap="none" lIns="0" tIns="0" rIns="0" bIns="0" anchor="ctr" anchorCtr="0"/>
          <a:lstStyle/>
          <a:p>
            <a:pPr algn="ctr" eaLnBrk="0" latinLnBrk="0" hangingPunct="0">
              <a:defRPr/>
            </a:pPr>
            <a:r>
              <a:rPr lang="ko-KR" altLang="en-US" sz="2000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글로벌 전문기업화</a:t>
            </a:r>
            <a:endParaRPr lang="ko-KR" altLang="en-US" sz="2000" kern="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40" panose="02030504000101010101" pitchFamily="18" charset="-127"/>
              <a:ea typeface="-윤고딕340" panose="02030504000101010101" pitchFamily="18" charset="-127"/>
              <a:cs typeface="Arial" pitchFamily="34" charset="0"/>
            </a:endParaRPr>
          </a:p>
        </p:txBody>
      </p:sp>
      <p:sp>
        <p:nvSpPr>
          <p:cNvPr id="170" name="Text Box 5"/>
          <p:cNvSpPr txBox="1">
            <a:spLocks noChangeArrowheads="1"/>
          </p:cNvSpPr>
          <p:nvPr/>
        </p:nvSpPr>
        <p:spPr bwMode="auto">
          <a:xfrm>
            <a:off x="535407" y="2011964"/>
            <a:ext cx="2949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Clr>
                <a:schemeClr val="tx1"/>
              </a:buClr>
              <a:buFont typeface="Arial" pitchFamily="34" charset="0"/>
              <a:buChar char="•"/>
            </a:pPr>
            <a:r>
              <a:rPr lang="ko-KR" altLang="en-US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고성장 </a:t>
            </a:r>
            <a:r>
              <a:rPr lang="ko-KR" altLang="en-US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중소기업 </a:t>
            </a:r>
            <a:r>
              <a:rPr lang="ko-KR" altLang="en-US" dirty="0" err="1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발굴ㆍ지원</a:t>
            </a:r>
            <a:endParaRPr lang="ko-KR" altLang="en-US" dirty="0">
              <a:gradFill>
                <a:gsLst>
                  <a:gs pos="100000">
                    <a:srgbClr val="000000"/>
                  </a:gs>
                  <a:gs pos="100000">
                    <a:srgbClr val="BBE0E3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71" name="직사각형 170"/>
          <p:cNvSpPr/>
          <p:nvPr/>
        </p:nvSpPr>
        <p:spPr>
          <a:xfrm>
            <a:off x="683136" y="2531013"/>
            <a:ext cx="3433632" cy="4693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30325" eaLnBrk="0" latinLnBrk="0" hangingPunct="0">
              <a:spcAft>
                <a:spcPts val="300"/>
              </a:spcAft>
              <a:buSzPct val="100000"/>
              <a:defRPr/>
            </a:pPr>
            <a:r>
              <a:rPr lang="en-US" altLang="ko-KR" sz="14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-</a:t>
            </a:r>
            <a:r>
              <a:rPr lang="ko-KR" altLang="en-US" sz="14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en-US" sz="14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수출마케팅 </a:t>
            </a:r>
            <a:r>
              <a:rPr lang="en-US" altLang="ko-KR" sz="14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+ </a:t>
            </a:r>
            <a:r>
              <a:rPr lang="ko-KR" altLang="en-US" sz="14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자금 </a:t>
            </a:r>
            <a:r>
              <a:rPr lang="en-US" altLang="ko-KR" sz="14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+ R&amp;D </a:t>
            </a:r>
            <a:r>
              <a:rPr lang="ko-KR" altLang="en-US" sz="14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등 패키지 지원</a:t>
            </a:r>
            <a:endParaRPr lang="en-US" altLang="ko-KR" sz="1400" kern="0" dirty="0" smtClean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  <a:p>
            <a:pPr defTabSz="1330325" eaLnBrk="0" latinLnBrk="0" hangingPunct="0">
              <a:spcAft>
                <a:spcPts val="300"/>
              </a:spcAft>
              <a:buSzPct val="100000"/>
              <a:defRPr/>
            </a:pPr>
            <a:r>
              <a:rPr lang="en-US" altLang="ko-KR" sz="14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-</a:t>
            </a:r>
            <a:r>
              <a:rPr lang="ko-KR" altLang="en-US" sz="14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en-US" altLang="ko-KR" sz="14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17</a:t>
            </a:r>
            <a:r>
              <a:rPr lang="ko-KR" altLang="en-US" sz="14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년까지 </a:t>
            </a:r>
            <a:r>
              <a:rPr lang="en-US" altLang="ko-KR" sz="14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1</a:t>
            </a:r>
            <a:r>
              <a:rPr lang="ko-KR" altLang="en-US" sz="14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조원 투입</a:t>
            </a:r>
            <a:r>
              <a:rPr lang="en-US" altLang="ko-KR" sz="14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,</a:t>
            </a:r>
            <a:r>
              <a:rPr lang="ko-KR" altLang="en-US" sz="14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en-US" altLang="ko-KR" sz="14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1,500</a:t>
            </a:r>
            <a:r>
              <a:rPr lang="ko-KR" altLang="en-US" sz="14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개 기업 육성</a:t>
            </a:r>
          </a:p>
        </p:txBody>
      </p:sp>
      <p:sp>
        <p:nvSpPr>
          <p:cNvPr id="172" name="Text Box 5"/>
          <p:cNvSpPr txBox="1">
            <a:spLocks noChangeArrowheads="1"/>
          </p:cNvSpPr>
          <p:nvPr/>
        </p:nvSpPr>
        <p:spPr bwMode="auto">
          <a:xfrm>
            <a:off x="535407" y="3207047"/>
            <a:ext cx="36760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Clr>
                <a:schemeClr val="tx1"/>
              </a:buClr>
              <a:buFont typeface="Arial" pitchFamily="34" charset="0"/>
              <a:buChar char="•"/>
            </a:pPr>
            <a:r>
              <a:rPr lang="ko-KR" altLang="en-US" spc="-7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지역 </a:t>
            </a:r>
            <a:r>
              <a:rPr lang="ko-KR" altLang="en-US" spc="-70" dirty="0" err="1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강소기업</a:t>
            </a:r>
            <a:r>
              <a:rPr lang="ko-KR" altLang="en-US" spc="-7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spc="-7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경쟁력 강화 </a:t>
            </a:r>
            <a:r>
              <a:rPr lang="en-US" altLang="ko-KR" sz="1400" spc="-7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(</a:t>
            </a:r>
            <a:r>
              <a:rPr lang="ko-KR" altLang="en-US" sz="1400" spc="-70" dirty="0" err="1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지자체</a:t>
            </a:r>
            <a:r>
              <a:rPr lang="ko-KR" altLang="en-US" sz="1400" spc="-7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협업</a:t>
            </a:r>
            <a:r>
              <a:rPr lang="en-US" altLang="ko-KR" sz="1400" spc="-7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)</a:t>
            </a:r>
          </a:p>
        </p:txBody>
      </p:sp>
      <p:sp>
        <p:nvSpPr>
          <p:cNvPr id="173" name="직사각형 172"/>
          <p:cNvSpPr/>
          <p:nvPr/>
        </p:nvSpPr>
        <p:spPr>
          <a:xfrm>
            <a:off x="683136" y="3547886"/>
            <a:ext cx="3145092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30325" eaLnBrk="0" latinLnBrk="0" hangingPunct="0">
              <a:spcAft>
                <a:spcPts val="300"/>
              </a:spcAft>
              <a:buSzPct val="100000"/>
              <a:defRPr/>
            </a:pPr>
            <a:r>
              <a:rPr lang="en-US" altLang="ko-KR" sz="14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-</a:t>
            </a:r>
            <a:r>
              <a:rPr lang="ko-KR" altLang="en-US" sz="14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 중장기 </a:t>
            </a:r>
            <a:r>
              <a:rPr lang="en-US" altLang="ko-KR" sz="14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R&amp;D </a:t>
            </a:r>
            <a:r>
              <a:rPr lang="ko-KR" altLang="en-US" sz="14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기획</a:t>
            </a:r>
            <a:r>
              <a:rPr lang="en-US" altLang="ko-KR" sz="105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en-US" altLang="ko-KR" sz="14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+ </a:t>
            </a:r>
            <a:r>
              <a:rPr lang="ko-KR" altLang="en-US" sz="14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지역특화 맞춤 지원</a:t>
            </a:r>
            <a:endParaRPr lang="en-US" altLang="ko-KR" sz="1050" kern="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</p:txBody>
      </p:sp>
      <p:sp>
        <p:nvSpPr>
          <p:cNvPr id="174" name="Text Box 5"/>
          <p:cNvSpPr txBox="1">
            <a:spLocks noChangeArrowheads="1"/>
          </p:cNvSpPr>
          <p:nvPr/>
        </p:nvSpPr>
        <p:spPr bwMode="auto">
          <a:xfrm>
            <a:off x="535407" y="4000504"/>
            <a:ext cx="35939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Clr>
                <a:schemeClr val="tx1"/>
              </a:buClr>
              <a:buFont typeface="Arial" pitchFamily="34" charset="0"/>
              <a:buChar char="•"/>
            </a:pPr>
            <a:r>
              <a:rPr lang="ko-KR" altLang="en-US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명문 </a:t>
            </a:r>
            <a:r>
              <a:rPr lang="ko-KR" altLang="en-US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장수기업 </a:t>
            </a:r>
            <a:r>
              <a:rPr lang="ko-KR" altLang="en-US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확인 제도 도입 </a:t>
            </a:r>
            <a:r>
              <a:rPr lang="ko-KR" altLang="en-US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시행</a:t>
            </a:r>
          </a:p>
        </p:txBody>
      </p:sp>
      <p:sp>
        <p:nvSpPr>
          <p:cNvPr id="175" name="직사각형 174"/>
          <p:cNvSpPr/>
          <p:nvPr/>
        </p:nvSpPr>
        <p:spPr>
          <a:xfrm>
            <a:off x="683136" y="4356564"/>
            <a:ext cx="2231380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30325" eaLnBrk="0" latinLnBrk="0" hangingPunct="0">
              <a:spcAft>
                <a:spcPts val="300"/>
              </a:spcAft>
              <a:buSzPct val="100000"/>
              <a:defRPr/>
            </a:pPr>
            <a:r>
              <a:rPr lang="en-US" altLang="ko-KR" sz="14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-</a:t>
            </a:r>
            <a:r>
              <a:rPr lang="ko-KR" altLang="en-US" sz="14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 중소기업진흥법 </a:t>
            </a:r>
            <a:r>
              <a:rPr lang="ko-KR" altLang="en-US" sz="14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개정</a:t>
            </a:r>
            <a:r>
              <a:rPr lang="ko-KR" altLang="en-US" sz="105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en-US" altLang="ko-KR" sz="105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(</a:t>
            </a:r>
            <a:r>
              <a:rPr lang="en-US" altLang="ko-KR" sz="105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15.6</a:t>
            </a:r>
            <a:r>
              <a:rPr lang="ko-KR" altLang="en-US" sz="105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월</a:t>
            </a:r>
            <a:r>
              <a:rPr lang="en-US" altLang="ko-KR" sz="105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)</a:t>
            </a:r>
            <a:endParaRPr lang="en-US" altLang="ko-KR" sz="1050" kern="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</p:txBody>
      </p:sp>
      <p:sp>
        <p:nvSpPr>
          <p:cNvPr id="176" name="직사각형 175"/>
          <p:cNvSpPr/>
          <p:nvPr/>
        </p:nvSpPr>
        <p:spPr>
          <a:xfrm>
            <a:off x="5210692" y="4331471"/>
            <a:ext cx="3010440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30325" eaLnBrk="0" latinLnBrk="0" hangingPunct="0">
              <a:spcAft>
                <a:spcPts val="300"/>
              </a:spcAft>
              <a:buSzPct val="100000"/>
              <a:defRPr/>
            </a:pPr>
            <a:r>
              <a:rPr lang="en-US" altLang="ko-KR" sz="14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-</a:t>
            </a:r>
            <a:r>
              <a:rPr lang="ko-KR" altLang="en-US" sz="14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 성장성 평가 강화</a:t>
            </a:r>
            <a:r>
              <a:rPr lang="en-US" altLang="ko-KR" sz="14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, </a:t>
            </a:r>
            <a:r>
              <a:rPr lang="ko-KR" altLang="en-US" sz="1400" kern="0" dirty="0" err="1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무빙타겟제</a:t>
            </a:r>
            <a:r>
              <a:rPr lang="ko-KR" altLang="en-US" sz="14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 도입 등</a:t>
            </a:r>
          </a:p>
        </p:txBody>
      </p:sp>
      <p:grpSp>
        <p:nvGrpSpPr>
          <p:cNvPr id="5" name="그룹 176"/>
          <p:cNvGrpSpPr/>
          <p:nvPr/>
        </p:nvGrpSpPr>
        <p:grpSpPr>
          <a:xfrm rot="16200000">
            <a:off x="3908194" y="2958532"/>
            <a:ext cx="1487567" cy="603379"/>
            <a:chOff x="3522933" y="2998606"/>
            <a:chExt cx="3416900" cy="770347"/>
          </a:xfrm>
        </p:grpSpPr>
        <p:pic>
          <p:nvPicPr>
            <p:cNvPr id="178" name="Picture 5" descr="E:\PNG\화살표\화살살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522933" y="2998606"/>
              <a:ext cx="3416900" cy="770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3" name="Picture 5" descr="E:\PNG\화살표\화살살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522933" y="2998606"/>
              <a:ext cx="3416900" cy="770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8" name="Picture 5" descr="E:\PNG\화살표\화살살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522933" y="2998606"/>
              <a:ext cx="3416900" cy="770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90" name="직선 연결선 189"/>
          <p:cNvCxnSpPr/>
          <p:nvPr/>
        </p:nvCxnSpPr>
        <p:spPr>
          <a:xfrm>
            <a:off x="4628198" y="3229115"/>
            <a:ext cx="0" cy="1844702"/>
          </a:xfrm>
          <a:prstGeom prst="line">
            <a:avLst/>
          </a:prstGeom>
          <a:ln w="22225">
            <a:solidFill>
              <a:srgbClr val="239D6C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원호 190"/>
          <p:cNvSpPr>
            <a:spLocks noChangeAspect="1"/>
          </p:cNvSpPr>
          <p:nvPr/>
        </p:nvSpPr>
        <p:spPr>
          <a:xfrm rot="3600000">
            <a:off x="4499665" y="3102172"/>
            <a:ext cx="252000" cy="252000"/>
          </a:xfrm>
          <a:prstGeom prst="arc">
            <a:avLst>
              <a:gd name="adj1" fmla="val 3488258"/>
              <a:gd name="adj2" fmla="val 0"/>
            </a:avLst>
          </a:prstGeom>
          <a:ln w="38100">
            <a:solidFill>
              <a:srgbClr val="2AA65C">
                <a:alpha val="5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/>
          <a:lstStyle/>
          <a:p>
            <a:pPr algn="ctr"/>
            <a:endParaRPr lang="ko-KR" altLang="en-US" sz="2000"/>
          </a:p>
        </p:txBody>
      </p:sp>
      <p:grpSp>
        <p:nvGrpSpPr>
          <p:cNvPr id="6" name="그룹 195"/>
          <p:cNvGrpSpPr/>
          <p:nvPr/>
        </p:nvGrpSpPr>
        <p:grpSpPr>
          <a:xfrm>
            <a:off x="4888232" y="2564124"/>
            <a:ext cx="3745870" cy="1214777"/>
            <a:chOff x="4888232" y="3121426"/>
            <a:chExt cx="3745870" cy="1214777"/>
          </a:xfrm>
        </p:grpSpPr>
        <p:pic>
          <p:nvPicPr>
            <p:cNvPr id="197" name="Picture 2" descr="C:\Users\user\Desktop\그림1.png"/>
            <p:cNvPicPr>
              <a:picLocks noChangeAspect="1" noChangeArrowheads="1"/>
            </p:cNvPicPr>
            <p:nvPr/>
          </p:nvPicPr>
          <p:blipFill>
            <a:blip r:embed="rId4"/>
            <a:srcRect b="24127"/>
            <a:stretch>
              <a:fillRect/>
            </a:stretch>
          </p:blipFill>
          <p:spPr bwMode="auto">
            <a:xfrm>
              <a:off x="5394546" y="3121426"/>
              <a:ext cx="1577536" cy="1152000"/>
            </a:xfrm>
            <a:prstGeom prst="rect">
              <a:avLst/>
            </a:prstGeom>
            <a:noFill/>
          </p:spPr>
        </p:pic>
        <p:pic>
          <p:nvPicPr>
            <p:cNvPr id="198" name="Picture 3" descr="C:\Users\user\Desktop\그림2.png"/>
            <p:cNvPicPr>
              <a:picLocks noChangeAspect="1" noChangeArrowheads="1"/>
            </p:cNvPicPr>
            <p:nvPr/>
          </p:nvPicPr>
          <p:blipFill>
            <a:blip r:embed="rId5"/>
            <a:srcRect b="19479"/>
            <a:stretch>
              <a:fillRect/>
            </a:stretch>
          </p:blipFill>
          <p:spPr bwMode="auto">
            <a:xfrm>
              <a:off x="7069764" y="3128514"/>
              <a:ext cx="1479904" cy="1152000"/>
            </a:xfrm>
            <a:prstGeom prst="rect">
              <a:avLst/>
            </a:prstGeom>
            <a:noFill/>
          </p:spPr>
        </p:pic>
        <p:sp>
          <p:nvSpPr>
            <p:cNvPr id="199" name="AutoShape 55"/>
            <p:cNvSpPr>
              <a:spLocks noChangeArrowheads="1"/>
            </p:cNvSpPr>
            <p:nvPr/>
          </p:nvSpPr>
          <p:spPr bwMode="auto">
            <a:xfrm>
              <a:off x="5056683" y="3435092"/>
              <a:ext cx="602398" cy="262729"/>
            </a:xfrm>
            <a:prstGeom prst="roundRect">
              <a:avLst>
                <a:gd name="adj" fmla="val 8634"/>
              </a:avLst>
            </a:prstGeom>
            <a:solidFill>
              <a:schemeClr val="accent5">
                <a:lumMod val="75000"/>
              </a:schemeClr>
            </a:solidFill>
            <a:ln w="3175">
              <a:noFill/>
              <a:round/>
              <a:headEnd/>
              <a:tailEnd/>
            </a:ln>
          </p:spPr>
          <p:txBody>
            <a:bodyPr wrap="none" lIns="0" tIns="0" rIns="0" bIns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b="1">
                <a:solidFill>
                  <a:prstClr val="black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00" name="AutoShape 55"/>
            <p:cNvSpPr>
              <a:spLocks noChangeArrowheads="1"/>
            </p:cNvSpPr>
            <p:nvPr/>
          </p:nvSpPr>
          <p:spPr bwMode="auto">
            <a:xfrm>
              <a:off x="5056683" y="3740918"/>
              <a:ext cx="602398" cy="262729"/>
            </a:xfrm>
            <a:prstGeom prst="roundRect">
              <a:avLst>
                <a:gd name="adj" fmla="val 8634"/>
              </a:avLst>
            </a:prstGeom>
            <a:solidFill>
              <a:schemeClr val="accent5">
                <a:lumMod val="75000"/>
              </a:schemeClr>
            </a:solidFill>
            <a:ln w="3175">
              <a:noFill/>
              <a:round/>
              <a:headEnd/>
              <a:tailEnd/>
            </a:ln>
          </p:spPr>
          <p:txBody>
            <a:bodyPr wrap="none" lIns="0" tIns="0" rIns="0" bIns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b="1">
                <a:solidFill>
                  <a:prstClr val="black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01" name="AutoShape 55"/>
            <p:cNvSpPr>
              <a:spLocks noChangeArrowheads="1"/>
            </p:cNvSpPr>
            <p:nvPr/>
          </p:nvSpPr>
          <p:spPr bwMode="auto">
            <a:xfrm>
              <a:off x="5056683" y="4034303"/>
              <a:ext cx="602398" cy="262729"/>
            </a:xfrm>
            <a:prstGeom prst="roundRect">
              <a:avLst>
                <a:gd name="adj" fmla="val 11337"/>
              </a:avLst>
            </a:prstGeom>
            <a:solidFill>
              <a:schemeClr val="accent5">
                <a:lumMod val="75000"/>
              </a:schemeClr>
            </a:solidFill>
            <a:ln w="3175">
              <a:noFill/>
              <a:round/>
              <a:headEnd/>
              <a:tailEnd/>
            </a:ln>
          </p:spPr>
          <p:txBody>
            <a:bodyPr wrap="none" lIns="0" tIns="0" rIns="0" bIns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b="1">
                <a:solidFill>
                  <a:prstClr val="black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02" name="제목 114"/>
            <p:cNvSpPr txBox="1">
              <a:spLocks/>
            </p:cNvSpPr>
            <p:nvPr/>
          </p:nvSpPr>
          <p:spPr>
            <a:xfrm>
              <a:off x="4941900" y="3461761"/>
              <a:ext cx="578471" cy="190667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wrap="none" lIns="0" tIns="0" rIns="0" bIns="0" anchor="ctr" anchorCtr="0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en-US" altLang="ko-KR" sz="1100" b="1" kern="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R&amp;D</a:t>
              </a:r>
              <a:endParaRPr lang="ko-KR" altLang="en-US" sz="1100" b="1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endParaRPr>
            </a:p>
          </p:txBody>
        </p:sp>
        <p:sp>
          <p:nvSpPr>
            <p:cNvPr id="203" name="제목 114"/>
            <p:cNvSpPr txBox="1">
              <a:spLocks/>
            </p:cNvSpPr>
            <p:nvPr/>
          </p:nvSpPr>
          <p:spPr>
            <a:xfrm>
              <a:off x="4888232" y="3810143"/>
              <a:ext cx="649909" cy="111809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wrap="none" lIns="0" tIns="0" rIns="0" bIns="0" anchor="ctr" anchorCtr="0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1100" b="1" kern="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수출</a:t>
              </a:r>
            </a:p>
          </p:txBody>
        </p:sp>
        <p:sp>
          <p:nvSpPr>
            <p:cNvPr id="204" name="제목 114"/>
            <p:cNvSpPr txBox="1">
              <a:spLocks/>
            </p:cNvSpPr>
            <p:nvPr/>
          </p:nvSpPr>
          <p:spPr>
            <a:xfrm>
              <a:off x="4888232" y="4100270"/>
              <a:ext cx="649909" cy="111809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wrap="none" lIns="0" tIns="0" rIns="0" bIns="0" anchor="ctr" anchorCtr="0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1100" b="1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발굴</a:t>
              </a:r>
              <a:endParaRPr lang="ko-KR" altLang="en-US" sz="1100" b="1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endParaRPr>
            </a:p>
          </p:txBody>
        </p:sp>
        <p:sp>
          <p:nvSpPr>
            <p:cNvPr id="205" name="Rectangle 78"/>
            <p:cNvSpPr>
              <a:spLocks noChangeArrowheads="1"/>
            </p:cNvSpPr>
            <p:nvPr/>
          </p:nvSpPr>
          <p:spPr bwMode="auto">
            <a:xfrm>
              <a:off x="5805750" y="3209899"/>
              <a:ext cx="759823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/>
              <a:r>
                <a:rPr lang="ko-KR" altLang="en-US" sz="1200" dirty="0">
                  <a:gradFill>
                    <a:gsLst>
                      <a:gs pos="100000">
                        <a:schemeClr val="bg1"/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글로벌 도약</a:t>
              </a:r>
            </a:p>
          </p:txBody>
        </p:sp>
        <p:sp>
          <p:nvSpPr>
            <p:cNvPr id="206" name="Rectangle 78"/>
            <p:cNvSpPr>
              <a:spLocks noChangeArrowheads="1"/>
            </p:cNvSpPr>
            <p:nvPr/>
          </p:nvSpPr>
          <p:spPr bwMode="auto">
            <a:xfrm>
              <a:off x="7429751" y="3209899"/>
              <a:ext cx="759823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/>
              <a:r>
                <a:rPr lang="ko-KR" altLang="en-US" sz="1200" dirty="0">
                  <a:gradFill>
                    <a:gsLst>
                      <a:gs pos="100000">
                        <a:schemeClr val="bg1"/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글로벌 성장</a:t>
              </a:r>
            </a:p>
          </p:txBody>
        </p:sp>
        <p:grpSp>
          <p:nvGrpSpPr>
            <p:cNvPr id="7" name="그룹 206"/>
            <p:cNvGrpSpPr/>
            <p:nvPr/>
          </p:nvGrpSpPr>
          <p:grpSpPr>
            <a:xfrm>
              <a:off x="5387468" y="3384929"/>
              <a:ext cx="3246634" cy="951274"/>
              <a:chOff x="5514387" y="3452115"/>
              <a:chExt cx="3089685" cy="951274"/>
            </a:xfrm>
          </p:grpSpPr>
          <p:sp>
            <p:nvSpPr>
              <p:cNvPr id="217" name="모서리가 둥근 직사각형 216"/>
              <p:cNvSpPr/>
              <p:nvPr/>
            </p:nvSpPr>
            <p:spPr>
              <a:xfrm>
                <a:off x="5515547" y="3479452"/>
                <a:ext cx="1524883" cy="923937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3175">
                <a:solidFill>
                  <a:srgbClr val="37897B"/>
                </a:solidFill>
              </a:ln>
              <a:effectLst>
                <a:outerShdw blurRad="50800" dist="38100" dir="5400000" algn="t" rotWithShape="0">
                  <a:prstClr val="black">
                    <a:alpha val="14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0" h="0"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1100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220" name="양쪽 모서리가 둥근 사각형 219"/>
              <p:cNvSpPr/>
              <p:nvPr/>
            </p:nvSpPr>
            <p:spPr>
              <a:xfrm>
                <a:off x="5514387" y="3461451"/>
                <a:ext cx="1533600" cy="22219"/>
              </a:xfrm>
              <a:prstGeom prst="round2SameRect">
                <a:avLst/>
              </a:prstGeom>
              <a:solidFill>
                <a:srgbClr val="37897B"/>
              </a:solidFill>
              <a:ln>
                <a:noFill/>
              </a:ln>
              <a:effectLst>
                <a:innerShdw blurRad="38100" dist="127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600">
                  <a:solidFill>
                    <a:prstClr val="white"/>
                  </a:solidFill>
                </a:endParaRPr>
              </a:p>
            </p:txBody>
          </p:sp>
          <p:sp>
            <p:nvSpPr>
              <p:cNvPr id="221" name="모서리가 둥근 직사각형 220"/>
              <p:cNvSpPr/>
              <p:nvPr/>
            </p:nvSpPr>
            <p:spPr>
              <a:xfrm>
                <a:off x="7063262" y="3452115"/>
                <a:ext cx="1534338" cy="951274"/>
              </a:xfrm>
              <a:prstGeom prst="roundRect">
                <a:avLst>
                  <a:gd name="adj" fmla="val 8356"/>
                </a:avLst>
              </a:prstGeom>
              <a:gradFill flip="none" rotWithShape="1">
                <a:gsLst>
                  <a:gs pos="56000">
                    <a:schemeClr val="bg1"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127000" sx="102000" sy="102000" algn="ctr" rotWithShape="0">
                  <a:prstClr val="black">
                    <a:alpha val="20000"/>
                  </a:prstClr>
                </a:outerShdw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1100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225" name="모서리가 둥근 직사각형 224"/>
              <p:cNvSpPr/>
              <p:nvPr/>
            </p:nvSpPr>
            <p:spPr>
              <a:xfrm>
                <a:off x="7070727" y="3471521"/>
                <a:ext cx="1524882" cy="930359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3175">
                <a:gradFill flip="none" rotWithShape="1">
                  <a:gsLst>
                    <a:gs pos="50000">
                      <a:srgbClr val="359B9B"/>
                    </a:gs>
                    <a:gs pos="100000">
                      <a:srgbClr val="379999"/>
                    </a:gs>
                  </a:gsLst>
                  <a:lin ang="16200000" scaled="1"/>
                  <a:tileRect/>
                </a:gradFill>
              </a:ln>
              <a:effectLst>
                <a:outerShdw blurRad="50800" dist="38100" dir="5400000" algn="t" rotWithShape="0">
                  <a:prstClr val="black">
                    <a:alpha val="14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0" h="0"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1100" b="1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29" name="직선 연결선 228"/>
              <p:cNvCxnSpPr/>
              <p:nvPr/>
            </p:nvCxnSpPr>
            <p:spPr>
              <a:xfrm>
                <a:off x="5545428" y="4092010"/>
                <a:ext cx="1488799" cy="0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직선 연결선 240"/>
              <p:cNvCxnSpPr/>
              <p:nvPr/>
            </p:nvCxnSpPr>
            <p:spPr>
              <a:xfrm>
                <a:off x="5545428" y="3766174"/>
                <a:ext cx="1488799" cy="0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2" name="직사각형 241"/>
              <p:cNvSpPr/>
              <p:nvPr/>
            </p:nvSpPr>
            <p:spPr>
              <a:xfrm>
                <a:off x="5561063" y="3572287"/>
                <a:ext cx="689226" cy="118494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30325" eaLnBrk="0" latinLnBrk="0" hangingPunct="0">
                  <a:lnSpc>
                    <a:spcPct val="70000"/>
                  </a:lnSpc>
                  <a:spcAft>
                    <a:spcPts val="600"/>
                  </a:spcAft>
                  <a:buSzPct val="100000"/>
                  <a:buFont typeface="Arial" pitchFamily="34" charset="0"/>
                  <a:buChar char="•"/>
                  <a:defRPr/>
                </a:pPr>
                <a:r>
                  <a:rPr lang="en-US" altLang="ko-KR" sz="1100" b="1" kern="0" spc="-70" dirty="0" smtClean="0">
                    <a:gradFill>
                      <a:gsLst>
                        <a:gs pos="100000">
                          <a:schemeClr val="tx1">
                            <a:lumMod val="75000"/>
                            <a:lumOff val="25000"/>
                          </a:schemeClr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20" pitchFamily="18" charset="-127"/>
                    <a:ea typeface="-윤고딕320" pitchFamily="18" charset="-127"/>
                  </a:rPr>
                  <a:t> </a:t>
                </a:r>
                <a:r>
                  <a:rPr lang="ko-KR" altLang="en-US" sz="1100" b="1" kern="0" spc="-70" dirty="0" smtClean="0">
                    <a:gradFill>
                      <a:gsLst>
                        <a:gs pos="100000">
                          <a:schemeClr val="tx1">
                            <a:lumMod val="75000"/>
                            <a:lumOff val="25000"/>
                          </a:schemeClr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20" pitchFamily="18" charset="-127"/>
                    <a:ea typeface="-윤고딕320" pitchFamily="18" charset="-127"/>
                  </a:rPr>
                  <a:t>단기 상용화</a:t>
                </a:r>
                <a:endParaRPr lang="en-US" altLang="ko-KR" sz="1100" b="1" kern="0" spc="-70" dirty="0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endParaRPr>
              </a:p>
            </p:txBody>
          </p:sp>
          <p:sp>
            <p:nvSpPr>
              <p:cNvPr id="243" name="직사각형 242"/>
              <p:cNvSpPr/>
              <p:nvPr/>
            </p:nvSpPr>
            <p:spPr>
              <a:xfrm>
                <a:off x="7099089" y="3572287"/>
                <a:ext cx="689226" cy="118494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30325" eaLnBrk="0" latinLnBrk="0" hangingPunct="0">
                  <a:lnSpc>
                    <a:spcPct val="70000"/>
                  </a:lnSpc>
                  <a:spcAft>
                    <a:spcPts val="600"/>
                  </a:spcAft>
                  <a:buSzPct val="100000"/>
                  <a:buFont typeface="Arial" pitchFamily="34" charset="0"/>
                  <a:buChar char="•"/>
                  <a:defRPr/>
                </a:pPr>
                <a:r>
                  <a:rPr lang="en-US" altLang="ko-KR" sz="1100" b="1" kern="0" spc="-70" dirty="0" smtClean="0">
                    <a:gradFill>
                      <a:gsLst>
                        <a:gs pos="100000">
                          <a:schemeClr val="tx1">
                            <a:lumMod val="75000"/>
                            <a:lumOff val="25000"/>
                          </a:schemeClr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20" pitchFamily="18" charset="-127"/>
                    <a:ea typeface="-윤고딕320" pitchFamily="18" charset="-127"/>
                  </a:rPr>
                  <a:t> </a:t>
                </a:r>
                <a:r>
                  <a:rPr lang="ko-KR" altLang="en-US" sz="1100" b="1" kern="0" spc="-70" dirty="0" smtClean="0">
                    <a:gradFill>
                      <a:gsLst>
                        <a:gs pos="100000">
                          <a:schemeClr val="tx1">
                            <a:lumMod val="75000"/>
                            <a:lumOff val="25000"/>
                          </a:schemeClr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20" pitchFamily="18" charset="-127"/>
                    <a:ea typeface="-윤고딕320" pitchFamily="18" charset="-127"/>
                  </a:rPr>
                  <a:t>중장기 핵심</a:t>
                </a:r>
                <a:endParaRPr lang="en-US" altLang="ko-KR" sz="1100" b="1" kern="0" spc="-70" dirty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endParaRPr>
              </a:p>
            </p:txBody>
          </p:sp>
          <p:sp>
            <p:nvSpPr>
              <p:cNvPr id="244" name="직사각형 243"/>
              <p:cNvSpPr/>
              <p:nvPr/>
            </p:nvSpPr>
            <p:spPr>
              <a:xfrm>
                <a:off x="6312618" y="3572287"/>
                <a:ext cx="659937" cy="118494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30325" eaLnBrk="0" latinLnBrk="0" hangingPunct="0">
                  <a:lnSpc>
                    <a:spcPct val="70000"/>
                  </a:lnSpc>
                  <a:spcAft>
                    <a:spcPts val="600"/>
                  </a:spcAft>
                  <a:buSzPct val="100000"/>
                  <a:defRPr/>
                </a:pPr>
                <a:r>
                  <a:rPr lang="en-US" altLang="ko-KR" sz="1100" b="1" kern="0" spc="-70" dirty="0" smtClean="0">
                    <a:gradFill>
                      <a:gsLst>
                        <a:gs pos="100000">
                          <a:schemeClr val="tx1">
                            <a:lumMod val="75000"/>
                            <a:lumOff val="25000"/>
                          </a:schemeClr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20" pitchFamily="18" charset="-127"/>
                    <a:ea typeface="-윤고딕320" pitchFamily="18" charset="-127"/>
                  </a:rPr>
                  <a:t>/ 2</a:t>
                </a:r>
                <a:r>
                  <a:rPr lang="ko-KR" altLang="en-US" sz="1100" b="1" kern="0" spc="-70" dirty="0" smtClean="0">
                    <a:gradFill>
                      <a:gsLst>
                        <a:gs pos="100000">
                          <a:schemeClr val="tx1">
                            <a:lumMod val="75000"/>
                            <a:lumOff val="25000"/>
                          </a:schemeClr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20" pitchFamily="18" charset="-127"/>
                    <a:ea typeface="-윤고딕320" pitchFamily="18" charset="-127"/>
                  </a:rPr>
                  <a:t>년 </a:t>
                </a:r>
                <a:r>
                  <a:rPr lang="en-US" altLang="ko-KR" sz="1100" b="1" kern="0" spc="-70" dirty="0" smtClean="0">
                    <a:gradFill>
                      <a:gsLst>
                        <a:gs pos="100000">
                          <a:schemeClr val="tx1">
                            <a:lumMod val="75000"/>
                            <a:lumOff val="25000"/>
                          </a:schemeClr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20" pitchFamily="18" charset="-127"/>
                    <a:ea typeface="-윤고딕320" pitchFamily="18" charset="-127"/>
                  </a:rPr>
                  <a:t>10</a:t>
                </a:r>
                <a:r>
                  <a:rPr lang="ko-KR" altLang="en-US" sz="1100" b="1" kern="0" spc="-70" dirty="0" err="1" smtClean="0">
                    <a:gradFill>
                      <a:gsLst>
                        <a:gs pos="100000">
                          <a:schemeClr val="tx1">
                            <a:lumMod val="75000"/>
                            <a:lumOff val="25000"/>
                          </a:schemeClr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20" pitchFamily="18" charset="-127"/>
                    <a:ea typeface="-윤고딕320" pitchFamily="18" charset="-127"/>
                  </a:rPr>
                  <a:t>억원</a:t>
                </a:r>
                <a:endParaRPr lang="en-US" altLang="ko-KR" sz="1100" b="1" kern="0" spc="-70" dirty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endParaRPr>
              </a:p>
            </p:txBody>
          </p:sp>
          <p:sp>
            <p:nvSpPr>
              <p:cNvPr id="245" name="직사각형 244"/>
              <p:cNvSpPr/>
              <p:nvPr/>
            </p:nvSpPr>
            <p:spPr>
              <a:xfrm>
                <a:off x="5564272" y="3875727"/>
                <a:ext cx="689226" cy="118494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30325" eaLnBrk="0" latinLnBrk="0" hangingPunct="0">
                  <a:lnSpc>
                    <a:spcPct val="70000"/>
                  </a:lnSpc>
                  <a:spcAft>
                    <a:spcPts val="600"/>
                  </a:spcAft>
                  <a:buSzPct val="100000"/>
                  <a:buFont typeface="Arial" pitchFamily="34" charset="0"/>
                  <a:buChar char="•"/>
                  <a:defRPr/>
                </a:pPr>
                <a:r>
                  <a:rPr lang="en-US" altLang="ko-KR" sz="1100" b="1" kern="0" spc="-70" dirty="0" smtClean="0">
                    <a:gradFill>
                      <a:gsLst>
                        <a:gs pos="100000">
                          <a:schemeClr val="tx1">
                            <a:lumMod val="75000"/>
                            <a:lumOff val="25000"/>
                          </a:schemeClr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20" pitchFamily="18" charset="-127"/>
                    <a:ea typeface="-윤고딕320" pitchFamily="18" charset="-127"/>
                  </a:rPr>
                  <a:t> </a:t>
                </a:r>
                <a:r>
                  <a:rPr lang="ko-KR" altLang="en-US" sz="1100" b="1" kern="0" spc="-70" dirty="0" smtClean="0">
                    <a:gradFill>
                      <a:gsLst>
                        <a:gs pos="100000">
                          <a:schemeClr val="tx1">
                            <a:lumMod val="75000"/>
                            <a:lumOff val="25000"/>
                          </a:schemeClr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20" pitchFamily="18" charset="-127"/>
                    <a:ea typeface="-윤고딕320" pitchFamily="18" charset="-127"/>
                  </a:rPr>
                  <a:t>시장 다변화</a:t>
                </a:r>
                <a:endParaRPr lang="en-US" altLang="ko-KR" sz="1100" b="1" kern="0" spc="-70" dirty="0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endParaRPr>
              </a:p>
            </p:txBody>
          </p:sp>
          <p:sp>
            <p:nvSpPr>
              <p:cNvPr id="246" name="직사각형 245"/>
              <p:cNvSpPr/>
              <p:nvPr/>
            </p:nvSpPr>
            <p:spPr>
              <a:xfrm>
                <a:off x="7095924" y="3870341"/>
                <a:ext cx="733771" cy="118494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30325" eaLnBrk="0" latinLnBrk="0" hangingPunct="0">
                  <a:lnSpc>
                    <a:spcPct val="70000"/>
                  </a:lnSpc>
                  <a:spcAft>
                    <a:spcPts val="600"/>
                  </a:spcAft>
                  <a:buSzPct val="100000"/>
                  <a:buFont typeface="Arial" pitchFamily="34" charset="0"/>
                  <a:buChar char="•"/>
                  <a:defRPr/>
                </a:pPr>
                <a:r>
                  <a:rPr lang="en-US" altLang="ko-KR" sz="1100" b="1" kern="0" spc="-150" dirty="0" smtClean="0">
                    <a:gradFill>
                      <a:gsLst>
                        <a:gs pos="100000">
                          <a:schemeClr val="tx1">
                            <a:lumMod val="75000"/>
                            <a:lumOff val="25000"/>
                          </a:schemeClr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20" pitchFamily="18" charset="-127"/>
                    <a:ea typeface="-윤고딕320" pitchFamily="18" charset="-127"/>
                  </a:rPr>
                  <a:t> </a:t>
                </a:r>
                <a:r>
                  <a:rPr lang="ko-KR" altLang="en-US" sz="1100" b="1" kern="0" spc="-150" dirty="0" smtClean="0">
                    <a:gradFill>
                      <a:gsLst>
                        <a:gs pos="100000">
                          <a:schemeClr val="tx1">
                            <a:lumMod val="75000"/>
                            <a:lumOff val="25000"/>
                          </a:schemeClr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20" pitchFamily="18" charset="-127"/>
                    <a:ea typeface="-윤고딕320" pitchFamily="18" charset="-127"/>
                  </a:rPr>
                  <a:t>시장 점유율↑</a:t>
                </a:r>
                <a:endParaRPr lang="en-US" altLang="ko-KR" sz="1100" b="1" kern="0" spc="-150" dirty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endParaRPr>
              </a:p>
            </p:txBody>
          </p:sp>
          <p:sp>
            <p:nvSpPr>
              <p:cNvPr id="247" name="직사각형 246"/>
              <p:cNvSpPr/>
              <p:nvPr/>
            </p:nvSpPr>
            <p:spPr>
              <a:xfrm>
                <a:off x="6319172" y="3880069"/>
                <a:ext cx="630951" cy="118494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30325" eaLnBrk="0" latinLnBrk="0" hangingPunct="0">
                  <a:lnSpc>
                    <a:spcPct val="70000"/>
                  </a:lnSpc>
                  <a:spcAft>
                    <a:spcPts val="600"/>
                  </a:spcAft>
                  <a:buSzPct val="100000"/>
                  <a:defRPr/>
                </a:pPr>
                <a:r>
                  <a:rPr lang="en-US" altLang="ko-KR" sz="1100" b="1" kern="0" spc="-70" dirty="0" smtClean="0">
                    <a:gradFill>
                      <a:gsLst>
                        <a:gs pos="100000">
                          <a:schemeClr val="tx1">
                            <a:lumMod val="75000"/>
                            <a:lumOff val="25000"/>
                          </a:schemeClr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20" pitchFamily="18" charset="-127"/>
                    <a:ea typeface="-윤고딕320" pitchFamily="18" charset="-127"/>
                  </a:rPr>
                  <a:t>/ 3</a:t>
                </a:r>
                <a:r>
                  <a:rPr lang="ko-KR" altLang="en-US" sz="1100" b="1" kern="0" spc="-70" dirty="0" smtClean="0">
                    <a:gradFill>
                      <a:gsLst>
                        <a:gs pos="100000">
                          <a:schemeClr val="tx1">
                            <a:lumMod val="75000"/>
                            <a:lumOff val="25000"/>
                          </a:schemeClr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20" pitchFamily="18" charset="-127"/>
                    <a:ea typeface="-윤고딕320" pitchFamily="18" charset="-127"/>
                  </a:rPr>
                  <a:t>년  </a:t>
                </a:r>
                <a:r>
                  <a:rPr lang="en-US" altLang="ko-KR" sz="1100" b="1" kern="0" spc="-70" dirty="0" smtClean="0">
                    <a:gradFill>
                      <a:gsLst>
                        <a:gs pos="100000">
                          <a:schemeClr val="tx1">
                            <a:lumMod val="75000"/>
                            <a:lumOff val="25000"/>
                          </a:schemeClr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20" pitchFamily="18" charset="-127"/>
                    <a:ea typeface="-윤고딕320" pitchFamily="18" charset="-127"/>
                  </a:rPr>
                  <a:t>1</a:t>
                </a:r>
                <a:r>
                  <a:rPr lang="ko-KR" altLang="en-US" sz="1100" b="1" kern="0" spc="-70" dirty="0" err="1" smtClean="0">
                    <a:gradFill>
                      <a:gsLst>
                        <a:gs pos="100000">
                          <a:schemeClr val="tx1">
                            <a:lumMod val="75000"/>
                            <a:lumOff val="25000"/>
                          </a:schemeClr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20" pitchFamily="18" charset="-127"/>
                    <a:ea typeface="-윤고딕320" pitchFamily="18" charset="-127"/>
                  </a:rPr>
                  <a:t>억원</a:t>
                </a:r>
                <a:endParaRPr lang="en-US" altLang="ko-KR" sz="1100" b="1" kern="0" spc="-70" dirty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endParaRPr>
              </a:p>
            </p:txBody>
          </p:sp>
          <p:sp>
            <p:nvSpPr>
              <p:cNvPr id="248" name="직사각형 247"/>
              <p:cNvSpPr/>
              <p:nvPr/>
            </p:nvSpPr>
            <p:spPr>
              <a:xfrm>
                <a:off x="5537979" y="4184759"/>
                <a:ext cx="1026669" cy="118494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30325" eaLnBrk="0" latinLnBrk="0" hangingPunct="0">
                  <a:lnSpc>
                    <a:spcPct val="70000"/>
                  </a:lnSpc>
                  <a:spcAft>
                    <a:spcPts val="600"/>
                  </a:spcAft>
                  <a:buSzPct val="100000"/>
                  <a:buFont typeface="Arial" pitchFamily="34" charset="0"/>
                  <a:buChar char="•"/>
                  <a:defRPr/>
                </a:pPr>
                <a:r>
                  <a:rPr lang="en-US" altLang="ko-KR" sz="1100" b="1" kern="0" dirty="0" smtClean="0">
                    <a:gradFill>
                      <a:gsLst>
                        <a:gs pos="100000">
                          <a:schemeClr val="tx1">
                            <a:lumMod val="75000"/>
                            <a:lumOff val="25000"/>
                          </a:schemeClr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20" pitchFamily="18" charset="-127"/>
                    <a:ea typeface="-윤고딕320" pitchFamily="18" charset="-127"/>
                  </a:rPr>
                  <a:t> 800</a:t>
                </a:r>
                <a:r>
                  <a:rPr lang="ko-KR" altLang="en-US" sz="1100" b="1" kern="0" dirty="0" smtClean="0">
                    <a:gradFill>
                      <a:gsLst>
                        <a:gs pos="100000">
                          <a:schemeClr val="tx1">
                            <a:lumMod val="75000"/>
                            <a:lumOff val="25000"/>
                          </a:schemeClr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20" pitchFamily="18" charset="-127"/>
                    <a:ea typeface="-윤고딕320" pitchFamily="18" charset="-127"/>
                  </a:rPr>
                  <a:t>개사</a:t>
                </a:r>
                <a:r>
                  <a:rPr lang="ko-KR" altLang="en-US" sz="1000" b="1" kern="0" dirty="0" smtClean="0">
                    <a:gradFill>
                      <a:gsLst>
                        <a:gs pos="100000">
                          <a:schemeClr val="tx1">
                            <a:lumMod val="75000"/>
                            <a:lumOff val="25000"/>
                          </a:schemeClr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20" pitchFamily="18" charset="-127"/>
                    <a:ea typeface="-윤고딕320" pitchFamily="18" charset="-127"/>
                  </a:rPr>
                  <a:t> </a:t>
                </a:r>
                <a:r>
                  <a:rPr lang="en-US" altLang="ko-KR" sz="1000" b="1" kern="0" dirty="0" smtClean="0">
                    <a:gradFill>
                      <a:gsLst>
                        <a:gs pos="100000">
                          <a:schemeClr val="tx1">
                            <a:lumMod val="75000"/>
                            <a:lumOff val="25000"/>
                          </a:schemeClr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20" pitchFamily="18" charset="-127"/>
                    <a:ea typeface="-윤고딕320" pitchFamily="18" charset="-127"/>
                  </a:rPr>
                  <a:t>(~17</a:t>
                </a:r>
                <a:r>
                  <a:rPr lang="ko-KR" altLang="en-US" sz="1000" b="1" kern="0" dirty="0" smtClean="0">
                    <a:gradFill>
                      <a:gsLst>
                        <a:gs pos="100000">
                          <a:schemeClr val="tx1">
                            <a:lumMod val="75000"/>
                            <a:lumOff val="25000"/>
                          </a:schemeClr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20" pitchFamily="18" charset="-127"/>
                    <a:ea typeface="-윤고딕320" pitchFamily="18" charset="-127"/>
                  </a:rPr>
                  <a:t>년</a:t>
                </a:r>
                <a:r>
                  <a:rPr lang="en-US" altLang="ko-KR" sz="1000" b="1" kern="0" dirty="0" smtClean="0">
                    <a:gradFill>
                      <a:gsLst>
                        <a:gs pos="100000">
                          <a:schemeClr val="tx1">
                            <a:lumMod val="75000"/>
                            <a:lumOff val="25000"/>
                          </a:schemeClr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20" pitchFamily="18" charset="-127"/>
                    <a:ea typeface="-윤고딕320" pitchFamily="18" charset="-127"/>
                  </a:rPr>
                  <a:t>)</a:t>
                </a:r>
              </a:p>
            </p:txBody>
          </p:sp>
          <p:sp>
            <p:nvSpPr>
              <p:cNvPr id="249" name="직사각형 248"/>
              <p:cNvSpPr/>
              <p:nvPr/>
            </p:nvSpPr>
            <p:spPr>
              <a:xfrm>
                <a:off x="7101478" y="4180137"/>
                <a:ext cx="1026669" cy="118494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30325" eaLnBrk="0" latinLnBrk="0" hangingPunct="0">
                  <a:lnSpc>
                    <a:spcPct val="70000"/>
                  </a:lnSpc>
                  <a:spcAft>
                    <a:spcPts val="600"/>
                  </a:spcAft>
                  <a:buSzPct val="100000"/>
                  <a:buFont typeface="Arial" pitchFamily="34" charset="0"/>
                  <a:buChar char="•"/>
                  <a:defRPr/>
                </a:pPr>
                <a:r>
                  <a:rPr lang="en-US" altLang="ko-KR" sz="1100" b="1" kern="0" dirty="0" smtClean="0">
                    <a:gradFill>
                      <a:gsLst>
                        <a:gs pos="100000">
                          <a:schemeClr val="tx1">
                            <a:lumMod val="75000"/>
                            <a:lumOff val="25000"/>
                          </a:schemeClr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20" pitchFamily="18" charset="-127"/>
                    <a:ea typeface="-윤고딕320" pitchFamily="18" charset="-127"/>
                  </a:rPr>
                  <a:t> 350</a:t>
                </a:r>
                <a:r>
                  <a:rPr lang="ko-KR" altLang="en-US" sz="1100" b="1" kern="0" dirty="0" smtClean="0">
                    <a:gradFill>
                      <a:gsLst>
                        <a:gs pos="100000">
                          <a:schemeClr val="tx1">
                            <a:lumMod val="75000"/>
                            <a:lumOff val="25000"/>
                          </a:schemeClr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20" pitchFamily="18" charset="-127"/>
                    <a:ea typeface="-윤고딕320" pitchFamily="18" charset="-127"/>
                  </a:rPr>
                  <a:t>개사</a:t>
                </a:r>
                <a:r>
                  <a:rPr lang="ko-KR" altLang="en-US" sz="1000" b="1" kern="0" dirty="0" smtClean="0">
                    <a:gradFill>
                      <a:gsLst>
                        <a:gs pos="100000">
                          <a:schemeClr val="tx1">
                            <a:lumMod val="75000"/>
                            <a:lumOff val="25000"/>
                          </a:schemeClr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20" pitchFamily="18" charset="-127"/>
                    <a:ea typeface="-윤고딕320" pitchFamily="18" charset="-127"/>
                  </a:rPr>
                  <a:t> </a:t>
                </a:r>
                <a:r>
                  <a:rPr lang="en-US" altLang="ko-KR" sz="1000" b="1" kern="0" dirty="0" smtClean="0">
                    <a:gradFill>
                      <a:gsLst>
                        <a:gs pos="100000">
                          <a:schemeClr val="tx1">
                            <a:lumMod val="75000"/>
                            <a:lumOff val="25000"/>
                          </a:schemeClr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20" pitchFamily="18" charset="-127"/>
                    <a:ea typeface="-윤고딕320" pitchFamily="18" charset="-127"/>
                  </a:rPr>
                  <a:t>(~17</a:t>
                </a:r>
                <a:r>
                  <a:rPr lang="ko-KR" altLang="en-US" sz="1000" b="1" kern="0" dirty="0" smtClean="0">
                    <a:gradFill>
                      <a:gsLst>
                        <a:gs pos="100000">
                          <a:schemeClr val="tx1">
                            <a:lumMod val="75000"/>
                            <a:lumOff val="25000"/>
                          </a:schemeClr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20" pitchFamily="18" charset="-127"/>
                    <a:ea typeface="-윤고딕320" pitchFamily="18" charset="-127"/>
                  </a:rPr>
                  <a:t>년</a:t>
                </a:r>
                <a:r>
                  <a:rPr lang="en-US" altLang="ko-KR" sz="1000" b="1" kern="0" dirty="0" smtClean="0">
                    <a:gradFill>
                      <a:gsLst>
                        <a:gs pos="100000">
                          <a:schemeClr val="tx1">
                            <a:lumMod val="75000"/>
                            <a:lumOff val="25000"/>
                          </a:schemeClr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20" pitchFamily="18" charset="-127"/>
                    <a:ea typeface="-윤고딕320" pitchFamily="18" charset="-127"/>
                  </a:rPr>
                  <a:t>)</a:t>
                </a:r>
              </a:p>
            </p:txBody>
          </p:sp>
          <p:cxnSp>
            <p:nvCxnSpPr>
              <p:cNvPr id="250" name="직선 연결선 249"/>
              <p:cNvCxnSpPr/>
              <p:nvPr/>
            </p:nvCxnSpPr>
            <p:spPr>
              <a:xfrm>
                <a:off x="7084941" y="4092010"/>
                <a:ext cx="1488799" cy="0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직선 연결선 250"/>
              <p:cNvCxnSpPr/>
              <p:nvPr/>
            </p:nvCxnSpPr>
            <p:spPr>
              <a:xfrm>
                <a:off x="7084941" y="3766174"/>
                <a:ext cx="1488799" cy="0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2" name="직사각형 251"/>
              <p:cNvSpPr/>
              <p:nvPr/>
            </p:nvSpPr>
            <p:spPr>
              <a:xfrm>
                <a:off x="7834993" y="3576629"/>
                <a:ext cx="659937" cy="118494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30325" eaLnBrk="0" latinLnBrk="0" hangingPunct="0">
                  <a:lnSpc>
                    <a:spcPct val="70000"/>
                  </a:lnSpc>
                  <a:spcAft>
                    <a:spcPts val="600"/>
                  </a:spcAft>
                  <a:buSzPct val="100000"/>
                  <a:defRPr/>
                </a:pPr>
                <a:r>
                  <a:rPr lang="en-US" altLang="ko-KR" sz="1100" b="1" kern="0" spc="-70" dirty="0" smtClean="0">
                    <a:gradFill>
                      <a:gsLst>
                        <a:gs pos="100000">
                          <a:schemeClr val="tx1">
                            <a:lumMod val="75000"/>
                            <a:lumOff val="25000"/>
                          </a:schemeClr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20" pitchFamily="18" charset="-127"/>
                    <a:ea typeface="-윤고딕320" pitchFamily="18" charset="-127"/>
                  </a:rPr>
                  <a:t>/ 5</a:t>
                </a:r>
                <a:r>
                  <a:rPr lang="ko-KR" altLang="en-US" sz="1100" b="1" kern="0" spc="-70" dirty="0" smtClean="0">
                    <a:gradFill>
                      <a:gsLst>
                        <a:gs pos="100000">
                          <a:schemeClr val="tx1">
                            <a:lumMod val="75000"/>
                            <a:lumOff val="25000"/>
                          </a:schemeClr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20" pitchFamily="18" charset="-127"/>
                    <a:ea typeface="-윤고딕320" pitchFamily="18" charset="-127"/>
                  </a:rPr>
                  <a:t>년 </a:t>
                </a:r>
                <a:r>
                  <a:rPr lang="en-US" altLang="ko-KR" sz="1100" b="1" kern="0" spc="-70" dirty="0" smtClean="0">
                    <a:gradFill>
                      <a:gsLst>
                        <a:gs pos="100000">
                          <a:schemeClr val="tx1">
                            <a:lumMod val="75000"/>
                            <a:lumOff val="25000"/>
                          </a:schemeClr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20" pitchFamily="18" charset="-127"/>
                    <a:ea typeface="-윤고딕320" pitchFamily="18" charset="-127"/>
                  </a:rPr>
                  <a:t>75</a:t>
                </a:r>
                <a:r>
                  <a:rPr lang="ko-KR" altLang="en-US" sz="1100" b="1" kern="0" spc="-70" dirty="0" err="1" smtClean="0">
                    <a:gradFill>
                      <a:gsLst>
                        <a:gs pos="100000">
                          <a:schemeClr val="tx1">
                            <a:lumMod val="75000"/>
                            <a:lumOff val="25000"/>
                          </a:schemeClr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20" pitchFamily="18" charset="-127"/>
                    <a:ea typeface="-윤고딕320" pitchFamily="18" charset="-127"/>
                  </a:rPr>
                  <a:t>억원</a:t>
                </a:r>
                <a:endParaRPr lang="en-US" altLang="ko-KR" sz="1100" b="1" kern="0" spc="-70" dirty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endParaRPr>
              </a:p>
            </p:txBody>
          </p:sp>
          <p:sp>
            <p:nvSpPr>
              <p:cNvPr id="253" name="직사각형 252"/>
              <p:cNvSpPr/>
              <p:nvPr/>
            </p:nvSpPr>
            <p:spPr>
              <a:xfrm>
                <a:off x="7854583" y="3880069"/>
                <a:ext cx="630951" cy="118494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30325" eaLnBrk="0" latinLnBrk="0" hangingPunct="0">
                  <a:lnSpc>
                    <a:spcPct val="70000"/>
                  </a:lnSpc>
                  <a:spcAft>
                    <a:spcPts val="600"/>
                  </a:spcAft>
                  <a:buSzPct val="100000"/>
                  <a:defRPr/>
                </a:pPr>
                <a:r>
                  <a:rPr lang="en-US" altLang="ko-KR" sz="1100" b="1" kern="0" spc="-70" dirty="0" smtClean="0">
                    <a:gradFill>
                      <a:gsLst>
                        <a:gs pos="100000">
                          <a:schemeClr val="tx1">
                            <a:lumMod val="75000"/>
                            <a:lumOff val="25000"/>
                          </a:schemeClr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20" pitchFamily="18" charset="-127"/>
                    <a:ea typeface="-윤고딕320" pitchFamily="18" charset="-127"/>
                  </a:rPr>
                  <a:t>/ 5</a:t>
                </a:r>
                <a:r>
                  <a:rPr lang="ko-KR" altLang="en-US" sz="1100" b="1" kern="0" spc="-70" dirty="0" smtClean="0">
                    <a:gradFill>
                      <a:gsLst>
                        <a:gs pos="100000">
                          <a:schemeClr val="tx1">
                            <a:lumMod val="75000"/>
                            <a:lumOff val="25000"/>
                          </a:schemeClr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20" pitchFamily="18" charset="-127"/>
                    <a:ea typeface="-윤고딕320" pitchFamily="18" charset="-127"/>
                  </a:rPr>
                  <a:t>년  </a:t>
                </a:r>
                <a:r>
                  <a:rPr lang="en-US" altLang="ko-KR" sz="1100" b="1" kern="0" spc="-70" dirty="0" smtClean="0">
                    <a:gradFill>
                      <a:gsLst>
                        <a:gs pos="100000">
                          <a:schemeClr val="tx1">
                            <a:lumMod val="75000"/>
                            <a:lumOff val="25000"/>
                          </a:schemeClr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20" pitchFamily="18" charset="-127"/>
                    <a:ea typeface="-윤고딕320" pitchFamily="18" charset="-127"/>
                  </a:rPr>
                  <a:t>5</a:t>
                </a:r>
                <a:r>
                  <a:rPr lang="ko-KR" altLang="en-US" sz="1100" b="1" kern="0" spc="-70" dirty="0" err="1" smtClean="0">
                    <a:gradFill>
                      <a:gsLst>
                        <a:gs pos="100000">
                          <a:schemeClr val="tx1">
                            <a:lumMod val="75000"/>
                            <a:lumOff val="25000"/>
                          </a:schemeClr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20" pitchFamily="18" charset="-127"/>
                    <a:ea typeface="-윤고딕320" pitchFamily="18" charset="-127"/>
                  </a:rPr>
                  <a:t>억원</a:t>
                </a:r>
                <a:endParaRPr lang="en-US" altLang="ko-KR" sz="1100" b="1" kern="0" spc="-70" dirty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endParaRPr>
              </a:p>
            </p:txBody>
          </p:sp>
          <p:sp>
            <p:nvSpPr>
              <p:cNvPr id="254" name="양쪽 모서리가 둥근 사각형 253"/>
              <p:cNvSpPr/>
              <p:nvPr/>
            </p:nvSpPr>
            <p:spPr>
              <a:xfrm>
                <a:off x="7070472" y="3461451"/>
                <a:ext cx="1533600" cy="22219"/>
              </a:xfrm>
              <a:prstGeom prst="round2SameRect">
                <a:avLst/>
              </a:prstGeom>
              <a:solidFill>
                <a:srgbClr val="009592"/>
              </a:solidFill>
              <a:ln w="15875" cap="rnd">
                <a:noFill/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endParaRPr lang="ko-KR" altLang="en-US" sz="2000"/>
              </a:p>
            </p:txBody>
          </p:sp>
        </p:grpSp>
        <p:cxnSp>
          <p:nvCxnSpPr>
            <p:cNvPr id="209" name="직선 연결선 208"/>
            <p:cNvCxnSpPr/>
            <p:nvPr/>
          </p:nvCxnSpPr>
          <p:spPr>
            <a:xfrm>
              <a:off x="5089911" y="3450514"/>
              <a:ext cx="266328" cy="0"/>
            </a:xfrm>
            <a:prstGeom prst="line">
              <a:avLst/>
            </a:prstGeom>
            <a:ln w="3175">
              <a:solidFill>
                <a:schemeClr val="bg1">
                  <a:alpha val="6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직선 연결선 212"/>
            <p:cNvCxnSpPr/>
            <p:nvPr/>
          </p:nvCxnSpPr>
          <p:spPr>
            <a:xfrm>
              <a:off x="5089911" y="3753870"/>
              <a:ext cx="266328" cy="0"/>
            </a:xfrm>
            <a:prstGeom prst="line">
              <a:avLst/>
            </a:prstGeom>
            <a:ln w="3175">
              <a:solidFill>
                <a:schemeClr val="bg1">
                  <a:alpha val="6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직선 연결선 214"/>
            <p:cNvCxnSpPr/>
            <p:nvPr/>
          </p:nvCxnSpPr>
          <p:spPr>
            <a:xfrm>
              <a:off x="5089911" y="4048558"/>
              <a:ext cx="266328" cy="0"/>
            </a:xfrm>
            <a:prstGeom prst="line">
              <a:avLst/>
            </a:prstGeom>
            <a:ln w="3175">
              <a:solidFill>
                <a:schemeClr val="bg1">
                  <a:alpha val="6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그룹 240"/>
          <p:cNvGrpSpPr/>
          <p:nvPr/>
        </p:nvGrpSpPr>
        <p:grpSpPr>
          <a:xfrm>
            <a:off x="109628" y="1006638"/>
            <a:ext cx="9041604" cy="471829"/>
            <a:chOff x="204627" y="1156196"/>
            <a:chExt cx="8838944" cy="704153"/>
          </a:xfrm>
        </p:grpSpPr>
        <p:sp>
          <p:nvSpPr>
            <p:cNvPr id="256" name="직사각형 255"/>
            <p:cNvSpPr/>
            <p:nvPr/>
          </p:nvSpPr>
          <p:spPr bwMode="auto">
            <a:xfrm>
              <a:off x="204627" y="1224673"/>
              <a:ext cx="8734749" cy="549714"/>
            </a:xfrm>
            <a:prstGeom prst="rect">
              <a:avLst/>
            </a:prstGeom>
            <a:gradFill rotWithShape="1">
              <a:gsLst>
                <a:gs pos="833">
                  <a:srgbClr val="FFFFFF">
                    <a:alpha val="0"/>
                  </a:srgbClr>
                </a:gs>
                <a:gs pos="69550">
                  <a:srgbClr val="FFFFFF"/>
                </a:gs>
                <a:gs pos="25000">
                  <a:schemeClr val="bg1"/>
                </a:gs>
                <a:gs pos="100000">
                  <a:srgbClr val="FFFFFF">
                    <a:alpha val="0"/>
                  </a:srgbClr>
                </a:gs>
              </a:gsLst>
              <a:lin ang="21594000" scaled="0"/>
            </a:gradFill>
            <a:ln>
              <a:noFill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>
              <a:bevelT w="0" h="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atinLnBrk="0">
                <a:defRPr/>
              </a:pPr>
              <a:endParaRPr lang="ko-KR" altLang="en-US" sz="2000" kern="0">
                <a:solidFill>
                  <a:srgbClr val="FFFF00"/>
                </a:solidFill>
                <a:latin typeface="HY헤드라인M"/>
                <a:ea typeface="HY헤드라인M"/>
              </a:endParaRPr>
            </a:p>
          </p:txBody>
        </p:sp>
        <p:cxnSp>
          <p:nvCxnSpPr>
            <p:cNvPr id="257" name="직선 연결선 256"/>
            <p:cNvCxnSpPr/>
            <p:nvPr/>
          </p:nvCxnSpPr>
          <p:spPr bwMode="auto">
            <a:xfrm flipH="1">
              <a:off x="378413" y="1156196"/>
              <a:ext cx="8387173" cy="0"/>
            </a:xfrm>
            <a:prstGeom prst="line">
              <a:avLst/>
            </a:prstGeom>
            <a:solidFill>
              <a:srgbClr val="0066FF"/>
            </a:solidFill>
            <a:ln w="9525" cap="flat" cmpd="sng" algn="ctr">
              <a:gradFill>
                <a:gsLst>
                  <a:gs pos="0">
                    <a:srgbClr val="0070C0">
                      <a:alpha val="0"/>
                    </a:srgbClr>
                  </a:gs>
                  <a:gs pos="21000">
                    <a:srgbClr val="0070C0"/>
                  </a:gs>
                  <a:gs pos="79000">
                    <a:srgbClr val="0070C0"/>
                  </a:gs>
                  <a:gs pos="100000">
                    <a:srgbClr val="FFFFFF">
                      <a:lumMod val="85000"/>
                      <a:alpha val="0"/>
                    </a:srgbClr>
                  </a:gs>
                </a:gsLst>
                <a:lin ang="108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8" name="직선 연결선 257"/>
            <p:cNvCxnSpPr/>
            <p:nvPr/>
          </p:nvCxnSpPr>
          <p:spPr bwMode="auto">
            <a:xfrm flipH="1">
              <a:off x="378413" y="1828112"/>
              <a:ext cx="8387174" cy="0"/>
            </a:xfrm>
            <a:prstGeom prst="line">
              <a:avLst/>
            </a:prstGeom>
            <a:solidFill>
              <a:srgbClr val="0066FF"/>
            </a:solidFill>
            <a:ln w="9525" cap="flat" cmpd="sng" algn="ctr">
              <a:gradFill>
                <a:gsLst>
                  <a:gs pos="0">
                    <a:srgbClr val="0070C0">
                      <a:alpha val="0"/>
                    </a:srgbClr>
                  </a:gs>
                  <a:gs pos="21000">
                    <a:srgbClr val="0070C0"/>
                  </a:gs>
                  <a:gs pos="79000">
                    <a:srgbClr val="0070C0"/>
                  </a:gs>
                  <a:gs pos="100000">
                    <a:srgbClr val="FFFFFF">
                      <a:lumMod val="85000"/>
                      <a:alpha val="0"/>
                    </a:srgbClr>
                  </a:gs>
                </a:gsLst>
                <a:lin ang="108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9" name="직사각형 258"/>
            <p:cNvSpPr/>
            <p:nvPr/>
          </p:nvSpPr>
          <p:spPr>
            <a:xfrm>
              <a:off x="1394179" y="1171365"/>
              <a:ext cx="7649392" cy="68898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24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중소  </a:t>
              </a:r>
              <a:r>
                <a:rPr lang="ko-KR" altLang="en-US" sz="24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맑은 고딕"/>
                  <a:ea typeface="맑은 고딕"/>
                  <a:cs typeface="Arial" panose="020B0604020202020204" pitchFamily="34" charset="0"/>
                </a:rPr>
                <a:t> </a:t>
              </a:r>
              <a:r>
                <a:rPr lang="ko-KR" altLang="en-US" sz="24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중견기업 성장촉진 및 글로벌 전문기업화</a:t>
              </a:r>
              <a:endParaRPr lang="en-US" altLang="ko-KR" sz="2400" b="1" kern="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endParaRPr>
            </a:p>
          </p:txBody>
        </p:sp>
      </p:grpSp>
      <p:sp>
        <p:nvSpPr>
          <p:cNvPr id="260" name="직사각형 259"/>
          <p:cNvSpPr/>
          <p:nvPr/>
        </p:nvSpPr>
        <p:spPr>
          <a:xfrm>
            <a:off x="680886" y="2284020"/>
            <a:ext cx="3462486" cy="161583"/>
          </a:xfrm>
          <a:prstGeom prst="rect">
            <a:avLst/>
          </a:prstGeom>
          <a:ln w="3175">
            <a:noFill/>
            <a:prstDash val="dash"/>
          </a:ln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30325" eaLnBrk="0" latinLnBrk="0" hangingPunct="0">
              <a:spcAft>
                <a:spcPts val="300"/>
              </a:spcAft>
              <a:buSzPct val="100000"/>
              <a:defRPr/>
            </a:pPr>
            <a:r>
              <a:rPr lang="en-US" altLang="ko-KR" sz="105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* </a:t>
            </a:r>
            <a:r>
              <a:rPr lang="ko-KR" altLang="en-US" sz="105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기준 </a:t>
            </a:r>
            <a:r>
              <a:rPr lang="en-US" altLang="ko-KR" sz="105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: 3</a:t>
            </a:r>
            <a:r>
              <a:rPr lang="ko-KR" altLang="en-US" sz="105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년 평균 고용증가율 </a:t>
            </a:r>
            <a:r>
              <a:rPr lang="ko-KR" altLang="en-US" sz="105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또는 매출증가율 </a:t>
            </a:r>
            <a:r>
              <a:rPr lang="en-US" altLang="ko-KR" sz="105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20%</a:t>
            </a:r>
            <a:r>
              <a:rPr lang="ko-KR" altLang="en-US" sz="105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이상 기업</a:t>
            </a:r>
          </a:p>
        </p:txBody>
      </p:sp>
      <p:sp>
        <p:nvSpPr>
          <p:cNvPr id="263" name="모서리가 둥근 직사각형 262"/>
          <p:cNvSpPr/>
          <p:nvPr/>
        </p:nvSpPr>
        <p:spPr>
          <a:xfrm>
            <a:off x="455360" y="4737744"/>
            <a:ext cx="2913020" cy="18599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rgbClr val="AC73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3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64" name="AutoShape 55"/>
          <p:cNvSpPr>
            <a:spLocks noChangeArrowheads="1"/>
          </p:cNvSpPr>
          <p:nvPr/>
        </p:nvSpPr>
        <p:spPr bwMode="auto">
          <a:xfrm>
            <a:off x="456069" y="4737578"/>
            <a:ext cx="2915291" cy="424801"/>
          </a:xfrm>
          <a:prstGeom prst="roundRect">
            <a:avLst>
              <a:gd name="adj" fmla="val 0"/>
            </a:avLst>
          </a:prstGeom>
          <a:solidFill>
            <a:srgbClr val="AC7300"/>
          </a:solidFill>
          <a:ln w="3175">
            <a:noFill/>
            <a:round/>
            <a:headEnd/>
            <a:tailEnd/>
          </a:ln>
        </p:spPr>
        <p:txBody>
          <a:bodyPr wrap="none" lIns="0" tIns="0" rIns="0" bIns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65" name="모서리가 둥근 직사각형 264"/>
          <p:cNvSpPr/>
          <p:nvPr/>
        </p:nvSpPr>
        <p:spPr>
          <a:xfrm>
            <a:off x="3586382" y="4779573"/>
            <a:ext cx="5076000" cy="181081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rgbClr val="248E9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4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66" name="AutoShape 55"/>
          <p:cNvSpPr>
            <a:spLocks noChangeArrowheads="1"/>
          </p:cNvSpPr>
          <p:nvPr/>
        </p:nvSpPr>
        <p:spPr bwMode="auto">
          <a:xfrm>
            <a:off x="3586382" y="4728509"/>
            <a:ext cx="5076000" cy="426159"/>
          </a:xfrm>
          <a:prstGeom prst="roundRect">
            <a:avLst>
              <a:gd name="adj" fmla="val 0"/>
            </a:avLst>
          </a:prstGeom>
          <a:solidFill>
            <a:srgbClr val="239D6C"/>
          </a:solidFill>
          <a:ln w="3175">
            <a:noFill/>
            <a:round/>
            <a:headEnd/>
            <a:tailEnd/>
          </a:ln>
        </p:spPr>
        <p:txBody>
          <a:bodyPr wrap="none" lIns="0" tIns="0" rIns="0" bIns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00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67" name="제목 114"/>
          <p:cNvSpPr txBox="1">
            <a:spLocks/>
          </p:cNvSpPr>
          <p:nvPr/>
        </p:nvSpPr>
        <p:spPr>
          <a:xfrm>
            <a:off x="3620416" y="4816731"/>
            <a:ext cx="5034666" cy="267963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wrap="none" lIns="0" tIns="0" rIns="0" bIns="0" anchor="ctr" anchorCtr="0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latinLnBrk="0" hangingPunct="0">
              <a:defRPr/>
            </a:pPr>
            <a:r>
              <a:rPr lang="ko-KR" altLang="en-US" sz="2000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성장부담 </a:t>
            </a:r>
            <a:r>
              <a:rPr lang="en-US" altLang="ko-KR" sz="1600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(</a:t>
            </a:r>
            <a:r>
              <a:rPr lang="ko-KR" altLang="en-US" sz="1600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피터팬 증후군</a:t>
            </a:r>
            <a:r>
              <a:rPr lang="en-US" altLang="ko-KR" sz="1600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)</a:t>
            </a:r>
            <a:r>
              <a:rPr lang="ko-KR" altLang="en-US" sz="2000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 완화</a:t>
            </a:r>
          </a:p>
        </p:txBody>
      </p:sp>
      <p:sp>
        <p:nvSpPr>
          <p:cNvPr id="268" name="Text Box 5"/>
          <p:cNvSpPr txBox="1">
            <a:spLocks noChangeArrowheads="1"/>
          </p:cNvSpPr>
          <p:nvPr/>
        </p:nvSpPr>
        <p:spPr bwMode="auto">
          <a:xfrm>
            <a:off x="3704129" y="5300006"/>
            <a:ext cx="2293898" cy="504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90000"/>
              </a:lnSpc>
              <a:buFont typeface="Arial" pitchFamily="34" charset="0"/>
              <a:buChar char="•"/>
            </a:pPr>
            <a:r>
              <a:rPr lang="ko-KR" altLang="en-US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제</a:t>
            </a:r>
            <a:r>
              <a:rPr lang="en-US" altLang="ko-KR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1</a:t>
            </a:r>
            <a:r>
              <a:rPr lang="ko-KR" altLang="en-US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차 중견기업 성장</a:t>
            </a:r>
            <a:r>
              <a:rPr lang="en-US" altLang="ko-KR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/>
            </a:r>
            <a:br>
              <a:rPr lang="en-US" altLang="ko-KR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</a:br>
            <a:r>
              <a:rPr lang="ko-KR" altLang="en-US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촉진 </a:t>
            </a:r>
            <a:r>
              <a:rPr lang="en-US" altLang="ko-KR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5</a:t>
            </a:r>
            <a:r>
              <a:rPr lang="ko-KR" altLang="en-US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개년 계획 수립</a:t>
            </a:r>
            <a:endParaRPr lang="en-US" altLang="ko-KR" sz="1400" dirty="0" smtClean="0">
              <a:gradFill>
                <a:gsLst>
                  <a:gs pos="100000">
                    <a:srgbClr val="000000"/>
                  </a:gs>
                  <a:gs pos="100000">
                    <a:srgbClr val="BBE0E3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269" name="Text Box 5"/>
          <p:cNvSpPr txBox="1">
            <a:spLocks noChangeArrowheads="1"/>
          </p:cNvSpPr>
          <p:nvPr/>
        </p:nvSpPr>
        <p:spPr bwMode="auto">
          <a:xfrm>
            <a:off x="6207377" y="5305432"/>
            <a:ext cx="2295500" cy="504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90000"/>
              </a:lnSpc>
              <a:buFont typeface="Arial" pitchFamily="34" charset="0"/>
              <a:buChar char="•"/>
            </a:pPr>
            <a:r>
              <a:rPr lang="ko-KR" altLang="en-US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중견기업 </a:t>
            </a:r>
            <a:r>
              <a:rPr lang="ko-KR" altLang="en-US" dirty="0" err="1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성장친화형</a:t>
            </a:r>
            <a:r>
              <a:rPr lang="ko-KR" altLang="en-US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en-US" altLang="ko-KR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/>
            </a:r>
            <a:br>
              <a:rPr lang="en-US" altLang="ko-KR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</a:br>
            <a:r>
              <a:rPr lang="ko-KR" altLang="en-US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법령 정비</a:t>
            </a:r>
            <a:endParaRPr lang="en-US" altLang="ko-KR" sz="1400" dirty="0" smtClean="0">
              <a:gradFill>
                <a:gsLst>
                  <a:gs pos="100000">
                    <a:srgbClr val="000000"/>
                  </a:gs>
                  <a:gs pos="100000">
                    <a:srgbClr val="BBE0E3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272" name="Text Box 5"/>
          <p:cNvSpPr txBox="1">
            <a:spLocks noChangeArrowheads="1"/>
          </p:cNvSpPr>
          <p:nvPr/>
        </p:nvSpPr>
        <p:spPr bwMode="auto">
          <a:xfrm>
            <a:off x="3685276" y="5986930"/>
            <a:ext cx="4953279" cy="24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90000"/>
              </a:lnSpc>
              <a:buFont typeface="Arial" pitchFamily="34" charset="0"/>
              <a:buChar char="•"/>
            </a:pPr>
            <a:r>
              <a:rPr lang="ko-KR" altLang="en-US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중견 </a:t>
            </a:r>
            <a:r>
              <a:rPr lang="ko-KR" altLang="en-US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맑은 고딕"/>
                <a:ea typeface="맑은 고딕"/>
              </a:rPr>
              <a:t>→ </a:t>
            </a:r>
            <a:r>
              <a:rPr lang="ko-KR" altLang="en-US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대기업으로의 성장사다리 구축 노력 병행</a:t>
            </a:r>
            <a:endParaRPr lang="en-US" altLang="ko-KR" sz="1100" dirty="0" smtClean="0">
              <a:gradFill>
                <a:gsLst>
                  <a:gs pos="100000">
                    <a:srgbClr val="000000"/>
                  </a:gs>
                  <a:gs pos="100000">
                    <a:srgbClr val="BBE0E3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273" name="직사각형 272"/>
          <p:cNvSpPr/>
          <p:nvPr/>
        </p:nvSpPr>
        <p:spPr>
          <a:xfrm>
            <a:off x="3929058" y="6287894"/>
            <a:ext cx="3797514" cy="161583"/>
          </a:xfrm>
          <a:prstGeom prst="rect">
            <a:avLst/>
          </a:prstGeom>
          <a:ln w="3175">
            <a:noFill/>
            <a:prstDash val="dash"/>
          </a:ln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30325" eaLnBrk="0" latinLnBrk="0" hangingPunct="0">
              <a:spcAft>
                <a:spcPts val="300"/>
              </a:spcAft>
              <a:buSzPct val="100000"/>
              <a:defRPr/>
            </a:pPr>
            <a:r>
              <a:rPr lang="en-US" altLang="ko-KR" sz="105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* (</a:t>
            </a:r>
            <a:r>
              <a:rPr lang="ko-KR" altLang="en-US" sz="105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예</a:t>
            </a:r>
            <a:r>
              <a:rPr lang="en-US" altLang="ko-KR" sz="105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) </a:t>
            </a:r>
            <a:r>
              <a:rPr lang="ko-KR" altLang="en-US" sz="105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상호출자제한기업집단에</a:t>
            </a:r>
            <a:r>
              <a:rPr lang="en-US" altLang="ko-KR" sz="105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 </a:t>
            </a:r>
            <a:r>
              <a:rPr lang="ko-KR" altLang="en-US" sz="105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대한 규제 합리화 </a:t>
            </a:r>
            <a:r>
              <a:rPr lang="en-US" altLang="ko-KR" sz="105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(</a:t>
            </a:r>
            <a:r>
              <a:rPr lang="ko-KR" altLang="en-US" sz="105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자산기준 등</a:t>
            </a:r>
            <a:r>
              <a:rPr lang="en-US" altLang="ko-KR" sz="105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) </a:t>
            </a:r>
            <a:r>
              <a:rPr lang="ko-KR" altLang="en-US" sz="105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rPr>
              <a:t>추진</a:t>
            </a:r>
            <a:endParaRPr lang="en-US" altLang="ko-KR" sz="1050" kern="0" dirty="0" smtClean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20" pitchFamily="18" charset="-127"/>
              <a:ea typeface="-윤고딕320" pitchFamily="18" charset="-127"/>
            </a:endParaRPr>
          </a:p>
        </p:txBody>
      </p:sp>
      <p:sp>
        <p:nvSpPr>
          <p:cNvPr id="274" name="제목 114"/>
          <p:cNvSpPr txBox="1">
            <a:spLocks/>
          </p:cNvSpPr>
          <p:nvPr/>
        </p:nvSpPr>
        <p:spPr>
          <a:xfrm>
            <a:off x="538042" y="4736348"/>
            <a:ext cx="2756853" cy="374688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wrap="none" lIns="0" tIns="0" rIns="0" bIns="0" anchor="ctr" anchorCtr="0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latinLnBrk="0" hangingPunct="0">
              <a:defRPr/>
            </a:pPr>
            <a:r>
              <a:rPr lang="ko-KR" altLang="en-US" sz="2000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성장걸림돌 현황</a:t>
            </a:r>
          </a:p>
        </p:txBody>
      </p:sp>
      <p:sp>
        <p:nvSpPr>
          <p:cNvPr id="275" name="자유형 274"/>
          <p:cNvSpPr/>
          <p:nvPr/>
        </p:nvSpPr>
        <p:spPr>
          <a:xfrm>
            <a:off x="463550" y="4748235"/>
            <a:ext cx="869964" cy="415915"/>
          </a:xfrm>
          <a:custGeom>
            <a:avLst/>
            <a:gdLst>
              <a:gd name="connsiteX0" fmla="*/ 0 w 922421"/>
              <a:gd name="connsiteY0" fmla="*/ 409074 h 409074"/>
              <a:gd name="connsiteX1" fmla="*/ 922421 w 922421"/>
              <a:gd name="connsiteY1" fmla="*/ 0 h 409074"/>
              <a:gd name="connsiteX2" fmla="*/ 0 w 922421"/>
              <a:gd name="connsiteY2" fmla="*/ 0 h 409074"/>
              <a:gd name="connsiteX3" fmla="*/ 0 w 922421"/>
              <a:gd name="connsiteY3" fmla="*/ 409074 h 40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421" h="409074">
                <a:moveTo>
                  <a:pt x="0" y="409074"/>
                </a:moveTo>
                <a:lnTo>
                  <a:pt x="922421" y="0"/>
                </a:lnTo>
                <a:lnTo>
                  <a:pt x="0" y="0"/>
                </a:lnTo>
                <a:lnTo>
                  <a:pt x="0" y="409074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10000"/>
                </a:schemeClr>
              </a:gs>
              <a:gs pos="0">
                <a:schemeClr val="bg1">
                  <a:alpha val="27000"/>
                </a:schemeClr>
              </a:gs>
            </a:gsLst>
            <a:lin ang="9000000" scaled="0"/>
          </a:gradFill>
          <a:ln w="1587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ko-KR" altLang="en-US" sz="2000"/>
          </a:p>
        </p:txBody>
      </p:sp>
      <p:sp>
        <p:nvSpPr>
          <p:cNvPr id="283" name="자유형 282"/>
          <p:cNvSpPr/>
          <p:nvPr/>
        </p:nvSpPr>
        <p:spPr>
          <a:xfrm flipH="1">
            <a:off x="7795154" y="4740896"/>
            <a:ext cx="851959" cy="415915"/>
          </a:xfrm>
          <a:custGeom>
            <a:avLst/>
            <a:gdLst>
              <a:gd name="connsiteX0" fmla="*/ 0 w 922421"/>
              <a:gd name="connsiteY0" fmla="*/ 409074 h 409074"/>
              <a:gd name="connsiteX1" fmla="*/ 922421 w 922421"/>
              <a:gd name="connsiteY1" fmla="*/ 0 h 409074"/>
              <a:gd name="connsiteX2" fmla="*/ 0 w 922421"/>
              <a:gd name="connsiteY2" fmla="*/ 0 h 409074"/>
              <a:gd name="connsiteX3" fmla="*/ 0 w 922421"/>
              <a:gd name="connsiteY3" fmla="*/ 409074 h 40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421" h="409074">
                <a:moveTo>
                  <a:pt x="0" y="409074"/>
                </a:moveTo>
                <a:lnTo>
                  <a:pt x="922421" y="0"/>
                </a:lnTo>
                <a:lnTo>
                  <a:pt x="0" y="0"/>
                </a:lnTo>
                <a:lnTo>
                  <a:pt x="0" y="409074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10000"/>
                </a:schemeClr>
              </a:gs>
              <a:gs pos="0">
                <a:schemeClr val="bg1">
                  <a:alpha val="27000"/>
                </a:schemeClr>
              </a:gs>
            </a:gsLst>
            <a:lin ang="9000000" scaled="0"/>
          </a:gradFill>
          <a:ln w="1587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ko-KR" altLang="en-US" sz="2000"/>
          </a:p>
        </p:txBody>
      </p:sp>
      <p:sp>
        <p:nvSpPr>
          <p:cNvPr id="285" name="모서리가 둥근 직사각형 284"/>
          <p:cNvSpPr/>
          <p:nvPr/>
        </p:nvSpPr>
        <p:spPr>
          <a:xfrm>
            <a:off x="684213" y="5203734"/>
            <a:ext cx="2484000" cy="1341550"/>
          </a:xfrm>
          <a:prstGeom prst="roundRect">
            <a:avLst>
              <a:gd name="adj" fmla="val 1886"/>
            </a:avLst>
          </a:prstGeom>
          <a:solidFill>
            <a:schemeClr val="bg1"/>
          </a:solidFill>
          <a:ln w="3175" cap="rnd">
            <a:solidFill>
              <a:srgbClr val="EAEAEA"/>
            </a:solidFill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86" name="모서리가 둥근 직사각형 285"/>
          <p:cNvSpPr/>
          <p:nvPr/>
        </p:nvSpPr>
        <p:spPr>
          <a:xfrm>
            <a:off x="863169" y="5274300"/>
            <a:ext cx="1279166" cy="260509"/>
          </a:xfrm>
          <a:prstGeom prst="roundRect">
            <a:avLst>
              <a:gd name="adj" fmla="val 10193"/>
            </a:avLst>
          </a:prstGeom>
        </p:spPr>
        <p:txBody>
          <a:bodyPr wrap="squar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80000"/>
              </a:lnSpc>
              <a:spcAft>
                <a:spcPts val="300"/>
              </a:spcAft>
              <a:buClr>
                <a:schemeClr val="accent1">
                  <a:lumMod val="75000"/>
                </a:schemeClr>
              </a:buClr>
            </a:pPr>
            <a:r>
              <a:rPr lang="en-US" altLang="ko-KR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-윤고딕320" pitchFamily="18" charset="-127"/>
                <a:ea typeface="-윤고딕320" pitchFamily="18" charset="-127"/>
              </a:rPr>
              <a:t>(          )</a:t>
            </a:r>
            <a:endParaRPr lang="ko-KR" altLang="en-US" sz="1200" kern="0" dirty="0">
              <a:solidFill>
                <a:schemeClr val="tx1">
                  <a:lumMod val="75000"/>
                  <a:lumOff val="25000"/>
                </a:schemeClr>
              </a:solidFill>
              <a:latin typeface="-윤고딕320" pitchFamily="18" charset="-127"/>
              <a:ea typeface="-윤고딕320" pitchFamily="18" charset="-127"/>
            </a:endParaRPr>
          </a:p>
        </p:txBody>
      </p:sp>
      <p:grpSp>
        <p:nvGrpSpPr>
          <p:cNvPr id="9" name="그룹 413"/>
          <p:cNvGrpSpPr/>
          <p:nvPr/>
        </p:nvGrpSpPr>
        <p:grpSpPr>
          <a:xfrm>
            <a:off x="880146" y="6081984"/>
            <a:ext cx="2060292" cy="428272"/>
            <a:chOff x="1043608" y="5570077"/>
            <a:chExt cx="2503561" cy="718025"/>
          </a:xfrm>
        </p:grpSpPr>
        <p:sp>
          <p:nvSpPr>
            <p:cNvPr id="288" name="직사각형 287"/>
            <p:cNvSpPr/>
            <p:nvPr/>
          </p:nvSpPr>
          <p:spPr>
            <a:xfrm>
              <a:off x="1043608" y="5805252"/>
              <a:ext cx="2503561" cy="482850"/>
            </a:xfrm>
            <a:prstGeom prst="rect">
              <a:avLst/>
            </a:prstGeom>
            <a:solidFill>
              <a:srgbClr val="5A5434"/>
            </a:solidFill>
            <a:ln w="15875" cap="rnd">
              <a:noFill/>
              <a:tailEnd type="none"/>
            </a:ln>
            <a:effectLst>
              <a:innerShdw blurRad="63500">
                <a:schemeClr val="tx2">
                  <a:lumMod val="75000"/>
                  <a:alpha val="73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289" name="사다리꼴 288"/>
            <p:cNvSpPr/>
            <p:nvPr/>
          </p:nvSpPr>
          <p:spPr>
            <a:xfrm>
              <a:off x="1043608" y="5570077"/>
              <a:ext cx="2503561" cy="231660"/>
            </a:xfrm>
            <a:prstGeom prst="trapezoid">
              <a:avLst>
                <a:gd name="adj" fmla="val 64961"/>
              </a:avLst>
            </a:prstGeom>
            <a:solidFill>
              <a:schemeClr val="bg1">
                <a:lumMod val="95000"/>
              </a:schemeClr>
            </a:solidFill>
            <a:ln w="6350" cap="rnd">
              <a:solidFill>
                <a:schemeClr val="bg1">
                  <a:lumMod val="85000"/>
                </a:schemeClr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900">
                <a:solidFill>
                  <a:prstClr val="white"/>
                </a:solidFill>
              </a:endParaRPr>
            </a:p>
          </p:txBody>
        </p:sp>
      </p:grpSp>
      <p:sp>
        <p:nvSpPr>
          <p:cNvPr id="290" name="제목 114"/>
          <p:cNvSpPr txBox="1">
            <a:spLocks/>
          </p:cNvSpPr>
          <p:nvPr/>
        </p:nvSpPr>
        <p:spPr>
          <a:xfrm>
            <a:off x="982213" y="6227519"/>
            <a:ext cx="1004260" cy="280424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wrap="none" lIns="0" tIns="0" rIns="0" bIns="0" anchor="ctr" anchorCtr="0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latinLnBrk="0" hangingPunct="0">
              <a:defRPr/>
            </a:pPr>
            <a:r>
              <a:rPr lang="ko-KR" altLang="en-US" sz="1200" kern="0" dirty="0" smtClean="0">
                <a:gradFill>
                  <a:gsLst>
                    <a:gs pos="10000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중소</a:t>
            </a:r>
            <a:r>
              <a:rPr lang="ko-KR" altLang="en-US" sz="1200" kern="0" dirty="0" smtClean="0">
                <a:gradFill>
                  <a:gsLst>
                    <a:gs pos="10000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cs typeface="Arial" pitchFamily="34" charset="0"/>
              </a:rPr>
              <a:t>→</a:t>
            </a:r>
            <a:r>
              <a:rPr lang="ko-KR" altLang="en-US" sz="1200" kern="0" dirty="0" smtClean="0">
                <a:gradFill>
                  <a:gsLst>
                    <a:gs pos="10000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중견</a:t>
            </a:r>
            <a:endParaRPr lang="ko-KR" altLang="en-US" sz="1200" kern="0" dirty="0">
              <a:gradFill>
                <a:gsLst>
                  <a:gs pos="100000">
                    <a:schemeClr val="bg1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atin typeface="-윤고딕340" panose="02030504000101010101" pitchFamily="18" charset="-127"/>
              <a:ea typeface="-윤고딕340" panose="02030504000101010101" pitchFamily="18" charset="-127"/>
              <a:cs typeface="Arial" pitchFamily="34" charset="0"/>
            </a:endParaRPr>
          </a:p>
        </p:txBody>
      </p:sp>
      <p:grpSp>
        <p:nvGrpSpPr>
          <p:cNvPr id="10" name="그룹 290"/>
          <p:cNvGrpSpPr/>
          <p:nvPr/>
        </p:nvGrpSpPr>
        <p:grpSpPr>
          <a:xfrm>
            <a:off x="1830729" y="6200337"/>
            <a:ext cx="1167629" cy="307606"/>
            <a:chOff x="-2563530" y="4984252"/>
            <a:chExt cx="1167629" cy="374053"/>
          </a:xfrm>
        </p:grpSpPr>
        <p:sp>
          <p:nvSpPr>
            <p:cNvPr id="292" name="제목 114"/>
            <p:cNvSpPr txBox="1">
              <a:spLocks/>
            </p:cNvSpPr>
            <p:nvPr/>
          </p:nvSpPr>
          <p:spPr>
            <a:xfrm>
              <a:off x="-2563530" y="5017306"/>
              <a:ext cx="1004260" cy="340999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wrap="none" lIns="0" tIns="0" rIns="0" bIns="0" anchor="ctr" anchorCtr="0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latinLnBrk="0" hangingPunct="0">
                <a:defRPr/>
              </a:pPr>
              <a:r>
                <a:rPr lang="ko-KR" altLang="en-US" sz="1200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중견</a:t>
              </a:r>
              <a:r>
                <a:rPr lang="ko-KR" altLang="en-US" sz="1200" kern="0" dirty="0" smtClean="0">
                  <a:gradFill>
                    <a:gsLst>
                      <a:gs pos="100000">
                        <a:schemeClr val="bg1"/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cs typeface="Arial" pitchFamily="34" charset="0"/>
                </a:rPr>
                <a:t>→    </a:t>
              </a:r>
              <a:endParaRPr lang="ko-KR" altLang="en-US" sz="120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endParaRPr>
            </a:p>
          </p:txBody>
        </p:sp>
        <p:sp>
          <p:nvSpPr>
            <p:cNvPr id="293" name="직사각형 292"/>
            <p:cNvSpPr/>
            <p:nvPr/>
          </p:nvSpPr>
          <p:spPr>
            <a:xfrm>
              <a:off x="-2055056" y="4984252"/>
              <a:ext cx="659155" cy="3457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eaLnBrk="0" latinLnBrk="0" hangingPunct="0">
                <a:lnSpc>
                  <a:spcPct val="80000"/>
                </a:lnSpc>
                <a:defRPr/>
              </a:pPr>
              <a:r>
                <a:rPr lang="ko-KR" altLang="en-US" sz="1000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상호출자</a:t>
              </a:r>
              <a:r>
                <a:rPr lang="en-US" altLang="ko-KR" sz="1000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/>
              </a:r>
              <a:br>
                <a:rPr lang="en-US" altLang="ko-KR" sz="1000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</a:br>
              <a:r>
                <a:rPr lang="ko-KR" altLang="en-US" sz="1000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제한기업</a:t>
              </a:r>
              <a:endParaRPr lang="ko-KR" altLang="en-US" sz="100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endParaRPr>
            </a:p>
          </p:txBody>
        </p:sp>
      </p:grpSp>
      <p:sp>
        <p:nvSpPr>
          <p:cNvPr id="294" name="직사각형 293"/>
          <p:cNvSpPr/>
          <p:nvPr/>
        </p:nvSpPr>
        <p:spPr>
          <a:xfrm>
            <a:off x="1171272" y="5528289"/>
            <a:ext cx="655949" cy="258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80000"/>
              </a:lnSpc>
              <a:spcAft>
                <a:spcPts val="300"/>
              </a:spcAft>
              <a:buClr>
                <a:schemeClr val="accent1">
                  <a:lumMod val="75000"/>
                </a:schemeClr>
              </a:buClr>
            </a:pPr>
            <a:r>
              <a:rPr lang="en-US" altLang="ko-KR" kern="0" dirty="0" smtClean="0">
                <a:gradFill>
                  <a:gsLst>
                    <a:gs pos="100000">
                      <a:srgbClr val="FF0000"/>
                    </a:gs>
                    <a:gs pos="100000">
                      <a:srgbClr val="FF0000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74</a:t>
            </a:r>
            <a:r>
              <a:rPr lang="ko-KR" altLang="en-US" kern="0" dirty="0" smtClean="0">
                <a:gradFill>
                  <a:gsLst>
                    <a:gs pos="100000">
                      <a:srgbClr val="FF0000"/>
                    </a:gs>
                    <a:gs pos="100000">
                      <a:srgbClr val="FF0000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개</a:t>
            </a:r>
            <a:endParaRPr lang="en-US" altLang="ko-KR" kern="0" dirty="0" smtClean="0">
              <a:gradFill>
                <a:gsLst>
                  <a:gs pos="100000">
                    <a:srgbClr val="FF0000"/>
                  </a:gs>
                  <a:gs pos="100000">
                    <a:srgbClr val="FF0000"/>
                  </a:gs>
                </a:gsLst>
                <a:lin ang="5400000" scaled="0"/>
              </a:gradFill>
              <a:latin typeface="-윤고딕340" pitchFamily="18" charset="-127"/>
              <a:ea typeface="-윤고딕340" pitchFamily="18" charset="-127"/>
            </a:endParaRPr>
          </a:p>
        </p:txBody>
      </p:sp>
      <p:sp>
        <p:nvSpPr>
          <p:cNvPr id="295" name="모서리가 둥근 직사각형 294"/>
          <p:cNvSpPr/>
          <p:nvPr/>
        </p:nvSpPr>
        <p:spPr>
          <a:xfrm>
            <a:off x="1815802" y="5760602"/>
            <a:ext cx="1279166" cy="260509"/>
          </a:xfrm>
          <a:prstGeom prst="roundRect">
            <a:avLst>
              <a:gd name="adj" fmla="val 10193"/>
            </a:avLst>
          </a:prstGeom>
        </p:spPr>
        <p:txBody>
          <a:bodyPr wrap="squar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Aft>
                <a:spcPts val="300"/>
              </a:spcAft>
              <a:buClr>
                <a:schemeClr val="accent1">
                  <a:lumMod val="75000"/>
                </a:schemeClr>
              </a:buClr>
            </a:pPr>
            <a:r>
              <a:rPr lang="en-US" altLang="ko-KR" sz="1600" kern="0" dirty="0" smtClean="0">
                <a:gradFill>
                  <a:gsLst>
                    <a:gs pos="100000">
                      <a:srgbClr val="FF0000"/>
                    </a:gs>
                    <a:gs pos="100000">
                      <a:srgbClr val="FF0000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35</a:t>
            </a:r>
            <a:r>
              <a:rPr lang="ko-KR" altLang="en-US" sz="1600" kern="0" dirty="0" smtClean="0">
                <a:gradFill>
                  <a:gsLst>
                    <a:gs pos="100000">
                      <a:srgbClr val="FF0000"/>
                    </a:gs>
                    <a:gs pos="100000">
                      <a:srgbClr val="FF0000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개</a:t>
            </a:r>
            <a:endParaRPr lang="ko-KR" altLang="en-US" sz="1050" kern="0" dirty="0">
              <a:gradFill>
                <a:gsLst>
                  <a:gs pos="100000">
                    <a:srgbClr val="FF0000"/>
                  </a:gs>
                  <a:gs pos="100000">
                    <a:srgbClr val="FF0000"/>
                  </a:gs>
                </a:gsLst>
                <a:lin ang="5400000" scaled="0"/>
              </a:gradFill>
              <a:latin typeface="-윤고딕340" pitchFamily="18" charset="-127"/>
              <a:ea typeface="-윤고딕340" pitchFamily="18" charset="-127"/>
            </a:endParaRPr>
          </a:p>
        </p:txBody>
      </p:sp>
      <p:sp>
        <p:nvSpPr>
          <p:cNvPr id="296" name="직사각형 295"/>
          <p:cNvSpPr/>
          <p:nvPr/>
        </p:nvSpPr>
        <p:spPr>
          <a:xfrm>
            <a:off x="1086188" y="5233735"/>
            <a:ext cx="814325" cy="323165"/>
          </a:xfrm>
          <a:prstGeom prst="rect">
            <a:avLst/>
          </a:prstGeom>
          <a:ln w="3175">
            <a:noFill/>
            <a:prstDash val="dash"/>
          </a:ln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30325" eaLnBrk="0" latinLnBrk="0" hangingPunct="0">
              <a:spcAft>
                <a:spcPts val="300"/>
              </a:spcAft>
              <a:buSzPct val="100000"/>
              <a:defRPr/>
            </a:pPr>
            <a:r>
              <a:rPr lang="ko-KR" altLang="en-US" sz="105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혜택배제 </a:t>
            </a:r>
            <a:r>
              <a:rPr lang="en-US" altLang="ko-KR" sz="105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58</a:t>
            </a:r>
            <a:r>
              <a:rPr lang="ko-KR" altLang="en-US" sz="105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개</a:t>
            </a:r>
            <a:br>
              <a:rPr lang="ko-KR" altLang="en-US" sz="105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</a:br>
            <a:r>
              <a:rPr lang="ko-KR" altLang="en-US" sz="105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신규규제 </a:t>
            </a:r>
            <a:r>
              <a:rPr lang="en-US" altLang="ko-KR" sz="105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16</a:t>
            </a:r>
            <a:r>
              <a:rPr lang="ko-KR" altLang="en-US" sz="105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개</a:t>
            </a:r>
          </a:p>
        </p:txBody>
      </p:sp>
      <p:sp>
        <p:nvSpPr>
          <p:cNvPr id="297" name="직사각형 296"/>
          <p:cNvSpPr/>
          <p:nvPr/>
        </p:nvSpPr>
        <p:spPr>
          <a:xfrm>
            <a:off x="2026498" y="5607937"/>
            <a:ext cx="815929" cy="161583"/>
          </a:xfrm>
          <a:prstGeom prst="rect">
            <a:avLst/>
          </a:prstGeom>
          <a:ln w="3175">
            <a:noFill/>
            <a:prstDash val="dash"/>
          </a:ln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30325" eaLnBrk="0" latinLnBrk="0" hangingPunct="0">
              <a:spcAft>
                <a:spcPts val="300"/>
              </a:spcAft>
              <a:buSzPct val="100000"/>
              <a:defRPr/>
            </a:pPr>
            <a:r>
              <a:rPr lang="en-US" altLang="ko-KR" sz="1050" b="1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(</a:t>
            </a:r>
            <a:r>
              <a:rPr lang="ko-KR" altLang="en-US" sz="105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총 </a:t>
            </a:r>
            <a:r>
              <a:rPr lang="en-US" altLang="ko-KR" sz="105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20</a:t>
            </a:r>
            <a:r>
              <a:rPr lang="ko-KR" altLang="en-US" sz="105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개 법률</a:t>
            </a:r>
            <a:r>
              <a:rPr lang="en-US" altLang="ko-KR" sz="1050" b="1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)</a:t>
            </a:r>
            <a:endParaRPr lang="ko-KR" altLang="en-US" sz="1050" b="1" kern="0" dirty="0" smtClean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</p:txBody>
      </p:sp>
      <p:grpSp>
        <p:nvGrpSpPr>
          <p:cNvPr id="11" name="그룹 372"/>
          <p:cNvGrpSpPr/>
          <p:nvPr/>
        </p:nvGrpSpPr>
        <p:grpSpPr>
          <a:xfrm>
            <a:off x="1271452" y="5815805"/>
            <a:ext cx="406898" cy="324000"/>
            <a:chOff x="2967011" y="8254663"/>
            <a:chExt cx="289840" cy="335238"/>
          </a:xfrm>
        </p:grpSpPr>
        <p:sp>
          <p:nvSpPr>
            <p:cNvPr id="299" name="Rectangle 29"/>
            <p:cNvSpPr>
              <a:spLocks noChangeArrowheads="1"/>
            </p:cNvSpPr>
            <p:nvPr/>
          </p:nvSpPr>
          <p:spPr bwMode="auto">
            <a:xfrm rot="10800000">
              <a:off x="2967011" y="8254663"/>
              <a:ext cx="289840" cy="335238"/>
            </a:xfrm>
            <a:prstGeom prst="rect">
              <a:avLst/>
            </a:prstGeom>
            <a:gradFill rotWithShape="1">
              <a:gsLst>
                <a:gs pos="100000">
                  <a:schemeClr val="tx1">
                    <a:lumMod val="75000"/>
                    <a:lumOff val="25000"/>
                  </a:schemeClr>
                </a:gs>
                <a:gs pos="0">
                  <a:schemeClr val="tx1">
                    <a:lumMod val="75000"/>
                    <a:lumOff val="25000"/>
                  </a:schemeClr>
                </a:gs>
                <a:gs pos="51000">
                  <a:schemeClr val="tx1">
                    <a:lumMod val="50000"/>
                    <a:lumOff val="50000"/>
                  </a:schemeClr>
                </a:gs>
                <a:gs pos="45000">
                  <a:schemeClr val="tx1">
                    <a:lumMod val="75000"/>
                    <a:lumOff val="25000"/>
                  </a:schemeClr>
                </a:gs>
              </a:gsLst>
              <a:lin ang="10800000" scaled="0"/>
            </a:gradFill>
            <a:ln>
              <a:noFill/>
            </a:ln>
            <a:effectLst>
              <a:reflection blurRad="6350" stA="32000" endPos="9000" dir="5400000" sy="-100000" algn="bl" rotWithShape="0"/>
            </a:effectLst>
            <a:ex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00" name="직사각형 299"/>
            <p:cNvSpPr/>
            <p:nvPr/>
          </p:nvSpPr>
          <p:spPr>
            <a:xfrm>
              <a:off x="3100469" y="8254663"/>
              <a:ext cx="51027" cy="335238"/>
            </a:xfrm>
            <a:prstGeom prst="rect">
              <a:avLst/>
            </a:prstGeom>
            <a:gradFill>
              <a:gsLst>
                <a:gs pos="0">
                  <a:srgbClr val="3E7898">
                    <a:tint val="66000"/>
                    <a:satMod val="160000"/>
                    <a:alpha val="0"/>
                  </a:srgbClr>
                </a:gs>
                <a:gs pos="50000">
                  <a:srgbClr val="FFFFFF">
                    <a:alpha val="73000"/>
                  </a:srgbClr>
                </a:gs>
                <a:gs pos="100000">
                  <a:srgbClr val="3E7898">
                    <a:tint val="23500"/>
                    <a:satMod val="160000"/>
                    <a:alpha val="0"/>
                  </a:srgbClr>
                </a:gs>
              </a:gsLst>
              <a:lin ang="0" scaled="0"/>
            </a:gradFill>
            <a:ln w="15875" cap="rnd" cmpd="sng" algn="ctr">
              <a:noFill/>
              <a:prstDash val="solid"/>
              <a:tailEnd type="none"/>
            </a:ln>
            <a:effectLst/>
          </p:spPr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latinLnBrk="0">
                <a:defRPr/>
              </a:pPr>
              <a:endParaRPr lang="ko-KR" altLang="en-US" kern="0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그룹 372"/>
          <p:cNvGrpSpPr/>
          <p:nvPr/>
        </p:nvGrpSpPr>
        <p:grpSpPr>
          <a:xfrm>
            <a:off x="2236276" y="5999644"/>
            <a:ext cx="406898" cy="144000"/>
            <a:chOff x="2967011" y="8254663"/>
            <a:chExt cx="289840" cy="335238"/>
          </a:xfrm>
        </p:grpSpPr>
        <p:sp>
          <p:nvSpPr>
            <p:cNvPr id="302" name="Rectangle 29"/>
            <p:cNvSpPr>
              <a:spLocks noChangeArrowheads="1"/>
            </p:cNvSpPr>
            <p:nvPr/>
          </p:nvSpPr>
          <p:spPr bwMode="auto">
            <a:xfrm rot="10800000">
              <a:off x="2967011" y="8254663"/>
              <a:ext cx="289840" cy="335238"/>
            </a:xfrm>
            <a:prstGeom prst="rect">
              <a:avLst/>
            </a:prstGeom>
            <a:gradFill rotWithShape="1">
              <a:gsLst>
                <a:gs pos="100000">
                  <a:schemeClr val="tx1">
                    <a:lumMod val="75000"/>
                    <a:lumOff val="25000"/>
                  </a:schemeClr>
                </a:gs>
                <a:gs pos="0">
                  <a:schemeClr val="tx1">
                    <a:lumMod val="75000"/>
                    <a:lumOff val="25000"/>
                  </a:schemeClr>
                </a:gs>
                <a:gs pos="51000">
                  <a:schemeClr val="tx1">
                    <a:lumMod val="50000"/>
                    <a:lumOff val="50000"/>
                  </a:schemeClr>
                </a:gs>
                <a:gs pos="45000">
                  <a:schemeClr val="tx1">
                    <a:lumMod val="75000"/>
                    <a:lumOff val="25000"/>
                  </a:schemeClr>
                </a:gs>
              </a:gsLst>
              <a:lin ang="10800000" scaled="0"/>
            </a:gradFill>
            <a:ln>
              <a:noFill/>
            </a:ln>
            <a:effectLst>
              <a:reflection blurRad="6350" stA="32000" endPos="9000" dir="5400000" sy="-100000" algn="bl" rotWithShape="0"/>
            </a:effectLst>
            <a:ex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03" name="직사각형 302"/>
            <p:cNvSpPr/>
            <p:nvPr/>
          </p:nvSpPr>
          <p:spPr>
            <a:xfrm>
              <a:off x="3100469" y="8254663"/>
              <a:ext cx="51027" cy="335238"/>
            </a:xfrm>
            <a:prstGeom prst="rect">
              <a:avLst/>
            </a:prstGeom>
            <a:gradFill>
              <a:gsLst>
                <a:gs pos="0">
                  <a:srgbClr val="3E7898">
                    <a:tint val="66000"/>
                    <a:satMod val="160000"/>
                    <a:alpha val="0"/>
                  </a:srgbClr>
                </a:gs>
                <a:gs pos="50000">
                  <a:srgbClr val="FFFFFF">
                    <a:alpha val="73000"/>
                  </a:srgbClr>
                </a:gs>
                <a:gs pos="100000">
                  <a:srgbClr val="3E7898">
                    <a:tint val="23500"/>
                    <a:satMod val="160000"/>
                    <a:alpha val="0"/>
                  </a:srgbClr>
                </a:gs>
              </a:gsLst>
              <a:lin ang="0" scaled="0"/>
            </a:gradFill>
            <a:ln w="15875" cap="rnd" cmpd="sng" algn="ctr">
              <a:noFill/>
              <a:prstDash val="solid"/>
              <a:tailEnd type="none"/>
            </a:ln>
            <a:effectLst/>
          </p:spPr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latinLnBrk="0">
                <a:defRPr/>
              </a:pPr>
              <a:endParaRPr lang="ko-KR" altLang="en-US" kern="0">
                <a:solidFill>
                  <a:prstClr val="white"/>
                </a:solidFill>
              </a:endParaRPr>
            </a:p>
          </p:txBody>
        </p:sp>
      </p:grpSp>
      <p:sp>
        <p:nvSpPr>
          <p:cNvPr id="304" name="Text Box 5"/>
          <p:cNvSpPr txBox="1">
            <a:spLocks noChangeArrowheads="1"/>
          </p:cNvSpPr>
          <p:nvPr/>
        </p:nvSpPr>
        <p:spPr bwMode="auto">
          <a:xfrm>
            <a:off x="5023360" y="2027610"/>
            <a:ext cx="318196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Clr>
                <a:schemeClr val="tx1"/>
              </a:buClr>
              <a:buFont typeface="Arial" pitchFamily="34" charset="0"/>
              <a:buChar char="•"/>
            </a:pPr>
            <a:r>
              <a:rPr lang="ko-KR" altLang="en-US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한국형 히든챔피언 발굴</a:t>
            </a:r>
            <a:r>
              <a:rPr lang="en-US" altLang="ko-KR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‧</a:t>
            </a:r>
            <a:r>
              <a:rPr lang="ko-KR" altLang="en-US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육성</a:t>
            </a:r>
            <a:br>
              <a:rPr lang="ko-KR" altLang="en-US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</a:br>
            <a:r>
              <a:rPr lang="en-US" altLang="ko-KR" sz="140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(13</a:t>
            </a:r>
            <a:r>
              <a:rPr lang="ko-KR" altLang="en-US" sz="140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년 </a:t>
            </a:r>
            <a:r>
              <a:rPr lang="en-US" altLang="ko-KR" sz="140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63</a:t>
            </a:r>
            <a:r>
              <a:rPr lang="ko-KR" altLang="en-US" sz="140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→ </a:t>
            </a:r>
            <a:r>
              <a:rPr lang="en-US" altLang="ko-KR" sz="140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17</a:t>
            </a:r>
            <a:r>
              <a:rPr lang="ko-KR" altLang="en-US" sz="140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년 </a:t>
            </a:r>
            <a:r>
              <a:rPr lang="en-US" altLang="ko-KR" sz="140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100</a:t>
            </a:r>
            <a:r>
              <a:rPr lang="ko-KR" altLang="en-US" sz="140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개</a:t>
            </a:r>
            <a:r>
              <a:rPr lang="en-US" altLang="ko-KR" sz="140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, </a:t>
            </a:r>
            <a:r>
              <a:rPr lang="ko-KR" altLang="en-US" sz="1400" dirty="0" err="1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산업부</a:t>
            </a:r>
            <a:r>
              <a:rPr lang="ko-KR" altLang="en-US" sz="140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협업</a:t>
            </a:r>
            <a:r>
              <a:rPr lang="en-US" altLang="ko-KR" sz="140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)</a:t>
            </a:r>
          </a:p>
        </p:txBody>
      </p:sp>
      <p:sp>
        <p:nvSpPr>
          <p:cNvPr id="305" name="Text Box 5"/>
          <p:cNvSpPr txBox="1">
            <a:spLocks noChangeArrowheads="1"/>
          </p:cNvSpPr>
          <p:nvPr/>
        </p:nvSpPr>
        <p:spPr bwMode="auto">
          <a:xfrm>
            <a:off x="5019058" y="4013204"/>
            <a:ext cx="35137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Clr>
                <a:schemeClr val="tx1"/>
              </a:buClr>
              <a:buFont typeface="Arial" pitchFamily="34" charset="0"/>
              <a:buChar char="•"/>
            </a:pPr>
            <a:r>
              <a:rPr lang="ko-KR" altLang="en-US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월드클래스 </a:t>
            </a:r>
            <a:r>
              <a:rPr lang="en-US" altLang="ko-KR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300 </a:t>
            </a:r>
            <a:r>
              <a:rPr lang="ko-KR" altLang="en-US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프로젝트 고도화</a:t>
            </a:r>
          </a:p>
        </p:txBody>
      </p:sp>
      <p:sp>
        <p:nvSpPr>
          <p:cNvPr id="306" name="타원 305"/>
          <p:cNvSpPr>
            <a:spLocks noChangeAspect="1"/>
          </p:cNvSpPr>
          <p:nvPr/>
        </p:nvSpPr>
        <p:spPr>
          <a:xfrm>
            <a:off x="4560499" y="3161505"/>
            <a:ext cx="135327" cy="144000"/>
          </a:xfrm>
          <a:prstGeom prst="ellipse">
            <a:avLst/>
          </a:prstGeom>
          <a:solidFill>
            <a:srgbClr val="C00000"/>
          </a:solidFill>
          <a:ln w="15875" cap="rnd">
            <a:solidFill>
              <a:schemeClr val="bg1"/>
            </a:solidFill>
            <a:tailEnd type="none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 sz="2000"/>
          </a:p>
        </p:txBody>
      </p:sp>
      <p:pic>
        <p:nvPicPr>
          <p:cNvPr id="307" name="그림 30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553" y="1055060"/>
            <a:ext cx="646083" cy="180000"/>
          </a:xfrm>
          <a:prstGeom prst="rect">
            <a:avLst/>
          </a:prstGeom>
        </p:spPr>
      </p:pic>
      <p:pic>
        <p:nvPicPr>
          <p:cNvPr id="308" name="그림 30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5185" b="23889"/>
          <a:stretch/>
        </p:blipFill>
        <p:spPr>
          <a:xfrm>
            <a:off x="8036462" y="1243013"/>
            <a:ext cx="471273" cy="180000"/>
          </a:xfrm>
          <a:prstGeom prst="rect">
            <a:avLst/>
          </a:prstGeom>
        </p:spPr>
      </p:pic>
      <p:sp>
        <p:nvSpPr>
          <p:cNvPr id="309" name="아래쪽 화살표 308"/>
          <p:cNvSpPr>
            <a:spLocks noChangeAspect="1"/>
          </p:cNvSpPr>
          <p:nvPr/>
        </p:nvSpPr>
        <p:spPr>
          <a:xfrm rot="16200000">
            <a:off x="2044565" y="1159817"/>
            <a:ext cx="189563" cy="180000"/>
          </a:xfrm>
          <a:prstGeom prst="downArrow">
            <a:avLst/>
          </a:prstGeom>
          <a:gradFill>
            <a:gsLst>
              <a:gs pos="0">
                <a:srgbClr val="EFFAFB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 sz="2400"/>
          </a:p>
        </p:txBody>
      </p:sp>
      <p:grpSp>
        <p:nvGrpSpPr>
          <p:cNvPr id="13" name="그룹 309"/>
          <p:cNvGrpSpPr/>
          <p:nvPr/>
        </p:nvGrpSpPr>
        <p:grpSpPr>
          <a:xfrm>
            <a:off x="430683" y="1046428"/>
            <a:ext cx="930668" cy="411108"/>
            <a:chOff x="456554" y="1048169"/>
            <a:chExt cx="2688547" cy="411108"/>
          </a:xfrm>
        </p:grpSpPr>
        <p:grpSp>
          <p:nvGrpSpPr>
            <p:cNvPr id="14" name="그룹 226"/>
            <p:cNvGrpSpPr/>
            <p:nvPr/>
          </p:nvGrpSpPr>
          <p:grpSpPr>
            <a:xfrm>
              <a:off x="456554" y="1048169"/>
              <a:ext cx="2688547" cy="411108"/>
              <a:chOff x="456554" y="1048169"/>
              <a:chExt cx="2688547" cy="411108"/>
            </a:xfrm>
          </p:grpSpPr>
          <p:grpSp>
            <p:nvGrpSpPr>
              <p:cNvPr id="15" name="그룹 233"/>
              <p:cNvGrpSpPr/>
              <p:nvPr/>
            </p:nvGrpSpPr>
            <p:grpSpPr>
              <a:xfrm>
                <a:off x="456554" y="1048169"/>
                <a:ext cx="2688547" cy="411108"/>
                <a:chOff x="1454256" y="5858252"/>
                <a:chExt cx="4769757" cy="539079"/>
              </a:xfrm>
            </p:grpSpPr>
            <p:sp>
              <p:nvSpPr>
                <p:cNvPr id="315" name="모서리가 둥근 직사각형 314"/>
                <p:cNvSpPr/>
                <p:nvPr/>
              </p:nvSpPr>
              <p:spPr>
                <a:xfrm>
                  <a:off x="1454256" y="5858252"/>
                  <a:ext cx="4769757" cy="53907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6" name="모서리가 둥근 직사각형 315"/>
                <p:cNvSpPr/>
                <p:nvPr/>
              </p:nvSpPr>
              <p:spPr>
                <a:xfrm>
                  <a:off x="1530028" y="5889904"/>
                  <a:ext cx="4623915" cy="473856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100000">
                      <a:srgbClr val="5A93C6"/>
                    </a:gs>
                    <a:gs pos="0">
                      <a:srgbClr val="365E8E"/>
                    </a:gs>
                  </a:gsLst>
                  <a:lin ang="9000000" scaled="0"/>
                </a:gradFill>
                <a:ln w="6350">
                  <a:solidFill>
                    <a:schemeClr val="bg1"/>
                  </a:solidFill>
                </a:ln>
                <a:effectLst>
                  <a:innerShdw blurRad="63500" dist="127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</p:grpSp>
          <p:pic>
            <p:nvPicPr>
              <p:cNvPr id="314" name="그림 313" descr="7.png"/>
              <p:cNvPicPr>
                <a:picLocks noChangeAspect="1"/>
              </p:cNvPicPr>
              <p:nvPr/>
            </p:nvPicPr>
            <p:blipFill>
              <a:blip r:embed="rId8" cstate="print"/>
              <a:srcRect l="36136" t="27801" r="50166" b="42889"/>
              <a:stretch>
                <a:fillRect/>
              </a:stretch>
            </p:blipFill>
            <p:spPr>
              <a:xfrm flipH="1">
                <a:off x="542252" y="1087732"/>
                <a:ext cx="2508714" cy="337256"/>
              </a:xfrm>
              <a:prstGeom prst="roundRect">
                <a:avLst>
                  <a:gd name="adj" fmla="val 42750"/>
                </a:avLst>
              </a:prstGeom>
            </p:spPr>
          </p:pic>
        </p:grpSp>
        <p:sp>
          <p:nvSpPr>
            <p:cNvPr id="312" name="제목 114"/>
            <p:cNvSpPr txBox="1">
              <a:spLocks/>
            </p:cNvSpPr>
            <p:nvPr/>
          </p:nvSpPr>
          <p:spPr>
            <a:xfrm>
              <a:off x="509134" y="1109068"/>
              <a:ext cx="2588972" cy="288033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2000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글로벌</a:t>
              </a:r>
              <a:endParaRPr lang="ko-KR" altLang="en-US" sz="200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6116835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28"/>
          <p:cNvGrpSpPr/>
          <p:nvPr/>
        </p:nvGrpSpPr>
        <p:grpSpPr>
          <a:xfrm>
            <a:off x="6732240" y="481896"/>
            <a:ext cx="2086188" cy="333943"/>
            <a:chOff x="6858154" y="481896"/>
            <a:chExt cx="2086188" cy="333943"/>
          </a:xfrm>
        </p:grpSpPr>
        <p:sp>
          <p:nvSpPr>
            <p:cNvPr id="130" name="모서리가 둥근 직사각형 129"/>
            <p:cNvSpPr/>
            <p:nvPr/>
          </p:nvSpPr>
          <p:spPr>
            <a:xfrm>
              <a:off x="6935657" y="510487"/>
              <a:ext cx="812855" cy="25059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 w="952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131" name="Text Box 5"/>
            <p:cNvSpPr txBox="1">
              <a:spLocks noChangeArrowheads="1"/>
            </p:cNvSpPr>
            <p:nvPr/>
          </p:nvSpPr>
          <p:spPr bwMode="auto">
            <a:xfrm>
              <a:off x="7707692" y="492674"/>
              <a:ext cx="123665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latinLnBrk="0" hangingPunct="1">
                <a:defRPr/>
              </a:pPr>
              <a:r>
                <a:rPr lang="ko-KR" altLang="en-US" sz="1500" kern="0" spc="-90" dirty="0">
                  <a:gradFill>
                    <a:gsLst>
                      <a:gs pos="100000">
                        <a:srgbClr val="4F81BD">
                          <a:lumMod val="75000"/>
                        </a:srgbClr>
                      </a:gs>
                      <a:gs pos="100000">
                        <a:srgbClr val="00589A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기업생태계</a:t>
              </a: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6858154" y="481896"/>
              <a:ext cx="9678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base">
                <a:spcAft>
                  <a:spcPct val="0"/>
                </a:spcAft>
                <a:buClr>
                  <a:prstClr val="black">
                    <a:lumMod val="85000"/>
                    <a:lumOff val="15000"/>
                  </a:prstClr>
                </a:buClr>
              </a:pPr>
              <a:r>
                <a:rPr kumimoji="1" lang="ko-KR" altLang="en-US" sz="1400" b="1" spc="-40" dirty="0">
                  <a:gradFill>
                    <a:gsLst>
                      <a:gs pos="100000">
                        <a:prstClr val="white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창조경제</a:t>
              </a:r>
            </a:p>
          </p:txBody>
        </p:sp>
      </p:grpSp>
      <p:grpSp>
        <p:nvGrpSpPr>
          <p:cNvPr id="3" name="그룹 193"/>
          <p:cNvGrpSpPr/>
          <p:nvPr/>
        </p:nvGrpSpPr>
        <p:grpSpPr>
          <a:xfrm>
            <a:off x="478159" y="242257"/>
            <a:ext cx="5804474" cy="553998"/>
            <a:chOff x="478159" y="242257"/>
            <a:chExt cx="5804474" cy="553998"/>
          </a:xfrm>
        </p:grpSpPr>
        <p:sp>
          <p:nvSpPr>
            <p:cNvPr id="205" name="TextBox 204"/>
            <p:cNvSpPr txBox="1"/>
            <p:nvPr/>
          </p:nvSpPr>
          <p:spPr bwMode="auto">
            <a:xfrm>
              <a:off x="478159" y="242257"/>
              <a:ext cx="5804474" cy="5539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3000" spc="-17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3. </a:t>
              </a:r>
              <a:r>
                <a:rPr lang="ko-KR" altLang="en-US" sz="3000" spc="-17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창조경제  서민경제</a:t>
              </a:r>
              <a:r>
                <a:rPr lang="en-US" altLang="ko-KR" sz="3000" spc="-17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 </a:t>
              </a:r>
              <a:r>
                <a:rPr lang="ko-KR" altLang="en-US" sz="3000" spc="-17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및 정책 효율화</a:t>
              </a:r>
              <a:endParaRPr lang="ko-KR" altLang="en-US" sz="3000" spc="-17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endParaRPr>
            </a:p>
          </p:txBody>
        </p:sp>
        <p:sp>
          <p:nvSpPr>
            <p:cNvPr id="206" name="아래쪽 화살표 205"/>
            <p:cNvSpPr>
              <a:spLocks/>
            </p:cNvSpPr>
            <p:nvPr/>
          </p:nvSpPr>
          <p:spPr>
            <a:xfrm rot="16200000">
              <a:off x="2251697" y="437318"/>
              <a:ext cx="324000" cy="180000"/>
            </a:xfrm>
            <a:prstGeom prst="downArrow">
              <a:avLst/>
            </a:prstGeom>
            <a:gradFill>
              <a:gsLst>
                <a:gs pos="0">
                  <a:srgbClr val="EFFAFB"/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ko-KR" alt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122" name="모서리가 둥근 직사각형 8"/>
          <p:cNvSpPr/>
          <p:nvPr/>
        </p:nvSpPr>
        <p:spPr>
          <a:xfrm>
            <a:off x="467560" y="1560130"/>
            <a:ext cx="3960423" cy="450970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23" name="모서리가 둥근 직사각형 8"/>
          <p:cNvSpPr/>
          <p:nvPr/>
        </p:nvSpPr>
        <p:spPr>
          <a:xfrm>
            <a:off x="4692453" y="1562505"/>
            <a:ext cx="3960423" cy="450970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rgbClr val="248E9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FFFFFF"/>
              </a:solidFill>
              <a:cs typeface="Arial" pitchFamily="34" charset="0"/>
            </a:endParaRPr>
          </a:p>
        </p:txBody>
      </p:sp>
      <p:grpSp>
        <p:nvGrpSpPr>
          <p:cNvPr id="4" name="그룹 84"/>
          <p:cNvGrpSpPr/>
          <p:nvPr/>
        </p:nvGrpSpPr>
        <p:grpSpPr>
          <a:xfrm>
            <a:off x="468524" y="1563268"/>
            <a:ext cx="3959459" cy="426159"/>
            <a:chOff x="469465" y="1674340"/>
            <a:chExt cx="4007925" cy="354747"/>
          </a:xfrm>
        </p:grpSpPr>
        <p:sp>
          <p:nvSpPr>
            <p:cNvPr id="132" name="AutoShape 55"/>
            <p:cNvSpPr>
              <a:spLocks noChangeArrowheads="1"/>
            </p:cNvSpPr>
            <p:nvPr/>
          </p:nvSpPr>
          <p:spPr bwMode="auto">
            <a:xfrm>
              <a:off x="469465" y="1674340"/>
              <a:ext cx="4007925" cy="354747"/>
            </a:xfrm>
            <a:prstGeom prst="roundRect">
              <a:avLst>
                <a:gd name="adj" fmla="val 0"/>
              </a:avLst>
            </a:prstGeom>
            <a:solidFill>
              <a:srgbClr val="0070C0"/>
            </a:solidFill>
            <a:ln w="31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200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33" name="자유형 132"/>
            <p:cNvSpPr/>
            <p:nvPr/>
          </p:nvSpPr>
          <p:spPr>
            <a:xfrm>
              <a:off x="483181" y="1682496"/>
              <a:ext cx="922421" cy="346220"/>
            </a:xfrm>
            <a:custGeom>
              <a:avLst/>
              <a:gdLst>
                <a:gd name="connsiteX0" fmla="*/ 0 w 922421"/>
                <a:gd name="connsiteY0" fmla="*/ 409074 h 409074"/>
                <a:gd name="connsiteX1" fmla="*/ 922421 w 922421"/>
                <a:gd name="connsiteY1" fmla="*/ 0 h 409074"/>
                <a:gd name="connsiteX2" fmla="*/ 0 w 922421"/>
                <a:gd name="connsiteY2" fmla="*/ 0 h 409074"/>
                <a:gd name="connsiteX3" fmla="*/ 0 w 922421"/>
                <a:gd name="connsiteY3" fmla="*/ 409074 h 40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421" h="409074">
                  <a:moveTo>
                    <a:pt x="0" y="409074"/>
                  </a:moveTo>
                  <a:lnTo>
                    <a:pt x="922421" y="0"/>
                  </a:lnTo>
                  <a:lnTo>
                    <a:pt x="0" y="0"/>
                  </a:lnTo>
                  <a:lnTo>
                    <a:pt x="0" y="409074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10000"/>
                  </a:schemeClr>
                </a:gs>
                <a:gs pos="0">
                  <a:schemeClr val="bg1">
                    <a:alpha val="27000"/>
                  </a:schemeClr>
                </a:gs>
              </a:gsLst>
              <a:lin ang="9000000" scaled="0"/>
            </a:gra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</p:grpSp>
      <p:sp>
        <p:nvSpPr>
          <p:cNvPr id="155" name="제목 114"/>
          <p:cNvSpPr txBox="1">
            <a:spLocks/>
          </p:cNvSpPr>
          <p:nvPr/>
        </p:nvSpPr>
        <p:spPr>
          <a:xfrm>
            <a:off x="452052" y="1629905"/>
            <a:ext cx="4003942" cy="267963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eaLnBrk="0" latinLnBrk="0" hangingPunct="0">
              <a:defRPr/>
            </a:pPr>
            <a:r>
              <a:rPr lang="ko-KR" altLang="en-US" sz="2000" kern="0" dirty="0" err="1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창조형</a:t>
            </a:r>
            <a:r>
              <a:rPr lang="ko-KR" altLang="en-US" sz="2000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 소상공인 육성</a:t>
            </a:r>
            <a:endParaRPr lang="ko-KR" altLang="en-US" sz="2000" kern="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40" panose="02030504000101010101" pitchFamily="18" charset="-127"/>
              <a:ea typeface="-윤고딕340" panose="02030504000101010101" pitchFamily="18" charset="-127"/>
              <a:cs typeface="Arial" pitchFamily="34" charset="0"/>
            </a:endParaRPr>
          </a:p>
        </p:txBody>
      </p:sp>
      <p:grpSp>
        <p:nvGrpSpPr>
          <p:cNvPr id="5" name="그룹 105"/>
          <p:cNvGrpSpPr/>
          <p:nvPr/>
        </p:nvGrpSpPr>
        <p:grpSpPr>
          <a:xfrm>
            <a:off x="4692454" y="1563268"/>
            <a:ext cx="3966126" cy="426159"/>
            <a:chOff x="4547113" y="1674340"/>
            <a:chExt cx="4014674" cy="354747"/>
          </a:xfrm>
        </p:grpSpPr>
        <p:sp>
          <p:nvSpPr>
            <p:cNvPr id="158" name="AutoShape 55"/>
            <p:cNvSpPr>
              <a:spLocks noChangeArrowheads="1"/>
            </p:cNvSpPr>
            <p:nvPr/>
          </p:nvSpPr>
          <p:spPr bwMode="auto">
            <a:xfrm>
              <a:off x="4547113" y="1674340"/>
              <a:ext cx="4014674" cy="354747"/>
            </a:xfrm>
            <a:prstGeom prst="roundRect">
              <a:avLst>
                <a:gd name="adj" fmla="val 0"/>
              </a:avLst>
            </a:prstGeom>
            <a:solidFill>
              <a:srgbClr val="248E9C"/>
            </a:solidFill>
            <a:ln w="31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200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59" name="자유형 158"/>
            <p:cNvSpPr/>
            <p:nvPr/>
          </p:nvSpPr>
          <p:spPr>
            <a:xfrm flipH="1">
              <a:off x="7625895" y="1682496"/>
              <a:ext cx="922421" cy="346220"/>
            </a:xfrm>
            <a:custGeom>
              <a:avLst/>
              <a:gdLst>
                <a:gd name="connsiteX0" fmla="*/ 0 w 922421"/>
                <a:gd name="connsiteY0" fmla="*/ 409074 h 409074"/>
                <a:gd name="connsiteX1" fmla="*/ 922421 w 922421"/>
                <a:gd name="connsiteY1" fmla="*/ 0 h 409074"/>
                <a:gd name="connsiteX2" fmla="*/ 0 w 922421"/>
                <a:gd name="connsiteY2" fmla="*/ 0 h 409074"/>
                <a:gd name="connsiteX3" fmla="*/ 0 w 922421"/>
                <a:gd name="connsiteY3" fmla="*/ 409074 h 40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421" h="409074">
                  <a:moveTo>
                    <a:pt x="0" y="409074"/>
                  </a:moveTo>
                  <a:lnTo>
                    <a:pt x="922421" y="0"/>
                  </a:lnTo>
                  <a:lnTo>
                    <a:pt x="0" y="0"/>
                  </a:lnTo>
                  <a:lnTo>
                    <a:pt x="0" y="409074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10000"/>
                  </a:schemeClr>
                </a:gs>
                <a:gs pos="0">
                  <a:schemeClr val="bg1">
                    <a:alpha val="27000"/>
                  </a:schemeClr>
                </a:gs>
              </a:gsLst>
              <a:lin ang="9000000" scaled="0"/>
            </a:gra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</p:grpSp>
      <p:sp>
        <p:nvSpPr>
          <p:cNvPr id="167" name="제목 114"/>
          <p:cNvSpPr txBox="1">
            <a:spLocks/>
          </p:cNvSpPr>
          <p:nvPr/>
        </p:nvSpPr>
        <p:spPr>
          <a:xfrm>
            <a:off x="4660541" y="1632438"/>
            <a:ext cx="4033084" cy="267963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eaLnBrk="0" latinLnBrk="0" hangingPunct="0">
              <a:defRPr/>
            </a:pPr>
            <a:r>
              <a:rPr lang="ko-KR" altLang="en-US" sz="200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전통시장 </a:t>
            </a:r>
            <a:r>
              <a:rPr lang="ko-KR" altLang="en-US" sz="2000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디자인</a:t>
            </a:r>
            <a:r>
              <a:rPr lang="en-US" altLang="ko-KR" sz="2000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cs typeface="Arial" pitchFamily="34" charset="0"/>
              </a:rPr>
              <a:t>·</a:t>
            </a:r>
            <a:r>
              <a:rPr lang="ko-KR" altLang="en-US" sz="2000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기술</a:t>
            </a:r>
            <a:r>
              <a:rPr lang="en-US" altLang="ko-KR" sz="2000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맑은 고딕"/>
                <a:ea typeface="맑은 고딕"/>
                <a:cs typeface="Arial" pitchFamily="34" charset="0"/>
              </a:rPr>
              <a:t>·</a:t>
            </a:r>
            <a:r>
              <a:rPr lang="ko-KR" altLang="en-US" sz="2000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문화 접목</a:t>
            </a:r>
            <a:endParaRPr lang="ko-KR" altLang="en-US" sz="2000" kern="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40" panose="02030504000101010101" pitchFamily="18" charset="-127"/>
              <a:ea typeface="-윤고딕340" panose="02030504000101010101" pitchFamily="18" charset="-127"/>
              <a:cs typeface="Arial" pitchFamily="34" charset="0"/>
            </a:endParaRPr>
          </a:p>
        </p:txBody>
      </p:sp>
      <p:sp>
        <p:nvSpPr>
          <p:cNvPr id="172" name="Text Box 5"/>
          <p:cNvSpPr txBox="1">
            <a:spLocks noChangeArrowheads="1"/>
          </p:cNvSpPr>
          <p:nvPr/>
        </p:nvSpPr>
        <p:spPr bwMode="auto">
          <a:xfrm>
            <a:off x="4744273" y="2064706"/>
            <a:ext cx="309059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Clr>
                <a:schemeClr val="tx1"/>
              </a:buClr>
              <a:buFont typeface="Arial" pitchFamily="34" charset="0"/>
              <a:buChar char="•"/>
            </a:pPr>
            <a:r>
              <a:rPr lang="ko-KR" altLang="en-US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개성과 특색을 살린 시장 육성</a:t>
            </a:r>
          </a:p>
        </p:txBody>
      </p:sp>
      <p:sp>
        <p:nvSpPr>
          <p:cNvPr id="176" name="Text Box 5"/>
          <p:cNvSpPr txBox="1">
            <a:spLocks noChangeArrowheads="1"/>
          </p:cNvSpPr>
          <p:nvPr/>
        </p:nvSpPr>
        <p:spPr bwMode="auto">
          <a:xfrm>
            <a:off x="535407" y="3550276"/>
            <a:ext cx="309059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Clr>
                <a:schemeClr val="tx1"/>
              </a:buClr>
              <a:buFont typeface="Arial" pitchFamily="34" charset="0"/>
              <a:buChar char="•"/>
            </a:pPr>
            <a:r>
              <a:rPr lang="ko-KR" altLang="en-US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생애 </a:t>
            </a:r>
            <a:r>
              <a:rPr lang="ko-KR" altLang="en-US" dirty="0" err="1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주기별</a:t>
            </a:r>
            <a:r>
              <a:rPr lang="ko-KR" altLang="en-US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맞춤형 지원 강화</a:t>
            </a:r>
            <a:endParaRPr lang="ko-KR" altLang="en-US" dirty="0">
              <a:gradFill>
                <a:gsLst>
                  <a:gs pos="100000">
                    <a:srgbClr val="000000"/>
                  </a:gs>
                  <a:gs pos="100000">
                    <a:srgbClr val="BBE0E3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grpSp>
        <p:nvGrpSpPr>
          <p:cNvPr id="6" name="그룹 177"/>
          <p:cNvGrpSpPr/>
          <p:nvPr/>
        </p:nvGrpSpPr>
        <p:grpSpPr>
          <a:xfrm>
            <a:off x="4744273" y="4806001"/>
            <a:ext cx="3347338" cy="1051891"/>
            <a:chOff x="4744273" y="4546124"/>
            <a:chExt cx="3347338" cy="1051891"/>
          </a:xfrm>
        </p:grpSpPr>
        <p:sp>
          <p:nvSpPr>
            <p:cNvPr id="183" name="직사각형 182"/>
            <p:cNvSpPr/>
            <p:nvPr/>
          </p:nvSpPr>
          <p:spPr>
            <a:xfrm>
              <a:off x="4927283" y="4874740"/>
              <a:ext cx="3164328" cy="723275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en-US" altLang="ko-KR" sz="1400" kern="0" dirty="0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-</a:t>
              </a:r>
              <a:r>
                <a:rPr lang="ko-KR" altLang="en-US" sz="1400" kern="0" dirty="0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 </a:t>
              </a:r>
              <a:r>
                <a:rPr lang="en-US" altLang="ko-KR" sz="1400" kern="0" dirty="0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(</a:t>
              </a:r>
              <a:r>
                <a:rPr lang="ko-KR" altLang="en-US" sz="1400" kern="0" dirty="0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배송</a:t>
              </a:r>
              <a:r>
                <a:rPr lang="en-US" altLang="ko-KR" sz="1400" kern="0" dirty="0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) </a:t>
              </a:r>
              <a:r>
                <a:rPr lang="ko-KR" altLang="en-US" sz="1400" kern="0" dirty="0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온라인 장보기 및 배송서비스</a:t>
              </a:r>
              <a:endParaRPr lang="en-US" altLang="ko-KR" sz="14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endParaRPr>
            </a:p>
            <a:p>
              <a:pPr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en-US" altLang="ko-KR" sz="1400" kern="0" dirty="0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-</a:t>
              </a:r>
              <a:r>
                <a:rPr lang="ko-KR" altLang="en-US" sz="1400" kern="0" dirty="0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 </a:t>
              </a:r>
              <a:r>
                <a:rPr lang="en-US" altLang="ko-KR" sz="1400" kern="0" dirty="0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(</a:t>
              </a:r>
              <a:r>
                <a:rPr lang="ko-KR" altLang="en-US" sz="1400" kern="0" dirty="0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경영</a:t>
              </a:r>
              <a:r>
                <a:rPr lang="en-US" altLang="ko-KR" sz="1400" kern="0" dirty="0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) </a:t>
              </a:r>
              <a:r>
                <a:rPr lang="ko-KR" altLang="en-US" sz="1400" kern="0" dirty="0" err="1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모바일</a:t>
              </a:r>
              <a:r>
                <a:rPr lang="en-US" altLang="ko-KR" sz="1400" kern="0" dirty="0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·</a:t>
              </a:r>
              <a:r>
                <a:rPr lang="ko-KR" altLang="en-US" sz="1400" kern="0" dirty="0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온라인 상인교육</a:t>
              </a:r>
              <a:r>
                <a:rPr lang="en-US" altLang="ko-KR" sz="1400" kern="0" dirty="0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,</a:t>
              </a:r>
              <a:br>
                <a:rPr lang="en-US" altLang="ko-KR" sz="1400" kern="0" dirty="0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</a:br>
              <a:r>
                <a:rPr lang="en-US" altLang="ko-KR" sz="1400" kern="0" dirty="0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           </a:t>
              </a:r>
              <a:r>
                <a:rPr lang="ko-KR" altLang="en-US" sz="1400" kern="0" dirty="0" err="1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태블릿</a:t>
              </a:r>
              <a:r>
                <a:rPr lang="ko-KR" altLang="en-US" sz="1400" kern="0" dirty="0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 </a:t>
              </a:r>
              <a:r>
                <a:rPr lang="en-US" altLang="ko-KR" sz="1400" kern="0" dirty="0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PC </a:t>
              </a:r>
              <a:r>
                <a:rPr lang="ko-KR" altLang="en-US" sz="1400" kern="0" dirty="0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활용 상품</a:t>
              </a:r>
              <a:r>
                <a:rPr lang="en-US" altLang="ko-KR" sz="1400" kern="0" dirty="0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·</a:t>
              </a:r>
              <a:r>
                <a:rPr lang="ko-KR" altLang="en-US" sz="1400" kern="0" dirty="0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고객 관리</a:t>
              </a:r>
              <a:endParaRPr lang="en-US" altLang="ko-KR" sz="14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endParaRPr>
            </a:p>
          </p:txBody>
        </p:sp>
        <p:sp>
          <p:nvSpPr>
            <p:cNvPr id="207" name="Text Box 5"/>
            <p:cNvSpPr txBox="1">
              <a:spLocks noChangeArrowheads="1"/>
            </p:cNvSpPr>
            <p:nvPr/>
          </p:nvSpPr>
          <p:spPr bwMode="auto">
            <a:xfrm>
              <a:off x="4744273" y="4546124"/>
              <a:ext cx="279031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indent="-228600">
                <a:buClr>
                  <a:schemeClr val="tx1"/>
                </a:buClr>
                <a:buFont typeface="Arial" pitchFamily="34" charset="0"/>
                <a:buChar char="•"/>
              </a:pPr>
              <a:r>
                <a:rPr lang="ko-KR" altLang="en-US" dirty="0">
                  <a:gradFill>
                    <a:gsLst>
                      <a:gs pos="100000">
                        <a:srgbClr val="000000"/>
                      </a:gs>
                      <a:gs pos="100000">
                        <a:srgbClr val="BBE0E3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전통시장에 </a:t>
              </a:r>
              <a:r>
                <a:rPr lang="en-US" altLang="ko-KR" dirty="0">
                  <a:gradFill>
                    <a:gsLst>
                      <a:gs pos="100000">
                        <a:srgbClr val="000000"/>
                      </a:gs>
                      <a:gs pos="100000">
                        <a:srgbClr val="BBE0E3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ICT </a:t>
              </a:r>
              <a:r>
                <a:rPr lang="ko-KR" altLang="en-US" dirty="0" smtClean="0">
                  <a:gradFill>
                    <a:gsLst>
                      <a:gs pos="100000">
                        <a:srgbClr val="000000"/>
                      </a:gs>
                      <a:gs pos="100000">
                        <a:srgbClr val="BBE0E3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접목 확산</a:t>
              </a:r>
              <a:endParaRPr lang="ko-KR" altLang="en-US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endParaRPr>
            </a:p>
          </p:txBody>
        </p:sp>
      </p:grpSp>
      <p:graphicFrame>
        <p:nvGraphicFramePr>
          <p:cNvPr id="211" name="Group 69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74969667"/>
              </p:ext>
            </p:extLst>
          </p:nvPr>
        </p:nvGraphicFramePr>
        <p:xfrm>
          <a:off x="4781627" y="2431811"/>
          <a:ext cx="3811985" cy="1009092"/>
        </p:xfrm>
        <a:graphic>
          <a:graphicData uri="http://schemas.openxmlformats.org/drawingml/2006/table">
            <a:tbl>
              <a:tblPr/>
              <a:tblGrid>
                <a:gridCol w="97400"/>
                <a:gridCol w="782765"/>
                <a:gridCol w="2482108"/>
                <a:gridCol w="449712"/>
              </a:tblGrid>
              <a:tr h="12733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1" i="0" u="none" strike="noStrike" cap="none" normalizeH="0" baseline="0" dirty="0" smtClean="0">
                          <a:ln>
                            <a:noFill/>
                          </a:ln>
                          <a:gradFill>
                            <a:gsLst>
                              <a:gs pos="100000">
                                <a:schemeClr val="bg1"/>
                              </a:gs>
                              <a:gs pos="100000">
                                <a:srgbClr val="FFFFFF">
                                  <a:lumMod val="85000"/>
                                  <a:alpha val="0"/>
                                </a:srgbClr>
                              </a:gs>
                            </a:gsLst>
                            <a:lin ang="10800000" scaled="0"/>
                          </a:gra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-윤고딕320" panose="02030504000101010101" pitchFamily="18" charset="-127"/>
                          <a:ea typeface="-윤고딕320" panose="02030504000101010101" pitchFamily="18" charset="-127"/>
                          <a:cs typeface="Times New Roman" pitchFamily="18" charset="0"/>
                        </a:rPr>
                        <a:t>구분</a:t>
                      </a: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E748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1" i="0" u="none" strike="noStrike" cap="none" normalizeH="0" baseline="0" dirty="0" smtClean="0">
                          <a:ln>
                            <a:noFill/>
                          </a:ln>
                          <a:gradFill>
                            <a:gsLst>
                              <a:gs pos="100000">
                                <a:schemeClr val="bg1"/>
                              </a:gs>
                              <a:gs pos="100000">
                                <a:srgbClr val="FFFFFF">
                                  <a:lumMod val="85000"/>
                                  <a:alpha val="0"/>
                                </a:srgbClr>
                              </a:gs>
                            </a:gsLst>
                            <a:lin ang="10800000" scaled="0"/>
                          </a:gra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-윤고딕320" panose="02030504000101010101" pitchFamily="18" charset="-127"/>
                          <a:ea typeface="-윤고딕320" panose="02030504000101010101" pitchFamily="18" charset="-127"/>
                          <a:cs typeface="Times New Roman" pitchFamily="18" charset="0"/>
                        </a:rPr>
                        <a:t>특징</a:t>
                      </a: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E74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1" i="0" u="none" strike="noStrike" cap="none" normalizeH="0" baseline="0" dirty="0" smtClean="0">
                          <a:ln>
                            <a:noFill/>
                          </a:ln>
                          <a:gradFill>
                            <a:gsLst>
                              <a:gs pos="100000">
                                <a:schemeClr val="bg1"/>
                              </a:gs>
                              <a:gs pos="100000">
                                <a:srgbClr val="FFFFFF">
                                  <a:lumMod val="85000"/>
                                  <a:alpha val="0"/>
                                </a:srgbClr>
                              </a:gs>
                            </a:gsLst>
                            <a:lin ang="10800000" scaled="0"/>
                          </a:gra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-윤고딕320" panose="02030504000101010101" pitchFamily="18" charset="-127"/>
                          <a:ea typeface="-윤고딕320" panose="02030504000101010101" pitchFamily="18" charset="-127"/>
                          <a:cs typeface="Times New Roman" pitchFamily="18" charset="0"/>
                        </a:rPr>
                        <a:t>규모</a:t>
                      </a: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E7480"/>
                    </a:solidFill>
                  </a:tcPr>
                </a:tc>
              </a:tr>
              <a:tr h="251404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-윤고딕320" panose="02030504000101010101" pitchFamily="18" charset="-127"/>
                        <a:ea typeface="-윤고딕320" panose="02030504000101010101" pitchFamily="18" charset="-127"/>
                        <a:cs typeface="Times New Roman" pitchFamily="18" charset="0"/>
                      </a:endParaRP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E748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1000" b="1" i="0" u="none" strike="noStrike" cap="none" normalizeH="0" baseline="0" dirty="0" smtClean="0">
                        <a:ln>
                          <a:noFill/>
                        </a:ln>
                        <a:gradFill>
                          <a:gsLst>
                            <a:gs pos="100000">
                              <a:schemeClr val="tx1"/>
                            </a:gs>
                            <a:gs pos="100000">
                              <a:srgbClr val="FFFFFF">
                                <a:lumMod val="85000"/>
                                <a:alpha val="0"/>
                              </a:srgbClr>
                            </a:gs>
                          </a:gsLst>
                          <a:lin ang="10800000" scaled="0"/>
                        </a:gradFill>
                        <a:effectLst/>
                        <a:latin typeface="-윤고딕320" panose="02030504000101010101" pitchFamily="18" charset="-127"/>
                        <a:ea typeface="-윤고딕320" panose="02030504000101010101" pitchFamily="18" charset="-127"/>
                        <a:cs typeface="Times New Roman" pitchFamily="18" charset="0"/>
                      </a:endParaRP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dirty="0" smtClean="0">
                        <a:gradFill>
                          <a:gsLst>
                            <a:gs pos="100000">
                              <a:schemeClr val="tx1"/>
                            </a:gs>
                            <a:gs pos="100000">
                              <a:srgbClr val="FFFFFF">
                                <a:lumMod val="85000"/>
                                <a:alpha val="0"/>
                              </a:srgbClr>
                            </a:gs>
                          </a:gsLst>
                          <a:lin ang="10800000" scaled="0"/>
                        </a:gradFill>
                        <a:effectLst/>
                        <a:latin typeface="-윤고딕320" panose="02030504000101010101" pitchFamily="18" charset="-127"/>
                        <a:ea typeface="-윤고딕320" panose="02030504000101010101" pitchFamily="18" charset="-127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00"/>
                        </a:solidFill>
                        <a:effectLst/>
                        <a:latin typeface="-윤고딕320" panose="02030504000101010101" pitchFamily="18" charset="-127"/>
                        <a:ea typeface="-윤고딕320" panose="02030504000101010101" pitchFamily="18" charset="-127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</a:tr>
              <a:tr h="25140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marL="66040" marR="33020" marT="33020" marB="330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000" b="1" i="0" u="none" strike="noStrike" kern="1200" cap="none" spc="0" normalizeH="0" baseline="0" noProof="0" dirty="0" smtClean="0">
                        <a:ln>
                          <a:noFill/>
                        </a:ln>
                        <a:gradFill>
                          <a:gsLst>
                            <a:gs pos="100000">
                              <a:prstClr val="black"/>
                            </a:gs>
                            <a:gs pos="100000">
                              <a:srgbClr val="FFFFFF">
                                <a:lumMod val="85000"/>
                                <a:alpha val="0"/>
                              </a:srgbClr>
                            </a:gs>
                          </a:gsLst>
                          <a:lin ang="10800000" scaled="0"/>
                        </a:gradFill>
                        <a:effectLst/>
                        <a:uLnTx/>
                        <a:uFillTx/>
                        <a:latin typeface="-윤고딕320" panose="02030504000101010101" pitchFamily="18" charset="-127"/>
                        <a:ea typeface="-윤고딕320" panose="02030504000101010101" pitchFamily="18" charset="-127"/>
                        <a:cs typeface="+mn-cs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00"/>
                        </a:solidFill>
                        <a:effectLst/>
                        <a:latin typeface="-윤고딕320" panose="02030504000101010101" pitchFamily="18" charset="-127"/>
                        <a:ea typeface="-윤고딕320" panose="02030504000101010101" pitchFamily="18" charset="-127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</a:tr>
              <a:tr h="25140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marL="66040" marR="33020" marT="33020" marB="330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000" b="1" i="0" u="none" strike="noStrike" kern="1200" cap="none" spc="0" normalizeH="0" baseline="0" noProof="0" dirty="0" smtClean="0">
                        <a:ln>
                          <a:noFill/>
                        </a:ln>
                        <a:gradFill>
                          <a:gsLst>
                            <a:gs pos="100000">
                              <a:prstClr val="black"/>
                            </a:gs>
                            <a:gs pos="100000">
                              <a:srgbClr val="FFFFFF">
                                <a:lumMod val="85000"/>
                                <a:alpha val="0"/>
                              </a:srgbClr>
                            </a:gs>
                          </a:gsLst>
                          <a:lin ang="10800000" scaled="0"/>
                        </a:gradFill>
                        <a:effectLst/>
                        <a:uLnTx/>
                        <a:uFillTx/>
                        <a:latin typeface="-윤고딕320" panose="02030504000101010101" pitchFamily="18" charset="-127"/>
                        <a:ea typeface="-윤고딕320" panose="02030504000101010101" pitchFamily="18" charset="-127"/>
                        <a:cs typeface="+mn-cs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00"/>
                        </a:solidFill>
                        <a:effectLst/>
                        <a:latin typeface="-윤고딕320" panose="02030504000101010101" pitchFamily="18" charset="-127"/>
                        <a:ea typeface="-윤고딕320" panose="02030504000101010101" pitchFamily="18" charset="-127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14" name="Rectangle 460"/>
          <p:cNvSpPr>
            <a:spLocks noChangeArrowheads="1"/>
          </p:cNvSpPr>
          <p:nvPr/>
        </p:nvSpPr>
        <p:spPr bwMode="auto">
          <a:xfrm>
            <a:off x="4777100" y="2440894"/>
            <a:ext cx="3809168" cy="52314"/>
          </a:xfrm>
          <a:prstGeom prst="rect">
            <a:avLst/>
          </a:prstGeom>
          <a:gradFill rotWithShape="1">
            <a:gsLst>
              <a:gs pos="0">
                <a:schemeClr val="bg1">
                  <a:alpha val="48000"/>
                </a:schemeClr>
              </a:gs>
              <a:gs pos="100000">
                <a:schemeClr val="bg1">
                  <a:gamma/>
                  <a:shade val="46275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sz="2000">
              <a:solidFill>
                <a:prstClr val="black"/>
              </a:solidFill>
            </a:endParaRPr>
          </a:p>
        </p:txBody>
      </p:sp>
      <p:pic>
        <p:nvPicPr>
          <p:cNvPr id="216" name="Picture 33" descr="00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42180" y="2443330"/>
            <a:ext cx="1201720" cy="224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9" name="직사각형 218"/>
          <p:cNvSpPr/>
          <p:nvPr/>
        </p:nvSpPr>
        <p:spPr>
          <a:xfrm>
            <a:off x="7968916" y="2666088"/>
            <a:ext cx="7828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en-US" altLang="ko-KR" sz="12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70</a:t>
            </a:r>
            <a:r>
              <a:rPr lang="ko-KR" altLang="en-US" sz="12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개</a:t>
            </a:r>
            <a:endParaRPr lang="ko-KR" altLang="en-US" sz="1200" kern="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220" name="직사각형 219"/>
          <p:cNvSpPr/>
          <p:nvPr/>
        </p:nvSpPr>
        <p:spPr>
          <a:xfrm>
            <a:off x="7968916" y="2935855"/>
            <a:ext cx="7828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en-US" altLang="ko-KR" sz="12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87</a:t>
            </a:r>
            <a:r>
              <a:rPr lang="ko-KR" altLang="en-US" sz="12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개</a:t>
            </a:r>
            <a:endParaRPr lang="ko-KR" altLang="en-US" sz="1200" kern="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221" name="직사각형 220"/>
          <p:cNvSpPr/>
          <p:nvPr/>
        </p:nvSpPr>
        <p:spPr>
          <a:xfrm>
            <a:off x="7968916" y="3175936"/>
            <a:ext cx="7828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en-US" altLang="ko-KR" sz="12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5</a:t>
            </a:r>
            <a:r>
              <a:rPr lang="ko-KR" altLang="en-US" sz="12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개</a:t>
            </a:r>
          </a:p>
        </p:txBody>
      </p:sp>
      <p:cxnSp>
        <p:nvCxnSpPr>
          <p:cNvPr id="222" name="직선 연결선 221"/>
          <p:cNvCxnSpPr/>
          <p:nvPr/>
        </p:nvCxnSpPr>
        <p:spPr>
          <a:xfrm>
            <a:off x="4908910" y="2938238"/>
            <a:ext cx="725978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4908910" y="3187620"/>
            <a:ext cx="725978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직사각형 223"/>
          <p:cNvSpPr/>
          <p:nvPr/>
        </p:nvSpPr>
        <p:spPr>
          <a:xfrm>
            <a:off x="4816496" y="2666088"/>
            <a:ext cx="9229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ko-KR" altLang="en-US" sz="12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골목</a:t>
            </a:r>
            <a:endParaRPr lang="ko-KR" altLang="en-US" sz="1200" kern="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225" name="직사각형 224"/>
          <p:cNvSpPr/>
          <p:nvPr/>
        </p:nvSpPr>
        <p:spPr>
          <a:xfrm>
            <a:off x="4816496" y="2935855"/>
            <a:ext cx="9229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ko-KR" altLang="en-US" sz="12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문화관광</a:t>
            </a:r>
          </a:p>
        </p:txBody>
      </p:sp>
      <p:sp>
        <p:nvSpPr>
          <p:cNvPr id="232" name="직사각형 231"/>
          <p:cNvSpPr/>
          <p:nvPr/>
        </p:nvSpPr>
        <p:spPr>
          <a:xfrm>
            <a:off x="4701232" y="3175936"/>
            <a:ext cx="11534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ko-KR" altLang="en-US" sz="12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글로벌 명품</a:t>
            </a:r>
          </a:p>
        </p:txBody>
      </p:sp>
      <p:sp>
        <p:nvSpPr>
          <p:cNvPr id="233" name="직사각형 232"/>
          <p:cNvSpPr/>
          <p:nvPr/>
        </p:nvSpPr>
        <p:spPr>
          <a:xfrm>
            <a:off x="5550171" y="2666088"/>
            <a:ext cx="269684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ko-KR" altLang="en-US" sz="12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마케팅</a:t>
            </a:r>
            <a:r>
              <a:rPr lang="en-US" altLang="ko-KR" sz="12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, </a:t>
            </a:r>
            <a:r>
              <a:rPr lang="ko-KR" altLang="en-US" sz="12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요리전문가 활용 브랜드 육성</a:t>
            </a:r>
          </a:p>
        </p:txBody>
      </p:sp>
      <p:sp>
        <p:nvSpPr>
          <p:cNvPr id="241" name="직사각형 240"/>
          <p:cNvSpPr/>
          <p:nvPr/>
        </p:nvSpPr>
        <p:spPr>
          <a:xfrm>
            <a:off x="5433462" y="2935855"/>
            <a:ext cx="29536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ko-KR" altLang="en-US" sz="1200" kern="0" spc="-7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지역축제 연계상품</a:t>
            </a:r>
            <a:r>
              <a:rPr lang="en-US" altLang="ko-KR" sz="1200" kern="0" spc="-7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, </a:t>
            </a:r>
            <a:r>
              <a:rPr lang="ko-KR" altLang="en-US" sz="1200" kern="0" spc="-7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예술인 창작공간 조성</a:t>
            </a:r>
            <a:endParaRPr lang="ko-KR" altLang="en-US" sz="1200" kern="0" spc="-7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242" name="직사각형 241"/>
          <p:cNvSpPr/>
          <p:nvPr/>
        </p:nvSpPr>
        <p:spPr>
          <a:xfrm>
            <a:off x="5550171" y="3175936"/>
            <a:ext cx="269684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ko-KR" altLang="en-US" sz="12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한류상품</a:t>
            </a:r>
            <a:r>
              <a:rPr lang="en-US" altLang="ko-KR" sz="12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,  </a:t>
            </a:r>
            <a:r>
              <a:rPr lang="ko-KR" altLang="en-US" sz="12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명품거리 및 야시장  조성</a:t>
            </a:r>
          </a:p>
        </p:txBody>
      </p:sp>
      <p:grpSp>
        <p:nvGrpSpPr>
          <p:cNvPr id="7" name="그룹 242"/>
          <p:cNvGrpSpPr/>
          <p:nvPr/>
        </p:nvGrpSpPr>
        <p:grpSpPr>
          <a:xfrm>
            <a:off x="685652" y="3928879"/>
            <a:ext cx="3726313" cy="2016000"/>
            <a:chOff x="685652" y="3823157"/>
            <a:chExt cx="3726313" cy="1770921"/>
          </a:xfrm>
        </p:grpSpPr>
        <p:grpSp>
          <p:nvGrpSpPr>
            <p:cNvPr id="8" name="그룹 243"/>
            <p:cNvGrpSpPr/>
            <p:nvPr/>
          </p:nvGrpSpPr>
          <p:grpSpPr>
            <a:xfrm>
              <a:off x="1124825" y="3850033"/>
              <a:ext cx="2707615" cy="522740"/>
              <a:chOff x="9525" y="336688"/>
              <a:chExt cx="4102220" cy="558662"/>
            </a:xfrm>
          </p:grpSpPr>
          <p:sp>
            <p:nvSpPr>
              <p:cNvPr id="285" name="직사각형 284"/>
              <p:cNvSpPr/>
              <p:nvPr/>
            </p:nvSpPr>
            <p:spPr bwMode="auto">
              <a:xfrm>
                <a:off x="12828" y="336688"/>
                <a:ext cx="4098917" cy="558662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atinLnBrk="0">
                  <a:defRPr/>
                </a:pPr>
                <a:endParaRPr lang="ko-KR" altLang="en-US" sz="1200" kern="0" smtClean="0">
                  <a:solidFill>
                    <a:srgbClr val="FFFF00"/>
                  </a:solidFill>
                  <a:latin typeface="HY헤드라인M"/>
                  <a:ea typeface="HY헤드라인M"/>
                </a:endParaRPr>
              </a:p>
            </p:txBody>
          </p:sp>
          <p:grpSp>
            <p:nvGrpSpPr>
              <p:cNvPr id="9" name="그룹 339"/>
              <p:cNvGrpSpPr/>
              <p:nvPr/>
            </p:nvGrpSpPr>
            <p:grpSpPr>
              <a:xfrm>
                <a:off x="9525" y="336688"/>
                <a:ext cx="3935812" cy="558662"/>
                <a:chOff x="130761" y="336688"/>
                <a:chExt cx="3814576" cy="558662"/>
              </a:xfrm>
            </p:grpSpPr>
            <p:cxnSp>
              <p:nvCxnSpPr>
                <p:cNvPr id="287" name="직선 연결선 286"/>
                <p:cNvCxnSpPr/>
                <p:nvPr/>
              </p:nvCxnSpPr>
              <p:spPr bwMode="auto">
                <a:xfrm flipH="1">
                  <a:off x="130761" y="336688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317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chemeClr val="bg1">
                          <a:lumMod val="65000"/>
                        </a:schemeClr>
                      </a:gs>
                      <a:gs pos="79000">
                        <a:schemeClr val="bg1">
                          <a:lumMod val="75000"/>
                        </a:schemeClr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88" name="직선 연결선 287"/>
                <p:cNvCxnSpPr/>
                <p:nvPr/>
              </p:nvCxnSpPr>
              <p:spPr bwMode="auto">
                <a:xfrm flipH="1">
                  <a:off x="130761" y="895350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317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chemeClr val="bg1">
                          <a:lumMod val="65000"/>
                        </a:schemeClr>
                      </a:gs>
                      <a:gs pos="79000">
                        <a:schemeClr val="bg1">
                          <a:lumMod val="75000"/>
                        </a:schemeClr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grpSp>
          <p:nvGrpSpPr>
            <p:cNvPr id="10" name="그룹 244"/>
            <p:cNvGrpSpPr/>
            <p:nvPr/>
          </p:nvGrpSpPr>
          <p:grpSpPr>
            <a:xfrm>
              <a:off x="1124825" y="4457480"/>
              <a:ext cx="2707615" cy="522740"/>
              <a:chOff x="9525" y="336688"/>
              <a:chExt cx="4102220" cy="558662"/>
            </a:xfrm>
          </p:grpSpPr>
          <p:sp>
            <p:nvSpPr>
              <p:cNvPr id="281" name="직사각형 280"/>
              <p:cNvSpPr/>
              <p:nvPr/>
            </p:nvSpPr>
            <p:spPr bwMode="auto">
              <a:xfrm>
                <a:off x="12828" y="336688"/>
                <a:ext cx="4098917" cy="558662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atinLnBrk="0">
                  <a:defRPr/>
                </a:pPr>
                <a:endParaRPr lang="ko-KR" altLang="en-US" sz="1200" kern="0" smtClean="0">
                  <a:solidFill>
                    <a:srgbClr val="FFFF00"/>
                  </a:solidFill>
                  <a:latin typeface="HY헤드라인M"/>
                  <a:ea typeface="HY헤드라인M"/>
                </a:endParaRPr>
              </a:p>
            </p:txBody>
          </p:sp>
          <p:grpSp>
            <p:nvGrpSpPr>
              <p:cNvPr id="11" name="그룹 335"/>
              <p:cNvGrpSpPr/>
              <p:nvPr/>
            </p:nvGrpSpPr>
            <p:grpSpPr>
              <a:xfrm>
                <a:off x="9525" y="336688"/>
                <a:ext cx="3935812" cy="558662"/>
                <a:chOff x="130761" y="336688"/>
                <a:chExt cx="3814576" cy="558662"/>
              </a:xfrm>
            </p:grpSpPr>
            <p:cxnSp>
              <p:nvCxnSpPr>
                <p:cNvPr id="283" name="직선 연결선 282"/>
                <p:cNvCxnSpPr/>
                <p:nvPr/>
              </p:nvCxnSpPr>
              <p:spPr bwMode="auto">
                <a:xfrm flipH="1">
                  <a:off x="130761" y="336688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317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chemeClr val="bg1">
                          <a:lumMod val="65000"/>
                        </a:schemeClr>
                      </a:gs>
                      <a:gs pos="79000">
                        <a:schemeClr val="bg1">
                          <a:lumMod val="75000"/>
                        </a:schemeClr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84" name="직선 연결선 283"/>
                <p:cNvCxnSpPr/>
                <p:nvPr/>
              </p:nvCxnSpPr>
              <p:spPr bwMode="auto">
                <a:xfrm flipH="1">
                  <a:off x="130761" y="895350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317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chemeClr val="bg1">
                          <a:lumMod val="65000"/>
                        </a:schemeClr>
                      </a:gs>
                      <a:gs pos="79000">
                        <a:schemeClr val="bg1">
                          <a:lumMod val="75000"/>
                        </a:schemeClr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grpSp>
          <p:nvGrpSpPr>
            <p:cNvPr id="12" name="그룹 245"/>
            <p:cNvGrpSpPr/>
            <p:nvPr/>
          </p:nvGrpSpPr>
          <p:grpSpPr>
            <a:xfrm>
              <a:off x="1124825" y="5071338"/>
              <a:ext cx="2707615" cy="522740"/>
              <a:chOff x="9525" y="336688"/>
              <a:chExt cx="4102220" cy="558662"/>
            </a:xfrm>
          </p:grpSpPr>
          <p:sp>
            <p:nvSpPr>
              <p:cNvPr id="277" name="직사각형 276"/>
              <p:cNvSpPr/>
              <p:nvPr/>
            </p:nvSpPr>
            <p:spPr bwMode="auto">
              <a:xfrm>
                <a:off x="12828" y="336688"/>
                <a:ext cx="4098917" cy="558662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atinLnBrk="0">
                  <a:defRPr/>
                </a:pPr>
                <a:endParaRPr lang="ko-KR" altLang="en-US" sz="1200" kern="0" smtClean="0">
                  <a:solidFill>
                    <a:srgbClr val="FFFF00"/>
                  </a:solidFill>
                  <a:latin typeface="HY헤드라인M"/>
                  <a:ea typeface="HY헤드라인M"/>
                </a:endParaRPr>
              </a:p>
            </p:txBody>
          </p:sp>
          <p:grpSp>
            <p:nvGrpSpPr>
              <p:cNvPr id="13" name="그룹 331"/>
              <p:cNvGrpSpPr/>
              <p:nvPr/>
            </p:nvGrpSpPr>
            <p:grpSpPr>
              <a:xfrm>
                <a:off x="9525" y="336688"/>
                <a:ext cx="3935812" cy="558662"/>
                <a:chOff x="130761" y="336688"/>
                <a:chExt cx="3814576" cy="558662"/>
              </a:xfrm>
            </p:grpSpPr>
            <p:cxnSp>
              <p:nvCxnSpPr>
                <p:cNvPr id="279" name="직선 연결선 278"/>
                <p:cNvCxnSpPr/>
                <p:nvPr/>
              </p:nvCxnSpPr>
              <p:spPr bwMode="auto">
                <a:xfrm flipH="1">
                  <a:off x="130761" y="336688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317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chemeClr val="bg1">
                          <a:lumMod val="65000"/>
                        </a:schemeClr>
                      </a:gs>
                      <a:gs pos="79000">
                        <a:schemeClr val="bg1">
                          <a:lumMod val="75000"/>
                        </a:schemeClr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80" name="직선 연결선 279"/>
                <p:cNvCxnSpPr/>
                <p:nvPr/>
              </p:nvCxnSpPr>
              <p:spPr bwMode="auto">
                <a:xfrm flipH="1">
                  <a:off x="130761" y="895350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317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chemeClr val="bg1">
                          <a:lumMod val="65000"/>
                        </a:schemeClr>
                      </a:gs>
                      <a:gs pos="79000">
                        <a:schemeClr val="bg1">
                          <a:lumMod val="75000"/>
                        </a:schemeClr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247" name="오른쪽 화살표 246"/>
            <p:cNvSpPr/>
            <p:nvPr/>
          </p:nvSpPr>
          <p:spPr>
            <a:xfrm rot="5400000">
              <a:off x="2346715" y="4016468"/>
              <a:ext cx="86669" cy="792000"/>
            </a:xfrm>
            <a:prstGeom prst="rightArrow">
              <a:avLst>
                <a:gd name="adj1" fmla="val 50000"/>
                <a:gd name="adj2" fmla="val 100000"/>
              </a:avLst>
            </a:prstGeom>
            <a:gradFill>
              <a:gsLst>
                <a:gs pos="0">
                  <a:prstClr val="black">
                    <a:lumMod val="65000"/>
                    <a:lumOff val="35000"/>
                    <a:alpha val="0"/>
                  </a:prstClr>
                </a:gs>
                <a:gs pos="100000">
                  <a:srgbClr val="36A2E6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100" dirty="0">
                <a:latin typeface="-윤고딕320" panose="02030504000101010101" pitchFamily="18" charset="-127"/>
                <a:ea typeface="-윤고딕320" panose="02030504000101010101" pitchFamily="18" charset="-127"/>
              </a:endParaRPr>
            </a:p>
          </p:txBody>
        </p:sp>
        <p:grpSp>
          <p:nvGrpSpPr>
            <p:cNvPr id="14" name="그룹 253"/>
            <p:cNvGrpSpPr/>
            <p:nvPr/>
          </p:nvGrpSpPr>
          <p:grpSpPr>
            <a:xfrm>
              <a:off x="692740" y="3823157"/>
              <a:ext cx="648000" cy="576000"/>
              <a:chOff x="714004" y="4270899"/>
              <a:chExt cx="614866" cy="522449"/>
            </a:xfrm>
          </p:grpSpPr>
          <p:sp>
            <p:nvSpPr>
              <p:cNvPr id="274" name="모서리가 둥근 직사각형 273"/>
              <p:cNvSpPr>
                <a:spLocks noChangeAspect="1"/>
              </p:cNvSpPr>
              <p:nvPr/>
            </p:nvSpPr>
            <p:spPr>
              <a:xfrm>
                <a:off x="714004" y="4270899"/>
                <a:ext cx="614866" cy="522449"/>
              </a:xfrm>
              <a:prstGeom prst="roundRect">
                <a:avLst>
                  <a:gd name="adj" fmla="val 9563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275" name="모서리가 둥근 직사각형 274"/>
              <p:cNvSpPr>
                <a:spLocks noChangeAspect="1"/>
              </p:cNvSpPr>
              <p:nvPr/>
            </p:nvSpPr>
            <p:spPr>
              <a:xfrm>
                <a:off x="723013" y="4285619"/>
                <a:ext cx="597395" cy="489778"/>
              </a:xfrm>
              <a:prstGeom prst="roundRect">
                <a:avLst>
                  <a:gd name="adj" fmla="val 9648"/>
                </a:avLst>
              </a:prstGeom>
              <a:solidFill>
                <a:srgbClr val="0070C0"/>
              </a:solidFill>
              <a:ln w="3175">
                <a:noFill/>
                <a:round/>
                <a:headEnd/>
                <a:tailEnd/>
              </a:ln>
              <a:effectLst>
                <a:innerShdw blurRad="50800">
                  <a:prstClr val="black">
                    <a:alpha val="56000"/>
                  </a:prstClr>
                </a:innerShdw>
              </a:effectLst>
            </p:spPr>
            <p:txBody>
              <a:bodyPr wrap="none" anchor="ctr"/>
              <a:lstStyle/>
              <a:p>
                <a:pPr algn="ctr"/>
                <a:endParaRPr lang="ko-KR" altLang="en-US" b="1">
                  <a:solidFill>
                    <a:prstClr val="black"/>
                  </a:solidFill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276" name="타원 39"/>
              <p:cNvSpPr>
                <a:spLocks noChangeAspect="1"/>
              </p:cNvSpPr>
              <p:nvPr/>
            </p:nvSpPr>
            <p:spPr>
              <a:xfrm flipH="1">
                <a:off x="728220" y="4287663"/>
                <a:ext cx="443428" cy="251601"/>
              </a:xfrm>
              <a:custGeom>
                <a:avLst/>
                <a:gdLst>
                  <a:gd name="connsiteX0" fmla="*/ 137486 w 4313088"/>
                  <a:gd name="connsiteY0" fmla="*/ 0 h 824899"/>
                  <a:gd name="connsiteX1" fmla="*/ 4175602 w 4313088"/>
                  <a:gd name="connsiteY1" fmla="*/ 0 h 824899"/>
                  <a:gd name="connsiteX2" fmla="*/ 4313088 w 4313088"/>
                  <a:gd name="connsiteY2" fmla="*/ 137486 h 824899"/>
                  <a:gd name="connsiteX3" fmla="*/ 4313088 w 4313088"/>
                  <a:gd name="connsiteY3" fmla="*/ 824899 h 824899"/>
                  <a:gd name="connsiteX4" fmla="*/ 4313088 w 4313088"/>
                  <a:gd name="connsiteY4" fmla="*/ 824899 h 824899"/>
                  <a:gd name="connsiteX5" fmla="*/ 0 w 4313088"/>
                  <a:gd name="connsiteY5" fmla="*/ 824899 h 824899"/>
                  <a:gd name="connsiteX6" fmla="*/ 0 w 4313088"/>
                  <a:gd name="connsiteY6" fmla="*/ 824899 h 824899"/>
                  <a:gd name="connsiteX7" fmla="*/ 0 w 4313088"/>
                  <a:gd name="connsiteY7" fmla="*/ 137486 h 824899"/>
                  <a:gd name="connsiteX8" fmla="*/ 137486 w 4313088"/>
                  <a:gd name="connsiteY8" fmla="*/ 0 h 824899"/>
                  <a:gd name="connsiteX0" fmla="*/ 137486 w 4313088"/>
                  <a:gd name="connsiteY0" fmla="*/ 0 h 824899"/>
                  <a:gd name="connsiteX1" fmla="*/ 4175602 w 4313088"/>
                  <a:gd name="connsiteY1" fmla="*/ 0 h 824899"/>
                  <a:gd name="connsiteX2" fmla="*/ 4313088 w 4313088"/>
                  <a:gd name="connsiteY2" fmla="*/ 137486 h 824899"/>
                  <a:gd name="connsiteX3" fmla="*/ 4313088 w 4313088"/>
                  <a:gd name="connsiteY3" fmla="*/ 824899 h 824899"/>
                  <a:gd name="connsiteX4" fmla="*/ 4313088 w 4313088"/>
                  <a:gd name="connsiteY4" fmla="*/ 824899 h 824899"/>
                  <a:gd name="connsiteX5" fmla="*/ 0 w 4313088"/>
                  <a:gd name="connsiteY5" fmla="*/ 824899 h 824899"/>
                  <a:gd name="connsiteX6" fmla="*/ 0 w 4313088"/>
                  <a:gd name="connsiteY6" fmla="*/ 137486 h 824899"/>
                  <a:gd name="connsiteX7" fmla="*/ 137486 w 4313088"/>
                  <a:gd name="connsiteY7" fmla="*/ 0 h 824899"/>
                  <a:gd name="connsiteX0" fmla="*/ 137486 w 4313088"/>
                  <a:gd name="connsiteY0" fmla="*/ 0 h 824899"/>
                  <a:gd name="connsiteX1" fmla="*/ 4175602 w 4313088"/>
                  <a:gd name="connsiteY1" fmla="*/ 0 h 824899"/>
                  <a:gd name="connsiteX2" fmla="*/ 4313088 w 4313088"/>
                  <a:gd name="connsiteY2" fmla="*/ 137486 h 824899"/>
                  <a:gd name="connsiteX3" fmla="*/ 4313088 w 4313088"/>
                  <a:gd name="connsiteY3" fmla="*/ 824899 h 824899"/>
                  <a:gd name="connsiteX4" fmla="*/ 4313088 w 4313088"/>
                  <a:gd name="connsiteY4" fmla="*/ 824899 h 824899"/>
                  <a:gd name="connsiteX5" fmla="*/ 0 w 4313088"/>
                  <a:gd name="connsiteY5" fmla="*/ 137486 h 824899"/>
                  <a:gd name="connsiteX6" fmla="*/ 137486 w 4313088"/>
                  <a:gd name="connsiteY6" fmla="*/ 0 h 824899"/>
                  <a:gd name="connsiteX0" fmla="*/ 0 w 4175602"/>
                  <a:gd name="connsiteY0" fmla="*/ 0 h 824899"/>
                  <a:gd name="connsiteX1" fmla="*/ 4038116 w 4175602"/>
                  <a:gd name="connsiteY1" fmla="*/ 0 h 824899"/>
                  <a:gd name="connsiteX2" fmla="*/ 4175602 w 4175602"/>
                  <a:gd name="connsiteY2" fmla="*/ 137486 h 824899"/>
                  <a:gd name="connsiteX3" fmla="*/ 4175602 w 4175602"/>
                  <a:gd name="connsiteY3" fmla="*/ 824899 h 824899"/>
                  <a:gd name="connsiteX4" fmla="*/ 4175602 w 4175602"/>
                  <a:gd name="connsiteY4" fmla="*/ 824899 h 824899"/>
                  <a:gd name="connsiteX5" fmla="*/ 0 w 4175602"/>
                  <a:gd name="connsiteY5" fmla="*/ 0 h 824899"/>
                  <a:gd name="connsiteX0" fmla="*/ 0 w 2841325"/>
                  <a:gd name="connsiteY0" fmla="*/ 9331 h 824899"/>
                  <a:gd name="connsiteX1" fmla="*/ 2703839 w 2841325"/>
                  <a:gd name="connsiteY1" fmla="*/ 0 h 824899"/>
                  <a:gd name="connsiteX2" fmla="*/ 2841325 w 2841325"/>
                  <a:gd name="connsiteY2" fmla="*/ 137486 h 824899"/>
                  <a:gd name="connsiteX3" fmla="*/ 2841325 w 2841325"/>
                  <a:gd name="connsiteY3" fmla="*/ 824899 h 824899"/>
                  <a:gd name="connsiteX4" fmla="*/ 2841325 w 2841325"/>
                  <a:gd name="connsiteY4" fmla="*/ 824899 h 824899"/>
                  <a:gd name="connsiteX5" fmla="*/ 0 w 2841325"/>
                  <a:gd name="connsiteY5" fmla="*/ 9331 h 824899"/>
                  <a:gd name="connsiteX0" fmla="*/ 0 w 2841325"/>
                  <a:gd name="connsiteY0" fmla="*/ 9331 h 824899"/>
                  <a:gd name="connsiteX1" fmla="*/ 2703839 w 2841325"/>
                  <a:gd name="connsiteY1" fmla="*/ 0 h 824899"/>
                  <a:gd name="connsiteX2" fmla="*/ 2841325 w 2841325"/>
                  <a:gd name="connsiteY2" fmla="*/ 137486 h 824899"/>
                  <a:gd name="connsiteX3" fmla="*/ 2841325 w 2841325"/>
                  <a:gd name="connsiteY3" fmla="*/ 824899 h 824899"/>
                  <a:gd name="connsiteX4" fmla="*/ 2841325 w 2841325"/>
                  <a:gd name="connsiteY4" fmla="*/ 824899 h 824899"/>
                  <a:gd name="connsiteX5" fmla="*/ 0 w 2841325"/>
                  <a:gd name="connsiteY5" fmla="*/ 9331 h 824899"/>
                  <a:gd name="connsiteX0" fmla="*/ 0 w 2841325"/>
                  <a:gd name="connsiteY0" fmla="*/ 9331 h 824899"/>
                  <a:gd name="connsiteX1" fmla="*/ 2703839 w 2841325"/>
                  <a:gd name="connsiteY1" fmla="*/ 0 h 824899"/>
                  <a:gd name="connsiteX2" fmla="*/ 2841325 w 2841325"/>
                  <a:gd name="connsiteY2" fmla="*/ 137486 h 824899"/>
                  <a:gd name="connsiteX3" fmla="*/ 2841325 w 2841325"/>
                  <a:gd name="connsiteY3" fmla="*/ 824899 h 824899"/>
                  <a:gd name="connsiteX4" fmla="*/ 2841325 w 2841325"/>
                  <a:gd name="connsiteY4" fmla="*/ 824899 h 824899"/>
                  <a:gd name="connsiteX5" fmla="*/ 0 w 2841325"/>
                  <a:gd name="connsiteY5" fmla="*/ 9331 h 824899"/>
                  <a:gd name="connsiteX0" fmla="*/ 0 w 2841325"/>
                  <a:gd name="connsiteY0" fmla="*/ 9331 h 824899"/>
                  <a:gd name="connsiteX1" fmla="*/ 2703839 w 2841325"/>
                  <a:gd name="connsiteY1" fmla="*/ 0 h 824899"/>
                  <a:gd name="connsiteX2" fmla="*/ 2841325 w 2841325"/>
                  <a:gd name="connsiteY2" fmla="*/ 137486 h 824899"/>
                  <a:gd name="connsiteX3" fmla="*/ 2841325 w 2841325"/>
                  <a:gd name="connsiteY3" fmla="*/ 824899 h 824899"/>
                  <a:gd name="connsiteX4" fmla="*/ 2841325 w 2841325"/>
                  <a:gd name="connsiteY4" fmla="*/ 824899 h 824899"/>
                  <a:gd name="connsiteX5" fmla="*/ 0 w 2841325"/>
                  <a:gd name="connsiteY5" fmla="*/ 9331 h 824899"/>
                  <a:gd name="connsiteX0" fmla="*/ 0 w 2841325"/>
                  <a:gd name="connsiteY0" fmla="*/ 9331 h 824899"/>
                  <a:gd name="connsiteX1" fmla="*/ 2703839 w 2841325"/>
                  <a:gd name="connsiteY1" fmla="*/ 0 h 824899"/>
                  <a:gd name="connsiteX2" fmla="*/ 2841325 w 2841325"/>
                  <a:gd name="connsiteY2" fmla="*/ 137486 h 824899"/>
                  <a:gd name="connsiteX3" fmla="*/ 2841325 w 2841325"/>
                  <a:gd name="connsiteY3" fmla="*/ 824899 h 824899"/>
                  <a:gd name="connsiteX4" fmla="*/ 2841325 w 2841325"/>
                  <a:gd name="connsiteY4" fmla="*/ 824899 h 824899"/>
                  <a:gd name="connsiteX5" fmla="*/ 0 w 2841325"/>
                  <a:gd name="connsiteY5" fmla="*/ 9331 h 824899"/>
                  <a:gd name="connsiteX0" fmla="*/ 0 w 2841325"/>
                  <a:gd name="connsiteY0" fmla="*/ 9331 h 824899"/>
                  <a:gd name="connsiteX1" fmla="*/ 2703839 w 2841325"/>
                  <a:gd name="connsiteY1" fmla="*/ 0 h 824899"/>
                  <a:gd name="connsiteX2" fmla="*/ 2841325 w 2841325"/>
                  <a:gd name="connsiteY2" fmla="*/ 137486 h 824899"/>
                  <a:gd name="connsiteX3" fmla="*/ 2841325 w 2841325"/>
                  <a:gd name="connsiteY3" fmla="*/ 824899 h 824899"/>
                  <a:gd name="connsiteX4" fmla="*/ 0 w 2841325"/>
                  <a:gd name="connsiteY4" fmla="*/ 9331 h 824899"/>
                  <a:gd name="connsiteX0" fmla="*/ 0 w 2841325"/>
                  <a:gd name="connsiteY0" fmla="*/ 9331 h 659799"/>
                  <a:gd name="connsiteX1" fmla="*/ 2703839 w 2841325"/>
                  <a:gd name="connsiteY1" fmla="*/ 0 h 659799"/>
                  <a:gd name="connsiteX2" fmla="*/ 2841325 w 2841325"/>
                  <a:gd name="connsiteY2" fmla="*/ 137486 h 659799"/>
                  <a:gd name="connsiteX3" fmla="*/ 2841325 w 2841325"/>
                  <a:gd name="connsiteY3" fmla="*/ 659799 h 659799"/>
                  <a:gd name="connsiteX4" fmla="*/ 0 w 2841325"/>
                  <a:gd name="connsiteY4" fmla="*/ 9331 h 659799"/>
                  <a:gd name="connsiteX0" fmla="*/ 0 w 2841325"/>
                  <a:gd name="connsiteY0" fmla="*/ 9331 h 659799"/>
                  <a:gd name="connsiteX1" fmla="*/ 2703839 w 2841325"/>
                  <a:gd name="connsiteY1" fmla="*/ 0 h 659799"/>
                  <a:gd name="connsiteX2" fmla="*/ 2841325 w 2841325"/>
                  <a:gd name="connsiteY2" fmla="*/ 137486 h 659799"/>
                  <a:gd name="connsiteX3" fmla="*/ 2841325 w 2841325"/>
                  <a:gd name="connsiteY3" fmla="*/ 659799 h 659799"/>
                  <a:gd name="connsiteX4" fmla="*/ 0 w 2841325"/>
                  <a:gd name="connsiteY4" fmla="*/ 9331 h 659799"/>
                  <a:gd name="connsiteX0" fmla="*/ 0 w 2841325"/>
                  <a:gd name="connsiteY0" fmla="*/ 9331 h 659799"/>
                  <a:gd name="connsiteX1" fmla="*/ 2703839 w 2841325"/>
                  <a:gd name="connsiteY1" fmla="*/ 0 h 659799"/>
                  <a:gd name="connsiteX2" fmla="*/ 2841325 w 2841325"/>
                  <a:gd name="connsiteY2" fmla="*/ 137486 h 659799"/>
                  <a:gd name="connsiteX3" fmla="*/ 2841325 w 2841325"/>
                  <a:gd name="connsiteY3" fmla="*/ 659799 h 659799"/>
                  <a:gd name="connsiteX4" fmla="*/ 0 w 2841325"/>
                  <a:gd name="connsiteY4" fmla="*/ 9331 h 659799"/>
                  <a:gd name="connsiteX0" fmla="*/ 0 w 2841325"/>
                  <a:gd name="connsiteY0" fmla="*/ 9331 h 583599"/>
                  <a:gd name="connsiteX1" fmla="*/ 2703839 w 2841325"/>
                  <a:gd name="connsiteY1" fmla="*/ 0 h 583599"/>
                  <a:gd name="connsiteX2" fmla="*/ 2841325 w 2841325"/>
                  <a:gd name="connsiteY2" fmla="*/ 137486 h 583599"/>
                  <a:gd name="connsiteX3" fmla="*/ 2841325 w 2841325"/>
                  <a:gd name="connsiteY3" fmla="*/ 583599 h 583599"/>
                  <a:gd name="connsiteX4" fmla="*/ 0 w 2841325"/>
                  <a:gd name="connsiteY4" fmla="*/ 9331 h 583599"/>
                  <a:gd name="connsiteX0" fmla="*/ 0 w 2841325"/>
                  <a:gd name="connsiteY0" fmla="*/ 9331 h 583599"/>
                  <a:gd name="connsiteX1" fmla="*/ 2703839 w 2841325"/>
                  <a:gd name="connsiteY1" fmla="*/ 0 h 583599"/>
                  <a:gd name="connsiteX2" fmla="*/ 2841325 w 2841325"/>
                  <a:gd name="connsiteY2" fmla="*/ 137486 h 583599"/>
                  <a:gd name="connsiteX3" fmla="*/ 2841325 w 2841325"/>
                  <a:gd name="connsiteY3" fmla="*/ 583599 h 583599"/>
                  <a:gd name="connsiteX4" fmla="*/ 0 w 2841325"/>
                  <a:gd name="connsiteY4" fmla="*/ 9331 h 583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1325" h="583599">
                    <a:moveTo>
                      <a:pt x="0" y="9331"/>
                    </a:moveTo>
                    <a:lnTo>
                      <a:pt x="2703839" y="0"/>
                    </a:lnTo>
                    <a:cubicBezTo>
                      <a:pt x="2779770" y="0"/>
                      <a:pt x="2841325" y="61555"/>
                      <a:pt x="2841325" y="137486"/>
                    </a:cubicBezTo>
                    <a:lnTo>
                      <a:pt x="2841325" y="583599"/>
                    </a:lnTo>
                    <a:cubicBezTo>
                      <a:pt x="2040267" y="-14224"/>
                      <a:pt x="1340808" y="92804"/>
                      <a:pt x="0" y="9331"/>
                    </a:cubicBezTo>
                    <a:close/>
                  </a:path>
                </a:pathLst>
              </a:custGeom>
              <a:solidFill>
                <a:schemeClr val="bg1">
                  <a:alpha val="1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5" name="그룹 254"/>
            <p:cNvGrpSpPr/>
            <p:nvPr/>
          </p:nvGrpSpPr>
          <p:grpSpPr>
            <a:xfrm>
              <a:off x="692740" y="4417464"/>
              <a:ext cx="648000" cy="576000"/>
              <a:chOff x="714004" y="4872294"/>
              <a:chExt cx="614866" cy="522451"/>
            </a:xfrm>
          </p:grpSpPr>
          <p:sp>
            <p:nvSpPr>
              <p:cNvPr id="271" name="모서리가 둥근 직사각형 270"/>
              <p:cNvSpPr>
                <a:spLocks noChangeAspect="1"/>
              </p:cNvSpPr>
              <p:nvPr/>
            </p:nvSpPr>
            <p:spPr>
              <a:xfrm>
                <a:off x="714004" y="4872294"/>
                <a:ext cx="614866" cy="522451"/>
              </a:xfrm>
              <a:prstGeom prst="roundRect">
                <a:avLst>
                  <a:gd name="adj" fmla="val 9563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272" name="모서리가 둥근 직사각형 271"/>
              <p:cNvSpPr>
                <a:spLocks noChangeAspect="1"/>
              </p:cNvSpPr>
              <p:nvPr/>
            </p:nvSpPr>
            <p:spPr>
              <a:xfrm>
                <a:off x="723013" y="4887015"/>
                <a:ext cx="597395" cy="489778"/>
              </a:xfrm>
              <a:prstGeom prst="roundRect">
                <a:avLst>
                  <a:gd name="adj" fmla="val 9648"/>
                </a:avLst>
              </a:prstGeom>
              <a:solidFill>
                <a:srgbClr val="238DE5"/>
              </a:solidFill>
              <a:ln w="3175">
                <a:noFill/>
                <a:round/>
                <a:headEnd/>
                <a:tailEnd/>
              </a:ln>
              <a:effectLst>
                <a:innerShdw blurRad="50800">
                  <a:prstClr val="black">
                    <a:alpha val="56000"/>
                  </a:prstClr>
                </a:innerShdw>
              </a:effectLst>
            </p:spPr>
            <p:txBody>
              <a:bodyPr wrap="none" anchor="ctr"/>
              <a:lstStyle/>
              <a:p>
                <a:pPr algn="ctr"/>
                <a:endParaRPr lang="ko-KR" altLang="en-US" b="1">
                  <a:solidFill>
                    <a:prstClr val="black"/>
                  </a:solidFill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273" name="타원 39"/>
              <p:cNvSpPr>
                <a:spLocks noChangeAspect="1"/>
              </p:cNvSpPr>
              <p:nvPr/>
            </p:nvSpPr>
            <p:spPr>
              <a:xfrm flipH="1">
                <a:off x="728220" y="4877067"/>
                <a:ext cx="443428" cy="251601"/>
              </a:xfrm>
              <a:custGeom>
                <a:avLst/>
                <a:gdLst>
                  <a:gd name="connsiteX0" fmla="*/ 137486 w 4313088"/>
                  <a:gd name="connsiteY0" fmla="*/ 0 h 824899"/>
                  <a:gd name="connsiteX1" fmla="*/ 4175602 w 4313088"/>
                  <a:gd name="connsiteY1" fmla="*/ 0 h 824899"/>
                  <a:gd name="connsiteX2" fmla="*/ 4313088 w 4313088"/>
                  <a:gd name="connsiteY2" fmla="*/ 137486 h 824899"/>
                  <a:gd name="connsiteX3" fmla="*/ 4313088 w 4313088"/>
                  <a:gd name="connsiteY3" fmla="*/ 824899 h 824899"/>
                  <a:gd name="connsiteX4" fmla="*/ 4313088 w 4313088"/>
                  <a:gd name="connsiteY4" fmla="*/ 824899 h 824899"/>
                  <a:gd name="connsiteX5" fmla="*/ 0 w 4313088"/>
                  <a:gd name="connsiteY5" fmla="*/ 824899 h 824899"/>
                  <a:gd name="connsiteX6" fmla="*/ 0 w 4313088"/>
                  <a:gd name="connsiteY6" fmla="*/ 824899 h 824899"/>
                  <a:gd name="connsiteX7" fmla="*/ 0 w 4313088"/>
                  <a:gd name="connsiteY7" fmla="*/ 137486 h 824899"/>
                  <a:gd name="connsiteX8" fmla="*/ 137486 w 4313088"/>
                  <a:gd name="connsiteY8" fmla="*/ 0 h 824899"/>
                  <a:gd name="connsiteX0" fmla="*/ 137486 w 4313088"/>
                  <a:gd name="connsiteY0" fmla="*/ 0 h 824899"/>
                  <a:gd name="connsiteX1" fmla="*/ 4175602 w 4313088"/>
                  <a:gd name="connsiteY1" fmla="*/ 0 h 824899"/>
                  <a:gd name="connsiteX2" fmla="*/ 4313088 w 4313088"/>
                  <a:gd name="connsiteY2" fmla="*/ 137486 h 824899"/>
                  <a:gd name="connsiteX3" fmla="*/ 4313088 w 4313088"/>
                  <a:gd name="connsiteY3" fmla="*/ 824899 h 824899"/>
                  <a:gd name="connsiteX4" fmla="*/ 4313088 w 4313088"/>
                  <a:gd name="connsiteY4" fmla="*/ 824899 h 824899"/>
                  <a:gd name="connsiteX5" fmla="*/ 0 w 4313088"/>
                  <a:gd name="connsiteY5" fmla="*/ 824899 h 824899"/>
                  <a:gd name="connsiteX6" fmla="*/ 0 w 4313088"/>
                  <a:gd name="connsiteY6" fmla="*/ 137486 h 824899"/>
                  <a:gd name="connsiteX7" fmla="*/ 137486 w 4313088"/>
                  <a:gd name="connsiteY7" fmla="*/ 0 h 824899"/>
                  <a:gd name="connsiteX0" fmla="*/ 137486 w 4313088"/>
                  <a:gd name="connsiteY0" fmla="*/ 0 h 824899"/>
                  <a:gd name="connsiteX1" fmla="*/ 4175602 w 4313088"/>
                  <a:gd name="connsiteY1" fmla="*/ 0 h 824899"/>
                  <a:gd name="connsiteX2" fmla="*/ 4313088 w 4313088"/>
                  <a:gd name="connsiteY2" fmla="*/ 137486 h 824899"/>
                  <a:gd name="connsiteX3" fmla="*/ 4313088 w 4313088"/>
                  <a:gd name="connsiteY3" fmla="*/ 824899 h 824899"/>
                  <a:gd name="connsiteX4" fmla="*/ 4313088 w 4313088"/>
                  <a:gd name="connsiteY4" fmla="*/ 824899 h 824899"/>
                  <a:gd name="connsiteX5" fmla="*/ 0 w 4313088"/>
                  <a:gd name="connsiteY5" fmla="*/ 137486 h 824899"/>
                  <a:gd name="connsiteX6" fmla="*/ 137486 w 4313088"/>
                  <a:gd name="connsiteY6" fmla="*/ 0 h 824899"/>
                  <a:gd name="connsiteX0" fmla="*/ 0 w 4175602"/>
                  <a:gd name="connsiteY0" fmla="*/ 0 h 824899"/>
                  <a:gd name="connsiteX1" fmla="*/ 4038116 w 4175602"/>
                  <a:gd name="connsiteY1" fmla="*/ 0 h 824899"/>
                  <a:gd name="connsiteX2" fmla="*/ 4175602 w 4175602"/>
                  <a:gd name="connsiteY2" fmla="*/ 137486 h 824899"/>
                  <a:gd name="connsiteX3" fmla="*/ 4175602 w 4175602"/>
                  <a:gd name="connsiteY3" fmla="*/ 824899 h 824899"/>
                  <a:gd name="connsiteX4" fmla="*/ 4175602 w 4175602"/>
                  <a:gd name="connsiteY4" fmla="*/ 824899 h 824899"/>
                  <a:gd name="connsiteX5" fmla="*/ 0 w 4175602"/>
                  <a:gd name="connsiteY5" fmla="*/ 0 h 824899"/>
                  <a:gd name="connsiteX0" fmla="*/ 0 w 2841325"/>
                  <a:gd name="connsiteY0" fmla="*/ 9331 h 824899"/>
                  <a:gd name="connsiteX1" fmla="*/ 2703839 w 2841325"/>
                  <a:gd name="connsiteY1" fmla="*/ 0 h 824899"/>
                  <a:gd name="connsiteX2" fmla="*/ 2841325 w 2841325"/>
                  <a:gd name="connsiteY2" fmla="*/ 137486 h 824899"/>
                  <a:gd name="connsiteX3" fmla="*/ 2841325 w 2841325"/>
                  <a:gd name="connsiteY3" fmla="*/ 824899 h 824899"/>
                  <a:gd name="connsiteX4" fmla="*/ 2841325 w 2841325"/>
                  <a:gd name="connsiteY4" fmla="*/ 824899 h 824899"/>
                  <a:gd name="connsiteX5" fmla="*/ 0 w 2841325"/>
                  <a:gd name="connsiteY5" fmla="*/ 9331 h 824899"/>
                  <a:gd name="connsiteX0" fmla="*/ 0 w 2841325"/>
                  <a:gd name="connsiteY0" fmla="*/ 9331 h 824899"/>
                  <a:gd name="connsiteX1" fmla="*/ 2703839 w 2841325"/>
                  <a:gd name="connsiteY1" fmla="*/ 0 h 824899"/>
                  <a:gd name="connsiteX2" fmla="*/ 2841325 w 2841325"/>
                  <a:gd name="connsiteY2" fmla="*/ 137486 h 824899"/>
                  <a:gd name="connsiteX3" fmla="*/ 2841325 w 2841325"/>
                  <a:gd name="connsiteY3" fmla="*/ 824899 h 824899"/>
                  <a:gd name="connsiteX4" fmla="*/ 2841325 w 2841325"/>
                  <a:gd name="connsiteY4" fmla="*/ 824899 h 824899"/>
                  <a:gd name="connsiteX5" fmla="*/ 0 w 2841325"/>
                  <a:gd name="connsiteY5" fmla="*/ 9331 h 824899"/>
                  <a:gd name="connsiteX0" fmla="*/ 0 w 2841325"/>
                  <a:gd name="connsiteY0" fmla="*/ 9331 h 824899"/>
                  <a:gd name="connsiteX1" fmla="*/ 2703839 w 2841325"/>
                  <a:gd name="connsiteY1" fmla="*/ 0 h 824899"/>
                  <a:gd name="connsiteX2" fmla="*/ 2841325 w 2841325"/>
                  <a:gd name="connsiteY2" fmla="*/ 137486 h 824899"/>
                  <a:gd name="connsiteX3" fmla="*/ 2841325 w 2841325"/>
                  <a:gd name="connsiteY3" fmla="*/ 824899 h 824899"/>
                  <a:gd name="connsiteX4" fmla="*/ 2841325 w 2841325"/>
                  <a:gd name="connsiteY4" fmla="*/ 824899 h 824899"/>
                  <a:gd name="connsiteX5" fmla="*/ 0 w 2841325"/>
                  <a:gd name="connsiteY5" fmla="*/ 9331 h 824899"/>
                  <a:gd name="connsiteX0" fmla="*/ 0 w 2841325"/>
                  <a:gd name="connsiteY0" fmla="*/ 9331 h 824899"/>
                  <a:gd name="connsiteX1" fmla="*/ 2703839 w 2841325"/>
                  <a:gd name="connsiteY1" fmla="*/ 0 h 824899"/>
                  <a:gd name="connsiteX2" fmla="*/ 2841325 w 2841325"/>
                  <a:gd name="connsiteY2" fmla="*/ 137486 h 824899"/>
                  <a:gd name="connsiteX3" fmla="*/ 2841325 w 2841325"/>
                  <a:gd name="connsiteY3" fmla="*/ 824899 h 824899"/>
                  <a:gd name="connsiteX4" fmla="*/ 2841325 w 2841325"/>
                  <a:gd name="connsiteY4" fmla="*/ 824899 h 824899"/>
                  <a:gd name="connsiteX5" fmla="*/ 0 w 2841325"/>
                  <a:gd name="connsiteY5" fmla="*/ 9331 h 824899"/>
                  <a:gd name="connsiteX0" fmla="*/ 0 w 2841325"/>
                  <a:gd name="connsiteY0" fmla="*/ 9331 h 824899"/>
                  <a:gd name="connsiteX1" fmla="*/ 2703839 w 2841325"/>
                  <a:gd name="connsiteY1" fmla="*/ 0 h 824899"/>
                  <a:gd name="connsiteX2" fmla="*/ 2841325 w 2841325"/>
                  <a:gd name="connsiteY2" fmla="*/ 137486 h 824899"/>
                  <a:gd name="connsiteX3" fmla="*/ 2841325 w 2841325"/>
                  <a:gd name="connsiteY3" fmla="*/ 824899 h 824899"/>
                  <a:gd name="connsiteX4" fmla="*/ 2841325 w 2841325"/>
                  <a:gd name="connsiteY4" fmla="*/ 824899 h 824899"/>
                  <a:gd name="connsiteX5" fmla="*/ 0 w 2841325"/>
                  <a:gd name="connsiteY5" fmla="*/ 9331 h 824899"/>
                  <a:gd name="connsiteX0" fmla="*/ 0 w 2841325"/>
                  <a:gd name="connsiteY0" fmla="*/ 9331 h 824899"/>
                  <a:gd name="connsiteX1" fmla="*/ 2703839 w 2841325"/>
                  <a:gd name="connsiteY1" fmla="*/ 0 h 824899"/>
                  <a:gd name="connsiteX2" fmla="*/ 2841325 w 2841325"/>
                  <a:gd name="connsiteY2" fmla="*/ 137486 h 824899"/>
                  <a:gd name="connsiteX3" fmla="*/ 2841325 w 2841325"/>
                  <a:gd name="connsiteY3" fmla="*/ 824899 h 824899"/>
                  <a:gd name="connsiteX4" fmla="*/ 0 w 2841325"/>
                  <a:gd name="connsiteY4" fmla="*/ 9331 h 824899"/>
                  <a:gd name="connsiteX0" fmla="*/ 0 w 2841325"/>
                  <a:gd name="connsiteY0" fmla="*/ 9331 h 659799"/>
                  <a:gd name="connsiteX1" fmla="*/ 2703839 w 2841325"/>
                  <a:gd name="connsiteY1" fmla="*/ 0 h 659799"/>
                  <a:gd name="connsiteX2" fmla="*/ 2841325 w 2841325"/>
                  <a:gd name="connsiteY2" fmla="*/ 137486 h 659799"/>
                  <a:gd name="connsiteX3" fmla="*/ 2841325 w 2841325"/>
                  <a:gd name="connsiteY3" fmla="*/ 659799 h 659799"/>
                  <a:gd name="connsiteX4" fmla="*/ 0 w 2841325"/>
                  <a:gd name="connsiteY4" fmla="*/ 9331 h 659799"/>
                  <a:gd name="connsiteX0" fmla="*/ 0 w 2841325"/>
                  <a:gd name="connsiteY0" fmla="*/ 9331 h 659799"/>
                  <a:gd name="connsiteX1" fmla="*/ 2703839 w 2841325"/>
                  <a:gd name="connsiteY1" fmla="*/ 0 h 659799"/>
                  <a:gd name="connsiteX2" fmla="*/ 2841325 w 2841325"/>
                  <a:gd name="connsiteY2" fmla="*/ 137486 h 659799"/>
                  <a:gd name="connsiteX3" fmla="*/ 2841325 w 2841325"/>
                  <a:gd name="connsiteY3" fmla="*/ 659799 h 659799"/>
                  <a:gd name="connsiteX4" fmla="*/ 0 w 2841325"/>
                  <a:gd name="connsiteY4" fmla="*/ 9331 h 659799"/>
                  <a:gd name="connsiteX0" fmla="*/ 0 w 2841325"/>
                  <a:gd name="connsiteY0" fmla="*/ 9331 h 659799"/>
                  <a:gd name="connsiteX1" fmla="*/ 2703839 w 2841325"/>
                  <a:gd name="connsiteY1" fmla="*/ 0 h 659799"/>
                  <a:gd name="connsiteX2" fmla="*/ 2841325 w 2841325"/>
                  <a:gd name="connsiteY2" fmla="*/ 137486 h 659799"/>
                  <a:gd name="connsiteX3" fmla="*/ 2841325 w 2841325"/>
                  <a:gd name="connsiteY3" fmla="*/ 659799 h 659799"/>
                  <a:gd name="connsiteX4" fmla="*/ 0 w 2841325"/>
                  <a:gd name="connsiteY4" fmla="*/ 9331 h 659799"/>
                  <a:gd name="connsiteX0" fmla="*/ 0 w 2841325"/>
                  <a:gd name="connsiteY0" fmla="*/ 9331 h 583599"/>
                  <a:gd name="connsiteX1" fmla="*/ 2703839 w 2841325"/>
                  <a:gd name="connsiteY1" fmla="*/ 0 h 583599"/>
                  <a:gd name="connsiteX2" fmla="*/ 2841325 w 2841325"/>
                  <a:gd name="connsiteY2" fmla="*/ 137486 h 583599"/>
                  <a:gd name="connsiteX3" fmla="*/ 2841325 w 2841325"/>
                  <a:gd name="connsiteY3" fmla="*/ 583599 h 583599"/>
                  <a:gd name="connsiteX4" fmla="*/ 0 w 2841325"/>
                  <a:gd name="connsiteY4" fmla="*/ 9331 h 583599"/>
                  <a:gd name="connsiteX0" fmla="*/ 0 w 2841325"/>
                  <a:gd name="connsiteY0" fmla="*/ 9331 h 583599"/>
                  <a:gd name="connsiteX1" fmla="*/ 2703839 w 2841325"/>
                  <a:gd name="connsiteY1" fmla="*/ 0 h 583599"/>
                  <a:gd name="connsiteX2" fmla="*/ 2841325 w 2841325"/>
                  <a:gd name="connsiteY2" fmla="*/ 137486 h 583599"/>
                  <a:gd name="connsiteX3" fmla="*/ 2841325 w 2841325"/>
                  <a:gd name="connsiteY3" fmla="*/ 583599 h 583599"/>
                  <a:gd name="connsiteX4" fmla="*/ 0 w 2841325"/>
                  <a:gd name="connsiteY4" fmla="*/ 9331 h 583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1325" h="583599">
                    <a:moveTo>
                      <a:pt x="0" y="9331"/>
                    </a:moveTo>
                    <a:lnTo>
                      <a:pt x="2703839" y="0"/>
                    </a:lnTo>
                    <a:cubicBezTo>
                      <a:pt x="2779770" y="0"/>
                      <a:pt x="2841325" y="61555"/>
                      <a:pt x="2841325" y="137486"/>
                    </a:cubicBezTo>
                    <a:lnTo>
                      <a:pt x="2841325" y="583599"/>
                    </a:lnTo>
                    <a:cubicBezTo>
                      <a:pt x="2040267" y="-14224"/>
                      <a:pt x="1340808" y="92804"/>
                      <a:pt x="0" y="9331"/>
                    </a:cubicBezTo>
                    <a:close/>
                  </a:path>
                </a:pathLst>
              </a:custGeom>
              <a:solidFill>
                <a:schemeClr val="bg1">
                  <a:alpha val="1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6" name="그룹 255"/>
            <p:cNvGrpSpPr/>
            <p:nvPr/>
          </p:nvGrpSpPr>
          <p:grpSpPr>
            <a:xfrm>
              <a:off x="685652" y="5002048"/>
              <a:ext cx="648000" cy="576000"/>
              <a:chOff x="714004" y="5473219"/>
              <a:chExt cx="614866" cy="535034"/>
            </a:xfrm>
          </p:grpSpPr>
          <p:sp>
            <p:nvSpPr>
              <p:cNvPr id="268" name="모서리가 둥근 직사각형 267"/>
              <p:cNvSpPr>
                <a:spLocks noChangeAspect="1"/>
              </p:cNvSpPr>
              <p:nvPr/>
            </p:nvSpPr>
            <p:spPr>
              <a:xfrm>
                <a:off x="714004" y="5485804"/>
                <a:ext cx="614866" cy="522449"/>
              </a:xfrm>
              <a:prstGeom prst="roundRect">
                <a:avLst>
                  <a:gd name="adj" fmla="val 9563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269" name="모서리가 둥근 직사각형 268"/>
              <p:cNvSpPr>
                <a:spLocks noChangeAspect="1"/>
              </p:cNvSpPr>
              <p:nvPr/>
            </p:nvSpPr>
            <p:spPr>
              <a:xfrm>
                <a:off x="723013" y="5500525"/>
                <a:ext cx="597395" cy="489778"/>
              </a:xfrm>
              <a:prstGeom prst="roundRect">
                <a:avLst>
                  <a:gd name="adj" fmla="val 9648"/>
                </a:avLst>
              </a:prstGeom>
              <a:solidFill>
                <a:srgbClr val="539DDB"/>
              </a:solidFill>
              <a:ln w="6350">
                <a:solidFill>
                  <a:schemeClr val="bg1"/>
                </a:solidFill>
              </a:ln>
              <a:effectLst>
                <a:innerShdw blurRad="63500" dist="127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270" name="타원 39"/>
              <p:cNvSpPr>
                <a:spLocks noChangeAspect="1"/>
              </p:cNvSpPr>
              <p:nvPr/>
            </p:nvSpPr>
            <p:spPr>
              <a:xfrm flipH="1">
                <a:off x="728220" y="5473219"/>
                <a:ext cx="443428" cy="251601"/>
              </a:xfrm>
              <a:custGeom>
                <a:avLst/>
                <a:gdLst>
                  <a:gd name="connsiteX0" fmla="*/ 137486 w 4313088"/>
                  <a:gd name="connsiteY0" fmla="*/ 0 h 824899"/>
                  <a:gd name="connsiteX1" fmla="*/ 4175602 w 4313088"/>
                  <a:gd name="connsiteY1" fmla="*/ 0 h 824899"/>
                  <a:gd name="connsiteX2" fmla="*/ 4313088 w 4313088"/>
                  <a:gd name="connsiteY2" fmla="*/ 137486 h 824899"/>
                  <a:gd name="connsiteX3" fmla="*/ 4313088 w 4313088"/>
                  <a:gd name="connsiteY3" fmla="*/ 824899 h 824899"/>
                  <a:gd name="connsiteX4" fmla="*/ 4313088 w 4313088"/>
                  <a:gd name="connsiteY4" fmla="*/ 824899 h 824899"/>
                  <a:gd name="connsiteX5" fmla="*/ 0 w 4313088"/>
                  <a:gd name="connsiteY5" fmla="*/ 824899 h 824899"/>
                  <a:gd name="connsiteX6" fmla="*/ 0 w 4313088"/>
                  <a:gd name="connsiteY6" fmla="*/ 824899 h 824899"/>
                  <a:gd name="connsiteX7" fmla="*/ 0 w 4313088"/>
                  <a:gd name="connsiteY7" fmla="*/ 137486 h 824899"/>
                  <a:gd name="connsiteX8" fmla="*/ 137486 w 4313088"/>
                  <a:gd name="connsiteY8" fmla="*/ 0 h 824899"/>
                  <a:gd name="connsiteX0" fmla="*/ 137486 w 4313088"/>
                  <a:gd name="connsiteY0" fmla="*/ 0 h 824899"/>
                  <a:gd name="connsiteX1" fmla="*/ 4175602 w 4313088"/>
                  <a:gd name="connsiteY1" fmla="*/ 0 h 824899"/>
                  <a:gd name="connsiteX2" fmla="*/ 4313088 w 4313088"/>
                  <a:gd name="connsiteY2" fmla="*/ 137486 h 824899"/>
                  <a:gd name="connsiteX3" fmla="*/ 4313088 w 4313088"/>
                  <a:gd name="connsiteY3" fmla="*/ 824899 h 824899"/>
                  <a:gd name="connsiteX4" fmla="*/ 4313088 w 4313088"/>
                  <a:gd name="connsiteY4" fmla="*/ 824899 h 824899"/>
                  <a:gd name="connsiteX5" fmla="*/ 0 w 4313088"/>
                  <a:gd name="connsiteY5" fmla="*/ 824899 h 824899"/>
                  <a:gd name="connsiteX6" fmla="*/ 0 w 4313088"/>
                  <a:gd name="connsiteY6" fmla="*/ 137486 h 824899"/>
                  <a:gd name="connsiteX7" fmla="*/ 137486 w 4313088"/>
                  <a:gd name="connsiteY7" fmla="*/ 0 h 824899"/>
                  <a:gd name="connsiteX0" fmla="*/ 137486 w 4313088"/>
                  <a:gd name="connsiteY0" fmla="*/ 0 h 824899"/>
                  <a:gd name="connsiteX1" fmla="*/ 4175602 w 4313088"/>
                  <a:gd name="connsiteY1" fmla="*/ 0 h 824899"/>
                  <a:gd name="connsiteX2" fmla="*/ 4313088 w 4313088"/>
                  <a:gd name="connsiteY2" fmla="*/ 137486 h 824899"/>
                  <a:gd name="connsiteX3" fmla="*/ 4313088 w 4313088"/>
                  <a:gd name="connsiteY3" fmla="*/ 824899 h 824899"/>
                  <a:gd name="connsiteX4" fmla="*/ 4313088 w 4313088"/>
                  <a:gd name="connsiteY4" fmla="*/ 824899 h 824899"/>
                  <a:gd name="connsiteX5" fmla="*/ 0 w 4313088"/>
                  <a:gd name="connsiteY5" fmla="*/ 137486 h 824899"/>
                  <a:gd name="connsiteX6" fmla="*/ 137486 w 4313088"/>
                  <a:gd name="connsiteY6" fmla="*/ 0 h 824899"/>
                  <a:gd name="connsiteX0" fmla="*/ 0 w 4175602"/>
                  <a:gd name="connsiteY0" fmla="*/ 0 h 824899"/>
                  <a:gd name="connsiteX1" fmla="*/ 4038116 w 4175602"/>
                  <a:gd name="connsiteY1" fmla="*/ 0 h 824899"/>
                  <a:gd name="connsiteX2" fmla="*/ 4175602 w 4175602"/>
                  <a:gd name="connsiteY2" fmla="*/ 137486 h 824899"/>
                  <a:gd name="connsiteX3" fmla="*/ 4175602 w 4175602"/>
                  <a:gd name="connsiteY3" fmla="*/ 824899 h 824899"/>
                  <a:gd name="connsiteX4" fmla="*/ 4175602 w 4175602"/>
                  <a:gd name="connsiteY4" fmla="*/ 824899 h 824899"/>
                  <a:gd name="connsiteX5" fmla="*/ 0 w 4175602"/>
                  <a:gd name="connsiteY5" fmla="*/ 0 h 824899"/>
                  <a:gd name="connsiteX0" fmla="*/ 0 w 2841325"/>
                  <a:gd name="connsiteY0" fmla="*/ 9331 h 824899"/>
                  <a:gd name="connsiteX1" fmla="*/ 2703839 w 2841325"/>
                  <a:gd name="connsiteY1" fmla="*/ 0 h 824899"/>
                  <a:gd name="connsiteX2" fmla="*/ 2841325 w 2841325"/>
                  <a:gd name="connsiteY2" fmla="*/ 137486 h 824899"/>
                  <a:gd name="connsiteX3" fmla="*/ 2841325 w 2841325"/>
                  <a:gd name="connsiteY3" fmla="*/ 824899 h 824899"/>
                  <a:gd name="connsiteX4" fmla="*/ 2841325 w 2841325"/>
                  <a:gd name="connsiteY4" fmla="*/ 824899 h 824899"/>
                  <a:gd name="connsiteX5" fmla="*/ 0 w 2841325"/>
                  <a:gd name="connsiteY5" fmla="*/ 9331 h 824899"/>
                  <a:gd name="connsiteX0" fmla="*/ 0 w 2841325"/>
                  <a:gd name="connsiteY0" fmla="*/ 9331 h 824899"/>
                  <a:gd name="connsiteX1" fmla="*/ 2703839 w 2841325"/>
                  <a:gd name="connsiteY1" fmla="*/ 0 h 824899"/>
                  <a:gd name="connsiteX2" fmla="*/ 2841325 w 2841325"/>
                  <a:gd name="connsiteY2" fmla="*/ 137486 h 824899"/>
                  <a:gd name="connsiteX3" fmla="*/ 2841325 w 2841325"/>
                  <a:gd name="connsiteY3" fmla="*/ 824899 h 824899"/>
                  <a:gd name="connsiteX4" fmla="*/ 2841325 w 2841325"/>
                  <a:gd name="connsiteY4" fmla="*/ 824899 h 824899"/>
                  <a:gd name="connsiteX5" fmla="*/ 0 w 2841325"/>
                  <a:gd name="connsiteY5" fmla="*/ 9331 h 824899"/>
                  <a:gd name="connsiteX0" fmla="*/ 0 w 2841325"/>
                  <a:gd name="connsiteY0" fmla="*/ 9331 h 824899"/>
                  <a:gd name="connsiteX1" fmla="*/ 2703839 w 2841325"/>
                  <a:gd name="connsiteY1" fmla="*/ 0 h 824899"/>
                  <a:gd name="connsiteX2" fmla="*/ 2841325 w 2841325"/>
                  <a:gd name="connsiteY2" fmla="*/ 137486 h 824899"/>
                  <a:gd name="connsiteX3" fmla="*/ 2841325 w 2841325"/>
                  <a:gd name="connsiteY3" fmla="*/ 824899 h 824899"/>
                  <a:gd name="connsiteX4" fmla="*/ 2841325 w 2841325"/>
                  <a:gd name="connsiteY4" fmla="*/ 824899 h 824899"/>
                  <a:gd name="connsiteX5" fmla="*/ 0 w 2841325"/>
                  <a:gd name="connsiteY5" fmla="*/ 9331 h 824899"/>
                  <a:gd name="connsiteX0" fmla="*/ 0 w 2841325"/>
                  <a:gd name="connsiteY0" fmla="*/ 9331 h 824899"/>
                  <a:gd name="connsiteX1" fmla="*/ 2703839 w 2841325"/>
                  <a:gd name="connsiteY1" fmla="*/ 0 h 824899"/>
                  <a:gd name="connsiteX2" fmla="*/ 2841325 w 2841325"/>
                  <a:gd name="connsiteY2" fmla="*/ 137486 h 824899"/>
                  <a:gd name="connsiteX3" fmla="*/ 2841325 w 2841325"/>
                  <a:gd name="connsiteY3" fmla="*/ 824899 h 824899"/>
                  <a:gd name="connsiteX4" fmla="*/ 2841325 w 2841325"/>
                  <a:gd name="connsiteY4" fmla="*/ 824899 h 824899"/>
                  <a:gd name="connsiteX5" fmla="*/ 0 w 2841325"/>
                  <a:gd name="connsiteY5" fmla="*/ 9331 h 824899"/>
                  <a:gd name="connsiteX0" fmla="*/ 0 w 2841325"/>
                  <a:gd name="connsiteY0" fmla="*/ 9331 h 824899"/>
                  <a:gd name="connsiteX1" fmla="*/ 2703839 w 2841325"/>
                  <a:gd name="connsiteY1" fmla="*/ 0 h 824899"/>
                  <a:gd name="connsiteX2" fmla="*/ 2841325 w 2841325"/>
                  <a:gd name="connsiteY2" fmla="*/ 137486 h 824899"/>
                  <a:gd name="connsiteX3" fmla="*/ 2841325 w 2841325"/>
                  <a:gd name="connsiteY3" fmla="*/ 824899 h 824899"/>
                  <a:gd name="connsiteX4" fmla="*/ 2841325 w 2841325"/>
                  <a:gd name="connsiteY4" fmla="*/ 824899 h 824899"/>
                  <a:gd name="connsiteX5" fmla="*/ 0 w 2841325"/>
                  <a:gd name="connsiteY5" fmla="*/ 9331 h 824899"/>
                  <a:gd name="connsiteX0" fmla="*/ 0 w 2841325"/>
                  <a:gd name="connsiteY0" fmla="*/ 9331 h 824899"/>
                  <a:gd name="connsiteX1" fmla="*/ 2703839 w 2841325"/>
                  <a:gd name="connsiteY1" fmla="*/ 0 h 824899"/>
                  <a:gd name="connsiteX2" fmla="*/ 2841325 w 2841325"/>
                  <a:gd name="connsiteY2" fmla="*/ 137486 h 824899"/>
                  <a:gd name="connsiteX3" fmla="*/ 2841325 w 2841325"/>
                  <a:gd name="connsiteY3" fmla="*/ 824899 h 824899"/>
                  <a:gd name="connsiteX4" fmla="*/ 0 w 2841325"/>
                  <a:gd name="connsiteY4" fmla="*/ 9331 h 824899"/>
                  <a:gd name="connsiteX0" fmla="*/ 0 w 2841325"/>
                  <a:gd name="connsiteY0" fmla="*/ 9331 h 659799"/>
                  <a:gd name="connsiteX1" fmla="*/ 2703839 w 2841325"/>
                  <a:gd name="connsiteY1" fmla="*/ 0 h 659799"/>
                  <a:gd name="connsiteX2" fmla="*/ 2841325 w 2841325"/>
                  <a:gd name="connsiteY2" fmla="*/ 137486 h 659799"/>
                  <a:gd name="connsiteX3" fmla="*/ 2841325 w 2841325"/>
                  <a:gd name="connsiteY3" fmla="*/ 659799 h 659799"/>
                  <a:gd name="connsiteX4" fmla="*/ 0 w 2841325"/>
                  <a:gd name="connsiteY4" fmla="*/ 9331 h 659799"/>
                  <a:gd name="connsiteX0" fmla="*/ 0 w 2841325"/>
                  <a:gd name="connsiteY0" fmla="*/ 9331 h 659799"/>
                  <a:gd name="connsiteX1" fmla="*/ 2703839 w 2841325"/>
                  <a:gd name="connsiteY1" fmla="*/ 0 h 659799"/>
                  <a:gd name="connsiteX2" fmla="*/ 2841325 w 2841325"/>
                  <a:gd name="connsiteY2" fmla="*/ 137486 h 659799"/>
                  <a:gd name="connsiteX3" fmla="*/ 2841325 w 2841325"/>
                  <a:gd name="connsiteY3" fmla="*/ 659799 h 659799"/>
                  <a:gd name="connsiteX4" fmla="*/ 0 w 2841325"/>
                  <a:gd name="connsiteY4" fmla="*/ 9331 h 659799"/>
                  <a:gd name="connsiteX0" fmla="*/ 0 w 2841325"/>
                  <a:gd name="connsiteY0" fmla="*/ 9331 h 659799"/>
                  <a:gd name="connsiteX1" fmla="*/ 2703839 w 2841325"/>
                  <a:gd name="connsiteY1" fmla="*/ 0 h 659799"/>
                  <a:gd name="connsiteX2" fmla="*/ 2841325 w 2841325"/>
                  <a:gd name="connsiteY2" fmla="*/ 137486 h 659799"/>
                  <a:gd name="connsiteX3" fmla="*/ 2841325 w 2841325"/>
                  <a:gd name="connsiteY3" fmla="*/ 659799 h 659799"/>
                  <a:gd name="connsiteX4" fmla="*/ 0 w 2841325"/>
                  <a:gd name="connsiteY4" fmla="*/ 9331 h 659799"/>
                  <a:gd name="connsiteX0" fmla="*/ 0 w 2841325"/>
                  <a:gd name="connsiteY0" fmla="*/ 9331 h 583599"/>
                  <a:gd name="connsiteX1" fmla="*/ 2703839 w 2841325"/>
                  <a:gd name="connsiteY1" fmla="*/ 0 h 583599"/>
                  <a:gd name="connsiteX2" fmla="*/ 2841325 w 2841325"/>
                  <a:gd name="connsiteY2" fmla="*/ 137486 h 583599"/>
                  <a:gd name="connsiteX3" fmla="*/ 2841325 w 2841325"/>
                  <a:gd name="connsiteY3" fmla="*/ 583599 h 583599"/>
                  <a:gd name="connsiteX4" fmla="*/ 0 w 2841325"/>
                  <a:gd name="connsiteY4" fmla="*/ 9331 h 583599"/>
                  <a:gd name="connsiteX0" fmla="*/ 0 w 2841325"/>
                  <a:gd name="connsiteY0" fmla="*/ 9331 h 583599"/>
                  <a:gd name="connsiteX1" fmla="*/ 2703839 w 2841325"/>
                  <a:gd name="connsiteY1" fmla="*/ 0 h 583599"/>
                  <a:gd name="connsiteX2" fmla="*/ 2841325 w 2841325"/>
                  <a:gd name="connsiteY2" fmla="*/ 137486 h 583599"/>
                  <a:gd name="connsiteX3" fmla="*/ 2841325 w 2841325"/>
                  <a:gd name="connsiteY3" fmla="*/ 583599 h 583599"/>
                  <a:gd name="connsiteX4" fmla="*/ 0 w 2841325"/>
                  <a:gd name="connsiteY4" fmla="*/ 9331 h 583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1325" h="583599">
                    <a:moveTo>
                      <a:pt x="0" y="9331"/>
                    </a:moveTo>
                    <a:lnTo>
                      <a:pt x="2703839" y="0"/>
                    </a:lnTo>
                    <a:cubicBezTo>
                      <a:pt x="2779770" y="0"/>
                      <a:pt x="2841325" y="61555"/>
                      <a:pt x="2841325" y="137486"/>
                    </a:cubicBezTo>
                    <a:lnTo>
                      <a:pt x="2841325" y="583599"/>
                    </a:lnTo>
                    <a:cubicBezTo>
                      <a:pt x="2040267" y="-14224"/>
                      <a:pt x="1340808" y="92804"/>
                      <a:pt x="0" y="9331"/>
                    </a:cubicBezTo>
                    <a:close/>
                  </a:path>
                </a:pathLst>
              </a:custGeom>
              <a:solidFill>
                <a:schemeClr val="bg1">
                  <a:alpha val="1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57" name="오른쪽 화살표 256"/>
            <p:cNvSpPr/>
            <p:nvPr/>
          </p:nvSpPr>
          <p:spPr>
            <a:xfrm rot="5400000">
              <a:off x="2343730" y="4627971"/>
              <a:ext cx="86669" cy="792000"/>
            </a:xfrm>
            <a:prstGeom prst="rightArrow">
              <a:avLst>
                <a:gd name="adj1" fmla="val 50000"/>
                <a:gd name="adj2" fmla="val 100000"/>
              </a:avLst>
            </a:prstGeom>
            <a:gradFill>
              <a:gsLst>
                <a:gs pos="0">
                  <a:prstClr val="black">
                    <a:lumMod val="65000"/>
                    <a:lumOff val="35000"/>
                    <a:alpha val="0"/>
                  </a:prstClr>
                </a:gs>
                <a:gs pos="100000">
                  <a:srgbClr val="36A2E6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100" dirty="0">
                <a:latin typeface="-윤고딕320" panose="02030504000101010101" pitchFamily="18" charset="-127"/>
                <a:ea typeface="-윤고딕320" panose="02030504000101010101" pitchFamily="18" charset="-127"/>
              </a:endParaRPr>
            </a:p>
          </p:txBody>
        </p:sp>
        <p:sp>
          <p:nvSpPr>
            <p:cNvPr id="258" name="직사각형 257"/>
            <p:cNvSpPr/>
            <p:nvPr/>
          </p:nvSpPr>
          <p:spPr>
            <a:xfrm>
              <a:off x="1355839" y="3899326"/>
              <a:ext cx="2928687" cy="44319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330325" eaLnBrk="0" latinLnBrk="0" hangingPunct="0">
                <a:spcAft>
                  <a:spcPts val="600"/>
                </a:spcAft>
                <a:buSzPct val="100000"/>
                <a:buFont typeface="Arial" pitchFamily="34" charset="0"/>
                <a:buChar char="•"/>
                <a:defRPr/>
              </a:pPr>
              <a:r>
                <a:rPr lang="ko-KR" altLang="en-US" sz="1400" kern="0" dirty="0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 상권정보시스템 고도화</a:t>
              </a:r>
              <a:r>
                <a:rPr lang="ko-KR" altLang="en-US" sz="1100" kern="0" dirty="0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 </a:t>
              </a:r>
              <a:r>
                <a:rPr lang="en-US" altLang="ko-KR" sz="1100" kern="0" dirty="0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(</a:t>
              </a:r>
              <a:r>
                <a:rPr lang="ko-KR" altLang="en-US" sz="1100" kern="0" dirty="0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창업과밀지수 등</a:t>
              </a:r>
              <a:r>
                <a:rPr lang="en-US" altLang="ko-KR" sz="1100" kern="0" dirty="0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)</a:t>
              </a:r>
              <a:endParaRPr lang="en-US" altLang="ko-KR" sz="14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endParaRPr>
            </a:p>
            <a:p>
              <a:pPr defTabSz="1330325" eaLnBrk="0" latinLnBrk="0" hangingPunct="0">
                <a:lnSpc>
                  <a:spcPct val="70000"/>
                </a:lnSpc>
                <a:spcAft>
                  <a:spcPts val="600"/>
                </a:spcAft>
                <a:buSzPct val="100000"/>
                <a:buFont typeface="Arial" pitchFamily="34" charset="0"/>
                <a:buChar char="•"/>
                <a:defRPr/>
              </a:pPr>
              <a:r>
                <a:rPr lang="ko-KR" altLang="en-US" sz="1400" kern="0" dirty="0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 소상공인 사관학교</a:t>
              </a:r>
              <a:r>
                <a:rPr lang="ko-KR" altLang="en-US" sz="1100" kern="0" dirty="0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 </a:t>
              </a:r>
              <a:r>
                <a:rPr lang="en-US" altLang="ko-KR" sz="1100" kern="0" dirty="0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(5</a:t>
              </a:r>
              <a:r>
                <a:rPr lang="ko-KR" altLang="en-US" sz="1100" kern="0" dirty="0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개</a:t>
              </a:r>
              <a:r>
                <a:rPr lang="en-US" altLang="ko-KR" sz="1100" kern="0" dirty="0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)</a:t>
              </a:r>
            </a:p>
          </p:txBody>
        </p:sp>
        <p:sp>
          <p:nvSpPr>
            <p:cNvPr id="259" name="직사각형 258"/>
            <p:cNvSpPr/>
            <p:nvPr/>
          </p:nvSpPr>
          <p:spPr>
            <a:xfrm>
              <a:off x="1362386" y="4506827"/>
              <a:ext cx="2803653" cy="45878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330325" eaLnBrk="0" latinLnBrk="0" hangingPunct="0">
                <a:spcAft>
                  <a:spcPts val="600"/>
                </a:spcAft>
                <a:buSzPct val="100000"/>
                <a:buFont typeface="Arial" pitchFamily="34" charset="0"/>
                <a:buChar char="•"/>
                <a:defRPr/>
              </a:pPr>
              <a:r>
                <a:rPr lang="ko-KR" altLang="en-US" sz="1400" kern="0" dirty="0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 자율상권구역 지정</a:t>
              </a:r>
              <a:r>
                <a:rPr lang="en-US" altLang="ko-KR" sz="1400" kern="0" dirty="0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·</a:t>
              </a:r>
              <a:r>
                <a:rPr lang="ko-KR" altLang="en-US" sz="1400" kern="0" dirty="0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운영 법률 제정</a:t>
              </a:r>
              <a:endParaRPr lang="en-US" altLang="ko-KR" sz="1400" kern="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endParaRPr>
            </a:p>
            <a:p>
              <a:pPr defTabSz="1330325" eaLnBrk="0" latinLnBrk="0" hangingPunct="0">
                <a:lnSpc>
                  <a:spcPct val="70000"/>
                </a:lnSpc>
                <a:spcAft>
                  <a:spcPts val="600"/>
                </a:spcAft>
                <a:buSzPct val="100000"/>
                <a:buFont typeface="Arial" pitchFamily="34" charset="0"/>
                <a:buChar char="•"/>
                <a:defRPr/>
              </a:pPr>
              <a:r>
                <a:rPr lang="ko-KR" altLang="en-US" sz="1400" kern="0" dirty="0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 청년상인협동조합 설립</a:t>
              </a:r>
              <a:r>
                <a:rPr lang="ko-KR" altLang="en-US" sz="1100" kern="0" dirty="0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 </a:t>
              </a:r>
              <a:r>
                <a:rPr lang="en-US" altLang="ko-KR" sz="1100" kern="0" dirty="0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(54 → 80</a:t>
              </a:r>
              <a:r>
                <a:rPr lang="ko-KR" altLang="en-US" sz="1100" kern="0" dirty="0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개</a:t>
              </a:r>
              <a:r>
                <a:rPr lang="en-US" altLang="ko-KR" sz="1100" kern="0" dirty="0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)</a:t>
              </a:r>
            </a:p>
          </p:txBody>
        </p:sp>
        <p:sp>
          <p:nvSpPr>
            <p:cNvPr id="260" name="직사각형 259"/>
            <p:cNvSpPr/>
            <p:nvPr/>
          </p:nvSpPr>
          <p:spPr>
            <a:xfrm>
              <a:off x="1358007" y="5115945"/>
              <a:ext cx="2989601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330325" eaLnBrk="0" latinLnBrk="0" hangingPunct="0">
                <a:spcAft>
                  <a:spcPts val="600"/>
                </a:spcAft>
                <a:buSzPct val="100000"/>
                <a:buFont typeface="Arial" pitchFamily="34" charset="0"/>
                <a:buChar char="•"/>
                <a:defRPr/>
              </a:pPr>
              <a:r>
                <a:rPr lang="ko-KR" altLang="en-US" sz="1400" kern="0" dirty="0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 </a:t>
              </a:r>
              <a:r>
                <a:rPr lang="ko-KR" altLang="en-US" sz="1400" kern="0" dirty="0" err="1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희망리턴</a:t>
              </a:r>
              <a:r>
                <a:rPr lang="ko-KR" altLang="en-US" sz="1400" kern="0" dirty="0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 패키지 도입</a:t>
              </a:r>
              <a:r>
                <a:rPr lang="ko-KR" altLang="en-US" sz="1100" kern="0" dirty="0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 </a:t>
              </a:r>
              <a:r>
                <a:rPr lang="en-US" altLang="ko-KR" sz="1100" kern="0" dirty="0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(1</a:t>
              </a:r>
              <a:r>
                <a:rPr lang="ko-KR" altLang="en-US" sz="1100" kern="0" dirty="0" err="1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만명</a:t>
              </a:r>
              <a:r>
                <a:rPr lang="en-US" altLang="ko-KR" sz="1100" kern="0" dirty="0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, </a:t>
              </a:r>
              <a:r>
                <a:rPr lang="ko-KR" altLang="en-US" sz="1100" kern="0" dirty="0" err="1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고용부</a:t>
              </a:r>
              <a:r>
                <a:rPr lang="ko-KR" altLang="en-US" sz="1100" kern="0" dirty="0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 협업</a:t>
              </a:r>
              <a:r>
                <a:rPr lang="en-US" altLang="ko-KR" sz="1100" kern="0" dirty="0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)</a:t>
              </a:r>
            </a:p>
          </p:txBody>
        </p:sp>
        <p:sp>
          <p:nvSpPr>
            <p:cNvPr id="261" name="직사각형 260"/>
            <p:cNvSpPr/>
            <p:nvPr/>
          </p:nvSpPr>
          <p:spPr>
            <a:xfrm>
              <a:off x="1421082" y="5368752"/>
              <a:ext cx="2990883" cy="15388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en-US" altLang="ko-KR" sz="1000" kern="0" spc="-30" dirty="0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* </a:t>
              </a:r>
              <a:r>
                <a:rPr lang="ko-KR" altLang="en-US" sz="1000" kern="0" spc="-30" dirty="0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사업정리 컨설팅 → 취업알선 </a:t>
              </a:r>
              <a:r>
                <a:rPr lang="en-US" altLang="ko-KR" sz="1000" kern="0" spc="-30" dirty="0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맑은 고딕"/>
                  <a:ea typeface="맑은 고딕"/>
                </a:rPr>
                <a:t>· </a:t>
              </a:r>
              <a:r>
                <a:rPr lang="ko-KR" altLang="en-US" sz="1000" kern="0" spc="-30" dirty="0" smtClean="0">
                  <a:gradFill>
                    <a:gsLst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장려금 지급 → 전환대출</a:t>
              </a:r>
              <a:endParaRPr lang="en-US" altLang="ko-KR" sz="1000" kern="0" spc="-3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itchFamily="18" charset="-127"/>
                <a:ea typeface="-윤고딕320" pitchFamily="18" charset="-127"/>
              </a:endParaRPr>
            </a:p>
          </p:txBody>
        </p:sp>
        <p:sp>
          <p:nvSpPr>
            <p:cNvPr id="262" name="제목 114"/>
            <p:cNvSpPr txBox="1">
              <a:spLocks noChangeAspect="1"/>
            </p:cNvSpPr>
            <p:nvPr/>
          </p:nvSpPr>
          <p:spPr>
            <a:xfrm>
              <a:off x="714075" y="3865082"/>
              <a:ext cx="639598" cy="492443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wrap="none" lIns="0" tIns="0" rIns="0" bIns="0" anchor="ctr" anchorCtr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1600" kern="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준비된 </a:t>
              </a:r>
              <a:r>
                <a:rPr lang="en-US" altLang="ko-KR" sz="1600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/>
              </a:r>
              <a:br>
                <a:rPr lang="en-US" altLang="ko-KR" sz="1600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</a:br>
              <a:r>
                <a:rPr lang="ko-KR" altLang="en-US" sz="1600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창업</a:t>
              </a:r>
              <a:endParaRPr lang="ko-KR" altLang="en-US" sz="160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endParaRPr>
            </a:p>
          </p:txBody>
        </p:sp>
        <p:sp>
          <p:nvSpPr>
            <p:cNvPr id="263" name="제목 114"/>
            <p:cNvSpPr txBox="1">
              <a:spLocks noChangeAspect="1"/>
            </p:cNvSpPr>
            <p:nvPr/>
          </p:nvSpPr>
          <p:spPr>
            <a:xfrm>
              <a:off x="843193" y="4562957"/>
              <a:ext cx="378309" cy="246221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wrap="none" lIns="0" tIns="0" rIns="0" bIns="0" anchor="ctr" anchorCtr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1600" kern="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성장</a:t>
              </a:r>
            </a:p>
          </p:txBody>
        </p:sp>
        <p:sp>
          <p:nvSpPr>
            <p:cNvPr id="264" name="제목 114"/>
            <p:cNvSpPr txBox="1">
              <a:spLocks noChangeAspect="1"/>
            </p:cNvSpPr>
            <p:nvPr/>
          </p:nvSpPr>
          <p:spPr>
            <a:xfrm>
              <a:off x="843193" y="5155365"/>
              <a:ext cx="378309" cy="246221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wrap="none" lIns="0" tIns="0" rIns="0" bIns="0" anchor="ctr" anchorCtr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1600" kern="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재기</a:t>
              </a:r>
            </a:p>
          </p:txBody>
        </p:sp>
      </p:grpSp>
      <p:sp>
        <p:nvSpPr>
          <p:cNvPr id="289" name="Text Box 5"/>
          <p:cNvSpPr txBox="1">
            <a:spLocks noChangeArrowheads="1"/>
          </p:cNvSpPr>
          <p:nvPr/>
        </p:nvSpPr>
        <p:spPr bwMode="auto">
          <a:xfrm>
            <a:off x="4744273" y="3594960"/>
            <a:ext cx="377827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Clr>
                <a:schemeClr val="tx1"/>
              </a:buClr>
              <a:buFont typeface="Arial" pitchFamily="34" charset="0"/>
              <a:buChar char="•"/>
            </a:pPr>
            <a:r>
              <a:rPr lang="ko-KR" altLang="en-US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청년상인 </a:t>
            </a:r>
            <a:r>
              <a:rPr lang="en-US" altLang="ko-KR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맑은 고딕"/>
                <a:ea typeface="맑은 고딕"/>
              </a:rPr>
              <a:t>· </a:t>
            </a:r>
            <a:r>
              <a:rPr lang="ko-KR" altLang="en-US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문화예술 결합 시장활성화</a:t>
            </a:r>
            <a:endParaRPr lang="en-US" altLang="ko-KR" sz="1400" dirty="0">
              <a:gradFill>
                <a:gsLst>
                  <a:gs pos="100000">
                    <a:srgbClr val="000000"/>
                  </a:gs>
                  <a:gs pos="100000">
                    <a:srgbClr val="BBE0E3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grpSp>
        <p:nvGrpSpPr>
          <p:cNvPr id="17" name="그룹 289"/>
          <p:cNvGrpSpPr/>
          <p:nvPr/>
        </p:nvGrpSpPr>
        <p:grpSpPr>
          <a:xfrm>
            <a:off x="4787900" y="3994246"/>
            <a:ext cx="3856066" cy="684000"/>
            <a:chOff x="4787900" y="3994246"/>
            <a:chExt cx="3856066" cy="536714"/>
          </a:xfrm>
        </p:grpSpPr>
        <p:sp>
          <p:nvSpPr>
            <p:cNvPr id="291" name="모서리가 둥근 직사각형 8"/>
            <p:cNvSpPr/>
            <p:nvPr/>
          </p:nvSpPr>
          <p:spPr>
            <a:xfrm flipH="1">
              <a:off x="4797203" y="4010058"/>
              <a:ext cx="3772568" cy="501063"/>
            </a:xfrm>
            <a:prstGeom prst="snip1Rect">
              <a:avLst>
                <a:gd name="adj" fmla="val 5000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292" name="직사각형 291"/>
            <p:cNvSpPr/>
            <p:nvPr/>
          </p:nvSpPr>
          <p:spPr>
            <a:xfrm>
              <a:off x="5967132" y="4047384"/>
              <a:ext cx="1715213" cy="434705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200"/>
                </a:spcBef>
                <a:buSzPct val="85000"/>
              </a:pPr>
              <a:r>
                <a:rPr lang="ko-KR" altLang="en-US" sz="1200" dirty="0" smtClean="0">
                  <a:gradFill>
                    <a:gsLst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rgbClr val="1E375F"/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청년창업과 문화 </a:t>
              </a:r>
              <a:r>
                <a:rPr lang="ko-KR" altLang="en-US" sz="1200" dirty="0">
                  <a:gradFill>
                    <a:gsLst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rgbClr val="1E375F"/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마케팅을 </a:t>
              </a:r>
              <a:r>
                <a:rPr lang="en-US" altLang="ko-KR" sz="1200" dirty="0" smtClean="0">
                  <a:gradFill>
                    <a:gsLst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rgbClr val="1E375F"/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/>
              </a:r>
              <a:br>
                <a:rPr lang="en-US" altLang="ko-KR" sz="1200" dirty="0" smtClean="0">
                  <a:gradFill>
                    <a:gsLst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rgbClr val="1E375F"/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</a:br>
              <a:r>
                <a:rPr lang="ko-KR" altLang="en-US" sz="1200" dirty="0" smtClean="0">
                  <a:gradFill>
                    <a:gsLst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rgbClr val="1E375F"/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전통시장에 </a:t>
              </a:r>
              <a:r>
                <a:rPr lang="ko-KR" altLang="en-US" sz="1200" dirty="0">
                  <a:gradFill>
                    <a:gsLst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rgbClr val="1E375F"/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접목한 </a:t>
              </a:r>
              <a:r>
                <a:rPr lang="en-US" altLang="ko-KR" sz="1200" dirty="0" smtClean="0">
                  <a:gradFill>
                    <a:gsLst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rgbClr val="1E375F"/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/>
              </a:r>
              <a:br>
                <a:rPr lang="en-US" altLang="ko-KR" sz="1200" dirty="0" smtClean="0">
                  <a:gradFill>
                    <a:gsLst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rgbClr val="1E375F"/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</a:br>
              <a:r>
                <a:rPr lang="ko-KR" altLang="en-US" sz="1200" dirty="0" smtClean="0">
                  <a:gradFill>
                    <a:gsLst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rgbClr val="1E375F"/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복합 </a:t>
              </a:r>
              <a:r>
                <a:rPr lang="ko-KR" altLang="en-US" sz="1200" dirty="0">
                  <a:gradFill>
                    <a:gsLst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rgbClr val="1E375F"/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쇼핑몰</a:t>
              </a:r>
            </a:p>
          </p:txBody>
        </p:sp>
        <p:sp>
          <p:nvSpPr>
            <p:cNvPr id="293" name="직각 삼각형 292"/>
            <p:cNvSpPr/>
            <p:nvPr/>
          </p:nvSpPr>
          <p:spPr>
            <a:xfrm rot="5400000">
              <a:off x="4878601" y="3976962"/>
              <a:ext cx="160089" cy="288000"/>
            </a:xfrm>
            <a:prstGeom prst="rtTriangle">
              <a:avLst/>
            </a:prstGeom>
            <a:gradFill flip="none" rotWithShape="1">
              <a:gsLst>
                <a:gs pos="100000">
                  <a:srgbClr val="163E39"/>
                </a:gs>
                <a:gs pos="0">
                  <a:srgbClr val="369A8E"/>
                </a:gs>
              </a:gsLst>
              <a:lin ang="21594000" scaled="0"/>
              <a:tileRect/>
            </a:gra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pic>
          <p:nvPicPr>
            <p:cNvPr id="294" name="Picture 2" descr="C:\Users\user\Desktop\20141026_142757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86710" y="3994329"/>
              <a:ext cx="857256" cy="53663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95" name="그림 294"/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2748" y="4004266"/>
              <a:ext cx="1074652" cy="209016"/>
            </a:xfrm>
            <a:prstGeom prst="rect">
              <a:avLst/>
            </a:prstGeom>
          </p:spPr>
        </p:pic>
        <p:pic>
          <p:nvPicPr>
            <p:cNvPr id="297" name="그림 296"/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1810"/>
            <a:stretch>
              <a:fillRect/>
            </a:stretch>
          </p:blipFill>
          <p:spPr>
            <a:xfrm>
              <a:off x="4787900" y="4213282"/>
              <a:ext cx="1079500" cy="160089"/>
            </a:xfrm>
            <a:prstGeom prst="rect">
              <a:avLst/>
            </a:prstGeom>
          </p:spPr>
        </p:pic>
        <p:sp>
          <p:nvSpPr>
            <p:cNvPr id="298" name="제목 114"/>
            <p:cNvSpPr txBox="1">
              <a:spLocks/>
            </p:cNvSpPr>
            <p:nvPr/>
          </p:nvSpPr>
          <p:spPr>
            <a:xfrm>
              <a:off x="4928421" y="3994246"/>
              <a:ext cx="900888" cy="384934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wrap="square" lIns="0" tIns="0" rIns="0" bIns="0" anchor="ctr" anchorCtr="0">
              <a:spAutoFit/>
            </a:bodyPr>
            <a:lstStyle/>
            <a:p>
              <a:pPr eaLnBrk="0" latinLnBrk="0" hangingPunct="0">
                <a:defRPr/>
              </a:pPr>
              <a:r>
                <a:rPr lang="ko-KR" altLang="en-US" sz="1200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성공사례 </a:t>
              </a:r>
              <a:r>
                <a:rPr lang="en-US" altLang="ko-KR" sz="1200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/>
              </a:r>
              <a:br>
                <a:rPr lang="en-US" altLang="ko-KR" sz="1200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</a:br>
              <a:r>
                <a:rPr lang="en-US" altLang="ko-KR" sz="1050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(</a:t>
              </a:r>
              <a:r>
                <a:rPr lang="ko-KR" altLang="en-US" sz="1050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전주 남부시장</a:t>
              </a:r>
              <a:r>
                <a:rPr lang="en-US" altLang="ko-KR" sz="1050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)</a:t>
              </a:r>
              <a:endParaRPr lang="ko-KR" altLang="en-US" sz="105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endParaRPr>
            </a:p>
          </p:txBody>
        </p:sp>
      </p:grpSp>
      <p:grpSp>
        <p:nvGrpSpPr>
          <p:cNvPr id="18" name="그룹 298"/>
          <p:cNvGrpSpPr/>
          <p:nvPr/>
        </p:nvGrpSpPr>
        <p:grpSpPr>
          <a:xfrm>
            <a:off x="535407" y="2064706"/>
            <a:ext cx="3847051" cy="1403646"/>
            <a:chOff x="535407" y="2064706"/>
            <a:chExt cx="3847051" cy="1403646"/>
          </a:xfrm>
        </p:grpSpPr>
        <p:sp>
          <p:nvSpPr>
            <p:cNvPr id="300" name="직사각형 299"/>
            <p:cNvSpPr/>
            <p:nvPr/>
          </p:nvSpPr>
          <p:spPr>
            <a:xfrm>
              <a:off x="683136" y="2714620"/>
              <a:ext cx="2056653" cy="68480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330325" eaLnBrk="0" latinLnBrk="0" hangingPunct="0">
                <a:spcAft>
                  <a:spcPts val="300"/>
                </a:spcAft>
                <a:buSzPct val="100000"/>
                <a:defRPr/>
              </a:pPr>
              <a:r>
                <a:rPr lang="en-US" altLang="ko-KR" sz="1400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-</a:t>
              </a:r>
              <a:r>
                <a:rPr lang="ko-KR" altLang="en-US" sz="1400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 </a:t>
              </a:r>
              <a:r>
                <a:rPr lang="ko-KR" altLang="en-US" sz="1400" kern="0" dirty="0" err="1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집적지</a:t>
              </a:r>
              <a:r>
                <a:rPr lang="ko-KR" altLang="en-US" sz="1400" kern="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 내 </a:t>
              </a:r>
              <a:r>
                <a:rPr lang="ko-KR" altLang="en-US" sz="1400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복합시설 구축</a:t>
              </a:r>
              <a:endParaRPr lang="en-US" altLang="ko-KR" sz="14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endParaRPr>
            </a:p>
            <a:p>
              <a:pPr defTabSz="1330325" eaLnBrk="0" latinLnBrk="0" hangingPunct="0">
                <a:spcAft>
                  <a:spcPts val="300"/>
                </a:spcAft>
                <a:buSzPct val="100000"/>
                <a:defRPr/>
              </a:pPr>
              <a:r>
                <a:rPr lang="en-US" altLang="ko-KR" sz="1400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-</a:t>
              </a:r>
              <a:r>
                <a:rPr lang="ko-KR" altLang="en-US" sz="1400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 </a:t>
              </a:r>
              <a:r>
                <a:rPr lang="ko-KR" altLang="en-US" sz="1400" kern="0" dirty="0" err="1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앱</a:t>
              </a:r>
              <a:r>
                <a:rPr lang="en-US" altLang="ko-KR" sz="1400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 </a:t>
              </a:r>
              <a:r>
                <a:rPr lang="ko-KR" altLang="en-US" sz="1400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기반 온라인 수</a:t>
              </a:r>
              <a:r>
                <a:rPr lang="en-US" altLang="ko-KR" sz="1400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맑은 고딕"/>
                  <a:ea typeface="맑은 고딕"/>
                </a:rPr>
                <a:t>·</a:t>
              </a:r>
              <a:r>
                <a:rPr lang="ko-KR" altLang="en-US" sz="1400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발주</a:t>
              </a:r>
              <a:r>
                <a:rPr lang="en-US" altLang="ko-KR" sz="1400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/>
              </a:r>
              <a:br>
                <a:rPr lang="en-US" altLang="ko-KR" sz="1400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</a:br>
              <a:r>
                <a:rPr lang="en-US" altLang="ko-KR" sz="1400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   </a:t>
              </a:r>
              <a:r>
                <a:rPr lang="ko-KR" altLang="en-US" sz="1400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시스템 개발</a:t>
              </a:r>
              <a:endParaRPr lang="en-US" altLang="ko-KR" sz="11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endParaRPr>
            </a:p>
          </p:txBody>
        </p:sp>
        <p:sp>
          <p:nvSpPr>
            <p:cNvPr id="301" name="Text Box 5"/>
            <p:cNvSpPr txBox="1">
              <a:spLocks noChangeArrowheads="1"/>
            </p:cNvSpPr>
            <p:nvPr/>
          </p:nvSpPr>
          <p:spPr bwMode="auto">
            <a:xfrm>
              <a:off x="535407" y="2064706"/>
              <a:ext cx="3141886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indent="-228600">
                <a:buClr>
                  <a:schemeClr val="tx1"/>
                </a:buClr>
                <a:buFont typeface="Arial" pitchFamily="34" charset="0"/>
                <a:buChar char="•"/>
              </a:pPr>
              <a:r>
                <a:rPr lang="ko-KR" altLang="en-US" dirty="0" err="1">
                  <a:gradFill>
                    <a:gsLst>
                      <a:gs pos="100000">
                        <a:srgbClr val="000000"/>
                      </a:gs>
                      <a:gs pos="100000">
                        <a:srgbClr val="BBE0E3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문래동식</a:t>
              </a:r>
              <a:r>
                <a:rPr lang="ko-KR" altLang="en-US" dirty="0">
                  <a:gradFill>
                    <a:gsLst>
                      <a:gs pos="100000">
                        <a:srgbClr val="000000"/>
                      </a:gs>
                      <a:gs pos="100000">
                        <a:srgbClr val="BBE0E3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 </a:t>
              </a:r>
              <a:r>
                <a:rPr lang="ko-KR" altLang="en-US" dirty="0" err="1" smtClean="0">
                  <a:gradFill>
                    <a:gsLst>
                      <a:gs pos="100000">
                        <a:srgbClr val="000000"/>
                      </a:gs>
                      <a:gs pos="100000">
                        <a:srgbClr val="BBE0E3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소공인특화센터</a:t>
              </a:r>
              <a:r>
                <a:rPr lang="ko-KR" altLang="en-US" dirty="0" smtClean="0">
                  <a:gradFill>
                    <a:gsLst>
                      <a:gs pos="100000">
                        <a:srgbClr val="000000"/>
                      </a:gs>
                      <a:gs pos="100000">
                        <a:srgbClr val="BBE0E3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 확대</a:t>
              </a:r>
              <a:r>
                <a:rPr lang="en-US" altLang="ko-KR" dirty="0" smtClean="0">
                  <a:gradFill>
                    <a:gsLst>
                      <a:gs pos="100000">
                        <a:srgbClr val="000000"/>
                      </a:gs>
                      <a:gs pos="100000">
                        <a:srgbClr val="BBE0E3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/>
              </a:r>
              <a:br>
                <a:rPr lang="en-US" altLang="ko-KR" dirty="0" smtClean="0">
                  <a:gradFill>
                    <a:gsLst>
                      <a:gs pos="100000">
                        <a:srgbClr val="000000"/>
                      </a:gs>
                      <a:gs pos="100000">
                        <a:srgbClr val="BBE0E3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</a:br>
              <a:r>
                <a:rPr lang="en-US" altLang="ko-KR" sz="1400" dirty="0" smtClean="0">
                  <a:gradFill>
                    <a:gsLst>
                      <a:gs pos="100000">
                        <a:srgbClr val="000000"/>
                      </a:gs>
                      <a:gs pos="100000">
                        <a:srgbClr val="BBE0E3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(14</a:t>
              </a:r>
              <a:r>
                <a:rPr lang="ko-KR" altLang="en-US" sz="1400" dirty="0">
                  <a:gradFill>
                    <a:gsLst>
                      <a:gs pos="100000">
                        <a:srgbClr val="000000"/>
                      </a:gs>
                      <a:gs pos="100000">
                        <a:srgbClr val="BBE0E3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년 </a:t>
              </a:r>
              <a:r>
                <a:rPr lang="en-US" altLang="ko-KR" sz="1400" dirty="0" smtClean="0">
                  <a:gradFill>
                    <a:gsLst>
                      <a:gs pos="100000">
                        <a:srgbClr val="000000"/>
                      </a:gs>
                      <a:gs pos="100000">
                        <a:srgbClr val="BBE0E3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8</a:t>
              </a:r>
              <a:r>
                <a:rPr lang="ko-KR" altLang="en-US" sz="1400" dirty="0" smtClean="0">
                  <a:gradFill>
                    <a:gsLst>
                      <a:gs pos="100000">
                        <a:srgbClr val="000000"/>
                      </a:gs>
                      <a:gs pos="100000">
                        <a:srgbClr val="BBE0E3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  </a:t>
              </a:r>
              <a:r>
                <a:rPr lang="ko-KR" altLang="en-US" sz="1400" dirty="0">
                  <a:gradFill>
                    <a:gsLst>
                      <a:gs pos="100000">
                        <a:srgbClr val="000000"/>
                      </a:gs>
                      <a:gs pos="100000">
                        <a:srgbClr val="BBE0E3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→ </a:t>
              </a:r>
              <a:r>
                <a:rPr lang="en-US" altLang="ko-KR" sz="1400" dirty="0">
                  <a:gradFill>
                    <a:gsLst>
                      <a:gs pos="100000">
                        <a:srgbClr val="000000"/>
                      </a:gs>
                      <a:gs pos="100000">
                        <a:srgbClr val="BBE0E3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15</a:t>
              </a:r>
              <a:r>
                <a:rPr lang="ko-KR" altLang="en-US" sz="1400" dirty="0">
                  <a:gradFill>
                    <a:gsLst>
                      <a:gs pos="100000">
                        <a:srgbClr val="000000"/>
                      </a:gs>
                      <a:gs pos="100000">
                        <a:srgbClr val="BBE0E3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년 </a:t>
              </a:r>
              <a:r>
                <a:rPr lang="en-US" altLang="ko-KR" sz="1400" dirty="0">
                  <a:gradFill>
                    <a:gsLst>
                      <a:gs pos="100000">
                        <a:srgbClr val="000000"/>
                      </a:gs>
                      <a:gs pos="100000">
                        <a:srgbClr val="BBE0E3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25</a:t>
              </a:r>
              <a:r>
                <a:rPr lang="ko-KR" altLang="en-US" sz="1400" dirty="0" smtClean="0">
                  <a:gradFill>
                    <a:gsLst>
                      <a:gs pos="100000">
                        <a:srgbClr val="000000"/>
                      </a:gs>
                      <a:gs pos="100000">
                        <a:srgbClr val="BBE0E3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개</a:t>
              </a:r>
              <a:r>
                <a:rPr lang="en-US" altLang="ko-KR" sz="1400" dirty="0" smtClean="0">
                  <a:gradFill>
                    <a:gsLst>
                      <a:gs pos="100000">
                        <a:srgbClr val="000000"/>
                      </a:gs>
                      <a:gs pos="100000">
                        <a:srgbClr val="BBE0E3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)</a:t>
              </a:r>
              <a:endParaRPr lang="ko-KR" altLang="en-US" sz="140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endParaRPr>
            </a:p>
          </p:txBody>
        </p:sp>
        <p:sp>
          <p:nvSpPr>
            <p:cNvPr id="302" name="모서리가 둥근 직사각형 8"/>
            <p:cNvSpPr/>
            <p:nvPr/>
          </p:nvSpPr>
          <p:spPr>
            <a:xfrm flipH="1">
              <a:off x="3809136" y="2222316"/>
              <a:ext cx="573320" cy="84291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000">
                <a:solidFill>
                  <a:prstClr val="white"/>
                </a:solidFill>
                <a:cs typeface="Arial" pitchFamily="34" charset="0"/>
              </a:endParaRPr>
            </a:p>
          </p:txBody>
        </p:sp>
        <p:grpSp>
          <p:nvGrpSpPr>
            <p:cNvPr id="19" name="그룹 302"/>
            <p:cNvGrpSpPr/>
            <p:nvPr/>
          </p:nvGrpSpPr>
          <p:grpSpPr>
            <a:xfrm>
              <a:off x="3061558" y="2365192"/>
              <a:ext cx="769599" cy="1103160"/>
              <a:chOff x="3052034" y="2991477"/>
              <a:chExt cx="769599" cy="1103160"/>
            </a:xfrm>
          </p:grpSpPr>
          <p:pic>
            <p:nvPicPr>
              <p:cNvPr id="316" name="Picture 11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052034" y="2991477"/>
                <a:ext cx="769599" cy="1103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317" name="직선 연결선 316"/>
              <p:cNvCxnSpPr/>
              <p:nvPr/>
            </p:nvCxnSpPr>
            <p:spPr>
              <a:xfrm flipH="1">
                <a:off x="3338796" y="3208942"/>
                <a:ext cx="460817" cy="0"/>
              </a:xfrm>
              <a:prstGeom prst="line">
                <a:avLst/>
              </a:prstGeom>
              <a:ln w="1270">
                <a:solidFill>
                  <a:schemeClr val="tx1">
                    <a:lumMod val="75000"/>
                    <a:lumOff val="25000"/>
                  </a:schemeClr>
                </a:solidFill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직선 연결선 317"/>
              <p:cNvCxnSpPr/>
              <p:nvPr/>
            </p:nvCxnSpPr>
            <p:spPr>
              <a:xfrm rot="16200000" flipV="1">
                <a:off x="3591246" y="3605518"/>
                <a:ext cx="268437" cy="183363"/>
              </a:xfrm>
              <a:prstGeom prst="line">
                <a:avLst/>
              </a:prstGeom>
              <a:ln w="1270">
                <a:solidFill>
                  <a:schemeClr val="tx1">
                    <a:lumMod val="75000"/>
                    <a:lumOff val="25000"/>
                  </a:schemeClr>
                </a:solidFill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직선 연결선 318"/>
              <p:cNvCxnSpPr/>
              <p:nvPr/>
            </p:nvCxnSpPr>
            <p:spPr>
              <a:xfrm flipV="1">
                <a:off x="3705220" y="3721519"/>
                <a:ext cx="0" cy="127214"/>
              </a:xfrm>
              <a:prstGeom prst="line">
                <a:avLst/>
              </a:prstGeom>
              <a:ln w="1270">
                <a:solidFill>
                  <a:schemeClr val="tx1">
                    <a:lumMod val="75000"/>
                    <a:lumOff val="25000"/>
                  </a:schemeClr>
                </a:solidFill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직선 연결선 319"/>
              <p:cNvCxnSpPr/>
              <p:nvPr/>
            </p:nvCxnSpPr>
            <p:spPr>
              <a:xfrm rot="16200000" flipH="1">
                <a:off x="3093164" y="3040424"/>
                <a:ext cx="241756" cy="223692"/>
              </a:xfrm>
              <a:prstGeom prst="line">
                <a:avLst/>
              </a:prstGeom>
              <a:ln w="1270">
                <a:solidFill>
                  <a:schemeClr val="tx1">
                    <a:lumMod val="75000"/>
                    <a:lumOff val="25000"/>
                  </a:schemeClr>
                </a:solidFill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그룹 303"/>
            <p:cNvGrpSpPr/>
            <p:nvPr/>
          </p:nvGrpSpPr>
          <p:grpSpPr>
            <a:xfrm>
              <a:off x="2930380" y="2346439"/>
              <a:ext cx="574813" cy="188806"/>
              <a:chOff x="2930380" y="2767305"/>
              <a:chExt cx="574813" cy="188806"/>
            </a:xfrm>
          </p:grpSpPr>
          <p:sp>
            <p:nvSpPr>
              <p:cNvPr id="314" name="모서리가 둥근 직사각형 8"/>
              <p:cNvSpPr/>
              <p:nvPr/>
            </p:nvSpPr>
            <p:spPr>
              <a:xfrm flipH="1">
                <a:off x="2930380" y="2767305"/>
                <a:ext cx="573320" cy="18000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1000">
                  <a:solidFill>
                    <a:prstClr val="white"/>
                  </a:solidFill>
                  <a:cs typeface="Arial" pitchFamily="34" charset="0"/>
                </a:endParaRPr>
              </a:p>
            </p:txBody>
          </p:sp>
          <p:sp>
            <p:nvSpPr>
              <p:cNvPr id="315" name="직사각형 314"/>
              <p:cNvSpPr/>
              <p:nvPr/>
            </p:nvSpPr>
            <p:spPr>
              <a:xfrm>
                <a:off x="2940936" y="2776575"/>
                <a:ext cx="564257" cy="17953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30325" eaLnBrk="0" latinLnBrk="0" hangingPunct="0">
                  <a:lnSpc>
                    <a:spcPts val="700"/>
                  </a:lnSpc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•"/>
                  <a:defRPr/>
                </a:pPr>
                <a:r>
                  <a:rPr lang="ko-KR" altLang="en-US" sz="700" kern="0" dirty="0" smtClean="0">
                    <a:gradFill>
                      <a:gsLst>
                        <a:gs pos="100000">
                          <a:prstClr val="black">
                            <a:lumMod val="75000"/>
                            <a:lumOff val="25000"/>
                          </a:prstClr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20" pitchFamily="18" charset="-127"/>
                    <a:ea typeface="-윤고딕320" pitchFamily="18" charset="-127"/>
                  </a:rPr>
                  <a:t>성남 상대원동</a:t>
                </a:r>
                <a:r>
                  <a:rPr lang="en-US" altLang="ko-KR" sz="700" kern="0" dirty="0" smtClean="0">
                    <a:gradFill>
                      <a:gsLst>
                        <a:gs pos="100000">
                          <a:prstClr val="black">
                            <a:lumMod val="75000"/>
                            <a:lumOff val="25000"/>
                          </a:prstClr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20" pitchFamily="18" charset="-127"/>
                    <a:ea typeface="-윤고딕320" pitchFamily="18" charset="-127"/>
                  </a:rPr>
                  <a:t/>
                </a:r>
                <a:br>
                  <a:rPr lang="en-US" altLang="ko-KR" sz="700" kern="0" dirty="0" smtClean="0">
                    <a:gradFill>
                      <a:gsLst>
                        <a:gs pos="100000">
                          <a:prstClr val="black">
                            <a:lumMod val="75000"/>
                            <a:lumOff val="25000"/>
                          </a:prstClr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20" pitchFamily="18" charset="-127"/>
                    <a:ea typeface="-윤고딕320" pitchFamily="18" charset="-127"/>
                  </a:rPr>
                </a:br>
                <a:r>
                  <a:rPr lang="en-US" altLang="ko-KR" sz="700" kern="0" dirty="0" smtClean="0">
                    <a:gradFill>
                      <a:gsLst>
                        <a:gs pos="100000">
                          <a:prstClr val="black">
                            <a:lumMod val="75000"/>
                            <a:lumOff val="25000"/>
                          </a:prstClr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20" pitchFamily="18" charset="-127"/>
                    <a:ea typeface="-윤고딕320" pitchFamily="18" charset="-127"/>
                  </a:rPr>
                  <a:t> (</a:t>
                </a:r>
                <a:r>
                  <a:rPr lang="ko-KR" altLang="en-US" sz="700" kern="0" dirty="0" smtClean="0">
                    <a:gradFill>
                      <a:gsLst>
                        <a:gs pos="100000">
                          <a:prstClr val="black">
                            <a:lumMod val="75000"/>
                            <a:lumOff val="25000"/>
                          </a:prstClr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20" pitchFamily="18" charset="-127"/>
                    <a:ea typeface="-윤고딕320" pitchFamily="18" charset="-127"/>
                  </a:rPr>
                  <a:t>제과제빵</a:t>
                </a:r>
                <a:r>
                  <a:rPr lang="en-US" altLang="ko-KR" sz="700" kern="0" dirty="0" smtClean="0">
                    <a:gradFill>
                      <a:gsLst>
                        <a:gs pos="100000">
                          <a:prstClr val="black">
                            <a:lumMod val="75000"/>
                            <a:lumOff val="25000"/>
                          </a:prstClr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20" pitchFamily="18" charset="-127"/>
                    <a:ea typeface="-윤고딕320" pitchFamily="18" charset="-127"/>
                  </a:rPr>
                  <a:t>)</a:t>
                </a:r>
              </a:p>
            </p:txBody>
          </p:sp>
        </p:grpSp>
        <p:sp>
          <p:nvSpPr>
            <p:cNvPr id="305" name="직사각형 304"/>
            <p:cNvSpPr/>
            <p:nvPr/>
          </p:nvSpPr>
          <p:spPr>
            <a:xfrm>
              <a:off x="3814858" y="2246126"/>
              <a:ext cx="564257" cy="80990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330325" eaLnBrk="0" latinLnBrk="0" hangingPunct="0">
                <a:lnSpc>
                  <a:spcPct val="80000"/>
                </a:lnSpc>
                <a:spcAft>
                  <a:spcPts val="300"/>
                </a:spcAft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lang="ko-KR" altLang="en-US" sz="700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성동구 성수동</a:t>
              </a:r>
              <a:r>
                <a:rPr lang="en-US" altLang="ko-KR" sz="700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/>
              </a:r>
              <a:br>
                <a:rPr lang="en-US" altLang="ko-KR" sz="700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</a:br>
              <a:r>
                <a:rPr lang="en-US" altLang="ko-KR" sz="700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 (</a:t>
              </a:r>
              <a:r>
                <a:rPr lang="ko-KR" altLang="en-US" sz="700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수제화</a:t>
              </a:r>
              <a:r>
                <a:rPr lang="en-US" altLang="ko-KR" sz="700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)</a:t>
              </a:r>
            </a:p>
            <a:p>
              <a:pPr defTabSz="1330325" eaLnBrk="0" latinLnBrk="0" hangingPunct="0">
                <a:lnSpc>
                  <a:spcPct val="80000"/>
                </a:lnSpc>
                <a:spcAft>
                  <a:spcPts val="300"/>
                </a:spcAft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lang="ko-KR" altLang="en-US" sz="700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종로</a:t>
              </a:r>
              <a:r>
                <a:rPr lang="ko-KR" altLang="en-US" sz="700" kern="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구 </a:t>
              </a:r>
              <a:r>
                <a:rPr lang="ko-KR" altLang="en-US" sz="700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창신동</a:t>
              </a:r>
              <a:r>
                <a:rPr lang="en-US" altLang="ko-KR" sz="700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/>
              </a:r>
              <a:br>
                <a:rPr lang="en-US" altLang="ko-KR" sz="700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</a:br>
              <a:r>
                <a:rPr lang="en-US" altLang="ko-KR" sz="700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 (</a:t>
              </a:r>
              <a:r>
                <a:rPr lang="ko-KR" altLang="en-US" sz="700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의류제조</a:t>
              </a:r>
              <a:r>
                <a:rPr lang="en-US" altLang="ko-KR" sz="700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)</a:t>
              </a:r>
            </a:p>
            <a:p>
              <a:pPr defTabSz="1330325" eaLnBrk="0" latinLnBrk="0" hangingPunct="0">
                <a:lnSpc>
                  <a:spcPct val="80000"/>
                </a:lnSpc>
                <a:spcAft>
                  <a:spcPts val="300"/>
                </a:spcAft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lang="ko-KR" altLang="en-US" sz="700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영등포 문래동</a:t>
              </a:r>
              <a:r>
                <a:rPr lang="en-US" altLang="ko-KR" sz="700" kern="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/>
              </a:r>
              <a:br>
                <a:rPr lang="en-US" altLang="ko-KR" sz="700" kern="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</a:br>
              <a:r>
                <a:rPr lang="en-US" altLang="ko-KR" sz="700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 (</a:t>
              </a:r>
              <a:r>
                <a:rPr lang="ko-KR" altLang="en-US" sz="700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기계금속</a:t>
              </a:r>
              <a:r>
                <a:rPr lang="en-US" altLang="ko-KR" sz="700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)</a:t>
              </a:r>
            </a:p>
            <a:p>
              <a:pPr defTabSz="1330325" eaLnBrk="0" latinLnBrk="0" hangingPunct="0">
                <a:lnSpc>
                  <a:spcPct val="80000"/>
                </a:lnSpc>
                <a:spcAft>
                  <a:spcPts val="300"/>
                </a:spcAft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lang="ko-KR" altLang="en-US" sz="700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중</a:t>
              </a:r>
              <a:r>
                <a:rPr lang="ko-KR" altLang="en-US" sz="700" kern="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구 </a:t>
              </a:r>
              <a:r>
                <a:rPr lang="ko-KR" altLang="en-US" sz="700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쌍림동</a:t>
              </a:r>
              <a:r>
                <a:rPr lang="en-US" altLang="ko-KR" sz="700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/>
              </a:r>
              <a:br>
                <a:rPr lang="en-US" altLang="ko-KR" sz="700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</a:br>
              <a:r>
                <a:rPr lang="en-US" altLang="ko-KR" sz="700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 (</a:t>
              </a:r>
              <a:r>
                <a:rPr lang="ko-KR" altLang="en-US" sz="700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인쇄</a:t>
              </a:r>
              <a:r>
                <a:rPr lang="en-US" altLang="ko-KR" sz="700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)</a:t>
              </a:r>
            </a:p>
          </p:txBody>
        </p:sp>
        <p:sp>
          <p:nvSpPr>
            <p:cNvPr id="306" name="모서리가 둥근 직사각형 8"/>
            <p:cNvSpPr/>
            <p:nvPr/>
          </p:nvSpPr>
          <p:spPr>
            <a:xfrm flipH="1">
              <a:off x="2835888" y="3204986"/>
              <a:ext cx="936000" cy="1080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00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307" name="직사각형 306"/>
            <p:cNvSpPr/>
            <p:nvPr/>
          </p:nvSpPr>
          <p:spPr>
            <a:xfrm>
              <a:off x="2851924" y="3215240"/>
              <a:ext cx="897682" cy="8976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330325" eaLnBrk="0" latinLnBrk="0" hangingPunct="0">
                <a:lnSpc>
                  <a:spcPts val="700"/>
                </a:lnSpc>
                <a:spcAft>
                  <a:spcPts val="300"/>
                </a:spcAft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lang="ko-KR" altLang="en-US" sz="700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부산 </a:t>
              </a:r>
              <a:r>
                <a:rPr lang="ko-KR" altLang="en-US" sz="700" kern="0" dirty="0" err="1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범일동</a:t>
              </a:r>
              <a:r>
                <a:rPr lang="en-US" altLang="ko-KR" sz="700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 (</a:t>
              </a:r>
              <a:r>
                <a:rPr lang="ko-KR" altLang="en-US" sz="700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섬유패션</a:t>
              </a:r>
              <a:r>
                <a:rPr lang="en-US" altLang="ko-KR" sz="700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)</a:t>
              </a:r>
            </a:p>
          </p:txBody>
        </p:sp>
        <p:cxnSp>
          <p:nvCxnSpPr>
            <p:cNvPr id="308" name="직선 연결선 307"/>
            <p:cNvCxnSpPr/>
            <p:nvPr/>
          </p:nvCxnSpPr>
          <p:spPr>
            <a:xfrm rot="5400000" flipH="1" flipV="1">
              <a:off x="2978450" y="2613563"/>
              <a:ext cx="278546" cy="272340"/>
            </a:xfrm>
            <a:prstGeom prst="line">
              <a:avLst/>
            </a:prstGeom>
            <a:ln w="1270">
              <a:solidFill>
                <a:schemeClr val="tx1">
                  <a:lumMod val="75000"/>
                  <a:lumOff val="25000"/>
                </a:schemeClr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그룹 308"/>
            <p:cNvGrpSpPr/>
            <p:nvPr/>
          </p:nvGrpSpPr>
          <p:grpSpPr>
            <a:xfrm>
              <a:off x="2730487" y="2868433"/>
              <a:ext cx="504000" cy="216000"/>
              <a:chOff x="2709621" y="3395456"/>
              <a:chExt cx="504000" cy="216000"/>
            </a:xfrm>
          </p:grpSpPr>
          <p:sp>
            <p:nvSpPr>
              <p:cNvPr id="312" name="모서리가 둥근 직사각형 8"/>
              <p:cNvSpPr/>
              <p:nvPr/>
            </p:nvSpPr>
            <p:spPr>
              <a:xfrm flipH="1">
                <a:off x="2709621" y="3395456"/>
                <a:ext cx="504000" cy="21600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1000">
                  <a:solidFill>
                    <a:prstClr val="white"/>
                  </a:solidFill>
                  <a:cs typeface="Arial" pitchFamily="34" charset="0"/>
                </a:endParaRPr>
              </a:p>
            </p:txBody>
          </p:sp>
          <p:sp>
            <p:nvSpPr>
              <p:cNvPr id="313" name="직사각형 312"/>
              <p:cNvSpPr/>
              <p:nvPr/>
            </p:nvSpPr>
            <p:spPr>
              <a:xfrm>
                <a:off x="2720236" y="3416029"/>
                <a:ext cx="480901" cy="17953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330325" eaLnBrk="0" latinLnBrk="0" hangingPunct="0">
                  <a:lnSpc>
                    <a:spcPts val="700"/>
                  </a:lnSpc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•"/>
                  <a:defRPr/>
                </a:pPr>
                <a:r>
                  <a:rPr lang="ko-KR" altLang="en-US" sz="700" kern="0" dirty="0" smtClean="0">
                    <a:gradFill>
                      <a:gsLst>
                        <a:gs pos="100000">
                          <a:prstClr val="black">
                            <a:lumMod val="75000"/>
                            <a:lumOff val="25000"/>
                          </a:prstClr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20" pitchFamily="18" charset="-127"/>
                    <a:ea typeface="-윤고딕320" pitchFamily="18" charset="-127"/>
                  </a:rPr>
                  <a:t>인천 </a:t>
                </a:r>
                <a:r>
                  <a:rPr lang="ko-KR" altLang="en-US" sz="700" kern="0" dirty="0" err="1" smtClean="0">
                    <a:gradFill>
                      <a:gsLst>
                        <a:gs pos="100000">
                          <a:prstClr val="black">
                            <a:lumMod val="75000"/>
                            <a:lumOff val="25000"/>
                          </a:prstClr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20" pitchFamily="18" charset="-127"/>
                    <a:ea typeface="-윤고딕320" pitchFamily="18" charset="-127"/>
                  </a:rPr>
                  <a:t>송림동</a:t>
                </a:r>
                <a:r>
                  <a:rPr lang="en-US" altLang="ko-KR" sz="700" kern="0" dirty="0" smtClean="0">
                    <a:gradFill>
                      <a:gsLst>
                        <a:gs pos="100000">
                          <a:prstClr val="black">
                            <a:lumMod val="75000"/>
                            <a:lumOff val="25000"/>
                          </a:prstClr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20" pitchFamily="18" charset="-127"/>
                    <a:ea typeface="-윤고딕320" pitchFamily="18" charset="-127"/>
                  </a:rPr>
                  <a:t/>
                </a:r>
                <a:br>
                  <a:rPr lang="en-US" altLang="ko-KR" sz="700" kern="0" dirty="0" smtClean="0">
                    <a:gradFill>
                      <a:gsLst>
                        <a:gs pos="100000">
                          <a:prstClr val="black">
                            <a:lumMod val="75000"/>
                            <a:lumOff val="25000"/>
                          </a:prstClr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20" pitchFamily="18" charset="-127"/>
                    <a:ea typeface="-윤고딕320" pitchFamily="18" charset="-127"/>
                  </a:rPr>
                </a:br>
                <a:r>
                  <a:rPr lang="en-US" altLang="ko-KR" sz="700" kern="0" dirty="0" smtClean="0">
                    <a:gradFill>
                      <a:gsLst>
                        <a:gs pos="100000">
                          <a:prstClr val="black">
                            <a:lumMod val="75000"/>
                            <a:lumOff val="25000"/>
                          </a:prstClr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20" pitchFamily="18" charset="-127"/>
                    <a:ea typeface="-윤고딕320" pitchFamily="18" charset="-127"/>
                  </a:rPr>
                  <a:t> (</a:t>
                </a:r>
                <a:r>
                  <a:rPr lang="ko-KR" altLang="en-US" sz="700" kern="0" dirty="0" smtClean="0">
                    <a:gradFill>
                      <a:gsLst>
                        <a:gs pos="100000">
                          <a:prstClr val="black">
                            <a:lumMod val="75000"/>
                            <a:lumOff val="25000"/>
                          </a:prstClr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20" pitchFamily="18" charset="-127"/>
                    <a:ea typeface="-윤고딕320" pitchFamily="18" charset="-127"/>
                  </a:rPr>
                  <a:t>기계부품</a:t>
                </a:r>
                <a:r>
                  <a:rPr lang="en-US" altLang="ko-KR" sz="700" kern="0" dirty="0" smtClean="0">
                    <a:gradFill>
                      <a:gsLst>
                        <a:gs pos="100000">
                          <a:prstClr val="black">
                            <a:lumMod val="75000"/>
                            <a:lumOff val="25000"/>
                          </a:prstClr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20" pitchFamily="18" charset="-127"/>
                    <a:ea typeface="-윤고딕320" pitchFamily="18" charset="-127"/>
                  </a:rPr>
                  <a:t>)</a:t>
                </a:r>
              </a:p>
            </p:txBody>
          </p:sp>
        </p:grpSp>
        <p:sp>
          <p:nvSpPr>
            <p:cNvPr id="310" name="모서리가 둥근 직사각형 8"/>
            <p:cNvSpPr/>
            <p:nvPr/>
          </p:nvSpPr>
          <p:spPr>
            <a:xfrm flipH="1">
              <a:off x="3809138" y="3096477"/>
              <a:ext cx="573320" cy="2160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00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311" name="직사각형 310"/>
            <p:cNvSpPr/>
            <p:nvPr/>
          </p:nvSpPr>
          <p:spPr>
            <a:xfrm>
              <a:off x="3826667" y="3115363"/>
              <a:ext cx="530594" cy="17953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330325" eaLnBrk="0" latinLnBrk="0" hangingPunct="0">
                <a:lnSpc>
                  <a:spcPts val="700"/>
                </a:lnSpc>
                <a:spcAft>
                  <a:spcPts val="300"/>
                </a:spcAft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lang="ko-KR" altLang="en-US" sz="700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대구 성내</a:t>
              </a:r>
              <a:r>
                <a:rPr lang="en-US" altLang="ko-KR" sz="700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1</a:t>
              </a:r>
              <a:r>
                <a:rPr lang="ko-KR" altLang="en-US" sz="700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동</a:t>
              </a:r>
              <a:r>
                <a:rPr lang="en-US" altLang="ko-KR" sz="700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/>
              </a:r>
              <a:br>
                <a:rPr lang="en-US" altLang="ko-KR" sz="700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</a:br>
              <a:r>
                <a:rPr lang="en-US" altLang="ko-KR" sz="700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 (</a:t>
              </a:r>
              <a:r>
                <a:rPr lang="ko-KR" altLang="en-US" sz="700" kern="0" dirty="0" err="1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쥬얼리</a:t>
              </a:r>
              <a:r>
                <a:rPr lang="en-US" altLang="ko-KR" sz="700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itchFamily="18" charset="-127"/>
                  <a:ea typeface="-윤고딕320" pitchFamily="18" charset="-127"/>
                </a:rPr>
                <a:t>)</a:t>
              </a:r>
            </a:p>
          </p:txBody>
        </p:sp>
      </p:grpSp>
      <p:sp>
        <p:nvSpPr>
          <p:cNvPr id="321" name="모서리가 둥근 직사각형 320"/>
          <p:cNvSpPr/>
          <p:nvPr/>
        </p:nvSpPr>
        <p:spPr>
          <a:xfrm>
            <a:off x="463024" y="6192927"/>
            <a:ext cx="8199466" cy="400051"/>
          </a:xfrm>
          <a:prstGeom prst="roundRect">
            <a:avLst>
              <a:gd name="adj" fmla="val 0"/>
            </a:avLst>
          </a:prstGeom>
          <a:gradFill>
            <a:gsLst>
              <a:gs pos="10000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 w="635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40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322" name="TextBox 39"/>
          <p:cNvSpPr txBox="1">
            <a:spLocks noChangeArrowheads="1"/>
          </p:cNvSpPr>
          <p:nvPr/>
        </p:nvSpPr>
        <p:spPr bwMode="auto">
          <a:xfrm>
            <a:off x="474766" y="6198355"/>
            <a:ext cx="81938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ko-KR" altLang="en-US" sz="2000" b="1" kern="0" dirty="0" smtClean="0">
                <a:gradFill>
                  <a:gsLst>
                    <a:gs pos="100000">
                      <a:schemeClr val="accent1">
                        <a:lumMod val="5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소상공인시장진흥기금 신설</a:t>
            </a:r>
            <a:r>
              <a:rPr lang="en-US" altLang="ko-KR" sz="2000" b="1" kern="0" dirty="0" smtClean="0">
                <a:gradFill>
                  <a:gsLst>
                    <a:gs pos="100000">
                      <a:schemeClr val="accent1">
                        <a:lumMod val="5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·</a:t>
            </a:r>
            <a:r>
              <a:rPr lang="ko-KR" altLang="en-US" sz="2000" b="1" kern="0" dirty="0" smtClean="0">
                <a:gradFill>
                  <a:gsLst>
                    <a:gs pos="100000">
                      <a:schemeClr val="accent1">
                        <a:lumMod val="5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운용</a:t>
            </a:r>
            <a:r>
              <a:rPr lang="ko-KR" altLang="en-US" sz="1600" b="1" kern="0" dirty="0" smtClean="0">
                <a:gradFill>
                  <a:gsLst>
                    <a:gs pos="100000">
                      <a:schemeClr val="accent1">
                        <a:lumMod val="5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 </a:t>
            </a:r>
            <a:r>
              <a:rPr lang="en-US" altLang="ko-KR" sz="1600" b="1" kern="0" dirty="0" smtClean="0">
                <a:gradFill>
                  <a:gsLst>
                    <a:gs pos="100000">
                      <a:schemeClr val="accent1">
                        <a:lumMod val="5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(2</a:t>
            </a:r>
            <a:r>
              <a:rPr lang="ko-KR" altLang="en-US" sz="1600" b="1" kern="0" dirty="0" smtClean="0">
                <a:gradFill>
                  <a:gsLst>
                    <a:gs pos="100000">
                      <a:schemeClr val="accent1">
                        <a:lumMod val="5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조원</a:t>
            </a:r>
            <a:r>
              <a:rPr lang="en-US" altLang="ko-KR" sz="1600" b="1" kern="0" dirty="0" smtClean="0">
                <a:gradFill>
                  <a:gsLst>
                    <a:gs pos="100000">
                      <a:schemeClr val="accent1">
                        <a:lumMod val="5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22" name="그룹 240"/>
          <p:cNvGrpSpPr/>
          <p:nvPr/>
        </p:nvGrpSpPr>
        <p:grpSpPr>
          <a:xfrm>
            <a:off x="109628" y="1028460"/>
            <a:ext cx="8935018" cy="471828"/>
            <a:chOff x="204627" y="1156196"/>
            <a:chExt cx="8734749" cy="704151"/>
          </a:xfrm>
        </p:grpSpPr>
        <p:sp>
          <p:nvSpPr>
            <p:cNvPr id="324" name="직사각형 323"/>
            <p:cNvSpPr/>
            <p:nvPr/>
          </p:nvSpPr>
          <p:spPr bwMode="auto">
            <a:xfrm>
              <a:off x="204627" y="1224673"/>
              <a:ext cx="8734749" cy="549714"/>
            </a:xfrm>
            <a:prstGeom prst="rect">
              <a:avLst/>
            </a:prstGeom>
            <a:gradFill rotWithShape="1">
              <a:gsLst>
                <a:gs pos="833">
                  <a:srgbClr val="FFFFFF">
                    <a:alpha val="0"/>
                  </a:srgbClr>
                </a:gs>
                <a:gs pos="69550">
                  <a:srgbClr val="FFFFFF"/>
                </a:gs>
                <a:gs pos="25000">
                  <a:schemeClr val="bg1"/>
                </a:gs>
                <a:gs pos="100000">
                  <a:srgbClr val="FFFFFF">
                    <a:alpha val="0"/>
                  </a:srgbClr>
                </a:gs>
              </a:gsLst>
              <a:lin ang="21594000" scaled="0"/>
            </a:gradFill>
            <a:ln>
              <a:noFill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>
              <a:bevelT w="0" h="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atinLnBrk="0">
                <a:defRPr/>
              </a:pPr>
              <a:endParaRPr lang="ko-KR" altLang="en-US" sz="2000" kern="0">
                <a:solidFill>
                  <a:srgbClr val="FFFF00"/>
                </a:solidFill>
                <a:latin typeface="HY헤드라인M"/>
                <a:ea typeface="HY헤드라인M"/>
              </a:endParaRPr>
            </a:p>
          </p:txBody>
        </p:sp>
        <p:cxnSp>
          <p:nvCxnSpPr>
            <p:cNvPr id="325" name="직선 연결선 324"/>
            <p:cNvCxnSpPr/>
            <p:nvPr/>
          </p:nvCxnSpPr>
          <p:spPr bwMode="auto">
            <a:xfrm flipH="1">
              <a:off x="378413" y="1156196"/>
              <a:ext cx="8387173" cy="0"/>
            </a:xfrm>
            <a:prstGeom prst="line">
              <a:avLst/>
            </a:prstGeom>
            <a:solidFill>
              <a:srgbClr val="0066FF"/>
            </a:solidFill>
            <a:ln w="9525" cap="flat" cmpd="sng" algn="ctr">
              <a:gradFill>
                <a:gsLst>
                  <a:gs pos="0">
                    <a:srgbClr val="0070C0">
                      <a:alpha val="0"/>
                    </a:srgbClr>
                  </a:gs>
                  <a:gs pos="21000">
                    <a:srgbClr val="0070C0"/>
                  </a:gs>
                  <a:gs pos="79000">
                    <a:srgbClr val="0070C0"/>
                  </a:gs>
                  <a:gs pos="100000">
                    <a:srgbClr val="FFFFFF">
                      <a:lumMod val="85000"/>
                      <a:alpha val="0"/>
                    </a:srgbClr>
                  </a:gs>
                </a:gsLst>
                <a:lin ang="108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6" name="직선 연결선 325"/>
            <p:cNvCxnSpPr/>
            <p:nvPr/>
          </p:nvCxnSpPr>
          <p:spPr bwMode="auto">
            <a:xfrm flipH="1">
              <a:off x="378413" y="1828112"/>
              <a:ext cx="8387174" cy="0"/>
            </a:xfrm>
            <a:prstGeom prst="line">
              <a:avLst/>
            </a:prstGeom>
            <a:solidFill>
              <a:srgbClr val="0066FF"/>
            </a:solidFill>
            <a:ln w="9525" cap="flat" cmpd="sng" algn="ctr">
              <a:gradFill>
                <a:gsLst>
                  <a:gs pos="0">
                    <a:srgbClr val="0070C0">
                      <a:alpha val="0"/>
                    </a:srgbClr>
                  </a:gs>
                  <a:gs pos="21000">
                    <a:srgbClr val="0070C0"/>
                  </a:gs>
                  <a:gs pos="79000">
                    <a:srgbClr val="0070C0"/>
                  </a:gs>
                  <a:gs pos="100000">
                    <a:srgbClr val="FFFFFF">
                      <a:lumMod val="85000"/>
                      <a:alpha val="0"/>
                    </a:srgbClr>
                  </a:gs>
                </a:gsLst>
                <a:lin ang="108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7" name="직사각형 326"/>
            <p:cNvSpPr/>
            <p:nvPr/>
          </p:nvSpPr>
          <p:spPr>
            <a:xfrm>
              <a:off x="1397941" y="1171363"/>
              <a:ext cx="7149736" cy="68898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24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소상공인</a:t>
              </a:r>
              <a:r>
                <a:rPr lang="en-US" altLang="ko-KR" sz="24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맑은 고딕"/>
                  <a:ea typeface="맑은 고딕"/>
                  <a:cs typeface="Arial" panose="020B0604020202020204" pitchFamily="34" charset="0"/>
                </a:rPr>
                <a:t>·</a:t>
              </a:r>
              <a:r>
                <a:rPr lang="ko-KR" altLang="en-US" sz="24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전통시장 등 생업 현장으로 창조경제 확산</a:t>
              </a:r>
              <a:endParaRPr lang="en-US" altLang="ko-KR" sz="2400" b="1" kern="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23" name="그룹 327"/>
          <p:cNvGrpSpPr/>
          <p:nvPr/>
        </p:nvGrpSpPr>
        <p:grpSpPr>
          <a:xfrm>
            <a:off x="430683" y="1046428"/>
            <a:ext cx="930668" cy="411108"/>
            <a:chOff x="456554" y="1048169"/>
            <a:chExt cx="2688547" cy="411108"/>
          </a:xfrm>
        </p:grpSpPr>
        <p:grpSp>
          <p:nvGrpSpPr>
            <p:cNvPr id="24" name="그룹 226"/>
            <p:cNvGrpSpPr/>
            <p:nvPr/>
          </p:nvGrpSpPr>
          <p:grpSpPr>
            <a:xfrm>
              <a:off x="456554" y="1048169"/>
              <a:ext cx="2688547" cy="411108"/>
              <a:chOff x="456554" y="1048169"/>
              <a:chExt cx="2688547" cy="411108"/>
            </a:xfrm>
          </p:grpSpPr>
          <p:grpSp>
            <p:nvGrpSpPr>
              <p:cNvPr id="25" name="그룹 233"/>
              <p:cNvGrpSpPr/>
              <p:nvPr/>
            </p:nvGrpSpPr>
            <p:grpSpPr>
              <a:xfrm>
                <a:off x="456554" y="1048169"/>
                <a:ext cx="2688547" cy="411108"/>
                <a:chOff x="1454256" y="5858252"/>
                <a:chExt cx="4769757" cy="539079"/>
              </a:xfrm>
            </p:grpSpPr>
            <p:sp>
              <p:nvSpPr>
                <p:cNvPr id="333" name="모서리가 둥근 직사각형 332"/>
                <p:cNvSpPr/>
                <p:nvPr/>
              </p:nvSpPr>
              <p:spPr>
                <a:xfrm>
                  <a:off x="1454256" y="5858252"/>
                  <a:ext cx="4769757" cy="53907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34" name="모서리가 둥근 직사각형 333"/>
                <p:cNvSpPr/>
                <p:nvPr/>
              </p:nvSpPr>
              <p:spPr>
                <a:xfrm>
                  <a:off x="1530028" y="5889904"/>
                  <a:ext cx="4623915" cy="473856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100000">
                      <a:srgbClr val="5A93C6"/>
                    </a:gs>
                    <a:gs pos="0">
                      <a:srgbClr val="365E8E"/>
                    </a:gs>
                  </a:gsLst>
                  <a:lin ang="9000000" scaled="0"/>
                </a:gradFill>
                <a:ln w="6350">
                  <a:solidFill>
                    <a:schemeClr val="bg1"/>
                  </a:solidFill>
                </a:ln>
                <a:effectLst>
                  <a:innerShdw blurRad="63500" dist="127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</p:grpSp>
          <p:pic>
            <p:nvPicPr>
              <p:cNvPr id="332" name="그림 331" descr="7.png"/>
              <p:cNvPicPr>
                <a:picLocks noChangeAspect="1"/>
              </p:cNvPicPr>
              <p:nvPr/>
            </p:nvPicPr>
            <p:blipFill>
              <a:blip r:embed="rId7" cstate="print"/>
              <a:srcRect l="36136" t="27801" r="50166" b="42889"/>
              <a:stretch>
                <a:fillRect/>
              </a:stretch>
            </p:blipFill>
            <p:spPr>
              <a:xfrm flipH="1">
                <a:off x="542252" y="1087732"/>
                <a:ext cx="2508714" cy="337256"/>
              </a:xfrm>
              <a:prstGeom prst="roundRect">
                <a:avLst>
                  <a:gd name="adj" fmla="val 42750"/>
                </a:avLst>
              </a:prstGeom>
            </p:spPr>
          </p:pic>
        </p:grpSp>
        <p:sp>
          <p:nvSpPr>
            <p:cNvPr id="330" name="제목 114"/>
            <p:cNvSpPr txBox="1">
              <a:spLocks/>
            </p:cNvSpPr>
            <p:nvPr/>
          </p:nvSpPr>
          <p:spPr>
            <a:xfrm>
              <a:off x="509134" y="1109068"/>
              <a:ext cx="2588972" cy="288033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2000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저 변</a:t>
              </a:r>
              <a:endParaRPr lang="ko-KR" altLang="en-US" sz="200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5888645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7"/>
          <p:cNvGrpSpPr/>
          <p:nvPr/>
        </p:nvGrpSpPr>
        <p:grpSpPr>
          <a:xfrm>
            <a:off x="478159" y="242257"/>
            <a:ext cx="5804474" cy="553998"/>
            <a:chOff x="478159" y="242257"/>
            <a:chExt cx="5804474" cy="553998"/>
          </a:xfrm>
        </p:grpSpPr>
        <p:sp>
          <p:nvSpPr>
            <p:cNvPr id="119" name="TextBox 118"/>
            <p:cNvSpPr txBox="1"/>
            <p:nvPr/>
          </p:nvSpPr>
          <p:spPr bwMode="auto">
            <a:xfrm>
              <a:off x="478159" y="242257"/>
              <a:ext cx="5804474" cy="5539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3000" spc="-17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3. </a:t>
              </a:r>
              <a:r>
                <a:rPr lang="ko-KR" altLang="en-US" sz="3000" spc="-17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창조경제  서민경제</a:t>
              </a:r>
              <a:r>
                <a:rPr lang="en-US" altLang="ko-KR" sz="3000" spc="-17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 </a:t>
              </a:r>
              <a:r>
                <a:rPr lang="ko-KR" altLang="en-US" sz="3000" spc="-17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및 정책 효율화</a:t>
              </a:r>
              <a:endParaRPr lang="ko-KR" altLang="en-US" sz="3000" spc="-17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endParaRPr>
            </a:p>
          </p:txBody>
        </p:sp>
        <p:sp>
          <p:nvSpPr>
            <p:cNvPr id="120" name="아래쪽 화살표 119"/>
            <p:cNvSpPr>
              <a:spLocks/>
            </p:cNvSpPr>
            <p:nvPr/>
          </p:nvSpPr>
          <p:spPr>
            <a:xfrm rot="16200000">
              <a:off x="2251697" y="437318"/>
              <a:ext cx="324000" cy="180000"/>
            </a:xfrm>
            <a:prstGeom prst="downArrow">
              <a:avLst/>
            </a:prstGeom>
            <a:gradFill>
              <a:gsLst>
                <a:gs pos="0">
                  <a:srgbClr val="EFFAFB"/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ko-KR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그룹 122"/>
          <p:cNvGrpSpPr/>
          <p:nvPr/>
        </p:nvGrpSpPr>
        <p:grpSpPr>
          <a:xfrm>
            <a:off x="6732240" y="481896"/>
            <a:ext cx="2086188" cy="333943"/>
            <a:chOff x="6858154" y="481896"/>
            <a:chExt cx="2086188" cy="333943"/>
          </a:xfrm>
        </p:grpSpPr>
        <p:sp>
          <p:nvSpPr>
            <p:cNvPr id="124" name="모서리가 둥근 직사각형 123"/>
            <p:cNvSpPr/>
            <p:nvPr/>
          </p:nvSpPr>
          <p:spPr>
            <a:xfrm>
              <a:off x="6935657" y="510487"/>
              <a:ext cx="812855" cy="25059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 w="952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125" name="Text Box 5"/>
            <p:cNvSpPr txBox="1">
              <a:spLocks noChangeArrowheads="1"/>
            </p:cNvSpPr>
            <p:nvPr/>
          </p:nvSpPr>
          <p:spPr bwMode="auto">
            <a:xfrm>
              <a:off x="7707692" y="492674"/>
              <a:ext cx="123665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latinLnBrk="0" hangingPunct="1">
                <a:defRPr/>
              </a:pPr>
              <a:r>
                <a:rPr lang="ko-KR" altLang="en-US" sz="1500" kern="0" spc="-90" dirty="0">
                  <a:gradFill>
                    <a:gsLst>
                      <a:gs pos="100000">
                        <a:srgbClr val="4F81BD">
                          <a:lumMod val="75000"/>
                        </a:srgbClr>
                      </a:gs>
                      <a:gs pos="100000">
                        <a:srgbClr val="00589A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기업생태계</a:t>
              </a: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6858154" y="481896"/>
              <a:ext cx="9678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base">
                <a:spcAft>
                  <a:spcPct val="0"/>
                </a:spcAft>
                <a:buClr>
                  <a:prstClr val="black">
                    <a:lumMod val="85000"/>
                    <a:lumOff val="15000"/>
                  </a:prstClr>
                </a:buClr>
              </a:pPr>
              <a:r>
                <a:rPr kumimoji="1" lang="ko-KR" altLang="en-US" sz="1400" b="1" spc="-40" dirty="0">
                  <a:gradFill>
                    <a:gsLst>
                      <a:gs pos="100000">
                        <a:prstClr val="white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창조경제</a:t>
              </a:r>
            </a:p>
          </p:txBody>
        </p:sp>
      </p:grpSp>
      <p:grpSp>
        <p:nvGrpSpPr>
          <p:cNvPr id="4" name="그룹 250"/>
          <p:cNvGrpSpPr/>
          <p:nvPr/>
        </p:nvGrpSpPr>
        <p:grpSpPr>
          <a:xfrm rot="16200000">
            <a:off x="4828737" y="3020524"/>
            <a:ext cx="1380160" cy="269299"/>
            <a:chOff x="3522933" y="2998606"/>
            <a:chExt cx="3416900" cy="770347"/>
          </a:xfrm>
        </p:grpSpPr>
        <p:pic>
          <p:nvPicPr>
            <p:cNvPr id="252" name="Picture 5" descr="E:\PNG\화살표\화살살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522933" y="2998606"/>
              <a:ext cx="3416900" cy="770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3" name="Picture 5" descr="E:\PNG\화살표\화살살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522933" y="2998606"/>
              <a:ext cx="3416900" cy="770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4" name="Picture 5" descr="E:\PNG\화살표\화살살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522933" y="2998606"/>
              <a:ext cx="3416900" cy="770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그룹 254"/>
          <p:cNvGrpSpPr/>
          <p:nvPr/>
        </p:nvGrpSpPr>
        <p:grpSpPr>
          <a:xfrm rot="16200000">
            <a:off x="4828737" y="4883042"/>
            <a:ext cx="1380160" cy="269299"/>
            <a:chOff x="3522933" y="2998606"/>
            <a:chExt cx="3416900" cy="770347"/>
          </a:xfrm>
        </p:grpSpPr>
        <p:pic>
          <p:nvPicPr>
            <p:cNvPr id="256" name="Picture 5" descr="E:\PNG\화살표\화살살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522933" y="2998606"/>
              <a:ext cx="3416900" cy="770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7" name="Picture 5" descr="E:\PNG\화살표\화살살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522933" y="2998606"/>
              <a:ext cx="3416900" cy="770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8" name="Picture 5" descr="E:\PNG\화살표\화살살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522933" y="2998606"/>
              <a:ext cx="3416900" cy="770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9" name="모서리가 둥근 직사각형 8"/>
          <p:cNvSpPr/>
          <p:nvPr/>
        </p:nvSpPr>
        <p:spPr>
          <a:xfrm>
            <a:off x="5649656" y="1874275"/>
            <a:ext cx="3024000" cy="182523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rgbClr val="248E9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 sz="14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60" name="AutoShape 55"/>
          <p:cNvSpPr>
            <a:spLocks noChangeArrowheads="1"/>
          </p:cNvSpPr>
          <p:nvPr/>
        </p:nvSpPr>
        <p:spPr bwMode="auto">
          <a:xfrm>
            <a:off x="5649659" y="1875036"/>
            <a:ext cx="3024000" cy="426159"/>
          </a:xfrm>
          <a:prstGeom prst="roundRect">
            <a:avLst>
              <a:gd name="adj" fmla="val 0"/>
            </a:avLst>
          </a:prstGeom>
          <a:solidFill>
            <a:srgbClr val="248E9C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sz="200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61" name="모서리가 둥근 직사각형 8"/>
          <p:cNvSpPr/>
          <p:nvPr/>
        </p:nvSpPr>
        <p:spPr>
          <a:xfrm>
            <a:off x="5644214" y="3847038"/>
            <a:ext cx="3024000" cy="255949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solidFill>
                  <a:srgbClr val="FFFFFF"/>
                </a:solidFill>
                <a:cs typeface="Arial" pitchFamily="34" charset="0"/>
              </a:rPr>
              <a:t>`</a:t>
            </a:r>
            <a:endParaRPr lang="ko-KR" altLang="en-US" sz="14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62" name="AutoShape 55"/>
          <p:cNvSpPr>
            <a:spLocks noChangeArrowheads="1"/>
          </p:cNvSpPr>
          <p:nvPr/>
        </p:nvSpPr>
        <p:spPr bwMode="auto">
          <a:xfrm>
            <a:off x="5645177" y="3847801"/>
            <a:ext cx="3024000" cy="426159"/>
          </a:xfrm>
          <a:prstGeom prst="roundRect">
            <a:avLst>
              <a:gd name="adj" fmla="val 0"/>
            </a:avLst>
          </a:prstGeom>
          <a:solidFill>
            <a:srgbClr val="239D6C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sz="200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63" name="직사각형 262"/>
          <p:cNvSpPr/>
          <p:nvPr/>
        </p:nvSpPr>
        <p:spPr>
          <a:xfrm>
            <a:off x="5866178" y="2656742"/>
            <a:ext cx="2420534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1330325" eaLnBrk="0" latinLnBrk="0" hangingPunct="0">
              <a:spcAft>
                <a:spcPts val="300"/>
              </a:spcAft>
              <a:buSzPct val="100000"/>
            </a:pPr>
            <a:r>
              <a:rPr lang="en-US" altLang="ko-KR" sz="14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-</a:t>
            </a:r>
            <a:r>
              <a:rPr lang="ko-KR" altLang="en-US" sz="14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 성과분석 </a:t>
            </a:r>
            <a:r>
              <a:rPr lang="ko-KR" altLang="en-US" sz="14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→ </a:t>
            </a:r>
            <a:r>
              <a:rPr lang="ko-KR" altLang="en-US" sz="14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예산 </a:t>
            </a:r>
            <a:r>
              <a:rPr lang="ko-KR" altLang="en-US" sz="1400" kern="0" dirty="0" err="1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편성시</a:t>
            </a:r>
            <a:r>
              <a:rPr lang="ko-KR" altLang="en-US" sz="14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 반영</a:t>
            </a:r>
            <a:endParaRPr lang="en-US" altLang="ko-KR" sz="1400" kern="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</p:txBody>
      </p:sp>
      <p:sp>
        <p:nvSpPr>
          <p:cNvPr id="264" name="직사각형 263"/>
          <p:cNvSpPr/>
          <p:nvPr/>
        </p:nvSpPr>
        <p:spPr>
          <a:xfrm>
            <a:off x="5866178" y="3420535"/>
            <a:ext cx="2508700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1330325" eaLnBrk="0" latinLnBrk="0" hangingPunct="0">
              <a:spcAft>
                <a:spcPts val="300"/>
              </a:spcAft>
              <a:buSzPct val="100000"/>
            </a:pPr>
            <a:r>
              <a:rPr lang="en-US" altLang="ko-KR" sz="14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- </a:t>
            </a:r>
            <a:r>
              <a:rPr lang="ko-KR" altLang="en-US" sz="14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공공기관 경영평가에 </a:t>
            </a:r>
            <a:r>
              <a:rPr lang="ko-KR" altLang="en-US" sz="14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반영 추진</a:t>
            </a:r>
            <a:endParaRPr lang="en-US" altLang="ko-KR" sz="1400" kern="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</p:txBody>
      </p:sp>
      <p:sp>
        <p:nvSpPr>
          <p:cNvPr id="265" name="Text Box 5"/>
          <p:cNvSpPr txBox="1">
            <a:spLocks noChangeArrowheads="1"/>
          </p:cNvSpPr>
          <p:nvPr/>
        </p:nvSpPr>
        <p:spPr bwMode="auto">
          <a:xfrm>
            <a:off x="5722182" y="4431683"/>
            <a:ext cx="279884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Clr>
                <a:schemeClr val="tx1"/>
              </a:buClr>
              <a:buFont typeface="Arial" pitchFamily="34" charset="0"/>
              <a:buChar char="•"/>
            </a:pPr>
            <a:r>
              <a:rPr lang="ko-KR" altLang="en-US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정책등록번호 도입 및 정책</a:t>
            </a:r>
            <a:r>
              <a:rPr lang="en-US" altLang="ko-KR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/>
            </a:r>
            <a:br>
              <a:rPr lang="en-US" altLang="ko-KR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</a:br>
            <a:r>
              <a:rPr lang="ko-KR" altLang="en-US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차림표</a:t>
            </a:r>
            <a:r>
              <a:rPr lang="ko-KR" altLang="en-US" sz="140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en-US" altLang="ko-KR" sz="140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(</a:t>
            </a:r>
            <a:r>
              <a:rPr lang="ko-KR" altLang="en-US" sz="1400" dirty="0" err="1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디렉토리</a:t>
            </a:r>
            <a:r>
              <a:rPr lang="en-US" altLang="ko-KR" sz="140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)</a:t>
            </a:r>
            <a:r>
              <a:rPr lang="en-US" altLang="ko-KR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제공</a:t>
            </a:r>
          </a:p>
        </p:txBody>
      </p:sp>
      <p:sp>
        <p:nvSpPr>
          <p:cNvPr id="266" name="Text Box 5"/>
          <p:cNvSpPr txBox="1">
            <a:spLocks noChangeArrowheads="1"/>
          </p:cNvSpPr>
          <p:nvPr/>
        </p:nvSpPr>
        <p:spPr bwMode="auto">
          <a:xfrm>
            <a:off x="5722183" y="2336166"/>
            <a:ext cx="24609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2888" indent="-242888">
              <a:buClr>
                <a:schemeClr val="tx1"/>
              </a:buClr>
              <a:buFont typeface="Arial" pitchFamily="34" charset="0"/>
              <a:buChar char="•"/>
            </a:pPr>
            <a:r>
              <a:rPr lang="ko-KR" altLang="en-US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지원사업 분석</a:t>
            </a:r>
            <a:r>
              <a:rPr lang="en-US" altLang="ko-KR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·</a:t>
            </a:r>
            <a:r>
              <a:rPr lang="ko-KR" altLang="en-US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효율화</a:t>
            </a:r>
          </a:p>
        </p:txBody>
      </p:sp>
      <p:sp>
        <p:nvSpPr>
          <p:cNvPr id="267" name="Text Box 5"/>
          <p:cNvSpPr txBox="1">
            <a:spLocks noChangeArrowheads="1"/>
          </p:cNvSpPr>
          <p:nvPr/>
        </p:nvSpPr>
        <p:spPr bwMode="auto">
          <a:xfrm>
            <a:off x="5722183" y="3068113"/>
            <a:ext cx="25811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2888" lvl="0" indent="-242888">
              <a:buClr>
                <a:schemeClr val="tx1"/>
              </a:buClr>
              <a:buFont typeface="Arial" pitchFamily="34" charset="0"/>
              <a:buChar char="•"/>
            </a:pPr>
            <a:r>
              <a:rPr lang="ko-KR" altLang="en-US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지원기관 </a:t>
            </a:r>
            <a:r>
              <a:rPr lang="en-US" altLang="ko-KR" sz="140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(63</a:t>
            </a:r>
            <a:r>
              <a:rPr lang="ko-KR" altLang="en-US" sz="140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개</a:t>
            </a:r>
            <a:r>
              <a:rPr lang="en-US" altLang="ko-KR" sz="140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)</a:t>
            </a:r>
            <a:r>
              <a:rPr lang="ko-KR" altLang="en-US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성과분석</a:t>
            </a:r>
            <a:endParaRPr lang="en-US" altLang="ko-KR" dirty="0" smtClean="0">
              <a:gradFill>
                <a:gsLst>
                  <a:gs pos="100000">
                    <a:srgbClr val="000000"/>
                  </a:gs>
                  <a:gs pos="100000">
                    <a:srgbClr val="BBE0E3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268" name="Text Box 5"/>
          <p:cNvSpPr txBox="1">
            <a:spLocks noChangeArrowheads="1"/>
          </p:cNvSpPr>
          <p:nvPr/>
        </p:nvSpPr>
        <p:spPr bwMode="auto">
          <a:xfrm>
            <a:off x="5722182" y="5135052"/>
            <a:ext cx="289502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Clr>
                <a:schemeClr val="tx1"/>
              </a:buClr>
              <a:buFont typeface="Arial" pitchFamily="34" charset="0"/>
              <a:buChar char="•"/>
            </a:pPr>
            <a:r>
              <a:rPr lang="ko-KR" altLang="en-US" spc="-6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수요자 맞춤형 정책정보 제공</a:t>
            </a:r>
          </a:p>
        </p:txBody>
      </p:sp>
      <p:sp>
        <p:nvSpPr>
          <p:cNvPr id="269" name="Text Box 5"/>
          <p:cNvSpPr txBox="1">
            <a:spLocks noChangeArrowheads="1"/>
          </p:cNvSpPr>
          <p:nvPr/>
        </p:nvSpPr>
        <p:spPr bwMode="auto">
          <a:xfrm>
            <a:off x="5722182" y="5635120"/>
            <a:ext cx="27154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Clr>
                <a:schemeClr val="tx1"/>
              </a:buClr>
              <a:buFont typeface="Arial" pitchFamily="34" charset="0"/>
              <a:buChar char="•"/>
            </a:pPr>
            <a:r>
              <a:rPr lang="ko-KR" altLang="en-US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정책캘린더</a:t>
            </a:r>
            <a:r>
              <a:rPr lang="ko-KR" altLang="en-US" spc="-5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서비스 및 </a:t>
            </a:r>
            <a:r>
              <a:rPr lang="en-US" altLang="ko-KR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/>
            </a:r>
            <a:br>
              <a:rPr lang="en-US" altLang="ko-KR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</a:br>
            <a:r>
              <a:rPr lang="ko-KR" altLang="en-US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포켓북 제작 </a:t>
            </a:r>
            <a:r>
              <a:rPr lang="en-US" altLang="ko-KR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맑은 고딕"/>
                <a:ea typeface="맑은 고딕"/>
              </a:rPr>
              <a:t>· </a:t>
            </a:r>
            <a:r>
              <a:rPr lang="ko-KR" altLang="en-US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배포</a:t>
            </a:r>
            <a:r>
              <a:rPr lang="ko-KR" altLang="en-US" sz="140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en-US" altLang="ko-KR" sz="140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(15</a:t>
            </a:r>
            <a:r>
              <a:rPr lang="ko-KR" altLang="en-US" sz="140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만부</a:t>
            </a:r>
            <a:r>
              <a:rPr lang="en-US" altLang="ko-KR" sz="140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)</a:t>
            </a:r>
          </a:p>
        </p:txBody>
      </p:sp>
      <p:sp>
        <p:nvSpPr>
          <p:cNvPr id="270" name="모서리가 둥근 직사각형 269"/>
          <p:cNvSpPr/>
          <p:nvPr/>
        </p:nvSpPr>
        <p:spPr>
          <a:xfrm>
            <a:off x="533348" y="1885773"/>
            <a:ext cx="4906386" cy="450871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>
            <a:innerShdw blurRad="152400" dir="13500000">
              <a:schemeClr val="bg1">
                <a:lumMod val="65000"/>
                <a:alpha val="31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prstClr val="white"/>
              </a:solidFill>
              <a:latin typeface="-윤고딕320" panose="02030504000101010101" pitchFamily="18" charset="-127"/>
              <a:ea typeface="-윤고딕320" panose="02030504000101010101" pitchFamily="18" charset="-127"/>
              <a:cs typeface="Arial" pitchFamily="34" charset="0"/>
            </a:endParaRPr>
          </a:p>
        </p:txBody>
      </p:sp>
      <p:sp>
        <p:nvSpPr>
          <p:cNvPr id="271" name="모서리가 둥근 직사각형 270"/>
          <p:cNvSpPr/>
          <p:nvPr/>
        </p:nvSpPr>
        <p:spPr>
          <a:xfrm>
            <a:off x="2889360" y="2200716"/>
            <a:ext cx="2407498" cy="4143404"/>
          </a:xfrm>
          <a:prstGeom prst="roundRect">
            <a:avLst>
              <a:gd name="adj" fmla="val 1541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72" name="모서리가 둥근 직사각형 271"/>
          <p:cNvSpPr/>
          <p:nvPr/>
        </p:nvSpPr>
        <p:spPr>
          <a:xfrm>
            <a:off x="697568" y="3242924"/>
            <a:ext cx="1817008" cy="1043332"/>
          </a:xfrm>
          <a:prstGeom prst="roundRect">
            <a:avLst>
              <a:gd name="adj" fmla="val 3086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73" name="모서리가 둥근 직사각형 272"/>
          <p:cNvSpPr/>
          <p:nvPr/>
        </p:nvSpPr>
        <p:spPr>
          <a:xfrm>
            <a:off x="697566" y="2171916"/>
            <a:ext cx="1817009" cy="1000132"/>
          </a:xfrm>
          <a:prstGeom prst="roundRect">
            <a:avLst>
              <a:gd name="adj" fmla="val 3086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74" name="Text Box 5"/>
          <p:cNvSpPr txBox="1">
            <a:spLocks noChangeArrowheads="1"/>
          </p:cNvSpPr>
          <p:nvPr/>
        </p:nvSpPr>
        <p:spPr bwMode="auto">
          <a:xfrm>
            <a:off x="695066" y="2621551"/>
            <a:ext cx="18194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77800" algn="ctr"/>
            <a:r>
              <a:rPr lang="en-US" altLang="ko-KR" dirty="0" smtClean="0">
                <a:gradFill>
                  <a:gsLst>
                    <a:gs pos="10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115</a:t>
            </a:r>
            <a:r>
              <a:rPr lang="ko-KR" altLang="en-US" dirty="0" smtClean="0">
                <a:gradFill>
                  <a:gsLst>
                    <a:gs pos="10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만개 </a:t>
            </a:r>
            <a:r>
              <a:rPr lang="ko-KR" altLang="en-US" dirty="0">
                <a:gradFill>
                  <a:gsLst>
                    <a:gs pos="10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기업 정보</a:t>
            </a:r>
            <a:endParaRPr lang="en-US" altLang="ko-KR" dirty="0">
              <a:gradFill>
                <a:gsLst>
                  <a:gs pos="100000">
                    <a:schemeClr val="tx1">
                      <a:lumMod val="95000"/>
                      <a:lumOff val="5000"/>
                    </a:schemeClr>
                  </a:gs>
                  <a:gs pos="100000">
                    <a:schemeClr val="tx1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  <a:p>
            <a:pPr indent="-177800" algn="ctr"/>
            <a:r>
              <a:rPr lang="en-US" altLang="ko-KR" sz="1200" dirty="0">
                <a:gradFill>
                  <a:gsLst>
                    <a:gs pos="10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(</a:t>
            </a:r>
            <a:r>
              <a:rPr lang="ko-KR" altLang="en-US" sz="1200" dirty="0">
                <a:gradFill>
                  <a:gsLst>
                    <a:gs pos="10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매출</a:t>
            </a:r>
            <a:r>
              <a:rPr lang="en-US" altLang="ko-KR" sz="1200" dirty="0">
                <a:gradFill>
                  <a:gsLst>
                    <a:gs pos="10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,</a:t>
            </a:r>
            <a:r>
              <a:rPr lang="ko-KR" altLang="en-US" sz="1200" dirty="0">
                <a:gradFill>
                  <a:gsLst>
                    <a:gs pos="10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고용</a:t>
            </a:r>
            <a:r>
              <a:rPr lang="en-US" altLang="ko-KR" sz="1200" dirty="0">
                <a:gradFill>
                  <a:gsLst>
                    <a:gs pos="10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,</a:t>
            </a:r>
            <a:r>
              <a:rPr lang="ko-KR" altLang="en-US" sz="1200" dirty="0">
                <a:gradFill>
                  <a:gsLst>
                    <a:gs pos="10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업종 등</a:t>
            </a:r>
            <a:r>
              <a:rPr lang="en-US" altLang="ko-KR" sz="1200" dirty="0">
                <a:gradFill>
                  <a:gsLst>
                    <a:gs pos="10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)</a:t>
            </a:r>
            <a:endParaRPr lang="ko-KR" altLang="en-US" sz="1200" dirty="0">
              <a:gradFill>
                <a:gsLst>
                  <a:gs pos="100000">
                    <a:schemeClr val="tx1">
                      <a:lumMod val="95000"/>
                      <a:lumOff val="5000"/>
                    </a:schemeClr>
                  </a:gs>
                  <a:gs pos="100000">
                    <a:schemeClr val="tx1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275" name="Text Box 5"/>
          <p:cNvSpPr txBox="1">
            <a:spLocks noChangeArrowheads="1"/>
          </p:cNvSpPr>
          <p:nvPr/>
        </p:nvSpPr>
        <p:spPr bwMode="auto">
          <a:xfrm>
            <a:off x="827756" y="3714752"/>
            <a:ext cx="15276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77800" algn="ctr"/>
            <a:r>
              <a:rPr lang="en-US" altLang="ko-KR" dirty="0">
                <a:gradFill>
                  <a:gsLst>
                    <a:gs pos="10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557</a:t>
            </a:r>
            <a:r>
              <a:rPr lang="ko-KR" altLang="en-US" dirty="0">
                <a:gradFill>
                  <a:gsLst>
                    <a:gs pos="10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개 지원사업</a:t>
            </a:r>
            <a:endParaRPr lang="en-US" altLang="ko-KR" dirty="0">
              <a:gradFill>
                <a:gsLst>
                  <a:gs pos="100000">
                    <a:schemeClr val="tx1">
                      <a:lumMod val="95000"/>
                      <a:lumOff val="5000"/>
                    </a:schemeClr>
                  </a:gs>
                  <a:gs pos="100000">
                    <a:schemeClr val="tx1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  <a:p>
            <a:pPr indent="-177800" algn="ctr"/>
            <a:r>
              <a:rPr lang="en-US" altLang="ko-KR" sz="1200" dirty="0">
                <a:gradFill>
                  <a:gsLst>
                    <a:gs pos="10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(</a:t>
            </a:r>
            <a:r>
              <a:rPr lang="ko-KR" altLang="en-US" sz="1200" dirty="0">
                <a:gradFill>
                  <a:gsLst>
                    <a:gs pos="10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중앙 </a:t>
            </a:r>
            <a:r>
              <a:rPr lang="en-US" altLang="ko-KR" sz="1200" dirty="0">
                <a:gradFill>
                  <a:gsLst>
                    <a:gs pos="10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156, </a:t>
            </a:r>
            <a:r>
              <a:rPr lang="ko-KR" altLang="en-US" sz="1200" dirty="0" smtClean="0">
                <a:gradFill>
                  <a:gsLst>
                    <a:gs pos="10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지방 </a:t>
            </a:r>
            <a:r>
              <a:rPr lang="en-US" altLang="ko-KR" sz="1200" dirty="0" smtClean="0">
                <a:gradFill>
                  <a:gsLst>
                    <a:gs pos="10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401</a:t>
            </a:r>
            <a:r>
              <a:rPr lang="en-US" altLang="ko-KR" sz="1200" dirty="0">
                <a:gradFill>
                  <a:gsLst>
                    <a:gs pos="10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)</a:t>
            </a:r>
            <a:endParaRPr lang="ko-KR" altLang="en-US" sz="1200" dirty="0">
              <a:gradFill>
                <a:gsLst>
                  <a:gs pos="100000">
                    <a:schemeClr val="tx1">
                      <a:lumMod val="95000"/>
                      <a:lumOff val="5000"/>
                    </a:schemeClr>
                  </a:gs>
                  <a:gs pos="100000">
                    <a:schemeClr val="tx1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276" name="Text Box 5"/>
          <p:cNvSpPr txBox="1">
            <a:spLocks noChangeArrowheads="1"/>
          </p:cNvSpPr>
          <p:nvPr/>
        </p:nvSpPr>
        <p:spPr bwMode="auto">
          <a:xfrm>
            <a:off x="2983892" y="4233077"/>
            <a:ext cx="2164054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marL="228600" indent="-228600">
              <a:buBlip>
                <a:blip r:embed="rId4"/>
              </a:buBlip>
              <a:defRPr sz="160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defRPr>
            </a:lvl1pPr>
          </a:lstStyle>
          <a:p>
            <a:pPr>
              <a:lnSpc>
                <a:spcPts val="16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ko-KR" altLang="en-US" sz="1800" dirty="0"/>
              <a:t> 사업별 분포도 </a:t>
            </a:r>
            <a:r>
              <a:rPr lang="ko-KR" altLang="en-US" sz="1800" dirty="0" smtClean="0"/>
              <a:t>진단</a:t>
            </a:r>
            <a:r>
              <a:rPr lang="en-US" altLang="ko-KR" sz="1800" dirty="0" smtClean="0"/>
              <a:t/>
            </a:r>
            <a:br>
              <a:rPr lang="en-US" altLang="ko-KR" sz="1800" dirty="0" smtClean="0"/>
            </a:br>
            <a:r>
              <a:rPr lang="en-US" altLang="ko-KR" sz="1800" dirty="0" smtClean="0"/>
              <a:t> </a:t>
            </a:r>
            <a:r>
              <a:rPr lang="en-US" altLang="ko-KR" sz="1200" dirty="0"/>
              <a:t>(</a:t>
            </a:r>
            <a:r>
              <a:rPr lang="ko-KR" altLang="en-US" sz="1200" dirty="0"/>
              <a:t>집중</a:t>
            </a:r>
            <a:r>
              <a:rPr lang="en-US" altLang="ko-KR" sz="1200" dirty="0"/>
              <a:t>/</a:t>
            </a:r>
            <a:r>
              <a:rPr lang="ko-KR" altLang="en-US" sz="1200" dirty="0"/>
              <a:t>사각 지대 등</a:t>
            </a:r>
            <a:r>
              <a:rPr lang="en-US" altLang="ko-KR" sz="1200" dirty="0"/>
              <a:t>)</a:t>
            </a:r>
            <a:endParaRPr lang="ko-KR" altLang="en-US" sz="1200" dirty="0"/>
          </a:p>
        </p:txBody>
      </p:sp>
      <p:sp>
        <p:nvSpPr>
          <p:cNvPr id="277" name="Text Box 5"/>
          <p:cNvSpPr txBox="1">
            <a:spLocks noChangeArrowheads="1"/>
          </p:cNvSpPr>
          <p:nvPr/>
        </p:nvSpPr>
        <p:spPr bwMode="auto">
          <a:xfrm>
            <a:off x="2983892" y="4795075"/>
            <a:ext cx="221599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marL="228600" indent="-228600">
              <a:buBlip>
                <a:blip r:embed="rId4"/>
              </a:buBlip>
              <a:defRPr sz="160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defRPr>
            </a:lvl1pPr>
          </a:lstStyle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ko-KR" altLang="en-US" sz="1800" spc="-70" dirty="0"/>
              <a:t> </a:t>
            </a:r>
            <a:r>
              <a:rPr lang="ko-KR" altLang="en-US" sz="1800" spc="-70" dirty="0" err="1" smtClean="0"/>
              <a:t>유사ㆍ중복사업</a:t>
            </a:r>
            <a:r>
              <a:rPr lang="ko-KR" altLang="en-US" sz="1800" spc="-70" dirty="0" smtClean="0"/>
              <a:t> </a:t>
            </a:r>
            <a:r>
              <a:rPr lang="ko-KR" altLang="en-US" sz="1800" spc="-70" dirty="0"/>
              <a:t>검증</a:t>
            </a:r>
            <a:endParaRPr lang="en-US" altLang="ko-KR" sz="1800" spc="-70" dirty="0"/>
          </a:p>
        </p:txBody>
      </p:sp>
      <p:sp>
        <p:nvSpPr>
          <p:cNvPr id="278" name="모서리가 둥근 직사각형 277"/>
          <p:cNvSpPr/>
          <p:nvPr/>
        </p:nvSpPr>
        <p:spPr>
          <a:xfrm>
            <a:off x="697565" y="4386494"/>
            <a:ext cx="1817009" cy="1957626"/>
          </a:xfrm>
          <a:prstGeom prst="roundRect">
            <a:avLst>
              <a:gd name="adj" fmla="val 2663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79" name="Text Box 5"/>
          <p:cNvSpPr txBox="1">
            <a:spLocks noChangeArrowheads="1"/>
          </p:cNvSpPr>
          <p:nvPr/>
        </p:nvSpPr>
        <p:spPr bwMode="auto">
          <a:xfrm>
            <a:off x="1654543" y="4880272"/>
            <a:ext cx="7425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400" dirty="0">
                <a:gradFill>
                  <a:gsLst>
                    <a:gs pos="10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매출 등</a:t>
            </a:r>
          </a:p>
        </p:txBody>
      </p:sp>
      <p:pic>
        <p:nvPicPr>
          <p:cNvPr id="280" name="그림 27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4220"/>
          <a:stretch>
            <a:fillRect/>
          </a:stretch>
        </p:blipFill>
        <p:spPr>
          <a:xfrm>
            <a:off x="781225" y="6032934"/>
            <a:ext cx="253673" cy="237816"/>
          </a:xfrm>
          <a:prstGeom prst="rect">
            <a:avLst/>
          </a:prstGeom>
        </p:spPr>
      </p:pic>
      <p:pic>
        <p:nvPicPr>
          <p:cNvPr id="281" name="그림 28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0931"/>
          <a:stretch>
            <a:fillRect/>
          </a:stretch>
        </p:blipFill>
        <p:spPr>
          <a:xfrm>
            <a:off x="767429" y="5251601"/>
            <a:ext cx="253673" cy="292715"/>
          </a:xfrm>
          <a:prstGeom prst="rect">
            <a:avLst/>
          </a:prstGeom>
        </p:spPr>
      </p:pic>
      <p:sp>
        <p:nvSpPr>
          <p:cNvPr id="282" name="Text Box 5"/>
          <p:cNvSpPr txBox="1">
            <a:spLocks noChangeArrowheads="1"/>
          </p:cNvSpPr>
          <p:nvPr/>
        </p:nvSpPr>
        <p:spPr bwMode="auto">
          <a:xfrm>
            <a:off x="1654543" y="5277436"/>
            <a:ext cx="84510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400" dirty="0">
                <a:gradFill>
                  <a:gsLst>
                    <a:gs pos="10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종업원수</a:t>
            </a:r>
          </a:p>
        </p:txBody>
      </p:sp>
      <p:sp>
        <p:nvSpPr>
          <p:cNvPr id="283" name="Text Box 5"/>
          <p:cNvSpPr txBox="1">
            <a:spLocks noChangeArrowheads="1"/>
          </p:cNvSpPr>
          <p:nvPr/>
        </p:nvSpPr>
        <p:spPr bwMode="auto">
          <a:xfrm>
            <a:off x="1654543" y="5646993"/>
            <a:ext cx="51488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400" dirty="0">
                <a:gradFill>
                  <a:gsLst>
                    <a:gs pos="10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수출</a:t>
            </a:r>
          </a:p>
        </p:txBody>
      </p:sp>
      <p:sp>
        <p:nvSpPr>
          <p:cNvPr id="284" name="Text Box 5"/>
          <p:cNvSpPr txBox="1">
            <a:spLocks noChangeArrowheads="1"/>
          </p:cNvSpPr>
          <p:nvPr/>
        </p:nvSpPr>
        <p:spPr bwMode="auto">
          <a:xfrm>
            <a:off x="1654543" y="5991322"/>
            <a:ext cx="9140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400" spc="-150" dirty="0">
                <a:gradFill>
                  <a:gsLst>
                    <a:gs pos="10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지식재산권</a:t>
            </a:r>
          </a:p>
        </p:txBody>
      </p:sp>
      <p:grpSp>
        <p:nvGrpSpPr>
          <p:cNvPr id="6" name="그룹 285"/>
          <p:cNvGrpSpPr/>
          <p:nvPr/>
        </p:nvGrpSpPr>
        <p:grpSpPr>
          <a:xfrm>
            <a:off x="1377850" y="1714488"/>
            <a:ext cx="3370880" cy="370345"/>
            <a:chOff x="7237297" y="898753"/>
            <a:chExt cx="863093" cy="541975"/>
          </a:xfrm>
        </p:grpSpPr>
        <p:sp>
          <p:nvSpPr>
            <p:cNvPr id="288" name="육각형 287"/>
            <p:cNvSpPr/>
            <p:nvPr/>
          </p:nvSpPr>
          <p:spPr>
            <a:xfrm>
              <a:off x="7237297" y="898753"/>
              <a:ext cx="863093" cy="541975"/>
            </a:xfrm>
            <a:prstGeom prst="hexagon">
              <a:avLst/>
            </a:prstGeom>
            <a:solidFill>
              <a:srgbClr val="2363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600">
                <a:solidFill>
                  <a:prstClr val="white"/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sp>
          <p:nvSpPr>
            <p:cNvPr id="289" name="자유형 288"/>
            <p:cNvSpPr/>
            <p:nvPr/>
          </p:nvSpPr>
          <p:spPr>
            <a:xfrm>
              <a:off x="7242070" y="910400"/>
              <a:ext cx="421364" cy="507204"/>
            </a:xfrm>
            <a:custGeom>
              <a:avLst/>
              <a:gdLst>
                <a:gd name="connsiteX0" fmla="*/ 0 w 1745673"/>
                <a:gd name="connsiteY0" fmla="*/ 1282535 h 1282535"/>
                <a:gd name="connsiteX1" fmla="*/ 1745673 w 1745673"/>
                <a:gd name="connsiteY1" fmla="*/ 665018 h 1282535"/>
                <a:gd name="connsiteX2" fmla="*/ 1389413 w 1745673"/>
                <a:gd name="connsiteY2" fmla="*/ 0 h 1282535"/>
                <a:gd name="connsiteX3" fmla="*/ 23750 w 1745673"/>
                <a:gd name="connsiteY3" fmla="*/ 0 h 1282535"/>
                <a:gd name="connsiteX4" fmla="*/ 0 w 1745673"/>
                <a:gd name="connsiteY4" fmla="*/ 1282535 h 1282535"/>
                <a:gd name="connsiteX0" fmla="*/ 0 w 1389413"/>
                <a:gd name="connsiteY0" fmla="*/ 1282535 h 1282535"/>
                <a:gd name="connsiteX1" fmla="*/ 1389413 w 1389413"/>
                <a:gd name="connsiteY1" fmla="*/ 0 h 1282535"/>
                <a:gd name="connsiteX2" fmla="*/ 23750 w 1389413"/>
                <a:gd name="connsiteY2" fmla="*/ 0 h 1282535"/>
                <a:gd name="connsiteX3" fmla="*/ 0 w 1389413"/>
                <a:gd name="connsiteY3" fmla="*/ 1282535 h 1282535"/>
                <a:gd name="connsiteX0" fmla="*/ 0 w 1389413"/>
                <a:gd name="connsiteY0" fmla="*/ 1282535 h 1282535"/>
                <a:gd name="connsiteX1" fmla="*/ 1389413 w 1389413"/>
                <a:gd name="connsiteY1" fmla="*/ 0 h 1282535"/>
                <a:gd name="connsiteX2" fmla="*/ 405061 w 1389413"/>
                <a:gd name="connsiteY2" fmla="*/ 0 h 1282535"/>
                <a:gd name="connsiteX3" fmla="*/ 0 w 1389413"/>
                <a:gd name="connsiteY3" fmla="*/ 1282535 h 1282535"/>
                <a:gd name="connsiteX0" fmla="*/ 0 w 1308530"/>
                <a:gd name="connsiteY0" fmla="*/ 681681 h 681681"/>
                <a:gd name="connsiteX1" fmla="*/ 1308530 w 1308530"/>
                <a:gd name="connsiteY1" fmla="*/ 0 h 681681"/>
                <a:gd name="connsiteX2" fmla="*/ 324178 w 1308530"/>
                <a:gd name="connsiteY2" fmla="*/ 0 h 681681"/>
                <a:gd name="connsiteX3" fmla="*/ 0 w 1308530"/>
                <a:gd name="connsiteY3" fmla="*/ 681681 h 681681"/>
                <a:gd name="connsiteX0" fmla="*/ 0 w 1308530"/>
                <a:gd name="connsiteY0" fmla="*/ 681681 h 681681"/>
                <a:gd name="connsiteX1" fmla="*/ 703634 w 1308530"/>
                <a:gd name="connsiteY1" fmla="*/ 305392 h 681681"/>
                <a:gd name="connsiteX2" fmla="*/ 1308530 w 1308530"/>
                <a:gd name="connsiteY2" fmla="*/ 0 h 681681"/>
                <a:gd name="connsiteX3" fmla="*/ 324178 w 1308530"/>
                <a:gd name="connsiteY3" fmla="*/ 0 h 681681"/>
                <a:gd name="connsiteX4" fmla="*/ 0 w 1308530"/>
                <a:gd name="connsiteY4" fmla="*/ 681681 h 681681"/>
                <a:gd name="connsiteX0" fmla="*/ 0 w 1308530"/>
                <a:gd name="connsiteY0" fmla="*/ 681681 h 975576"/>
                <a:gd name="connsiteX1" fmla="*/ 160555 w 1308530"/>
                <a:gd name="connsiteY1" fmla="*/ 975576 h 975576"/>
                <a:gd name="connsiteX2" fmla="*/ 1308530 w 1308530"/>
                <a:gd name="connsiteY2" fmla="*/ 0 h 975576"/>
                <a:gd name="connsiteX3" fmla="*/ 324178 w 1308530"/>
                <a:gd name="connsiteY3" fmla="*/ 0 h 975576"/>
                <a:gd name="connsiteX4" fmla="*/ 0 w 1308530"/>
                <a:gd name="connsiteY4" fmla="*/ 681681 h 975576"/>
                <a:gd name="connsiteX0" fmla="*/ 0 w 1316041"/>
                <a:gd name="connsiteY0" fmla="*/ 681681 h 975576"/>
                <a:gd name="connsiteX1" fmla="*/ 160555 w 1316041"/>
                <a:gd name="connsiteY1" fmla="*/ 975576 h 975576"/>
                <a:gd name="connsiteX2" fmla="*/ 1308530 w 1316041"/>
                <a:gd name="connsiteY2" fmla="*/ 0 h 975576"/>
                <a:gd name="connsiteX3" fmla="*/ 1316041 w 1316041"/>
                <a:gd name="connsiteY3" fmla="*/ 4965 h 975576"/>
                <a:gd name="connsiteX4" fmla="*/ 324178 w 1316041"/>
                <a:gd name="connsiteY4" fmla="*/ 0 h 975576"/>
                <a:gd name="connsiteX5" fmla="*/ 0 w 1316041"/>
                <a:gd name="connsiteY5" fmla="*/ 681681 h 975576"/>
                <a:gd name="connsiteX0" fmla="*/ 0 w 1316041"/>
                <a:gd name="connsiteY0" fmla="*/ 681681 h 975576"/>
                <a:gd name="connsiteX1" fmla="*/ 160555 w 1316041"/>
                <a:gd name="connsiteY1" fmla="*/ 975576 h 975576"/>
                <a:gd name="connsiteX2" fmla="*/ 1308530 w 1316041"/>
                <a:gd name="connsiteY2" fmla="*/ 0 h 975576"/>
                <a:gd name="connsiteX3" fmla="*/ 1316041 w 1316041"/>
                <a:gd name="connsiteY3" fmla="*/ 4965 h 975576"/>
                <a:gd name="connsiteX4" fmla="*/ 144819 w 1316041"/>
                <a:gd name="connsiteY4" fmla="*/ 43152 h 975576"/>
                <a:gd name="connsiteX5" fmla="*/ 0 w 1316041"/>
                <a:gd name="connsiteY5" fmla="*/ 681681 h 975576"/>
                <a:gd name="connsiteX0" fmla="*/ 0 w 1316041"/>
                <a:gd name="connsiteY0" fmla="*/ 681681 h 1191337"/>
                <a:gd name="connsiteX1" fmla="*/ 149345 w 1316041"/>
                <a:gd name="connsiteY1" fmla="*/ 1191337 h 1191337"/>
                <a:gd name="connsiteX2" fmla="*/ 1308530 w 1316041"/>
                <a:gd name="connsiteY2" fmla="*/ 0 h 1191337"/>
                <a:gd name="connsiteX3" fmla="*/ 1316041 w 1316041"/>
                <a:gd name="connsiteY3" fmla="*/ 4965 h 1191337"/>
                <a:gd name="connsiteX4" fmla="*/ 144819 w 1316041"/>
                <a:gd name="connsiteY4" fmla="*/ 43152 h 1191337"/>
                <a:gd name="connsiteX5" fmla="*/ 0 w 1316041"/>
                <a:gd name="connsiteY5" fmla="*/ 681681 h 1191337"/>
                <a:gd name="connsiteX0" fmla="*/ 0 w 1360881"/>
                <a:gd name="connsiteY0" fmla="*/ 681681 h 1191337"/>
                <a:gd name="connsiteX1" fmla="*/ 194185 w 1360881"/>
                <a:gd name="connsiteY1" fmla="*/ 1191337 h 1191337"/>
                <a:gd name="connsiteX2" fmla="*/ 1353370 w 1360881"/>
                <a:gd name="connsiteY2" fmla="*/ 0 h 1191337"/>
                <a:gd name="connsiteX3" fmla="*/ 1360881 w 1360881"/>
                <a:gd name="connsiteY3" fmla="*/ 4965 h 1191337"/>
                <a:gd name="connsiteX4" fmla="*/ 189659 w 1360881"/>
                <a:gd name="connsiteY4" fmla="*/ 43152 h 1191337"/>
                <a:gd name="connsiteX5" fmla="*/ 0 w 1360881"/>
                <a:gd name="connsiteY5" fmla="*/ 681681 h 1191337"/>
                <a:gd name="connsiteX0" fmla="*/ 0 w 1360881"/>
                <a:gd name="connsiteY0" fmla="*/ 715927 h 1225583"/>
                <a:gd name="connsiteX1" fmla="*/ 194185 w 1360881"/>
                <a:gd name="connsiteY1" fmla="*/ 1225583 h 1225583"/>
                <a:gd name="connsiteX2" fmla="*/ 1353370 w 1360881"/>
                <a:gd name="connsiteY2" fmla="*/ 34246 h 1225583"/>
                <a:gd name="connsiteX3" fmla="*/ 1360881 w 1360881"/>
                <a:gd name="connsiteY3" fmla="*/ 39211 h 1225583"/>
                <a:gd name="connsiteX4" fmla="*/ 250734 w 1360881"/>
                <a:gd name="connsiteY4" fmla="*/ 0 h 1225583"/>
                <a:gd name="connsiteX5" fmla="*/ 0 w 1360881"/>
                <a:gd name="connsiteY5" fmla="*/ 715927 h 1225583"/>
                <a:gd name="connsiteX0" fmla="*/ 0 w 1384374"/>
                <a:gd name="connsiteY0" fmla="*/ 721865 h 1231521"/>
                <a:gd name="connsiteX1" fmla="*/ 194185 w 1384374"/>
                <a:gd name="connsiteY1" fmla="*/ 1231521 h 1231521"/>
                <a:gd name="connsiteX2" fmla="*/ 1353370 w 1384374"/>
                <a:gd name="connsiteY2" fmla="*/ 40184 h 1231521"/>
                <a:gd name="connsiteX3" fmla="*/ 1384374 w 1384374"/>
                <a:gd name="connsiteY3" fmla="*/ 0 h 1231521"/>
                <a:gd name="connsiteX4" fmla="*/ 250734 w 1384374"/>
                <a:gd name="connsiteY4" fmla="*/ 5938 h 1231521"/>
                <a:gd name="connsiteX5" fmla="*/ 0 w 1384374"/>
                <a:gd name="connsiteY5" fmla="*/ 721865 h 1231521"/>
                <a:gd name="connsiteX0" fmla="*/ 0 w 1384374"/>
                <a:gd name="connsiteY0" fmla="*/ 721865 h 1231521"/>
                <a:gd name="connsiteX1" fmla="*/ 194185 w 1384374"/>
                <a:gd name="connsiteY1" fmla="*/ 1231521 h 1231521"/>
                <a:gd name="connsiteX2" fmla="*/ 1353370 w 1384374"/>
                <a:gd name="connsiteY2" fmla="*/ 40184 h 1231521"/>
                <a:gd name="connsiteX3" fmla="*/ 1384374 w 1384374"/>
                <a:gd name="connsiteY3" fmla="*/ 0 h 1231521"/>
                <a:gd name="connsiteX4" fmla="*/ 208451 w 1384374"/>
                <a:gd name="connsiteY4" fmla="*/ 27795 h 1231521"/>
                <a:gd name="connsiteX5" fmla="*/ 0 w 1384374"/>
                <a:gd name="connsiteY5" fmla="*/ 721865 h 1231521"/>
                <a:gd name="connsiteX0" fmla="*/ 0 w 1384374"/>
                <a:gd name="connsiteY0" fmla="*/ 721865 h 1231521"/>
                <a:gd name="connsiteX1" fmla="*/ 194185 w 1384374"/>
                <a:gd name="connsiteY1" fmla="*/ 1231521 h 1231521"/>
                <a:gd name="connsiteX2" fmla="*/ 1353370 w 1384374"/>
                <a:gd name="connsiteY2" fmla="*/ 40184 h 1231521"/>
                <a:gd name="connsiteX3" fmla="*/ 1384374 w 1384374"/>
                <a:gd name="connsiteY3" fmla="*/ 0 h 1231521"/>
                <a:gd name="connsiteX4" fmla="*/ 229592 w 1384374"/>
                <a:gd name="connsiteY4" fmla="*/ 16868 h 1231521"/>
                <a:gd name="connsiteX5" fmla="*/ 0 w 1384374"/>
                <a:gd name="connsiteY5" fmla="*/ 721865 h 1231521"/>
                <a:gd name="connsiteX0" fmla="*/ 0 w 1384374"/>
                <a:gd name="connsiteY0" fmla="*/ 721865 h 1231521"/>
                <a:gd name="connsiteX1" fmla="*/ 194185 w 1384374"/>
                <a:gd name="connsiteY1" fmla="*/ 1231521 h 1231521"/>
                <a:gd name="connsiteX2" fmla="*/ 1384374 w 1384374"/>
                <a:gd name="connsiteY2" fmla="*/ 0 h 1231521"/>
                <a:gd name="connsiteX3" fmla="*/ 229592 w 1384374"/>
                <a:gd name="connsiteY3" fmla="*/ 16868 h 1231521"/>
                <a:gd name="connsiteX4" fmla="*/ 0 w 1384374"/>
                <a:gd name="connsiteY4" fmla="*/ 721865 h 1231521"/>
                <a:gd name="connsiteX0" fmla="*/ 0 w 1370280"/>
                <a:gd name="connsiteY0" fmla="*/ 704997 h 1214653"/>
                <a:gd name="connsiteX1" fmla="*/ 194185 w 1370280"/>
                <a:gd name="connsiteY1" fmla="*/ 1214653 h 1214653"/>
                <a:gd name="connsiteX2" fmla="*/ 1370280 w 1370280"/>
                <a:gd name="connsiteY2" fmla="*/ 4991 h 1214653"/>
                <a:gd name="connsiteX3" fmla="*/ 229592 w 1370280"/>
                <a:gd name="connsiteY3" fmla="*/ 0 h 1214653"/>
                <a:gd name="connsiteX4" fmla="*/ 0 w 1370280"/>
                <a:gd name="connsiteY4" fmla="*/ 704997 h 1214653"/>
                <a:gd name="connsiteX0" fmla="*/ 0 w 1370280"/>
                <a:gd name="connsiteY0" fmla="*/ 704997 h 1214653"/>
                <a:gd name="connsiteX1" fmla="*/ 194185 w 1370280"/>
                <a:gd name="connsiteY1" fmla="*/ 1214653 h 1214653"/>
                <a:gd name="connsiteX2" fmla="*/ 1370280 w 1370280"/>
                <a:gd name="connsiteY2" fmla="*/ 4991 h 1214653"/>
                <a:gd name="connsiteX3" fmla="*/ 61023 w 1370280"/>
                <a:gd name="connsiteY3" fmla="*/ 0 h 1214653"/>
                <a:gd name="connsiteX4" fmla="*/ 0 w 1370280"/>
                <a:gd name="connsiteY4" fmla="*/ 704997 h 1214653"/>
                <a:gd name="connsiteX0" fmla="*/ 0 w 1382923"/>
                <a:gd name="connsiteY0" fmla="*/ 704996 h 1214653"/>
                <a:gd name="connsiteX1" fmla="*/ 206828 w 1382923"/>
                <a:gd name="connsiteY1" fmla="*/ 1214653 h 1214653"/>
                <a:gd name="connsiteX2" fmla="*/ 1382923 w 1382923"/>
                <a:gd name="connsiteY2" fmla="*/ 4991 h 1214653"/>
                <a:gd name="connsiteX3" fmla="*/ 73666 w 1382923"/>
                <a:gd name="connsiteY3" fmla="*/ 0 h 1214653"/>
                <a:gd name="connsiteX4" fmla="*/ 0 w 1382923"/>
                <a:gd name="connsiteY4" fmla="*/ 704996 h 1214653"/>
                <a:gd name="connsiteX0" fmla="*/ 0 w 1382923"/>
                <a:gd name="connsiteY0" fmla="*/ 704996 h 1352365"/>
                <a:gd name="connsiteX1" fmla="*/ 78294 w 1382923"/>
                <a:gd name="connsiteY1" fmla="*/ 1352365 h 1352365"/>
                <a:gd name="connsiteX2" fmla="*/ 1382923 w 1382923"/>
                <a:gd name="connsiteY2" fmla="*/ 4991 h 1352365"/>
                <a:gd name="connsiteX3" fmla="*/ 73666 w 1382923"/>
                <a:gd name="connsiteY3" fmla="*/ 0 h 1352365"/>
                <a:gd name="connsiteX4" fmla="*/ 0 w 1382923"/>
                <a:gd name="connsiteY4" fmla="*/ 704996 h 1352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2923" h="1352365">
                  <a:moveTo>
                    <a:pt x="0" y="704996"/>
                  </a:moveTo>
                  <a:lnTo>
                    <a:pt x="78294" y="1352365"/>
                  </a:lnTo>
                  <a:lnTo>
                    <a:pt x="1382923" y="4991"/>
                  </a:lnTo>
                  <a:lnTo>
                    <a:pt x="73666" y="0"/>
                  </a:lnTo>
                  <a:lnTo>
                    <a:pt x="0" y="704996"/>
                  </a:lnTo>
                  <a:close/>
                </a:path>
              </a:pathLst>
            </a:custGeom>
            <a:gradFill>
              <a:gsLst>
                <a:gs pos="0">
                  <a:prstClr val="white">
                    <a:alpha val="25000"/>
                  </a:prstClr>
                </a:gs>
                <a:gs pos="100000">
                  <a:schemeClr val="bg1">
                    <a:alpha val="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600">
                <a:solidFill>
                  <a:prstClr val="white"/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</p:grpSp>
      <p:sp>
        <p:nvSpPr>
          <p:cNvPr id="290" name="Text Box 5"/>
          <p:cNvSpPr txBox="1">
            <a:spLocks noChangeArrowheads="1"/>
          </p:cNvSpPr>
          <p:nvPr/>
        </p:nvSpPr>
        <p:spPr bwMode="auto">
          <a:xfrm>
            <a:off x="2983892" y="5223703"/>
            <a:ext cx="216405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marL="228600" indent="-228600">
              <a:buBlip>
                <a:blip r:embed="rId4"/>
              </a:buBlip>
              <a:defRPr sz="160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defRPr>
            </a:lvl1pPr>
          </a:lstStyle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ko-KR" altLang="en-US" sz="1800" dirty="0"/>
              <a:t> 기업 경영실태 파악</a:t>
            </a:r>
            <a:endParaRPr lang="en-US" altLang="ko-KR" sz="1800" dirty="0"/>
          </a:p>
        </p:txBody>
      </p:sp>
      <p:sp>
        <p:nvSpPr>
          <p:cNvPr id="291" name="Text Box 5"/>
          <p:cNvSpPr txBox="1">
            <a:spLocks noChangeArrowheads="1"/>
          </p:cNvSpPr>
          <p:nvPr/>
        </p:nvSpPr>
        <p:spPr bwMode="auto">
          <a:xfrm>
            <a:off x="2983892" y="5668989"/>
            <a:ext cx="203260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marL="228600" indent="-228600">
              <a:buBlip>
                <a:blip r:embed="rId4"/>
              </a:buBlip>
              <a:defRPr sz="160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defRPr>
            </a:lvl1pPr>
          </a:lstStyle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ko-KR" altLang="en-US" sz="1800" dirty="0"/>
              <a:t> </a:t>
            </a:r>
            <a:r>
              <a:rPr lang="ko-KR" altLang="en-US" sz="1800" dirty="0" smtClean="0"/>
              <a:t>지원이력 조회 및 </a:t>
            </a:r>
            <a:r>
              <a:rPr lang="en-US" altLang="ko-KR" sz="1800" dirty="0" smtClean="0"/>
              <a:t/>
            </a:r>
            <a:br>
              <a:rPr lang="en-US" altLang="ko-KR" sz="1800" dirty="0" smtClean="0"/>
            </a:br>
            <a:r>
              <a:rPr lang="en-US" altLang="ko-KR" sz="1800" dirty="0" smtClean="0"/>
              <a:t> </a:t>
            </a:r>
            <a:r>
              <a:rPr lang="ko-KR" altLang="en-US" sz="1800" dirty="0" smtClean="0"/>
              <a:t>맞춤형 사업 추천 </a:t>
            </a:r>
            <a:endParaRPr lang="en-US" altLang="ko-KR" sz="1800" dirty="0"/>
          </a:p>
        </p:txBody>
      </p:sp>
      <p:sp>
        <p:nvSpPr>
          <p:cNvPr id="292" name="아래쪽 화살표 291"/>
          <p:cNvSpPr/>
          <p:nvPr/>
        </p:nvSpPr>
        <p:spPr>
          <a:xfrm rot="16200000">
            <a:off x="2579704" y="2666125"/>
            <a:ext cx="304545" cy="284773"/>
          </a:xfrm>
          <a:prstGeom prst="downArrow">
            <a:avLst>
              <a:gd name="adj1" fmla="val 50000"/>
              <a:gd name="adj2" fmla="val 56775"/>
            </a:avLst>
          </a:prstGeom>
          <a:gradFill>
            <a:gsLst>
              <a:gs pos="833">
                <a:srgbClr val="FFFF00">
                  <a:alpha val="0"/>
                </a:srgbClr>
              </a:gs>
              <a:gs pos="48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0"/>
          </a:gradFill>
          <a:ln w="15875" cap="rnd">
            <a:noFill/>
            <a:tailEnd type="triangl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>
              <a:solidFill>
                <a:prstClr val="white"/>
              </a:solidFill>
            </a:endParaRPr>
          </a:p>
        </p:txBody>
      </p:sp>
      <p:sp>
        <p:nvSpPr>
          <p:cNvPr id="293" name="아래쪽 화살표 292"/>
          <p:cNvSpPr/>
          <p:nvPr/>
        </p:nvSpPr>
        <p:spPr>
          <a:xfrm rot="16200000">
            <a:off x="2579704" y="3743989"/>
            <a:ext cx="304545" cy="284773"/>
          </a:xfrm>
          <a:prstGeom prst="downArrow">
            <a:avLst>
              <a:gd name="adj1" fmla="val 50000"/>
              <a:gd name="adj2" fmla="val 56775"/>
            </a:avLst>
          </a:prstGeom>
          <a:gradFill>
            <a:gsLst>
              <a:gs pos="833">
                <a:srgbClr val="FFFF00">
                  <a:alpha val="0"/>
                </a:srgbClr>
              </a:gs>
              <a:gs pos="48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0"/>
          </a:gradFill>
          <a:ln w="15875" cap="rnd">
            <a:noFill/>
            <a:tailEnd type="triangl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>
              <a:solidFill>
                <a:prstClr val="white"/>
              </a:solidFill>
            </a:endParaRPr>
          </a:p>
        </p:txBody>
      </p:sp>
      <p:sp>
        <p:nvSpPr>
          <p:cNvPr id="294" name="아래쪽 화살표 293"/>
          <p:cNvSpPr/>
          <p:nvPr/>
        </p:nvSpPr>
        <p:spPr>
          <a:xfrm rot="16200000">
            <a:off x="2579705" y="5182198"/>
            <a:ext cx="304545" cy="284773"/>
          </a:xfrm>
          <a:prstGeom prst="downArrow">
            <a:avLst>
              <a:gd name="adj1" fmla="val 50000"/>
              <a:gd name="adj2" fmla="val 56775"/>
            </a:avLst>
          </a:prstGeom>
          <a:gradFill>
            <a:gsLst>
              <a:gs pos="833">
                <a:srgbClr val="FFFF00">
                  <a:alpha val="0"/>
                </a:srgbClr>
              </a:gs>
              <a:gs pos="48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0"/>
          </a:gradFill>
          <a:ln w="15875" cap="rnd">
            <a:noFill/>
            <a:tailEnd type="triangl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>
              <a:solidFill>
                <a:prstClr val="white"/>
              </a:solidFill>
            </a:endParaRPr>
          </a:p>
        </p:txBody>
      </p:sp>
      <p:cxnSp>
        <p:nvCxnSpPr>
          <p:cNvPr id="295" name="직선 연결선 294"/>
          <p:cNvCxnSpPr/>
          <p:nvPr/>
        </p:nvCxnSpPr>
        <p:spPr>
          <a:xfrm>
            <a:off x="788646" y="5186252"/>
            <a:ext cx="162245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직선 연결선 295"/>
          <p:cNvCxnSpPr/>
          <p:nvPr/>
        </p:nvCxnSpPr>
        <p:spPr>
          <a:xfrm>
            <a:off x="788646" y="5583415"/>
            <a:ext cx="162245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직선 연결선 296"/>
          <p:cNvCxnSpPr/>
          <p:nvPr/>
        </p:nvCxnSpPr>
        <p:spPr>
          <a:xfrm>
            <a:off x="788646" y="5952974"/>
            <a:ext cx="162245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그룹 297"/>
          <p:cNvGrpSpPr/>
          <p:nvPr/>
        </p:nvGrpSpPr>
        <p:grpSpPr>
          <a:xfrm>
            <a:off x="742063" y="2220230"/>
            <a:ext cx="1780566" cy="342573"/>
            <a:chOff x="660774" y="2276475"/>
            <a:chExt cx="2048831" cy="361950"/>
          </a:xfrm>
        </p:grpSpPr>
        <p:sp>
          <p:nvSpPr>
            <p:cNvPr id="299" name="AutoShape 55"/>
            <p:cNvSpPr>
              <a:spLocks noChangeArrowheads="1"/>
            </p:cNvSpPr>
            <p:nvPr/>
          </p:nvSpPr>
          <p:spPr bwMode="auto">
            <a:xfrm>
              <a:off x="660774" y="2276475"/>
              <a:ext cx="2006226" cy="361950"/>
            </a:xfrm>
            <a:prstGeom prst="roundRect">
              <a:avLst>
                <a:gd name="adj" fmla="val 8634"/>
              </a:avLst>
            </a:prstGeom>
            <a:solidFill>
              <a:srgbClr val="3D7AB1"/>
            </a:solidFill>
            <a:ln w="3175">
              <a:noFill/>
              <a:round/>
              <a:headEnd/>
              <a:tailEnd/>
            </a:ln>
            <a:effectLst>
              <a:innerShdw blurRad="50800">
                <a:prstClr val="black">
                  <a:alpha val="56000"/>
                </a:prstClr>
              </a:innerShdw>
            </a:effectLst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>
                <a:solidFill>
                  <a:prstClr val="black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pic>
          <p:nvPicPr>
            <p:cNvPr id="300" name="Picture 3" descr="E:\PNG\기타\빛광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1802" y="2280851"/>
              <a:ext cx="897803" cy="4571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1" name="제목 114"/>
          <p:cNvSpPr txBox="1">
            <a:spLocks/>
          </p:cNvSpPr>
          <p:nvPr/>
        </p:nvSpPr>
        <p:spPr>
          <a:xfrm>
            <a:off x="620518" y="2252730"/>
            <a:ext cx="1991824" cy="272613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wrap="none" anchor="ctr" anchorCtr="0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ko-KR" altLang="en-US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기업 </a:t>
            </a:r>
            <a:r>
              <a:rPr lang="en-US" altLang="ko-KR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DB</a:t>
            </a:r>
            <a:endParaRPr lang="ko-KR" altLang="en-US" kern="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40" pitchFamily="18" charset="-127"/>
              <a:ea typeface="-윤고딕340" pitchFamily="18" charset="-127"/>
            </a:endParaRPr>
          </a:p>
        </p:txBody>
      </p:sp>
      <p:grpSp>
        <p:nvGrpSpPr>
          <p:cNvPr id="8" name="그룹 301"/>
          <p:cNvGrpSpPr/>
          <p:nvPr/>
        </p:nvGrpSpPr>
        <p:grpSpPr>
          <a:xfrm>
            <a:off x="742063" y="3292192"/>
            <a:ext cx="1780566" cy="342573"/>
            <a:chOff x="660774" y="2276475"/>
            <a:chExt cx="2048831" cy="361950"/>
          </a:xfrm>
        </p:grpSpPr>
        <p:sp>
          <p:nvSpPr>
            <p:cNvPr id="303" name="AutoShape 55"/>
            <p:cNvSpPr>
              <a:spLocks noChangeArrowheads="1"/>
            </p:cNvSpPr>
            <p:nvPr/>
          </p:nvSpPr>
          <p:spPr bwMode="auto">
            <a:xfrm>
              <a:off x="660774" y="2276475"/>
              <a:ext cx="2006226" cy="361950"/>
            </a:xfrm>
            <a:prstGeom prst="roundRect">
              <a:avLst>
                <a:gd name="adj" fmla="val 8634"/>
              </a:avLst>
            </a:prstGeom>
            <a:solidFill>
              <a:srgbClr val="3D7AB1"/>
            </a:solidFill>
            <a:ln w="3175">
              <a:noFill/>
              <a:round/>
              <a:headEnd/>
              <a:tailEnd/>
            </a:ln>
            <a:effectLst>
              <a:innerShdw blurRad="50800">
                <a:prstClr val="black">
                  <a:alpha val="56000"/>
                </a:prstClr>
              </a:innerShdw>
            </a:effectLst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>
                <a:solidFill>
                  <a:prstClr val="black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pic>
          <p:nvPicPr>
            <p:cNvPr id="304" name="Picture 3" descr="E:\PNG\기타\빛광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1802" y="2280851"/>
              <a:ext cx="897803" cy="4571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5" name="제목 114"/>
          <p:cNvSpPr txBox="1">
            <a:spLocks/>
          </p:cNvSpPr>
          <p:nvPr/>
        </p:nvSpPr>
        <p:spPr>
          <a:xfrm>
            <a:off x="657403" y="3324692"/>
            <a:ext cx="1918052" cy="272613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wrap="none" anchor="ctr" anchorCtr="0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ko-KR" altLang="en-US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정책 </a:t>
            </a:r>
            <a:r>
              <a:rPr lang="en-US" altLang="ko-KR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DB</a:t>
            </a:r>
          </a:p>
        </p:txBody>
      </p:sp>
      <p:grpSp>
        <p:nvGrpSpPr>
          <p:cNvPr id="9" name="그룹 305"/>
          <p:cNvGrpSpPr/>
          <p:nvPr/>
        </p:nvGrpSpPr>
        <p:grpSpPr>
          <a:xfrm>
            <a:off x="742063" y="4457932"/>
            <a:ext cx="1780566" cy="342573"/>
            <a:chOff x="660774" y="2276475"/>
            <a:chExt cx="2048831" cy="361950"/>
          </a:xfrm>
        </p:grpSpPr>
        <p:sp>
          <p:nvSpPr>
            <p:cNvPr id="307" name="AutoShape 55"/>
            <p:cNvSpPr>
              <a:spLocks noChangeArrowheads="1"/>
            </p:cNvSpPr>
            <p:nvPr/>
          </p:nvSpPr>
          <p:spPr bwMode="auto">
            <a:xfrm>
              <a:off x="660774" y="2276475"/>
              <a:ext cx="2006226" cy="361950"/>
            </a:xfrm>
            <a:prstGeom prst="roundRect">
              <a:avLst>
                <a:gd name="adj" fmla="val 8634"/>
              </a:avLst>
            </a:prstGeom>
            <a:solidFill>
              <a:srgbClr val="3D7AB1"/>
            </a:solidFill>
            <a:ln w="3175">
              <a:noFill/>
              <a:round/>
              <a:headEnd/>
              <a:tailEnd/>
            </a:ln>
            <a:effectLst>
              <a:innerShdw blurRad="50800">
                <a:prstClr val="black">
                  <a:alpha val="56000"/>
                </a:prstClr>
              </a:innerShdw>
            </a:effectLst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>
                <a:solidFill>
                  <a:prstClr val="black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pic>
          <p:nvPicPr>
            <p:cNvPr id="308" name="Picture 3" descr="E:\PNG\기타\빛광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1802" y="2280851"/>
              <a:ext cx="897803" cy="4571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9" name="제목 114"/>
          <p:cNvSpPr txBox="1">
            <a:spLocks/>
          </p:cNvSpPr>
          <p:nvPr/>
        </p:nvSpPr>
        <p:spPr>
          <a:xfrm>
            <a:off x="666625" y="4490432"/>
            <a:ext cx="1899610" cy="272613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wrap="none" anchor="ctr" anchorCtr="0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ko-KR" altLang="en-US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부처 정보연계</a:t>
            </a:r>
          </a:p>
        </p:txBody>
      </p:sp>
      <p:sp>
        <p:nvSpPr>
          <p:cNvPr id="310" name="이등변 삼각형 309"/>
          <p:cNvSpPr/>
          <p:nvPr/>
        </p:nvSpPr>
        <p:spPr>
          <a:xfrm rot="5400000">
            <a:off x="1655682" y="4994549"/>
            <a:ext cx="81901" cy="52926"/>
          </a:xfrm>
          <a:prstGeom prst="triangle">
            <a:avLst/>
          </a:prstGeom>
          <a:solidFill>
            <a:schemeClr val="accent1">
              <a:lumMod val="50000"/>
            </a:schemeClr>
          </a:solidFill>
          <a:ln w="1587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600"/>
          </a:p>
        </p:txBody>
      </p:sp>
      <p:sp>
        <p:nvSpPr>
          <p:cNvPr id="311" name="이등변 삼각형 310"/>
          <p:cNvSpPr/>
          <p:nvPr/>
        </p:nvSpPr>
        <p:spPr>
          <a:xfrm rot="5400000">
            <a:off x="1655682" y="5390513"/>
            <a:ext cx="81901" cy="52926"/>
          </a:xfrm>
          <a:prstGeom prst="triangle">
            <a:avLst/>
          </a:prstGeom>
          <a:solidFill>
            <a:schemeClr val="accent1">
              <a:lumMod val="50000"/>
            </a:schemeClr>
          </a:solidFill>
          <a:ln w="1587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600"/>
          </a:p>
        </p:txBody>
      </p:sp>
      <p:sp>
        <p:nvSpPr>
          <p:cNvPr id="312" name="이등변 삼각형 311"/>
          <p:cNvSpPr/>
          <p:nvPr/>
        </p:nvSpPr>
        <p:spPr>
          <a:xfrm rot="5400000">
            <a:off x="1655682" y="5765454"/>
            <a:ext cx="81901" cy="52926"/>
          </a:xfrm>
          <a:prstGeom prst="triangle">
            <a:avLst/>
          </a:prstGeom>
          <a:solidFill>
            <a:schemeClr val="accent1">
              <a:lumMod val="50000"/>
            </a:schemeClr>
          </a:solidFill>
          <a:ln w="1587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600"/>
          </a:p>
        </p:txBody>
      </p:sp>
      <p:sp>
        <p:nvSpPr>
          <p:cNvPr id="313" name="이등변 삼각형 312"/>
          <p:cNvSpPr/>
          <p:nvPr/>
        </p:nvSpPr>
        <p:spPr>
          <a:xfrm rot="5400000">
            <a:off x="1655682" y="6110160"/>
            <a:ext cx="81901" cy="52926"/>
          </a:xfrm>
          <a:prstGeom prst="triangle">
            <a:avLst/>
          </a:prstGeom>
          <a:solidFill>
            <a:schemeClr val="accent1">
              <a:lumMod val="50000"/>
            </a:schemeClr>
          </a:solidFill>
          <a:ln w="1587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600"/>
          </a:p>
        </p:txBody>
      </p:sp>
      <p:grpSp>
        <p:nvGrpSpPr>
          <p:cNvPr id="10" name="그룹 313"/>
          <p:cNvGrpSpPr/>
          <p:nvPr/>
        </p:nvGrpSpPr>
        <p:grpSpPr>
          <a:xfrm>
            <a:off x="2964396" y="3529238"/>
            <a:ext cx="2157589" cy="520288"/>
            <a:chOff x="323528" y="5798540"/>
            <a:chExt cx="8741788" cy="549717"/>
          </a:xfrm>
        </p:grpSpPr>
        <p:grpSp>
          <p:nvGrpSpPr>
            <p:cNvPr id="11" name="그룹 314"/>
            <p:cNvGrpSpPr/>
            <p:nvPr/>
          </p:nvGrpSpPr>
          <p:grpSpPr>
            <a:xfrm>
              <a:off x="323528" y="5798540"/>
              <a:ext cx="8741788" cy="549717"/>
              <a:chOff x="9525" y="336688"/>
              <a:chExt cx="4102220" cy="558662"/>
            </a:xfrm>
          </p:grpSpPr>
          <p:sp>
            <p:nvSpPr>
              <p:cNvPr id="317" name="직사각형 316"/>
              <p:cNvSpPr/>
              <p:nvPr/>
            </p:nvSpPr>
            <p:spPr bwMode="auto">
              <a:xfrm>
                <a:off x="12828" y="336688"/>
                <a:ext cx="4098917" cy="558662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atinLnBrk="0">
                  <a:defRPr/>
                </a:pPr>
                <a:endParaRPr lang="ko-KR" altLang="en-US" sz="1600" kern="0">
                  <a:solidFill>
                    <a:srgbClr val="FFFF00"/>
                  </a:solidFill>
                  <a:latin typeface="HY헤드라인M"/>
                  <a:ea typeface="HY헤드라인M"/>
                </a:endParaRPr>
              </a:p>
            </p:txBody>
          </p:sp>
          <p:grpSp>
            <p:nvGrpSpPr>
              <p:cNvPr id="12" name="그룹 317"/>
              <p:cNvGrpSpPr/>
              <p:nvPr/>
            </p:nvGrpSpPr>
            <p:grpSpPr>
              <a:xfrm>
                <a:off x="9525" y="336688"/>
                <a:ext cx="3935812" cy="558662"/>
                <a:chOff x="130761" y="336688"/>
                <a:chExt cx="3814576" cy="558662"/>
              </a:xfrm>
            </p:grpSpPr>
            <p:cxnSp>
              <p:nvCxnSpPr>
                <p:cNvPr id="319" name="직선 연결선 318"/>
                <p:cNvCxnSpPr/>
                <p:nvPr/>
              </p:nvCxnSpPr>
              <p:spPr bwMode="auto">
                <a:xfrm flipH="1">
                  <a:off x="130761" y="336688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C00000"/>
                      </a:gs>
                      <a:gs pos="79000">
                        <a:srgbClr val="C0000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20" name="직선 연결선 319"/>
                <p:cNvCxnSpPr/>
                <p:nvPr/>
              </p:nvCxnSpPr>
              <p:spPr bwMode="auto">
                <a:xfrm flipH="1">
                  <a:off x="130761" y="895350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C00000"/>
                      </a:gs>
                      <a:gs pos="79000">
                        <a:srgbClr val="C0000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316" name="직사각형 315"/>
            <p:cNvSpPr/>
            <p:nvPr/>
          </p:nvSpPr>
          <p:spPr>
            <a:xfrm>
              <a:off x="1424316" y="5863689"/>
              <a:ext cx="6512985" cy="42274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2000" kern="0" spc="-90" dirty="0">
                  <a:gradFill>
                    <a:gsLst>
                      <a:gs pos="100000">
                        <a:srgbClr val="C00000"/>
                      </a:gs>
                      <a:gs pos="0">
                        <a:srgbClr val="C0504D">
                          <a:lumMod val="50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매트릭스 분석</a:t>
              </a:r>
            </a:p>
          </p:txBody>
        </p:sp>
      </p:grpSp>
      <p:grpSp>
        <p:nvGrpSpPr>
          <p:cNvPr id="13" name="그룹 320"/>
          <p:cNvGrpSpPr/>
          <p:nvPr/>
        </p:nvGrpSpPr>
        <p:grpSpPr>
          <a:xfrm>
            <a:off x="3241959" y="2314792"/>
            <a:ext cx="1365013" cy="1149197"/>
            <a:chOff x="3527117" y="2683738"/>
            <a:chExt cx="1365013" cy="1055218"/>
          </a:xfrm>
        </p:grpSpPr>
        <p:grpSp>
          <p:nvGrpSpPr>
            <p:cNvPr id="14" name="그룹 321"/>
            <p:cNvGrpSpPr/>
            <p:nvPr/>
          </p:nvGrpSpPr>
          <p:grpSpPr>
            <a:xfrm>
              <a:off x="3915345" y="2878059"/>
              <a:ext cx="976785" cy="860897"/>
              <a:chOff x="3789029" y="2425108"/>
              <a:chExt cx="1123950" cy="990600"/>
            </a:xfrm>
          </p:grpSpPr>
          <p:pic>
            <p:nvPicPr>
              <p:cNvPr id="324" name="_x120253048" descr="EMB00000cf4070d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b="42105"/>
              <a:stretch>
                <a:fillRect/>
              </a:stretch>
            </p:blipFill>
            <p:spPr bwMode="auto">
              <a:xfrm>
                <a:off x="3789029" y="2553120"/>
                <a:ext cx="1071586" cy="59441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25" name="모서리가 둥근 직사각형 324"/>
              <p:cNvSpPr/>
              <p:nvPr/>
            </p:nvSpPr>
            <p:spPr>
              <a:xfrm>
                <a:off x="3798554" y="2425108"/>
                <a:ext cx="1104900" cy="638175"/>
              </a:xfrm>
              <a:prstGeom prst="roundRect">
                <a:avLst>
                  <a:gd name="adj" fmla="val 1741"/>
                </a:avLst>
              </a:prstGeom>
              <a:noFill/>
              <a:ln w="38100" cap="rnd">
                <a:solidFill>
                  <a:schemeClr val="tx2">
                    <a:lumMod val="60000"/>
                    <a:lumOff val="40000"/>
                  </a:schemeClr>
                </a:solidFill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1600"/>
              </a:p>
            </p:txBody>
          </p:sp>
          <p:sp>
            <p:nvSpPr>
              <p:cNvPr id="326" name="양쪽 모서리가 둥근 사각형 325"/>
              <p:cNvSpPr/>
              <p:nvPr/>
            </p:nvSpPr>
            <p:spPr>
              <a:xfrm flipV="1">
                <a:off x="3789029" y="3062910"/>
                <a:ext cx="1123950" cy="122533"/>
              </a:xfrm>
              <a:prstGeom prst="round2Same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5875" cap="rnd">
                <a:noFill/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1600"/>
              </a:p>
            </p:txBody>
          </p:sp>
          <p:sp>
            <p:nvSpPr>
              <p:cNvPr id="327" name="직사각형 326"/>
              <p:cNvSpPr/>
              <p:nvPr/>
            </p:nvSpPr>
            <p:spPr>
              <a:xfrm>
                <a:off x="4055729" y="3358558"/>
                <a:ext cx="590550" cy="5715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5875" cap="rnd">
                <a:noFill/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1600"/>
              </a:p>
            </p:txBody>
          </p:sp>
          <p:sp>
            <p:nvSpPr>
              <p:cNvPr id="328" name="사다리꼴 327"/>
              <p:cNvSpPr/>
              <p:nvPr/>
            </p:nvSpPr>
            <p:spPr>
              <a:xfrm>
                <a:off x="4299150" y="3143432"/>
                <a:ext cx="103709" cy="215126"/>
              </a:xfrm>
              <a:prstGeom prst="trapezoid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5875" cap="rnd">
                <a:noFill/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1600"/>
              </a:p>
            </p:txBody>
          </p:sp>
          <p:sp>
            <p:nvSpPr>
              <p:cNvPr id="329" name="타원 328"/>
              <p:cNvSpPr/>
              <p:nvPr/>
            </p:nvSpPr>
            <p:spPr>
              <a:xfrm>
                <a:off x="4781647" y="3071268"/>
                <a:ext cx="66675" cy="66675"/>
              </a:xfrm>
              <a:prstGeom prst="ellipse">
                <a:avLst/>
              </a:prstGeom>
              <a:solidFill>
                <a:schemeClr val="bg1"/>
              </a:solidFill>
              <a:ln w="15875" cap="rnd">
                <a:noFill/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1600"/>
              </a:p>
            </p:txBody>
          </p:sp>
        </p:grpSp>
        <p:pic>
          <p:nvPicPr>
            <p:cNvPr id="323" name="Picture 36" descr="G:\work-2014\10월-한국소방산업기술원-210\psd\img\zz7.png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7117" y="2683738"/>
              <a:ext cx="677377" cy="59549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0" name="Text Box 5"/>
          <p:cNvSpPr txBox="1">
            <a:spLocks noChangeArrowheads="1"/>
          </p:cNvSpPr>
          <p:nvPr/>
        </p:nvSpPr>
        <p:spPr bwMode="auto">
          <a:xfrm>
            <a:off x="1021102" y="5968267"/>
            <a:ext cx="69442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spc="-150" smtClean="0">
                <a:gradFill>
                  <a:gsLst>
                    <a:gs pos="10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특허청</a:t>
            </a:r>
            <a:endParaRPr lang="ko-KR" altLang="en-US" sz="1600" spc="-150" dirty="0">
              <a:gradFill>
                <a:gsLst>
                  <a:gs pos="100000">
                    <a:schemeClr val="tx1">
                      <a:lumMod val="95000"/>
                      <a:lumOff val="5000"/>
                    </a:schemeClr>
                  </a:gs>
                  <a:gs pos="100000">
                    <a:schemeClr val="tx1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331" name="Text Box 5"/>
          <p:cNvSpPr txBox="1">
            <a:spLocks noChangeArrowheads="1"/>
          </p:cNvSpPr>
          <p:nvPr/>
        </p:nvSpPr>
        <p:spPr bwMode="auto">
          <a:xfrm>
            <a:off x="1021102" y="4858322"/>
            <a:ext cx="69442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spc="-150" dirty="0" smtClean="0">
                <a:gradFill>
                  <a:gsLst>
                    <a:gs pos="10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국세청</a:t>
            </a:r>
            <a:endParaRPr lang="ko-KR" altLang="en-US" sz="1600" spc="-150" dirty="0">
              <a:gradFill>
                <a:gsLst>
                  <a:gs pos="100000">
                    <a:schemeClr val="tx1">
                      <a:lumMod val="95000"/>
                      <a:lumOff val="5000"/>
                    </a:schemeClr>
                  </a:gs>
                  <a:gs pos="100000">
                    <a:schemeClr val="tx1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332" name="Text Box 5"/>
          <p:cNvSpPr txBox="1">
            <a:spLocks noChangeArrowheads="1"/>
          </p:cNvSpPr>
          <p:nvPr/>
        </p:nvSpPr>
        <p:spPr bwMode="auto">
          <a:xfrm>
            <a:off x="1021102" y="5254376"/>
            <a:ext cx="69442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spc="-150" dirty="0" err="1" smtClean="0">
                <a:gradFill>
                  <a:gsLst>
                    <a:gs pos="10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고용부</a:t>
            </a:r>
            <a:endParaRPr lang="ko-KR" altLang="en-US" sz="1600" spc="-150" dirty="0">
              <a:gradFill>
                <a:gsLst>
                  <a:gs pos="100000">
                    <a:schemeClr val="tx1">
                      <a:lumMod val="95000"/>
                      <a:lumOff val="5000"/>
                    </a:schemeClr>
                  </a:gs>
                  <a:gs pos="100000">
                    <a:schemeClr val="tx1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333" name="제목 114"/>
          <p:cNvSpPr txBox="1">
            <a:spLocks/>
          </p:cNvSpPr>
          <p:nvPr/>
        </p:nvSpPr>
        <p:spPr>
          <a:xfrm>
            <a:off x="1384759" y="1774966"/>
            <a:ext cx="3363971" cy="243088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wrap="none" anchor="ctr" anchorCtr="0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ko-KR" altLang="en-US" sz="2000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중소기업통합관리 </a:t>
            </a:r>
            <a:r>
              <a:rPr lang="ko-KR" altLang="en-US" sz="200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시스템 </a:t>
            </a:r>
          </a:p>
        </p:txBody>
      </p:sp>
      <p:grpSp>
        <p:nvGrpSpPr>
          <p:cNvPr id="15" name="그룹 240"/>
          <p:cNvGrpSpPr/>
          <p:nvPr/>
        </p:nvGrpSpPr>
        <p:grpSpPr>
          <a:xfrm>
            <a:off x="109628" y="1029018"/>
            <a:ext cx="8935019" cy="471830"/>
            <a:chOff x="204627" y="1156196"/>
            <a:chExt cx="8734749" cy="704154"/>
          </a:xfrm>
        </p:grpSpPr>
        <p:sp>
          <p:nvSpPr>
            <p:cNvPr id="335" name="직사각형 334"/>
            <p:cNvSpPr/>
            <p:nvPr/>
          </p:nvSpPr>
          <p:spPr bwMode="auto">
            <a:xfrm>
              <a:off x="204627" y="1224673"/>
              <a:ext cx="8734749" cy="549714"/>
            </a:xfrm>
            <a:prstGeom prst="rect">
              <a:avLst/>
            </a:prstGeom>
            <a:gradFill rotWithShape="1">
              <a:gsLst>
                <a:gs pos="833">
                  <a:srgbClr val="FFFFFF">
                    <a:alpha val="0"/>
                  </a:srgbClr>
                </a:gs>
                <a:gs pos="69550">
                  <a:srgbClr val="FFFFFF"/>
                </a:gs>
                <a:gs pos="25000">
                  <a:schemeClr val="bg1"/>
                </a:gs>
                <a:gs pos="100000">
                  <a:srgbClr val="FFFFFF">
                    <a:alpha val="0"/>
                  </a:srgbClr>
                </a:gs>
              </a:gsLst>
              <a:lin ang="21594000" scaled="0"/>
            </a:gradFill>
            <a:ln>
              <a:noFill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>
              <a:bevelT w="0" h="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atinLnBrk="0">
                <a:defRPr/>
              </a:pPr>
              <a:endParaRPr lang="ko-KR" altLang="en-US" sz="2000" kern="0">
                <a:solidFill>
                  <a:srgbClr val="FFFF00"/>
                </a:solidFill>
                <a:latin typeface="HY헤드라인M"/>
                <a:ea typeface="HY헤드라인M"/>
              </a:endParaRPr>
            </a:p>
          </p:txBody>
        </p:sp>
        <p:cxnSp>
          <p:nvCxnSpPr>
            <p:cNvPr id="336" name="직선 연결선 335"/>
            <p:cNvCxnSpPr/>
            <p:nvPr/>
          </p:nvCxnSpPr>
          <p:spPr bwMode="auto">
            <a:xfrm flipH="1">
              <a:off x="378413" y="1156196"/>
              <a:ext cx="8387173" cy="0"/>
            </a:xfrm>
            <a:prstGeom prst="line">
              <a:avLst/>
            </a:prstGeom>
            <a:solidFill>
              <a:srgbClr val="0066FF"/>
            </a:solidFill>
            <a:ln w="9525" cap="flat" cmpd="sng" algn="ctr">
              <a:gradFill>
                <a:gsLst>
                  <a:gs pos="0">
                    <a:srgbClr val="0070C0">
                      <a:alpha val="0"/>
                    </a:srgbClr>
                  </a:gs>
                  <a:gs pos="21000">
                    <a:srgbClr val="0070C0"/>
                  </a:gs>
                  <a:gs pos="79000">
                    <a:srgbClr val="0070C0"/>
                  </a:gs>
                  <a:gs pos="100000">
                    <a:srgbClr val="FFFFFF">
                      <a:lumMod val="85000"/>
                      <a:alpha val="0"/>
                    </a:srgbClr>
                  </a:gs>
                </a:gsLst>
                <a:lin ang="108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7" name="직선 연결선 336"/>
            <p:cNvCxnSpPr/>
            <p:nvPr/>
          </p:nvCxnSpPr>
          <p:spPr bwMode="auto">
            <a:xfrm flipH="1">
              <a:off x="378413" y="1828112"/>
              <a:ext cx="8387174" cy="0"/>
            </a:xfrm>
            <a:prstGeom prst="line">
              <a:avLst/>
            </a:prstGeom>
            <a:solidFill>
              <a:srgbClr val="0066FF"/>
            </a:solidFill>
            <a:ln w="9525" cap="flat" cmpd="sng" algn="ctr">
              <a:gradFill>
                <a:gsLst>
                  <a:gs pos="0">
                    <a:srgbClr val="0070C0">
                      <a:alpha val="0"/>
                    </a:srgbClr>
                  </a:gs>
                  <a:gs pos="21000">
                    <a:srgbClr val="0070C0"/>
                  </a:gs>
                  <a:gs pos="79000">
                    <a:srgbClr val="0070C0"/>
                  </a:gs>
                  <a:gs pos="100000">
                    <a:srgbClr val="FFFFFF">
                      <a:lumMod val="85000"/>
                      <a:alpha val="0"/>
                    </a:srgbClr>
                  </a:gs>
                </a:gsLst>
                <a:lin ang="108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8" name="직사각형 337"/>
            <p:cNvSpPr/>
            <p:nvPr/>
          </p:nvSpPr>
          <p:spPr>
            <a:xfrm>
              <a:off x="1398004" y="1171366"/>
              <a:ext cx="7498856" cy="68898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24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정책 효율성을 높이고 고객이 쉽게 활용하도록 노력</a:t>
              </a:r>
              <a:endParaRPr lang="en-US" altLang="ko-KR" sz="2400" b="1" kern="0" dirty="0" smtClean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endParaRPr>
            </a:p>
          </p:txBody>
        </p:sp>
      </p:grpSp>
      <p:sp>
        <p:nvSpPr>
          <p:cNvPr id="340" name="자유형 339"/>
          <p:cNvSpPr/>
          <p:nvPr/>
        </p:nvSpPr>
        <p:spPr>
          <a:xfrm>
            <a:off x="5656639" y="3850058"/>
            <a:ext cx="869964" cy="415915"/>
          </a:xfrm>
          <a:custGeom>
            <a:avLst/>
            <a:gdLst>
              <a:gd name="connsiteX0" fmla="*/ 0 w 922421"/>
              <a:gd name="connsiteY0" fmla="*/ 409074 h 409074"/>
              <a:gd name="connsiteX1" fmla="*/ 922421 w 922421"/>
              <a:gd name="connsiteY1" fmla="*/ 0 h 409074"/>
              <a:gd name="connsiteX2" fmla="*/ 0 w 922421"/>
              <a:gd name="connsiteY2" fmla="*/ 0 h 409074"/>
              <a:gd name="connsiteX3" fmla="*/ 0 w 922421"/>
              <a:gd name="connsiteY3" fmla="*/ 409074 h 40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421" h="409074">
                <a:moveTo>
                  <a:pt x="0" y="409074"/>
                </a:moveTo>
                <a:lnTo>
                  <a:pt x="922421" y="0"/>
                </a:lnTo>
                <a:lnTo>
                  <a:pt x="0" y="0"/>
                </a:lnTo>
                <a:lnTo>
                  <a:pt x="0" y="409074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10000"/>
                </a:schemeClr>
              </a:gs>
              <a:gs pos="0">
                <a:schemeClr val="bg1">
                  <a:alpha val="27000"/>
                </a:schemeClr>
              </a:gs>
            </a:gsLst>
            <a:lin ang="9000000" scaled="0"/>
          </a:gradFill>
          <a:ln w="1587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 sz="2000"/>
          </a:p>
        </p:txBody>
      </p:sp>
      <p:sp>
        <p:nvSpPr>
          <p:cNvPr id="343" name="자유형 342"/>
          <p:cNvSpPr/>
          <p:nvPr/>
        </p:nvSpPr>
        <p:spPr>
          <a:xfrm>
            <a:off x="5643570" y="1886214"/>
            <a:ext cx="869964" cy="415915"/>
          </a:xfrm>
          <a:custGeom>
            <a:avLst/>
            <a:gdLst>
              <a:gd name="connsiteX0" fmla="*/ 0 w 922421"/>
              <a:gd name="connsiteY0" fmla="*/ 409074 h 409074"/>
              <a:gd name="connsiteX1" fmla="*/ 922421 w 922421"/>
              <a:gd name="connsiteY1" fmla="*/ 0 h 409074"/>
              <a:gd name="connsiteX2" fmla="*/ 0 w 922421"/>
              <a:gd name="connsiteY2" fmla="*/ 0 h 409074"/>
              <a:gd name="connsiteX3" fmla="*/ 0 w 922421"/>
              <a:gd name="connsiteY3" fmla="*/ 409074 h 40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421" h="409074">
                <a:moveTo>
                  <a:pt x="0" y="409074"/>
                </a:moveTo>
                <a:lnTo>
                  <a:pt x="922421" y="0"/>
                </a:lnTo>
                <a:lnTo>
                  <a:pt x="0" y="0"/>
                </a:lnTo>
                <a:lnTo>
                  <a:pt x="0" y="409074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10000"/>
                </a:schemeClr>
              </a:gs>
              <a:gs pos="0">
                <a:schemeClr val="bg1">
                  <a:alpha val="27000"/>
                </a:schemeClr>
              </a:gs>
            </a:gsLst>
            <a:lin ang="9000000" scaled="0"/>
          </a:gradFill>
          <a:ln w="1587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 sz="2000"/>
          </a:p>
        </p:txBody>
      </p:sp>
      <p:sp>
        <p:nvSpPr>
          <p:cNvPr id="345" name="제목 114"/>
          <p:cNvSpPr txBox="1">
            <a:spLocks/>
          </p:cNvSpPr>
          <p:nvPr/>
        </p:nvSpPr>
        <p:spPr>
          <a:xfrm>
            <a:off x="5721914" y="3929066"/>
            <a:ext cx="2896484" cy="267963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wrap="none" anchor="ctr" anchorCtr="0"/>
          <a:lstStyle/>
          <a:p>
            <a:pPr algn="ctr" eaLnBrk="0" latinLnBrk="0" hangingPunct="0">
              <a:defRPr/>
            </a:pPr>
            <a:r>
              <a:rPr lang="ko-KR" altLang="en-US" sz="2000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고객 </a:t>
            </a:r>
            <a:r>
              <a:rPr lang="ko-KR" altLang="en-US" sz="2000" kern="0" dirty="0" err="1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접근성</a:t>
            </a:r>
            <a:r>
              <a:rPr lang="ko-KR" altLang="en-US" sz="2000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 제고</a:t>
            </a:r>
          </a:p>
        </p:txBody>
      </p:sp>
      <p:sp>
        <p:nvSpPr>
          <p:cNvPr id="346" name="제목 114"/>
          <p:cNvSpPr txBox="1">
            <a:spLocks/>
          </p:cNvSpPr>
          <p:nvPr/>
        </p:nvSpPr>
        <p:spPr>
          <a:xfrm>
            <a:off x="5519714" y="1928802"/>
            <a:ext cx="3286149" cy="267963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wrap="none" anchor="ctr" anchorCtr="0"/>
          <a:lstStyle/>
          <a:p>
            <a:pPr algn="ctr" eaLnBrk="0" latinLnBrk="0" hangingPunct="0">
              <a:defRPr/>
            </a:pPr>
            <a:r>
              <a:rPr lang="ko-KR" altLang="en-US" sz="2000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정책 효율화</a:t>
            </a:r>
            <a:r>
              <a:rPr lang="ko-KR" altLang="en-US" sz="1600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 </a:t>
            </a:r>
            <a:r>
              <a:rPr lang="en-US" altLang="ko-KR" sz="1600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(</a:t>
            </a:r>
            <a:r>
              <a:rPr lang="ko-KR" altLang="en-US" sz="1600" kern="0" dirty="0" err="1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기재부</a:t>
            </a:r>
            <a:r>
              <a:rPr lang="ko-KR" altLang="en-US" sz="1600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 협업</a:t>
            </a:r>
            <a:r>
              <a:rPr lang="en-US" altLang="ko-KR" sz="1600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)</a:t>
            </a:r>
            <a:endParaRPr lang="ko-KR" altLang="en-US" sz="1600" kern="0" dirty="0" smtClean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40" panose="02030504000101010101" pitchFamily="18" charset="-127"/>
              <a:ea typeface="-윤고딕340" panose="02030504000101010101" pitchFamily="18" charset="-127"/>
              <a:cs typeface="Arial" pitchFamily="34" charset="0"/>
            </a:endParaRPr>
          </a:p>
        </p:txBody>
      </p:sp>
      <p:pic>
        <p:nvPicPr>
          <p:cNvPr id="347" name="그림 34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276" y="1063608"/>
            <a:ext cx="471864" cy="180000"/>
          </a:xfrm>
          <a:prstGeom prst="rect">
            <a:avLst/>
          </a:prstGeom>
        </p:spPr>
      </p:pic>
      <p:pic>
        <p:nvPicPr>
          <p:cNvPr id="348" name="그림 34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5185" b="23889"/>
          <a:stretch/>
        </p:blipFill>
        <p:spPr>
          <a:xfrm>
            <a:off x="8237957" y="1273574"/>
            <a:ext cx="471273" cy="180000"/>
          </a:xfrm>
          <a:prstGeom prst="rect">
            <a:avLst/>
          </a:prstGeom>
        </p:spPr>
      </p:pic>
      <p:pic>
        <p:nvPicPr>
          <p:cNvPr id="349" name="그림 348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534" t="17639" r="53253"/>
          <a:stretch/>
        </p:blipFill>
        <p:spPr>
          <a:xfrm>
            <a:off x="684213" y="5575304"/>
            <a:ext cx="355435" cy="446084"/>
          </a:xfrm>
          <a:prstGeom prst="rect">
            <a:avLst/>
          </a:prstGeom>
        </p:spPr>
      </p:pic>
      <p:sp>
        <p:nvSpPr>
          <p:cNvPr id="350" name="Text Box 5"/>
          <p:cNvSpPr txBox="1">
            <a:spLocks noChangeArrowheads="1"/>
          </p:cNvSpPr>
          <p:nvPr/>
        </p:nvSpPr>
        <p:spPr bwMode="auto">
          <a:xfrm>
            <a:off x="1039648" y="5605414"/>
            <a:ext cx="11406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spc="-150" dirty="0" smtClean="0">
                <a:latin typeface="-윤고딕330" pitchFamily="18" charset="-127"/>
                <a:ea typeface="-윤고딕330" pitchFamily="18" charset="-127"/>
              </a:rPr>
              <a:t>관세청</a:t>
            </a:r>
            <a:endParaRPr lang="ko-KR" altLang="en-US" sz="1600" spc="-150" dirty="0">
              <a:latin typeface="-윤고딕330" pitchFamily="18" charset="-127"/>
              <a:ea typeface="-윤고딕330" pitchFamily="18" charset="-127"/>
            </a:endParaRPr>
          </a:p>
        </p:txBody>
      </p:sp>
      <p:pic>
        <p:nvPicPr>
          <p:cNvPr id="351" name="그림 35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>
          <a:xfrm>
            <a:off x="746098" y="4929198"/>
            <a:ext cx="406298" cy="180000"/>
          </a:xfrm>
          <a:prstGeom prst="rect">
            <a:avLst/>
          </a:prstGeom>
        </p:spPr>
      </p:pic>
      <p:grpSp>
        <p:nvGrpSpPr>
          <p:cNvPr id="16" name="그룹 351"/>
          <p:cNvGrpSpPr/>
          <p:nvPr/>
        </p:nvGrpSpPr>
        <p:grpSpPr>
          <a:xfrm>
            <a:off x="430683" y="1046428"/>
            <a:ext cx="930668" cy="411108"/>
            <a:chOff x="456554" y="1048169"/>
            <a:chExt cx="2688547" cy="411108"/>
          </a:xfrm>
        </p:grpSpPr>
        <p:grpSp>
          <p:nvGrpSpPr>
            <p:cNvPr id="17" name="그룹 226"/>
            <p:cNvGrpSpPr/>
            <p:nvPr/>
          </p:nvGrpSpPr>
          <p:grpSpPr>
            <a:xfrm>
              <a:off x="456554" y="1048169"/>
              <a:ext cx="2688547" cy="411108"/>
              <a:chOff x="456554" y="1048169"/>
              <a:chExt cx="2688547" cy="411108"/>
            </a:xfrm>
          </p:grpSpPr>
          <p:grpSp>
            <p:nvGrpSpPr>
              <p:cNvPr id="18" name="그룹 233"/>
              <p:cNvGrpSpPr/>
              <p:nvPr/>
            </p:nvGrpSpPr>
            <p:grpSpPr>
              <a:xfrm>
                <a:off x="456554" y="1048169"/>
                <a:ext cx="2688547" cy="411108"/>
                <a:chOff x="1454256" y="5858252"/>
                <a:chExt cx="4769757" cy="539079"/>
              </a:xfrm>
            </p:grpSpPr>
            <p:sp>
              <p:nvSpPr>
                <p:cNvPr id="358" name="모서리가 둥근 직사각형 357"/>
                <p:cNvSpPr/>
                <p:nvPr/>
              </p:nvSpPr>
              <p:spPr>
                <a:xfrm>
                  <a:off x="1454256" y="5858252"/>
                  <a:ext cx="4769757" cy="53907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59" name="모서리가 둥근 직사각형 358"/>
                <p:cNvSpPr/>
                <p:nvPr/>
              </p:nvSpPr>
              <p:spPr>
                <a:xfrm>
                  <a:off x="1530028" y="5889904"/>
                  <a:ext cx="4623915" cy="473856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100000">
                      <a:srgbClr val="5A93C6"/>
                    </a:gs>
                    <a:gs pos="0">
                      <a:srgbClr val="365E8E"/>
                    </a:gs>
                  </a:gsLst>
                  <a:lin ang="9000000" scaled="0"/>
                </a:gradFill>
                <a:ln w="6350">
                  <a:solidFill>
                    <a:schemeClr val="bg1"/>
                  </a:solidFill>
                </a:ln>
                <a:effectLst>
                  <a:innerShdw blurRad="63500" dist="127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</p:grpSp>
          <p:pic>
            <p:nvPicPr>
              <p:cNvPr id="356" name="그림 355" descr="7.png"/>
              <p:cNvPicPr>
                <a:picLocks noChangeAspect="1"/>
              </p:cNvPicPr>
              <p:nvPr/>
            </p:nvPicPr>
            <p:blipFill>
              <a:blip r:embed="rId14" cstate="print"/>
              <a:srcRect l="36136" t="27801" r="50166" b="42889"/>
              <a:stretch>
                <a:fillRect/>
              </a:stretch>
            </p:blipFill>
            <p:spPr>
              <a:xfrm flipH="1">
                <a:off x="542252" y="1087732"/>
                <a:ext cx="2508714" cy="337256"/>
              </a:xfrm>
              <a:prstGeom prst="roundRect">
                <a:avLst>
                  <a:gd name="adj" fmla="val 42750"/>
                </a:avLst>
              </a:prstGeom>
            </p:spPr>
          </p:pic>
        </p:grpSp>
        <p:sp>
          <p:nvSpPr>
            <p:cNvPr id="354" name="제목 114"/>
            <p:cNvSpPr txBox="1">
              <a:spLocks/>
            </p:cNvSpPr>
            <p:nvPr/>
          </p:nvSpPr>
          <p:spPr>
            <a:xfrm>
              <a:off x="509134" y="1109068"/>
              <a:ext cx="2588972" cy="288033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2000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저 변</a:t>
              </a:r>
              <a:endParaRPr lang="ko-KR" altLang="en-US" sz="200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5168122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자유형 1"/>
          <p:cNvSpPr/>
          <p:nvPr/>
        </p:nvSpPr>
        <p:spPr>
          <a:xfrm flipV="1">
            <a:off x="1662050" y="2263608"/>
            <a:ext cx="7481950" cy="45719"/>
          </a:xfrm>
          <a:custGeom>
            <a:avLst/>
            <a:gdLst>
              <a:gd name="connsiteX0" fmla="*/ 0 w 8334302"/>
              <a:gd name="connsiteY0" fmla="*/ 0 h 0"/>
              <a:gd name="connsiteX1" fmla="*/ 8334302 w 833430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34302">
                <a:moveTo>
                  <a:pt x="0" y="0"/>
                </a:moveTo>
                <a:lnTo>
                  <a:pt x="8334302" y="0"/>
                </a:lnTo>
              </a:path>
            </a:pathLst>
          </a:custGeom>
          <a:noFill/>
          <a:ln w="19050" cap="rnd">
            <a:solidFill>
              <a:schemeClr val="accent1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080772" y="2678792"/>
            <a:ext cx="46805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defRPr/>
            </a:pPr>
            <a:r>
              <a:rPr lang="ko-KR" altLang="en-US" sz="2800" kern="0" spc="-90" dirty="0">
                <a:gradFill>
                  <a:gsLst>
                    <a:gs pos="100000">
                      <a:prstClr val="white">
                        <a:lumMod val="75000"/>
                      </a:prstClr>
                    </a:gs>
                    <a:gs pos="100000">
                      <a:srgbClr val="00589A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혁신적 </a:t>
            </a:r>
            <a:r>
              <a:rPr lang="ko-KR" altLang="en-US" sz="2800" kern="0" spc="-90" dirty="0" smtClean="0">
                <a:gradFill>
                  <a:gsLst>
                    <a:gs pos="100000">
                      <a:prstClr val="white">
                        <a:lumMod val="75000"/>
                      </a:prstClr>
                    </a:gs>
                    <a:gs pos="100000">
                      <a:srgbClr val="00589A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창조경제 생태계 </a:t>
            </a:r>
            <a:r>
              <a:rPr lang="ko-KR" altLang="en-US" sz="2800" kern="0" spc="-90" dirty="0">
                <a:gradFill>
                  <a:gsLst>
                    <a:gs pos="100000">
                      <a:prstClr val="white">
                        <a:lumMod val="75000"/>
                      </a:prstClr>
                    </a:gs>
                    <a:gs pos="100000">
                      <a:srgbClr val="00589A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확충</a:t>
            </a:r>
          </a:p>
        </p:txBody>
      </p:sp>
      <p:sp>
        <p:nvSpPr>
          <p:cNvPr id="25" name="모서리가 둥근 직사각형 24"/>
          <p:cNvSpPr/>
          <p:nvPr/>
        </p:nvSpPr>
        <p:spPr>
          <a:xfrm>
            <a:off x="1662050" y="2682625"/>
            <a:ext cx="1329148" cy="449980"/>
          </a:xfrm>
          <a:prstGeom prst="roundRect">
            <a:avLst>
              <a:gd name="adj" fmla="val 0"/>
            </a:avLst>
          </a:prstGeom>
          <a:solidFill>
            <a:srgbClr val="B3D1DF"/>
          </a:solidFill>
          <a:ln w="952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100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06254" y="2636912"/>
            <a:ext cx="1482620" cy="523220"/>
          </a:xfrm>
          <a:prstGeom prst="rect">
            <a:avLst/>
          </a:prstGeom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 fontAlgn="base">
              <a:spcAft>
                <a:spcPct val="0"/>
              </a:spcAft>
              <a:buClr>
                <a:prstClr val="black">
                  <a:lumMod val="85000"/>
                  <a:lumOff val="15000"/>
                </a:prstClr>
              </a:buClr>
            </a:pPr>
            <a:r>
              <a:rPr kumimoji="1" lang="ko-KR" altLang="en-US" sz="2800" b="1" spc="-40" dirty="0" smtClean="0">
                <a:gradFill>
                  <a:gsLst>
                    <a:gs pos="100000">
                      <a:prstClr val="white"/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전략 </a:t>
            </a:r>
            <a:r>
              <a:rPr kumimoji="1" lang="en-US" altLang="ko-KR" sz="2800" b="1" spc="-40" dirty="0" smtClean="0">
                <a:gradFill>
                  <a:gsLst>
                    <a:gs pos="100000">
                      <a:prstClr val="white"/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I</a:t>
            </a:r>
            <a:endParaRPr kumimoji="1" lang="ko-KR" altLang="en-US" sz="2800" b="1" spc="-40" dirty="0">
              <a:gradFill>
                <a:gsLst>
                  <a:gs pos="100000">
                    <a:prstClr val="white"/>
                  </a:gs>
                  <a:gs pos="100000">
                    <a:srgbClr val="FFFFFF">
                      <a:lumMod val="85000"/>
                      <a:alpha val="0"/>
                    </a:srgbClr>
                  </a:gs>
                </a:gsLst>
                <a:lin ang="108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1662050" y="4122786"/>
            <a:ext cx="1329148" cy="449980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 w="952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10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06254" y="4077072"/>
            <a:ext cx="148262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 fontAlgn="base">
              <a:spcAft>
                <a:spcPct val="0"/>
              </a:spcAft>
              <a:buClr>
                <a:prstClr val="black">
                  <a:lumMod val="85000"/>
                  <a:lumOff val="15000"/>
                </a:prstClr>
              </a:buClr>
            </a:pPr>
            <a:r>
              <a:rPr kumimoji="1" lang="ko-KR" altLang="en-US" sz="2800" b="1" spc="-40" dirty="0" smtClean="0">
                <a:gradFill>
                  <a:gsLst>
                    <a:gs pos="100000">
                      <a:prstClr val="white"/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전략 </a:t>
            </a:r>
            <a:r>
              <a:rPr kumimoji="1" lang="en-US" altLang="ko-KR" sz="2800" b="1" spc="-40" dirty="0" smtClean="0">
                <a:gradFill>
                  <a:gsLst>
                    <a:gs pos="100000">
                      <a:prstClr val="white"/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III</a:t>
            </a:r>
            <a:endParaRPr kumimoji="1" lang="ko-KR" altLang="en-US" sz="2800" b="1" spc="-40" dirty="0">
              <a:gradFill>
                <a:gsLst>
                  <a:gs pos="100000">
                    <a:prstClr val="white"/>
                  </a:gs>
                  <a:gs pos="100000">
                    <a:srgbClr val="FFFFFF">
                      <a:lumMod val="85000"/>
                      <a:alpha val="0"/>
                    </a:srgbClr>
                  </a:gs>
                </a:gsLst>
                <a:lin ang="108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3080772" y="4053219"/>
            <a:ext cx="46805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defRPr/>
            </a:pPr>
            <a:r>
              <a:rPr lang="ko-KR" altLang="en-US" sz="2800" kern="0" spc="-9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589A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창조적 </a:t>
            </a:r>
            <a:r>
              <a:rPr lang="ko-KR" altLang="en-US" sz="3200" b="1" kern="0" spc="-90" dirty="0">
                <a:gradFill>
                  <a:gsLst>
                    <a:gs pos="100000">
                      <a:srgbClr val="145CAC"/>
                    </a:gs>
                    <a:gs pos="100000">
                      <a:srgbClr val="00589A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금융생태계</a:t>
            </a:r>
            <a:r>
              <a:rPr lang="ko-KR" altLang="en-US" sz="2800" kern="0" spc="-9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589A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 활성화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080772" y="3372496"/>
            <a:ext cx="46805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defRPr/>
            </a:pPr>
            <a:r>
              <a:rPr lang="ko-KR" altLang="en-US" sz="2800" kern="0" spc="-90" dirty="0">
                <a:gradFill>
                  <a:gsLst>
                    <a:gs pos="100000">
                      <a:prstClr val="white">
                        <a:lumMod val="75000"/>
                      </a:prstClr>
                    </a:gs>
                    <a:gs pos="100000">
                      <a:srgbClr val="00589A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역동적 기업생태계 구현</a:t>
            </a:r>
          </a:p>
        </p:txBody>
      </p:sp>
      <p:sp>
        <p:nvSpPr>
          <p:cNvPr id="22" name="모서리가 둥근 직사각형 21"/>
          <p:cNvSpPr/>
          <p:nvPr/>
        </p:nvSpPr>
        <p:spPr>
          <a:xfrm>
            <a:off x="1662050" y="3409685"/>
            <a:ext cx="1329148" cy="449980"/>
          </a:xfrm>
          <a:prstGeom prst="roundRect">
            <a:avLst>
              <a:gd name="adj" fmla="val 0"/>
            </a:avLst>
          </a:prstGeom>
          <a:solidFill>
            <a:srgbClr val="B3D1DF"/>
          </a:solidFill>
          <a:ln w="952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100">
              <a:solidFill>
                <a:prstClr val="white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06254" y="3363972"/>
            <a:ext cx="148262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 fontAlgn="base">
              <a:spcAft>
                <a:spcPct val="0"/>
              </a:spcAft>
              <a:buClr>
                <a:prstClr val="black">
                  <a:lumMod val="85000"/>
                  <a:lumOff val="15000"/>
                </a:prstClr>
              </a:buClr>
            </a:pPr>
            <a:r>
              <a:rPr kumimoji="1" lang="ko-KR" altLang="en-US" sz="2800" b="1" spc="-40" dirty="0" smtClean="0">
                <a:gradFill>
                  <a:gsLst>
                    <a:gs pos="100000">
                      <a:prstClr val="white"/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전략 </a:t>
            </a:r>
            <a:r>
              <a:rPr kumimoji="1" lang="en-US" altLang="ko-KR" sz="2800" b="1" spc="-40" dirty="0" smtClean="0">
                <a:gradFill>
                  <a:gsLst>
                    <a:gs pos="100000">
                      <a:prstClr val="white"/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II</a:t>
            </a:r>
            <a:endParaRPr kumimoji="1" lang="ko-KR" altLang="en-US" sz="2800" b="1" spc="-40" dirty="0">
              <a:gradFill>
                <a:gsLst>
                  <a:gs pos="100000">
                    <a:prstClr val="white"/>
                  </a:gs>
                  <a:gs pos="100000">
                    <a:srgbClr val="FFFFFF">
                      <a:lumMod val="85000"/>
                      <a:alpha val="0"/>
                    </a:srgbClr>
                  </a:gs>
                </a:gsLst>
                <a:lin ang="108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448038" y="1463911"/>
            <a:ext cx="57801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30325" eaLnBrk="0" latinLnBrk="0" hangingPunct="0">
              <a:buSzPct val="100000"/>
              <a:defRPr/>
            </a:pPr>
            <a:r>
              <a:rPr lang="ko-KR" altLang="en-US" sz="4800" b="1" kern="0" spc="-150" dirty="0" smtClean="0">
                <a:gradFill>
                  <a:gsLst>
                    <a:gs pos="0">
                      <a:srgbClr val="1F497D">
                        <a:lumMod val="50000"/>
                      </a:srgbClr>
                    </a:gs>
                    <a:gs pos="100000">
                      <a:srgbClr val="004D86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창조경제 </a:t>
            </a:r>
            <a:r>
              <a:rPr lang="ko-KR" altLang="en-US" sz="4800" b="1" kern="0" spc="-150" dirty="0">
                <a:gradFill>
                  <a:gsLst>
                    <a:gs pos="0">
                      <a:srgbClr val="1F497D">
                        <a:lumMod val="50000"/>
                      </a:srgbClr>
                    </a:gs>
                    <a:gs pos="100000">
                      <a:srgbClr val="004D86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구현</a:t>
            </a:r>
          </a:p>
        </p:txBody>
      </p:sp>
    </p:spTree>
    <p:extLst>
      <p:ext uri="{BB962C8B-B14F-4D97-AF65-F5344CB8AC3E}">
        <p14:creationId xmlns="" xmlns:p14="http://schemas.microsoft.com/office/powerpoint/2010/main" val="24923694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707904" y="2815828"/>
            <a:ext cx="46363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330325" eaLnBrk="0" latinLnBrk="0" hangingPunct="0">
              <a:buSzPct val="100000"/>
              <a:defRPr/>
            </a:pPr>
            <a:r>
              <a:rPr lang="ko-KR" altLang="en-US" sz="4000" b="1" kern="0" spc="-150" dirty="0">
                <a:gradFill>
                  <a:gsLst>
                    <a:gs pos="0">
                      <a:srgbClr val="1F497D">
                        <a:lumMod val="50000"/>
                      </a:srgbClr>
                    </a:gs>
                    <a:gs pos="100000">
                      <a:srgbClr val="004D86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새로운 도전과 변화</a:t>
            </a:r>
          </a:p>
        </p:txBody>
      </p:sp>
      <p:sp>
        <p:nvSpPr>
          <p:cNvPr id="2" name="자유형 1"/>
          <p:cNvSpPr/>
          <p:nvPr/>
        </p:nvSpPr>
        <p:spPr>
          <a:xfrm>
            <a:off x="323528" y="3532197"/>
            <a:ext cx="8334302" cy="0"/>
          </a:xfrm>
          <a:custGeom>
            <a:avLst/>
            <a:gdLst>
              <a:gd name="connsiteX0" fmla="*/ 0 w 8334302"/>
              <a:gd name="connsiteY0" fmla="*/ 0 h 0"/>
              <a:gd name="connsiteX1" fmla="*/ 8334302 w 833430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34302">
                <a:moveTo>
                  <a:pt x="0" y="0"/>
                </a:moveTo>
                <a:lnTo>
                  <a:pt x="8334302" y="0"/>
                </a:lnTo>
              </a:path>
            </a:pathLst>
          </a:custGeom>
          <a:noFill/>
          <a:ln w="19050" cap="rnd">
            <a:solidFill>
              <a:schemeClr val="accent1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53104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8" name="직선 연결선 197"/>
          <p:cNvCxnSpPr/>
          <p:nvPr/>
        </p:nvCxnSpPr>
        <p:spPr>
          <a:xfrm>
            <a:off x="5938812" y="1971849"/>
            <a:ext cx="0" cy="4697511"/>
          </a:xfrm>
          <a:prstGeom prst="line">
            <a:avLst/>
          </a:prstGeom>
          <a:ln w="6350">
            <a:gradFill>
              <a:gsLst>
                <a:gs pos="0">
                  <a:srgbClr val="C00000">
                    <a:alpha val="0"/>
                  </a:srgbClr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rgbClr val="C00000">
                    <a:alpha val="0"/>
                  </a:srgb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직선 연결선 198"/>
          <p:cNvCxnSpPr/>
          <p:nvPr/>
        </p:nvCxnSpPr>
        <p:spPr>
          <a:xfrm>
            <a:off x="3157530" y="1971849"/>
            <a:ext cx="0" cy="4697511"/>
          </a:xfrm>
          <a:prstGeom prst="line">
            <a:avLst/>
          </a:prstGeom>
          <a:ln w="6350">
            <a:gradFill>
              <a:gsLst>
                <a:gs pos="0">
                  <a:srgbClr val="C00000">
                    <a:alpha val="0"/>
                  </a:srgbClr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rgbClr val="C00000">
                    <a:alpha val="0"/>
                  </a:srgb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그룹 190"/>
          <p:cNvGrpSpPr/>
          <p:nvPr/>
        </p:nvGrpSpPr>
        <p:grpSpPr>
          <a:xfrm>
            <a:off x="611560" y="2751343"/>
            <a:ext cx="2341650" cy="323165"/>
            <a:chOff x="4192973" y="-986648"/>
            <a:chExt cx="7515035" cy="384279"/>
          </a:xfrm>
        </p:grpSpPr>
        <p:sp>
          <p:nvSpPr>
            <p:cNvPr id="197" name="AutoShape 55"/>
            <p:cNvSpPr>
              <a:spLocks noChangeArrowheads="1"/>
            </p:cNvSpPr>
            <p:nvPr/>
          </p:nvSpPr>
          <p:spPr bwMode="auto">
            <a:xfrm>
              <a:off x="4192973" y="-955396"/>
              <a:ext cx="7515035" cy="311850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5400000" scaled="0"/>
            </a:gradFill>
            <a:ln w="31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1500" spc="-150">
                <a:solidFill>
                  <a:prstClr val="black"/>
                </a:solidFill>
                <a:latin typeface="굴림" pitchFamily="50" charset="-127"/>
              </a:endParaRPr>
            </a:p>
          </p:txBody>
        </p:sp>
        <p:sp>
          <p:nvSpPr>
            <p:cNvPr id="201" name="직사각형 200"/>
            <p:cNvSpPr/>
            <p:nvPr/>
          </p:nvSpPr>
          <p:spPr>
            <a:xfrm>
              <a:off x="4474277" y="-986648"/>
              <a:ext cx="6985255" cy="3842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1500" b="1" kern="0" spc="-15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기술금융 현장확산 본격화</a:t>
              </a:r>
            </a:p>
          </p:txBody>
        </p:sp>
      </p:grpSp>
      <p:grpSp>
        <p:nvGrpSpPr>
          <p:cNvPr id="19" name="그룹 258"/>
          <p:cNvGrpSpPr/>
          <p:nvPr/>
        </p:nvGrpSpPr>
        <p:grpSpPr>
          <a:xfrm>
            <a:off x="3304657" y="2751343"/>
            <a:ext cx="2509766" cy="323165"/>
            <a:chOff x="3925312" y="-986648"/>
            <a:chExt cx="8054568" cy="384279"/>
          </a:xfrm>
        </p:grpSpPr>
        <p:sp>
          <p:nvSpPr>
            <p:cNvPr id="260" name="AutoShape 55"/>
            <p:cNvSpPr>
              <a:spLocks noChangeArrowheads="1"/>
            </p:cNvSpPr>
            <p:nvPr/>
          </p:nvSpPr>
          <p:spPr bwMode="auto">
            <a:xfrm>
              <a:off x="4192973" y="-955396"/>
              <a:ext cx="7515035" cy="311850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5400000" scaled="0"/>
            </a:gradFill>
            <a:ln w="31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1500" spc="-150">
                <a:solidFill>
                  <a:prstClr val="black"/>
                </a:solidFill>
                <a:latin typeface="굴림" pitchFamily="50" charset="-127"/>
              </a:endParaRPr>
            </a:p>
          </p:txBody>
        </p:sp>
        <p:sp>
          <p:nvSpPr>
            <p:cNvPr id="261" name="직사각형 260"/>
            <p:cNvSpPr/>
            <p:nvPr/>
          </p:nvSpPr>
          <p:spPr>
            <a:xfrm>
              <a:off x="3925312" y="-986648"/>
              <a:ext cx="8054568" cy="3842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1500" b="1" kern="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성장사다리펀드 조성</a:t>
              </a:r>
            </a:p>
          </p:txBody>
        </p:sp>
      </p:grpSp>
      <p:sp>
        <p:nvSpPr>
          <p:cNvPr id="10" name="자유형 9"/>
          <p:cNvSpPr/>
          <p:nvPr/>
        </p:nvSpPr>
        <p:spPr>
          <a:xfrm>
            <a:off x="599090" y="4656763"/>
            <a:ext cx="8071944" cy="0"/>
          </a:xfrm>
          <a:custGeom>
            <a:avLst/>
            <a:gdLst>
              <a:gd name="connsiteX0" fmla="*/ 0 w 8071944"/>
              <a:gd name="connsiteY0" fmla="*/ 0 h 0"/>
              <a:gd name="connsiteX1" fmla="*/ 8071944 w 807194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71944">
                <a:moveTo>
                  <a:pt x="0" y="0"/>
                </a:moveTo>
                <a:lnTo>
                  <a:pt x="8071944" y="0"/>
                </a:lnTo>
              </a:path>
            </a:pathLst>
          </a:custGeom>
          <a:noFill/>
          <a:ln w="3175" cap="rnd">
            <a:solidFill>
              <a:schemeClr val="bg1">
                <a:lumMod val="65000"/>
              </a:schemeClr>
            </a:solidFill>
            <a:prstDash val="dash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20" name="그룹 278"/>
          <p:cNvGrpSpPr/>
          <p:nvPr/>
        </p:nvGrpSpPr>
        <p:grpSpPr>
          <a:xfrm>
            <a:off x="611560" y="4741500"/>
            <a:ext cx="2341650" cy="323165"/>
            <a:chOff x="4192973" y="-986648"/>
            <a:chExt cx="7515035" cy="384279"/>
          </a:xfrm>
        </p:grpSpPr>
        <p:sp>
          <p:nvSpPr>
            <p:cNvPr id="280" name="AutoShape 55"/>
            <p:cNvSpPr>
              <a:spLocks noChangeArrowheads="1"/>
            </p:cNvSpPr>
            <p:nvPr/>
          </p:nvSpPr>
          <p:spPr bwMode="auto">
            <a:xfrm>
              <a:off x="4192973" y="-955396"/>
              <a:ext cx="7515035" cy="311850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5400000" scaled="0"/>
            </a:gradFill>
            <a:ln w="31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1500" spc="-150">
                <a:solidFill>
                  <a:prstClr val="black"/>
                </a:solidFill>
                <a:latin typeface="굴림" pitchFamily="50" charset="-127"/>
              </a:endParaRPr>
            </a:p>
          </p:txBody>
        </p:sp>
        <p:sp>
          <p:nvSpPr>
            <p:cNvPr id="281" name="직사각형 280"/>
            <p:cNvSpPr/>
            <p:nvPr/>
          </p:nvSpPr>
          <p:spPr>
            <a:xfrm>
              <a:off x="4474277" y="-986648"/>
              <a:ext cx="6985255" cy="3842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1500" b="1" kern="0" spc="-15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중소기업도 기술금융에 만족</a:t>
              </a:r>
            </a:p>
          </p:txBody>
        </p:sp>
      </p:grpSp>
      <p:grpSp>
        <p:nvGrpSpPr>
          <p:cNvPr id="25" name="그룹 316"/>
          <p:cNvGrpSpPr/>
          <p:nvPr/>
        </p:nvGrpSpPr>
        <p:grpSpPr>
          <a:xfrm>
            <a:off x="3312277" y="4741500"/>
            <a:ext cx="2509766" cy="323165"/>
            <a:chOff x="3925312" y="-986648"/>
            <a:chExt cx="8054568" cy="384279"/>
          </a:xfrm>
        </p:grpSpPr>
        <p:sp>
          <p:nvSpPr>
            <p:cNvPr id="318" name="AutoShape 55"/>
            <p:cNvSpPr>
              <a:spLocks noChangeArrowheads="1"/>
            </p:cNvSpPr>
            <p:nvPr/>
          </p:nvSpPr>
          <p:spPr bwMode="auto">
            <a:xfrm>
              <a:off x="4192973" y="-955396"/>
              <a:ext cx="7515035" cy="311850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5400000" scaled="0"/>
            </a:gradFill>
            <a:ln w="31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1500" spc="-150">
                <a:solidFill>
                  <a:prstClr val="black"/>
                </a:solidFill>
                <a:latin typeface="굴림" pitchFamily="50" charset="-127"/>
              </a:endParaRPr>
            </a:p>
          </p:txBody>
        </p:sp>
        <p:sp>
          <p:nvSpPr>
            <p:cNvPr id="319" name="직사각형 318"/>
            <p:cNvSpPr/>
            <p:nvPr/>
          </p:nvSpPr>
          <p:spPr>
            <a:xfrm>
              <a:off x="3925312" y="-986648"/>
              <a:ext cx="8054568" cy="3842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1500" b="1" kern="0" spc="-150" dirty="0" err="1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코스닥ㆍ코넥스</a:t>
              </a:r>
              <a:r>
                <a:rPr lang="ko-KR" altLang="en-US" sz="1500" b="1" kern="0" spc="-15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  </a:t>
              </a:r>
              <a:r>
                <a:rPr lang="ko-KR" altLang="en-US" sz="1500" b="1" kern="0" spc="-15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신규기업</a:t>
              </a:r>
            </a:p>
          </p:txBody>
        </p:sp>
      </p:grpSp>
      <p:grpSp>
        <p:nvGrpSpPr>
          <p:cNvPr id="27" name="그룹 231"/>
          <p:cNvGrpSpPr/>
          <p:nvPr/>
        </p:nvGrpSpPr>
        <p:grpSpPr>
          <a:xfrm>
            <a:off x="6165651" y="4764627"/>
            <a:ext cx="2341650" cy="323165"/>
            <a:chOff x="4192973" y="-1062158"/>
            <a:chExt cx="7515035" cy="384280"/>
          </a:xfrm>
        </p:grpSpPr>
        <p:sp>
          <p:nvSpPr>
            <p:cNvPr id="233" name="AutoShape 55"/>
            <p:cNvSpPr>
              <a:spLocks noChangeArrowheads="1"/>
            </p:cNvSpPr>
            <p:nvPr/>
          </p:nvSpPr>
          <p:spPr bwMode="auto">
            <a:xfrm>
              <a:off x="4192973" y="-1046007"/>
              <a:ext cx="7515035" cy="311851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5400000" scaled="0"/>
            </a:gradFill>
            <a:ln w="31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1500" spc="-150">
                <a:solidFill>
                  <a:prstClr val="black"/>
                </a:solidFill>
                <a:latin typeface="굴림" pitchFamily="50" charset="-127"/>
              </a:endParaRPr>
            </a:p>
          </p:txBody>
        </p:sp>
        <p:sp>
          <p:nvSpPr>
            <p:cNvPr id="234" name="직사각형 233"/>
            <p:cNvSpPr/>
            <p:nvPr/>
          </p:nvSpPr>
          <p:spPr>
            <a:xfrm>
              <a:off x="4474277" y="-1062158"/>
              <a:ext cx="6985255" cy="3842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1500" b="1" kern="0" spc="-15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관행적 종합검사 대폭 축소</a:t>
              </a:r>
            </a:p>
          </p:txBody>
        </p:sp>
      </p:grpSp>
      <p:grpSp>
        <p:nvGrpSpPr>
          <p:cNvPr id="128" name="그룹 292"/>
          <p:cNvGrpSpPr/>
          <p:nvPr/>
        </p:nvGrpSpPr>
        <p:grpSpPr>
          <a:xfrm>
            <a:off x="6016383" y="2739526"/>
            <a:ext cx="2617076" cy="323165"/>
            <a:chOff x="3713929" y="-931084"/>
            <a:chExt cx="8398957" cy="384277"/>
          </a:xfrm>
        </p:grpSpPr>
        <p:sp>
          <p:nvSpPr>
            <p:cNvPr id="294" name="AutoShape 55"/>
            <p:cNvSpPr>
              <a:spLocks noChangeArrowheads="1"/>
            </p:cNvSpPr>
            <p:nvPr/>
          </p:nvSpPr>
          <p:spPr bwMode="auto">
            <a:xfrm>
              <a:off x="4192973" y="-885085"/>
              <a:ext cx="7515035" cy="311850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5400000" scaled="0"/>
            </a:gradFill>
            <a:ln w="31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1500" spc="-150">
                <a:solidFill>
                  <a:prstClr val="black"/>
                </a:solidFill>
                <a:latin typeface="굴림" pitchFamily="50" charset="-127"/>
              </a:endParaRPr>
            </a:p>
          </p:txBody>
        </p:sp>
        <p:sp>
          <p:nvSpPr>
            <p:cNvPr id="295" name="직사각형 294"/>
            <p:cNvSpPr/>
            <p:nvPr/>
          </p:nvSpPr>
          <p:spPr>
            <a:xfrm>
              <a:off x="3713929" y="-931084"/>
              <a:ext cx="8398957" cy="384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1500" b="1" kern="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규제개혁</a:t>
              </a:r>
              <a:r>
                <a:rPr lang="en-US" altLang="ko-KR" sz="1500" b="1" kern="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 </a:t>
              </a:r>
              <a:r>
                <a:rPr lang="ko-KR" altLang="en-US" sz="1500" b="1" kern="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체감도 순위</a:t>
              </a:r>
            </a:p>
          </p:txBody>
        </p:sp>
      </p:grpSp>
      <p:sp>
        <p:nvSpPr>
          <p:cNvPr id="322" name="직사각형 321"/>
          <p:cNvSpPr/>
          <p:nvPr/>
        </p:nvSpPr>
        <p:spPr>
          <a:xfrm>
            <a:off x="7183986" y="3048355"/>
            <a:ext cx="142699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100" kern="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(2014 </a:t>
            </a:r>
            <a:r>
              <a:rPr lang="ko-KR" altLang="en-US" sz="1100" kern="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대한상의</a:t>
            </a:r>
            <a:r>
              <a:rPr lang="en-US" altLang="ko-KR" sz="1100" kern="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, </a:t>
            </a:r>
            <a:r>
              <a:rPr lang="ko-KR" altLang="en-US" sz="1100" kern="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복수응답</a:t>
            </a:r>
            <a:r>
              <a:rPr lang="en-US" altLang="ko-KR" sz="1100" kern="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)</a:t>
            </a:r>
            <a:endParaRPr lang="ko-KR" altLang="en-US" sz="1100" spc="-150" dirty="0">
              <a:solidFill>
                <a:prstClr val="black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6266912" y="3144766"/>
            <a:ext cx="2162052" cy="1443982"/>
            <a:chOff x="6266912" y="3144766"/>
            <a:chExt cx="2162052" cy="1443982"/>
          </a:xfrm>
        </p:grpSpPr>
        <p:grpSp>
          <p:nvGrpSpPr>
            <p:cNvPr id="29" name="그룹 281"/>
            <p:cNvGrpSpPr/>
            <p:nvPr/>
          </p:nvGrpSpPr>
          <p:grpSpPr>
            <a:xfrm>
              <a:off x="6266912" y="4159447"/>
              <a:ext cx="2162052" cy="401915"/>
              <a:chOff x="1043608" y="5513705"/>
              <a:chExt cx="2503561" cy="651599"/>
            </a:xfrm>
          </p:grpSpPr>
          <p:sp>
            <p:nvSpPr>
              <p:cNvPr id="283" name="직사각형 282"/>
              <p:cNvSpPr/>
              <p:nvPr/>
            </p:nvSpPr>
            <p:spPr>
              <a:xfrm>
                <a:off x="1043608" y="5805264"/>
                <a:ext cx="2503561" cy="360040"/>
              </a:xfrm>
              <a:prstGeom prst="rect">
                <a:avLst/>
              </a:prstGeom>
              <a:solidFill>
                <a:srgbClr val="236A8D"/>
              </a:solidFill>
              <a:ln w="15875" cap="rnd">
                <a:noFill/>
                <a:tailEnd type="none"/>
              </a:ln>
              <a:effectLst>
                <a:innerShdw blurRad="63500">
                  <a:schemeClr val="tx2">
                    <a:lumMod val="75000"/>
                    <a:alpha val="73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4" name="사다리꼴 283"/>
              <p:cNvSpPr/>
              <p:nvPr/>
            </p:nvSpPr>
            <p:spPr>
              <a:xfrm>
                <a:off x="1043608" y="5513705"/>
                <a:ext cx="2503561" cy="288032"/>
              </a:xfrm>
              <a:prstGeom prst="trapezoid">
                <a:avLst>
                  <a:gd name="adj" fmla="val 64961"/>
                </a:avLst>
              </a:prstGeom>
              <a:solidFill>
                <a:schemeClr val="bg1">
                  <a:lumMod val="95000"/>
                </a:schemeClr>
              </a:solidFill>
              <a:ln w="6350" cap="rnd">
                <a:solidFill>
                  <a:schemeClr val="bg1">
                    <a:lumMod val="85000"/>
                  </a:schemeClr>
                </a:solidFill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0" name="그룹 284"/>
            <p:cNvGrpSpPr/>
            <p:nvPr/>
          </p:nvGrpSpPr>
          <p:grpSpPr>
            <a:xfrm>
              <a:off x="6602302" y="3570690"/>
              <a:ext cx="274614" cy="715702"/>
              <a:chOff x="2966984" y="8254663"/>
              <a:chExt cx="289837" cy="335238"/>
            </a:xfrm>
          </p:grpSpPr>
          <p:sp>
            <p:nvSpPr>
              <p:cNvPr id="286" name="Rectangle 29"/>
              <p:cNvSpPr>
                <a:spLocks noChangeArrowheads="1"/>
              </p:cNvSpPr>
              <p:nvPr/>
            </p:nvSpPr>
            <p:spPr bwMode="auto">
              <a:xfrm rot="10800000">
                <a:off x="2966984" y="8254663"/>
                <a:ext cx="289837" cy="335238"/>
              </a:xfrm>
              <a:prstGeom prst="rect">
                <a:avLst/>
              </a:prstGeom>
              <a:gradFill rotWithShape="1">
                <a:gsLst>
                  <a:gs pos="100000">
                    <a:srgbClr val="C00000"/>
                  </a:gs>
                  <a:gs pos="0">
                    <a:srgbClr val="C00000"/>
                  </a:gs>
                  <a:gs pos="51000">
                    <a:srgbClr val="FF0000"/>
                  </a:gs>
                  <a:gs pos="45000">
                    <a:schemeClr val="accent2">
                      <a:lumMod val="50000"/>
                    </a:schemeClr>
                  </a:gs>
                </a:gsLst>
                <a:lin ang="10800000" scaled="0"/>
              </a:gradFill>
              <a:ln>
                <a:noFill/>
              </a:ln>
              <a:effectLst>
                <a:reflection blurRad="6350" stA="32000" endPos="9000" dir="5400000" sy="-100000" algn="bl" rotWithShape="0"/>
              </a:effectLst>
              <a:extLst/>
            </p:spPr>
            <p:txBody>
              <a:bodyPr wrap="none" anchor="ctr"/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직사각형 286"/>
              <p:cNvSpPr/>
              <p:nvPr/>
            </p:nvSpPr>
            <p:spPr>
              <a:xfrm>
                <a:off x="3100469" y="8254663"/>
                <a:ext cx="51027" cy="335238"/>
              </a:xfrm>
              <a:prstGeom prst="rect">
                <a:avLst/>
              </a:prstGeom>
              <a:gradFill>
                <a:gsLst>
                  <a:gs pos="0">
                    <a:srgbClr val="3E7898">
                      <a:tint val="66000"/>
                      <a:satMod val="160000"/>
                      <a:alpha val="0"/>
                    </a:srgbClr>
                  </a:gs>
                  <a:gs pos="50000">
                    <a:srgbClr val="FFFFFF">
                      <a:alpha val="73000"/>
                    </a:srgbClr>
                  </a:gs>
                  <a:gs pos="100000">
                    <a:srgbClr val="3E7898">
                      <a:tint val="23500"/>
                      <a:satMod val="160000"/>
                      <a:alpha val="0"/>
                    </a:srgbClr>
                  </a:gs>
                </a:gsLst>
                <a:lin ang="0" scaled="0"/>
              </a:gradFill>
              <a:ln w="15875" cap="rnd" cmpd="sng" algn="ctr">
                <a:noFill/>
                <a:prstDash val="solid"/>
                <a:tailEnd type="none"/>
              </a:ln>
              <a:effectLst/>
            </p:spPr>
            <p:txBody>
              <a:bodyPr rtlCol="0" anchor="ctr"/>
              <a:lstStyle/>
              <a:p>
                <a:pPr algn="ctr" latinLnBrk="0">
                  <a:defRPr/>
                </a:pPr>
                <a:endParaRPr lang="ko-KR" altLang="en-US" kern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1" name="그룹 287"/>
            <p:cNvGrpSpPr/>
            <p:nvPr/>
          </p:nvGrpSpPr>
          <p:grpSpPr>
            <a:xfrm>
              <a:off x="7234614" y="3737680"/>
              <a:ext cx="274614" cy="541060"/>
              <a:chOff x="2966984" y="8254663"/>
              <a:chExt cx="289837" cy="335238"/>
            </a:xfrm>
          </p:grpSpPr>
          <p:sp>
            <p:nvSpPr>
              <p:cNvPr id="289" name="Rectangle 29"/>
              <p:cNvSpPr>
                <a:spLocks noChangeArrowheads="1"/>
              </p:cNvSpPr>
              <p:nvPr/>
            </p:nvSpPr>
            <p:spPr bwMode="auto">
              <a:xfrm rot="10800000">
                <a:off x="2966984" y="8254663"/>
                <a:ext cx="289837" cy="335238"/>
              </a:xfrm>
              <a:prstGeom prst="rect">
                <a:avLst/>
              </a:prstGeom>
              <a:gradFill rotWithShape="1">
                <a:gsLst>
                  <a:gs pos="100000">
                    <a:schemeClr val="accent6">
                      <a:lumMod val="75000"/>
                    </a:schemeClr>
                  </a:gs>
                  <a:gs pos="0">
                    <a:schemeClr val="accent6">
                      <a:lumMod val="50000"/>
                    </a:schemeClr>
                  </a:gs>
                  <a:gs pos="51000">
                    <a:schemeClr val="accent6">
                      <a:lumMod val="75000"/>
                    </a:schemeClr>
                  </a:gs>
                  <a:gs pos="45000">
                    <a:schemeClr val="accent6">
                      <a:lumMod val="50000"/>
                    </a:schemeClr>
                  </a:gs>
                </a:gsLst>
                <a:lin ang="10800000" scaled="0"/>
              </a:gradFill>
              <a:ln>
                <a:noFill/>
              </a:ln>
              <a:effectLst>
                <a:reflection blurRad="6350" stA="32000" endPos="9000" dir="5400000" sy="-100000" algn="bl" rotWithShape="0"/>
              </a:effectLst>
              <a:extLst/>
            </p:spPr>
            <p:txBody>
              <a:bodyPr wrap="none" anchor="ctr"/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직사각형 289"/>
              <p:cNvSpPr/>
              <p:nvPr/>
            </p:nvSpPr>
            <p:spPr>
              <a:xfrm>
                <a:off x="3100469" y="8254663"/>
                <a:ext cx="51027" cy="335238"/>
              </a:xfrm>
              <a:prstGeom prst="rect">
                <a:avLst/>
              </a:prstGeom>
              <a:gradFill>
                <a:gsLst>
                  <a:gs pos="0">
                    <a:srgbClr val="3E7898">
                      <a:tint val="66000"/>
                      <a:satMod val="160000"/>
                      <a:alpha val="0"/>
                    </a:srgbClr>
                  </a:gs>
                  <a:gs pos="50000">
                    <a:srgbClr val="FFFFFF">
                      <a:alpha val="73000"/>
                    </a:srgbClr>
                  </a:gs>
                  <a:gs pos="100000">
                    <a:srgbClr val="3E7898">
                      <a:tint val="23500"/>
                      <a:satMod val="160000"/>
                      <a:alpha val="0"/>
                    </a:srgbClr>
                  </a:gs>
                </a:gsLst>
                <a:lin ang="0" scaled="0"/>
              </a:gradFill>
              <a:ln w="15875" cap="rnd" cmpd="sng" algn="ctr">
                <a:noFill/>
                <a:prstDash val="solid"/>
                <a:tailEnd type="none"/>
              </a:ln>
              <a:effectLst/>
            </p:spPr>
            <p:txBody>
              <a:bodyPr rtlCol="0" anchor="ctr"/>
              <a:lstStyle/>
              <a:p>
                <a:pPr algn="ctr" latinLnBrk="0">
                  <a:defRPr/>
                </a:pPr>
                <a:endParaRPr lang="ko-KR" altLang="en-US" kern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91" name="Text Box 170"/>
            <p:cNvSpPr txBox="1">
              <a:spLocks noChangeArrowheads="1"/>
            </p:cNvSpPr>
            <p:nvPr/>
          </p:nvSpPr>
          <p:spPr bwMode="auto">
            <a:xfrm>
              <a:off x="6306106" y="3144766"/>
              <a:ext cx="834109" cy="459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>
              <a:spAutoFit/>
            </a:bodyPr>
            <a:lstStyle/>
            <a:p>
              <a:pPr algn="ctr" eaLnBrk="0" latinLnBrk="0" hangingPunct="0">
                <a:lnSpc>
                  <a:spcPts val="1400"/>
                </a:lnSpc>
                <a:buSzPct val="100000"/>
                <a:defRPr/>
              </a:pPr>
              <a:r>
                <a:rPr lang="ko-KR" altLang="en-US" sz="1400" kern="0" spc="-70" dirty="0">
                  <a:gradFill>
                    <a:gsLst>
                      <a:gs pos="100000">
                        <a:srgbClr val="C00000"/>
                      </a:gs>
                      <a:gs pos="10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65000"/>
                        </a:prst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연대보증</a:t>
              </a:r>
              <a:r>
                <a:rPr lang="en-US" altLang="ko-KR" sz="1400" kern="0" spc="-70" dirty="0">
                  <a:gradFill>
                    <a:gsLst>
                      <a:gs pos="100000">
                        <a:srgbClr val="C00000"/>
                      </a:gs>
                      <a:gs pos="10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65000"/>
                        </a:prst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/>
              </a:r>
              <a:br>
                <a:rPr lang="en-US" altLang="ko-KR" sz="1400" kern="0" spc="-70" dirty="0">
                  <a:gradFill>
                    <a:gsLst>
                      <a:gs pos="100000">
                        <a:srgbClr val="C00000"/>
                      </a:gs>
                      <a:gs pos="10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65000"/>
                        </a:prst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</a:br>
              <a:r>
                <a:rPr lang="ko-KR" altLang="en-US" sz="1400" kern="0" spc="-70" dirty="0">
                  <a:gradFill>
                    <a:gsLst>
                      <a:gs pos="100000">
                        <a:srgbClr val="C00000"/>
                      </a:gs>
                      <a:gs pos="10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65000"/>
                        </a:prst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폐지</a:t>
              </a:r>
            </a:p>
          </p:txBody>
        </p:sp>
        <p:sp>
          <p:nvSpPr>
            <p:cNvPr id="292" name="제목 114"/>
            <p:cNvSpPr txBox="1">
              <a:spLocks/>
            </p:cNvSpPr>
            <p:nvPr/>
          </p:nvSpPr>
          <p:spPr>
            <a:xfrm>
              <a:off x="6448253" y="4311897"/>
              <a:ext cx="522381" cy="276851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eaLnBrk="0" latinLnBrk="0" hangingPunct="0">
                <a:defRPr/>
              </a:pPr>
              <a:r>
                <a:rPr lang="en-US" altLang="ko-KR" sz="1400" kern="0" spc="-90" dirty="0">
                  <a:gradFill>
                    <a:gsLst>
                      <a:gs pos="100000">
                        <a:srgbClr val="FFFF00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1</a:t>
              </a:r>
              <a:r>
                <a:rPr lang="ko-KR" altLang="en-US" sz="1400" kern="0" spc="-90" dirty="0">
                  <a:gradFill>
                    <a:gsLst>
                      <a:gs pos="100000">
                        <a:srgbClr val="FFFF00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위</a:t>
              </a:r>
            </a:p>
          </p:txBody>
        </p:sp>
        <p:sp>
          <p:nvSpPr>
            <p:cNvPr id="296" name="제목 114"/>
            <p:cNvSpPr txBox="1">
              <a:spLocks/>
            </p:cNvSpPr>
            <p:nvPr/>
          </p:nvSpPr>
          <p:spPr>
            <a:xfrm>
              <a:off x="7095648" y="4311897"/>
              <a:ext cx="522381" cy="276851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eaLnBrk="0" latinLnBrk="0" hangingPunct="0">
                <a:defRPr/>
              </a:pPr>
              <a:r>
                <a:rPr lang="en-US" altLang="ko-KR" sz="1400" kern="0" spc="-90" dirty="0">
                  <a:gradFill>
                    <a:gsLst>
                      <a:gs pos="100000">
                        <a:srgbClr val="FFFF00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2</a:t>
              </a:r>
              <a:r>
                <a:rPr lang="ko-KR" altLang="en-US" sz="1400" kern="0" spc="-90" dirty="0">
                  <a:gradFill>
                    <a:gsLst>
                      <a:gs pos="100000">
                        <a:srgbClr val="FFFF00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위</a:t>
              </a:r>
            </a:p>
          </p:txBody>
        </p:sp>
        <p:sp>
          <p:nvSpPr>
            <p:cNvPr id="297" name="제목 114"/>
            <p:cNvSpPr txBox="1">
              <a:spLocks/>
            </p:cNvSpPr>
            <p:nvPr/>
          </p:nvSpPr>
          <p:spPr>
            <a:xfrm>
              <a:off x="7743043" y="4311897"/>
              <a:ext cx="522381" cy="276851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eaLnBrk="0" latinLnBrk="0" hangingPunct="0">
                <a:defRPr/>
              </a:pPr>
              <a:r>
                <a:rPr lang="en-US" altLang="ko-KR" sz="1400" kern="0" spc="-9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3</a:t>
              </a:r>
              <a:r>
                <a:rPr lang="ko-KR" altLang="en-US" sz="1400" kern="0" spc="-9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위</a:t>
              </a:r>
            </a:p>
          </p:txBody>
        </p:sp>
        <p:grpSp>
          <p:nvGrpSpPr>
            <p:cNvPr id="129" name="그룹 297"/>
            <p:cNvGrpSpPr/>
            <p:nvPr/>
          </p:nvGrpSpPr>
          <p:grpSpPr>
            <a:xfrm>
              <a:off x="7866926" y="3986396"/>
              <a:ext cx="274614" cy="292344"/>
              <a:chOff x="2966984" y="8254663"/>
              <a:chExt cx="289837" cy="335238"/>
            </a:xfrm>
          </p:grpSpPr>
          <p:sp>
            <p:nvSpPr>
              <p:cNvPr id="299" name="Rectangle 29"/>
              <p:cNvSpPr>
                <a:spLocks noChangeArrowheads="1"/>
              </p:cNvSpPr>
              <p:nvPr/>
            </p:nvSpPr>
            <p:spPr bwMode="auto">
              <a:xfrm rot="10800000">
                <a:off x="2966984" y="8254663"/>
                <a:ext cx="289837" cy="335238"/>
              </a:xfrm>
              <a:prstGeom prst="rect">
                <a:avLst/>
              </a:prstGeom>
              <a:gradFill rotWithShape="1">
                <a:gsLst>
                  <a:gs pos="100000">
                    <a:schemeClr val="tx1">
                      <a:lumMod val="50000"/>
                      <a:lumOff val="50000"/>
                    </a:schemeClr>
                  </a:gs>
                  <a:gs pos="0">
                    <a:schemeClr val="tx1">
                      <a:lumMod val="65000"/>
                      <a:lumOff val="35000"/>
                    </a:schemeClr>
                  </a:gs>
                  <a:gs pos="51000">
                    <a:schemeClr val="tx1">
                      <a:lumMod val="65000"/>
                      <a:lumOff val="35000"/>
                    </a:schemeClr>
                  </a:gs>
                  <a:gs pos="45000">
                    <a:schemeClr val="tx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ln>
                <a:noFill/>
              </a:ln>
              <a:effectLst>
                <a:reflection blurRad="6350" stA="32000" endPos="9000" dir="5400000" sy="-100000" algn="bl" rotWithShape="0"/>
              </a:effectLst>
              <a:extLst/>
            </p:spPr>
            <p:txBody>
              <a:bodyPr wrap="none" anchor="ctr"/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0" name="직사각형 299"/>
              <p:cNvSpPr/>
              <p:nvPr/>
            </p:nvSpPr>
            <p:spPr>
              <a:xfrm>
                <a:off x="3100469" y="8254663"/>
                <a:ext cx="51027" cy="335238"/>
              </a:xfrm>
              <a:prstGeom prst="rect">
                <a:avLst/>
              </a:prstGeom>
              <a:gradFill>
                <a:gsLst>
                  <a:gs pos="0">
                    <a:srgbClr val="3E7898">
                      <a:tint val="66000"/>
                      <a:satMod val="160000"/>
                      <a:alpha val="0"/>
                    </a:srgbClr>
                  </a:gs>
                  <a:gs pos="50000">
                    <a:srgbClr val="FFFFFF">
                      <a:alpha val="73000"/>
                    </a:srgbClr>
                  </a:gs>
                  <a:gs pos="100000">
                    <a:srgbClr val="3E7898">
                      <a:tint val="23500"/>
                      <a:satMod val="160000"/>
                      <a:alpha val="0"/>
                    </a:srgbClr>
                  </a:gs>
                </a:gsLst>
                <a:lin ang="0" scaled="0"/>
              </a:gradFill>
              <a:ln w="15875" cap="rnd" cmpd="sng" algn="ctr">
                <a:noFill/>
                <a:prstDash val="solid"/>
                <a:tailEnd type="none"/>
              </a:ln>
              <a:effectLst/>
            </p:spPr>
            <p:txBody>
              <a:bodyPr rtlCol="0" anchor="ctr"/>
              <a:lstStyle/>
              <a:p>
                <a:pPr algn="ctr" latinLnBrk="0">
                  <a:defRPr/>
                </a:pPr>
                <a:endParaRPr lang="ko-KR" altLang="en-US" kern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01" name="Text Box 170"/>
            <p:cNvSpPr txBox="1">
              <a:spLocks noChangeArrowheads="1"/>
            </p:cNvSpPr>
            <p:nvPr/>
          </p:nvSpPr>
          <p:spPr bwMode="auto">
            <a:xfrm>
              <a:off x="6956492" y="3317393"/>
              <a:ext cx="834109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>
              <a:spAutoFit/>
            </a:bodyPr>
            <a:lstStyle/>
            <a:p>
              <a:pPr algn="ctr" eaLnBrk="0" latinLnBrk="0" hangingPunct="0">
                <a:lnSpc>
                  <a:spcPts val="1500"/>
                </a:lnSpc>
                <a:buSzPct val="100000"/>
                <a:defRPr/>
              </a:pPr>
              <a:r>
                <a:rPr lang="en-US" altLang="ko-KR" sz="1400" kern="0" spc="-7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65000"/>
                        </a:prst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ActiveX</a:t>
              </a:r>
            </a:p>
            <a:p>
              <a:pPr algn="ctr" eaLnBrk="0" latinLnBrk="0" hangingPunct="0">
                <a:lnSpc>
                  <a:spcPts val="1500"/>
                </a:lnSpc>
                <a:buSzPct val="100000"/>
                <a:defRPr/>
              </a:pPr>
              <a:r>
                <a:rPr lang="ko-KR" altLang="en-US" sz="1400" kern="0" spc="-7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65000"/>
                        </a:prst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폐지</a:t>
              </a:r>
            </a:p>
          </p:txBody>
        </p:sp>
        <p:sp>
          <p:nvSpPr>
            <p:cNvPr id="302" name="Text Box 170"/>
            <p:cNvSpPr txBox="1">
              <a:spLocks noChangeArrowheads="1"/>
            </p:cNvSpPr>
            <p:nvPr/>
          </p:nvSpPr>
          <p:spPr bwMode="auto">
            <a:xfrm>
              <a:off x="7586684" y="3586164"/>
              <a:ext cx="821386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>
              <a:spAutoFit/>
            </a:bodyPr>
            <a:lstStyle/>
            <a:p>
              <a:pPr algn="ctr" eaLnBrk="0" latinLnBrk="0" hangingPunct="0">
                <a:buSzPct val="100000"/>
                <a:defRPr/>
              </a:pPr>
              <a:r>
                <a:rPr lang="ko-KR" altLang="en-US" sz="1100" kern="0" spc="-7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65000"/>
                        </a:prst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의료법인</a:t>
              </a:r>
              <a:endParaRPr lang="en-US" altLang="ko-KR" sz="1100" kern="0" spc="-7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endParaRPr>
            </a:p>
            <a:p>
              <a:pPr algn="ctr" eaLnBrk="0" latinLnBrk="0" hangingPunct="0">
                <a:buSzPct val="100000"/>
                <a:defRPr/>
              </a:pPr>
              <a:r>
                <a:rPr lang="ko-KR" altLang="en-US" sz="1100" kern="0" spc="-7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65000"/>
                        </a:prst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사업확대</a:t>
              </a:r>
            </a:p>
          </p:txBody>
        </p:sp>
        <p:sp>
          <p:nvSpPr>
            <p:cNvPr id="330" name="제목 114"/>
            <p:cNvSpPr txBox="1">
              <a:spLocks/>
            </p:cNvSpPr>
            <p:nvPr/>
          </p:nvSpPr>
          <p:spPr>
            <a:xfrm>
              <a:off x="6491428" y="3574238"/>
              <a:ext cx="482933" cy="314907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en-US" altLang="ko-KR" sz="1400" kern="0" spc="-15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86.3</a:t>
              </a:r>
              <a:endParaRPr lang="ko-KR" altLang="en-US" sz="1400" kern="0" spc="-15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endParaRPr>
            </a:p>
          </p:txBody>
        </p:sp>
        <p:sp>
          <p:nvSpPr>
            <p:cNvPr id="331" name="제목 114"/>
            <p:cNvSpPr txBox="1">
              <a:spLocks/>
            </p:cNvSpPr>
            <p:nvPr/>
          </p:nvSpPr>
          <p:spPr>
            <a:xfrm>
              <a:off x="7118227" y="3773066"/>
              <a:ext cx="482933" cy="314907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en-US" altLang="ko-KR" sz="1400" kern="0" spc="-15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74.5</a:t>
              </a:r>
              <a:endParaRPr lang="ko-KR" altLang="en-US" sz="1400" kern="0" spc="-15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endParaRPr>
            </a:p>
          </p:txBody>
        </p:sp>
        <p:sp>
          <p:nvSpPr>
            <p:cNvPr id="332" name="제목 114"/>
            <p:cNvSpPr txBox="1">
              <a:spLocks/>
            </p:cNvSpPr>
            <p:nvPr/>
          </p:nvSpPr>
          <p:spPr>
            <a:xfrm>
              <a:off x="7755608" y="3965485"/>
              <a:ext cx="482933" cy="314907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en-US" altLang="ko-KR" sz="1400" kern="0" spc="-15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62.7</a:t>
              </a:r>
              <a:endParaRPr lang="ko-KR" altLang="en-US" sz="1400" kern="0" spc="-15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endParaRPr>
            </a:p>
          </p:txBody>
        </p:sp>
      </p:grpSp>
      <p:grpSp>
        <p:nvGrpSpPr>
          <p:cNvPr id="131" name="그룹 135"/>
          <p:cNvGrpSpPr/>
          <p:nvPr/>
        </p:nvGrpSpPr>
        <p:grpSpPr>
          <a:xfrm>
            <a:off x="510576" y="2147182"/>
            <a:ext cx="2598003" cy="479762"/>
            <a:chOff x="3943100" y="6078228"/>
            <a:chExt cx="863093" cy="479762"/>
          </a:xfrm>
        </p:grpSpPr>
        <p:grpSp>
          <p:nvGrpSpPr>
            <p:cNvPr id="132" name="그룹 136"/>
            <p:cNvGrpSpPr/>
            <p:nvPr/>
          </p:nvGrpSpPr>
          <p:grpSpPr>
            <a:xfrm>
              <a:off x="3943100" y="6078228"/>
              <a:ext cx="863093" cy="479762"/>
              <a:chOff x="7237297" y="898753"/>
              <a:chExt cx="863093" cy="541975"/>
            </a:xfrm>
          </p:grpSpPr>
          <p:sp>
            <p:nvSpPr>
              <p:cNvPr id="139" name="육각형 138"/>
              <p:cNvSpPr/>
              <p:nvPr/>
            </p:nvSpPr>
            <p:spPr>
              <a:xfrm>
                <a:off x="7237297" y="898753"/>
                <a:ext cx="863093" cy="541975"/>
              </a:xfrm>
              <a:prstGeom prst="hexagon">
                <a:avLst/>
              </a:prstGeom>
              <a:solidFill>
                <a:srgbClr val="2363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endParaRPr>
              </a:p>
            </p:txBody>
          </p:sp>
          <p:sp>
            <p:nvSpPr>
              <p:cNvPr id="140" name="자유형 139"/>
              <p:cNvSpPr/>
              <p:nvPr/>
            </p:nvSpPr>
            <p:spPr>
              <a:xfrm>
                <a:off x="7242070" y="910400"/>
                <a:ext cx="712044" cy="507204"/>
              </a:xfrm>
              <a:custGeom>
                <a:avLst/>
                <a:gdLst>
                  <a:gd name="connsiteX0" fmla="*/ 0 w 1745673"/>
                  <a:gd name="connsiteY0" fmla="*/ 1282535 h 1282535"/>
                  <a:gd name="connsiteX1" fmla="*/ 1745673 w 1745673"/>
                  <a:gd name="connsiteY1" fmla="*/ 665018 h 1282535"/>
                  <a:gd name="connsiteX2" fmla="*/ 1389413 w 1745673"/>
                  <a:gd name="connsiteY2" fmla="*/ 0 h 1282535"/>
                  <a:gd name="connsiteX3" fmla="*/ 23750 w 1745673"/>
                  <a:gd name="connsiteY3" fmla="*/ 0 h 1282535"/>
                  <a:gd name="connsiteX4" fmla="*/ 0 w 1745673"/>
                  <a:gd name="connsiteY4" fmla="*/ 1282535 h 1282535"/>
                  <a:gd name="connsiteX0" fmla="*/ 0 w 1389413"/>
                  <a:gd name="connsiteY0" fmla="*/ 1282535 h 1282535"/>
                  <a:gd name="connsiteX1" fmla="*/ 1389413 w 1389413"/>
                  <a:gd name="connsiteY1" fmla="*/ 0 h 1282535"/>
                  <a:gd name="connsiteX2" fmla="*/ 23750 w 1389413"/>
                  <a:gd name="connsiteY2" fmla="*/ 0 h 1282535"/>
                  <a:gd name="connsiteX3" fmla="*/ 0 w 1389413"/>
                  <a:gd name="connsiteY3" fmla="*/ 1282535 h 1282535"/>
                  <a:gd name="connsiteX0" fmla="*/ 0 w 1389413"/>
                  <a:gd name="connsiteY0" fmla="*/ 1282535 h 1282535"/>
                  <a:gd name="connsiteX1" fmla="*/ 1389413 w 1389413"/>
                  <a:gd name="connsiteY1" fmla="*/ 0 h 1282535"/>
                  <a:gd name="connsiteX2" fmla="*/ 405061 w 1389413"/>
                  <a:gd name="connsiteY2" fmla="*/ 0 h 1282535"/>
                  <a:gd name="connsiteX3" fmla="*/ 0 w 1389413"/>
                  <a:gd name="connsiteY3" fmla="*/ 1282535 h 1282535"/>
                  <a:gd name="connsiteX0" fmla="*/ 0 w 1308530"/>
                  <a:gd name="connsiteY0" fmla="*/ 681681 h 681681"/>
                  <a:gd name="connsiteX1" fmla="*/ 1308530 w 1308530"/>
                  <a:gd name="connsiteY1" fmla="*/ 0 h 681681"/>
                  <a:gd name="connsiteX2" fmla="*/ 324178 w 1308530"/>
                  <a:gd name="connsiteY2" fmla="*/ 0 h 681681"/>
                  <a:gd name="connsiteX3" fmla="*/ 0 w 1308530"/>
                  <a:gd name="connsiteY3" fmla="*/ 681681 h 681681"/>
                  <a:gd name="connsiteX0" fmla="*/ 0 w 1308530"/>
                  <a:gd name="connsiteY0" fmla="*/ 681681 h 681681"/>
                  <a:gd name="connsiteX1" fmla="*/ 703634 w 1308530"/>
                  <a:gd name="connsiteY1" fmla="*/ 305392 h 681681"/>
                  <a:gd name="connsiteX2" fmla="*/ 1308530 w 1308530"/>
                  <a:gd name="connsiteY2" fmla="*/ 0 h 681681"/>
                  <a:gd name="connsiteX3" fmla="*/ 324178 w 1308530"/>
                  <a:gd name="connsiteY3" fmla="*/ 0 h 681681"/>
                  <a:gd name="connsiteX4" fmla="*/ 0 w 1308530"/>
                  <a:gd name="connsiteY4" fmla="*/ 681681 h 681681"/>
                  <a:gd name="connsiteX0" fmla="*/ 0 w 1308530"/>
                  <a:gd name="connsiteY0" fmla="*/ 681681 h 975576"/>
                  <a:gd name="connsiteX1" fmla="*/ 160555 w 1308530"/>
                  <a:gd name="connsiteY1" fmla="*/ 975576 h 975576"/>
                  <a:gd name="connsiteX2" fmla="*/ 1308530 w 1308530"/>
                  <a:gd name="connsiteY2" fmla="*/ 0 h 975576"/>
                  <a:gd name="connsiteX3" fmla="*/ 324178 w 1308530"/>
                  <a:gd name="connsiteY3" fmla="*/ 0 h 975576"/>
                  <a:gd name="connsiteX4" fmla="*/ 0 w 1308530"/>
                  <a:gd name="connsiteY4" fmla="*/ 681681 h 975576"/>
                  <a:gd name="connsiteX0" fmla="*/ 0 w 1316041"/>
                  <a:gd name="connsiteY0" fmla="*/ 681681 h 975576"/>
                  <a:gd name="connsiteX1" fmla="*/ 160555 w 1316041"/>
                  <a:gd name="connsiteY1" fmla="*/ 975576 h 975576"/>
                  <a:gd name="connsiteX2" fmla="*/ 1308530 w 1316041"/>
                  <a:gd name="connsiteY2" fmla="*/ 0 h 975576"/>
                  <a:gd name="connsiteX3" fmla="*/ 1316041 w 1316041"/>
                  <a:gd name="connsiteY3" fmla="*/ 4965 h 975576"/>
                  <a:gd name="connsiteX4" fmla="*/ 324178 w 1316041"/>
                  <a:gd name="connsiteY4" fmla="*/ 0 h 975576"/>
                  <a:gd name="connsiteX5" fmla="*/ 0 w 1316041"/>
                  <a:gd name="connsiteY5" fmla="*/ 681681 h 975576"/>
                  <a:gd name="connsiteX0" fmla="*/ 0 w 1316041"/>
                  <a:gd name="connsiteY0" fmla="*/ 681681 h 975576"/>
                  <a:gd name="connsiteX1" fmla="*/ 160555 w 1316041"/>
                  <a:gd name="connsiteY1" fmla="*/ 975576 h 975576"/>
                  <a:gd name="connsiteX2" fmla="*/ 1308530 w 1316041"/>
                  <a:gd name="connsiteY2" fmla="*/ 0 h 975576"/>
                  <a:gd name="connsiteX3" fmla="*/ 1316041 w 1316041"/>
                  <a:gd name="connsiteY3" fmla="*/ 4965 h 975576"/>
                  <a:gd name="connsiteX4" fmla="*/ 144819 w 1316041"/>
                  <a:gd name="connsiteY4" fmla="*/ 43152 h 975576"/>
                  <a:gd name="connsiteX5" fmla="*/ 0 w 1316041"/>
                  <a:gd name="connsiteY5" fmla="*/ 681681 h 975576"/>
                  <a:gd name="connsiteX0" fmla="*/ 0 w 1316041"/>
                  <a:gd name="connsiteY0" fmla="*/ 681681 h 1191337"/>
                  <a:gd name="connsiteX1" fmla="*/ 149345 w 1316041"/>
                  <a:gd name="connsiteY1" fmla="*/ 1191337 h 1191337"/>
                  <a:gd name="connsiteX2" fmla="*/ 1308530 w 1316041"/>
                  <a:gd name="connsiteY2" fmla="*/ 0 h 1191337"/>
                  <a:gd name="connsiteX3" fmla="*/ 1316041 w 1316041"/>
                  <a:gd name="connsiteY3" fmla="*/ 4965 h 1191337"/>
                  <a:gd name="connsiteX4" fmla="*/ 144819 w 1316041"/>
                  <a:gd name="connsiteY4" fmla="*/ 43152 h 1191337"/>
                  <a:gd name="connsiteX5" fmla="*/ 0 w 1316041"/>
                  <a:gd name="connsiteY5" fmla="*/ 681681 h 1191337"/>
                  <a:gd name="connsiteX0" fmla="*/ 0 w 1360881"/>
                  <a:gd name="connsiteY0" fmla="*/ 681681 h 1191337"/>
                  <a:gd name="connsiteX1" fmla="*/ 194185 w 1360881"/>
                  <a:gd name="connsiteY1" fmla="*/ 1191337 h 1191337"/>
                  <a:gd name="connsiteX2" fmla="*/ 1353370 w 1360881"/>
                  <a:gd name="connsiteY2" fmla="*/ 0 h 1191337"/>
                  <a:gd name="connsiteX3" fmla="*/ 1360881 w 1360881"/>
                  <a:gd name="connsiteY3" fmla="*/ 4965 h 1191337"/>
                  <a:gd name="connsiteX4" fmla="*/ 189659 w 1360881"/>
                  <a:gd name="connsiteY4" fmla="*/ 43152 h 1191337"/>
                  <a:gd name="connsiteX5" fmla="*/ 0 w 1360881"/>
                  <a:gd name="connsiteY5" fmla="*/ 681681 h 1191337"/>
                  <a:gd name="connsiteX0" fmla="*/ 0 w 1360881"/>
                  <a:gd name="connsiteY0" fmla="*/ 715927 h 1225583"/>
                  <a:gd name="connsiteX1" fmla="*/ 194185 w 1360881"/>
                  <a:gd name="connsiteY1" fmla="*/ 1225583 h 1225583"/>
                  <a:gd name="connsiteX2" fmla="*/ 1353370 w 1360881"/>
                  <a:gd name="connsiteY2" fmla="*/ 34246 h 1225583"/>
                  <a:gd name="connsiteX3" fmla="*/ 1360881 w 1360881"/>
                  <a:gd name="connsiteY3" fmla="*/ 39211 h 1225583"/>
                  <a:gd name="connsiteX4" fmla="*/ 250734 w 1360881"/>
                  <a:gd name="connsiteY4" fmla="*/ 0 h 1225583"/>
                  <a:gd name="connsiteX5" fmla="*/ 0 w 1360881"/>
                  <a:gd name="connsiteY5" fmla="*/ 715927 h 1225583"/>
                  <a:gd name="connsiteX0" fmla="*/ 0 w 1384374"/>
                  <a:gd name="connsiteY0" fmla="*/ 721865 h 1231521"/>
                  <a:gd name="connsiteX1" fmla="*/ 194185 w 1384374"/>
                  <a:gd name="connsiteY1" fmla="*/ 1231521 h 1231521"/>
                  <a:gd name="connsiteX2" fmla="*/ 1353370 w 1384374"/>
                  <a:gd name="connsiteY2" fmla="*/ 40184 h 1231521"/>
                  <a:gd name="connsiteX3" fmla="*/ 1384374 w 1384374"/>
                  <a:gd name="connsiteY3" fmla="*/ 0 h 1231521"/>
                  <a:gd name="connsiteX4" fmla="*/ 250734 w 1384374"/>
                  <a:gd name="connsiteY4" fmla="*/ 5938 h 1231521"/>
                  <a:gd name="connsiteX5" fmla="*/ 0 w 1384374"/>
                  <a:gd name="connsiteY5" fmla="*/ 721865 h 1231521"/>
                  <a:gd name="connsiteX0" fmla="*/ 0 w 1384374"/>
                  <a:gd name="connsiteY0" fmla="*/ 721865 h 1231521"/>
                  <a:gd name="connsiteX1" fmla="*/ 194185 w 1384374"/>
                  <a:gd name="connsiteY1" fmla="*/ 1231521 h 1231521"/>
                  <a:gd name="connsiteX2" fmla="*/ 1353370 w 1384374"/>
                  <a:gd name="connsiteY2" fmla="*/ 40184 h 1231521"/>
                  <a:gd name="connsiteX3" fmla="*/ 1384374 w 1384374"/>
                  <a:gd name="connsiteY3" fmla="*/ 0 h 1231521"/>
                  <a:gd name="connsiteX4" fmla="*/ 208451 w 1384374"/>
                  <a:gd name="connsiteY4" fmla="*/ 27795 h 1231521"/>
                  <a:gd name="connsiteX5" fmla="*/ 0 w 1384374"/>
                  <a:gd name="connsiteY5" fmla="*/ 721865 h 1231521"/>
                  <a:gd name="connsiteX0" fmla="*/ 0 w 1384374"/>
                  <a:gd name="connsiteY0" fmla="*/ 721865 h 1231521"/>
                  <a:gd name="connsiteX1" fmla="*/ 194185 w 1384374"/>
                  <a:gd name="connsiteY1" fmla="*/ 1231521 h 1231521"/>
                  <a:gd name="connsiteX2" fmla="*/ 1353370 w 1384374"/>
                  <a:gd name="connsiteY2" fmla="*/ 40184 h 1231521"/>
                  <a:gd name="connsiteX3" fmla="*/ 1384374 w 1384374"/>
                  <a:gd name="connsiteY3" fmla="*/ 0 h 1231521"/>
                  <a:gd name="connsiteX4" fmla="*/ 229592 w 1384374"/>
                  <a:gd name="connsiteY4" fmla="*/ 16868 h 1231521"/>
                  <a:gd name="connsiteX5" fmla="*/ 0 w 1384374"/>
                  <a:gd name="connsiteY5" fmla="*/ 721865 h 1231521"/>
                  <a:gd name="connsiteX0" fmla="*/ 0 w 1384374"/>
                  <a:gd name="connsiteY0" fmla="*/ 721865 h 1231521"/>
                  <a:gd name="connsiteX1" fmla="*/ 194185 w 1384374"/>
                  <a:gd name="connsiteY1" fmla="*/ 1231521 h 1231521"/>
                  <a:gd name="connsiteX2" fmla="*/ 1384374 w 1384374"/>
                  <a:gd name="connsiteY2" fmla="*/ 0 h 1231521"/>
                  <a:gd name="connsiteX3" fmla="*/ 229592 w 1384374"/>
                  <a:gd name="connsiteY3" fmla="*/ 16868 h 1231521"/>
                  <a:gd name="connsiteX4" fmla="*/ 0 w 1384374"/>
                  <a:gd name="connsiteY4" fmla="*/ 721865 h 1231521"/>
                  <a:gd name="connsiteX0" fmla="*/ 0 w 1370280"/>
                  <a:gd name="connsiteY0" fmla="*/ 704997 h 1214653"/>
                  <a:gd name="connsiteX1" fmla="*/ 194185 w 1370280"/>
                  <a:gd name="connsiteY1" fmla="*/ 1214653 h 1214653"/>
                  <a:gd name="connsiteX2" fmla="*/ 1370280 w 1370280"/>
                  <a:gd name="connsiteY2" fmla="*/ 4991 h 1214653"/>
                  <a:gd name="connsiteX3" fmla="*/ 229592 w 1370280"/>
                  <a:gd name="connsiteY3" fmla="*/ 0 h 1214653"/>
                  <a:gd name="connsiteX4" fmla="*/ 0 w 1370280"/>
                  <a:gd name="connsiteY4" fmla="*/ 704997 h 1214653"/>
                  <a:gd name="connsiteX0" fmla="*/ 0 w 1370280"/>
                  <a:gd name="connsiteY0" fmla="*/ 704997 h 1214653"/>
                  <a:gd name="connsiteX1" fmla="*/ 194185 w 1370280"/>
                  <a:gd name="connsiteY1" fmla="*/ 1214653 h 1214653"/>
                  <a:gd name="connsiteX2" fmla="*/ 1370280 w 1370280"/>
                  <a:gd name="connsiteY2" fmla="*/ 4991 h 1214653"/>
                  <a:gd name="connsiteX3" fmla="*/ 61023 w 1370280"/>
                  <a:gd name="connsiteY3" fmla="*/ 0 h 1214653"/>
                  <a:gd name="connsiteX4" fmla="*/ 0 w 1370280"/>
                  <a:gd name="connsiteY4" fmla="*/ 704997 h 1214653"/>
                  <a:gd name="connsiteX0" fmla="*/ 0 w 1382923"/>
                  <a:gd name="connsiteY0" fmla="*/ 704996 h 1214653"/>
                  <a:gd name="connsiteX1" fmla="*/ 206828 w 1382923"/>
                  <a:gd name="connsiteY1" fmla="*/ 1214653 h 1214653"/>
                  <a:gd name="connsiteX2" fmla="*/ 1382923 w 1382923"/>
                  <a:gd name="connsiteY2" fmla="*/ 4991 h 1214653"/>
                  <a:gd name="connsiteX3" fmla="*/ 73666 w 1382923"/>
                  <a:gd name="connsiteY3" fmla="*/ 0 h 1214653"/>
                  <a:gd name="connsiteX4" fmla="*/ 0 w 1382923"/>
                  <a:gd name="connsiteY4" fmla="*/ 704996 h 1214653"/>
                  <a:gd name="connsiteX0" fmla="*/ 0 w 1382923"/>
                  <a:gd name="connsiteY0" fmla="*/ 704996 h 1352365"/>
                  <a:gd name="connsiteX1" fmla="*/ 78294 w 1382923"/>
                  <a:gd name="connsiteY1" fmla="*/ 1352365 h 1352365"/>
                  <a:gd name="connsiteX2" fmla="*/ 1382923 w 1382923"/>
                  <a:gd name="connsiteY2" fmla="*/ 4991 h 1352365"/>
                  <a:gd name="connsiteX3" fmla="*/ 73666 w 1382923"/>
                  <a:gd name="connsiteY3" fmla="*/ 0 h 1352365"/>
                  <a:gd name="connsiteX4" fmla="*/ 0 w 1382923"/>
                  <a:gd name="connsiteY4" fmla="*/ 704996 h 1352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2923" h="1352365">
                    <a:moveTo>
                      <a:pt x="0" y="704996"/>
                    </a:moveTo>
                    <a:lnTo>
                      <a:pt x="78294" y="1352365"/>
                    </a:lnTo>
                    <a:lnTo>
                      <a:pt x="1382923" y="4991"/>
                    </a:lnTo>
                    <a:lnTo>
                      <a:pt x="73666" y="0"/>
                    </a:lnTo>
                    <a:lnTo>
                      <a:pt x="0" y="704996"/>
                    </a:lnTo>
                    <a:close/>
                  </a:path>
                </a:pathLst>
              </a:custGeom>
              <a:gradFill>
                <a:gsLst>
                  <a:gs pos="0">
                    <a:prstClr val="white">
                      <a:alpha val="25000"/>
                    </a:prstClr>
                  </a:gs>
                  <a:gs pos="100000">
                    <a:schemeClr val="bg1">
                      <a:alpha val="5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endParaRPr>
              </a:p>
            </p:txBody>
          </p:sp>
        </p:grpSp>
        <p:sp>
          <p:nvSpPr>
            <p:cNvPr id="138" name="제목 114"/>
            <p:cNvSpPr txBox="1">
              <a:spLocks/>
            </p:cNvSpPr>
            <p:nvPr/>
          </p:nvSpPr>
          <p:spPr>
            <a:xfrm>
              <a:off x="3944869" y="6156574"/>
              <a:ext cx="861324" cy="314907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1900" kern="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기술금융의 원년</a:t>
              </a:r>
              <a:r>
                <a:rPr lang="ko-KR" altLang="en-US" kern="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 </a:t>
              </a:r>
              <a:r>
                <a:rPr lang="en-US" altLang="ko-KR" sz="1400" kern="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(0 to 1)</a:t>
              </a:r>
              <a:endParaRPr lang="ko-KR" altLang="en-US" sz="140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endParaRPr>
            </a:p>
          </p:txBody>
        </p:sp>
      </p:grpSp>
      <p:grpSp>
        <p:nvGrpSpPr>
          <p:cNvPr id="135" name="그룹 355"/>
          <p:cNvGrpSpPr/>
          <p:nvPr/>
        </p:nvGrpSpPr>
        <p:grpSpPr>
          <a:xfrm>
            <a:off x="6052316" y="2157150"/>
            <a:ext cx="2598003" cy="479762"/>
            <a:chOff x="3943100" y="6078228"/>
            <a:chExt cx="863093" cy="479762"/>
          </a:xfrm>
        </p:grpSpPr>
        <p:grpSp>
          <p:nvGrpSpPr>
            <p:cNvPr id="136" name="그룹 357"/>
            <p:cNvGrpSpPr/>
            <p:nvPr/>
          </p:nvGrpSpPr>
          <p:grpSpPr>
            <a:xfrm>
              <a:off x="3943100" y="6078228"/>
              <a:ext cx="863093" cy="479762"/>
              <a:chOff x="7237297" y="898753"/>
              <a:chExt cx="863093" cy="541975"/>
            </a:xfrm>
          </p:grpSpPr>
          <p:sp>
            <p:nvSpPr>
              <p:cNvPr id="360" name="육각형 359"/>
              <p:cNvSpPr/>
              <p:nvPr/>
            </p:nvSpPr>
            <p:spPr>
              <a:xfrm>
                <a:off x="7237297" y="898753"/>
                <a:ext cx="863093" cy="541975"/>
              </a:xfrm>
              <a:prstGeom prst="hexagon">
                <a:avLst/>
              </a:prstGeom>
              <a:solidFill>
                <a:srgbClr val="2363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endParaRPr>
              </a:p>
            </p:txBody>
          </p:sp>
          <p:sp>
            <p:nvSpPr>
              <p:cNvPr id="361" name="자유형 360"/>
              <p:cNvSpPr/>
              <p:nvPr/>
            </p:nvSpPr>
            <p:spPr>
              <a:xfrm>
                <a:off x="7242070" y="910400"/>
                <a:ext cx="712044" cy="507204"/>
              </a:xfrm>
              <a:custGeom>
                <a:avLst/>
                <a:gdLst>
                  <a:gd name="connsiteX0" fmla="*/ 0 w 1745673"/>
                  <a:gd name="connsiteY0" fmla="*/ 1282535 h 1282535"/>
                  <a:gd name="connsiteX1" fmla="*/ 1745673 w 1745673"/>
                  <a:gd name="connsiteY1" fmla="*/ 665018 h 1282535"/>
                  <a:gd name="connsiteX2" fmla="*/ 1389413 w 1745673"/>
                  <a:gd name="connsiteY2" fmla="*/ 0 h 1282535"/>
                  <a:gd name="connsiteX3" fmla="*/ 23750 w 1745673"/>
                  <a:gd name="connsiteY3" fmla="*/ 0 h 1282535"/>
                  <a:gd name="connsiteX4" fmla="*/ 0 w 1745673"/>
                  <a:gd name="connsiteY4" fmla="*/ 1282535 h 1282535"/>
                  <a:gd name="connsiteX0" fmla="*/ 0 w 1389413"/>
                  <a:gd name="connsiteY0" fmla="*/ 1282535 h 1282535"/>
                  <a:gd name="connsiteX1" fmla="*/ 1389413 w 1389413"/>
                  <a:gd name="connsiteY1" fmla="*/ 0 h 1282535"/>
                  <a:gd name="connsiteX2" fmla="*/ 23750 w 1389413"/>
                  <a:gd name="connsiteY2" fmla="*/ 0 h 1282535"/>
                  <a:gd name="connsiteX3" fmla="*/ 0 w 1389413"/>
                  <a:gd name="connsiteY3" fmla="*/ 1282535 h 1282535"/>
                  <a:gd name="connsiteX0" fmla="*/ 0 w 1389413"/>
                  <a:gd name="connsiteY0" fmla="*/ 1282535 h 1282535"/>
                  <a:gd name="connsiteX1" fmla="*/ 1389413 w 1389413"/>
                  <a:gd name="connsiteY1" fmla="*/ 0 h 1282535"/>
                  <a:gd name="connsiteX2" fmla="*/ 405061 w 1389413"/>
                  <a:gd name="connsiteY2" fmla="*/ 0 h 1282535"/>
                  <a:gd name="connsiteX3" fmla="*/ 0 w 1389413"/>
                  <a:gd name="connsiteY3" fmla="*/ 1282535 h 1282535"/>
                  <a:gd name="connsiteX0" fmla="*/ 0 w 1308530"/>
                  <a:gd name="connsiteY0" fmla="*/ 681681 h 681681"/>
                  <a:gd name="connsiteX1" fmla="*/ 1308530 w 1308530"/>
                  <a:gd name="connsiteY1" fmla="*/ 0 h 681681"/>
                  <a:gd name="connsiteX2" fmla="*/ 324178 w 1308530"/>
                  <a:gd name="connsiteY2" fmla="*/ 0 h 681681"/>
                  <a:gd name="connsiteX3" fmla="*/ 0 w 1308530"/>
                  <a:gd name="connsiteY3" fmla="*/ 681681 h 681681"/>
                  <a:gd name="connsiteX0" fmla="*/ 0 w 1308530"/>
                  <a:gd name="connsiteY0" fmla="*/ 681681 h 681681"/>
                  <a:gd name="connsiteX1" fmla="*/ 703634 w 1308530"/>
                  <a:gd name="connsiteY1" fmla="*/ 305392 h 681681"/>
                  <a:gd name="connsiteX2" fmla="*/ 1308530 w 1308530"/>
                  <a:gd name="connsiteY2" fmla="*/ 0 h 681681"/>
                  <a:gd name="connsiteX3" fmla="*/ 324178 w 1308530"/>
                  <a:gd name="connsiteY3" fmla="*/ 0 h 681681"/>
                  <a:gd name="connsiteX4" fmla="*/ 0 w 1308530"/>
                  <a:gd name="connsiteY4" fmla="*/ 681681 h 681681"/>
                  <a:gd name="connsiteX0" fmla="*/ 0 w 1308530"/>
                  <a:gd name="connsiteY0" fmla="*/ 681681 h 975576"/>
                  <a:gd name="connsiteX1" fmla="*/ 160555 w 1308530"/>
                  <a:gd name="connsiteY1" fmla="*/ 975576 h 975576"/>
                  <a:gd name="connsiteX2" fmla="*/ 1308530 w 1308530"/>
                  <a:gd name="connsiteY2" fmla="*/ 0 h 975576"/>
                  <a:gd name="connsiteX3" fmla="*/ 324178 w 1308530"/>
                  <a:gd name="connsiteY3" fmla="*/ 0 h 975576"/>
                  <a:gd name="connsiteX4" fmla="*/ 0 w 1308530"/>
                  <a:gd name="connsiteY4" fmla="*/ 681681 h 975576"/>
                  <a:gd name="connsiteX0" fmla="*/ 0 w 1316041"/>
                  <a:gd name="connsiteY0" fmla="*/ 681681 h 975576"/>
                  <a:gd name="connsiteX1" fmla="*/ 160555 w 1316041"/>
                  <a:gd name="connsiteY1" fmla="*/ 975576 h 975576"/>
                  <a:gd name="connsiteX2" fmla="*/ 1308530 w 1316041"/>
                  <a:gd name="connsiteY2" fmla="*/ 0 h 975576"/>
                  <a:gd name="connsiteX3" fmla="*/ 1316041 w 1316041"/>
                  <a:gd name="connsiteY3" fmla="*/ 4965 h 975576"/>
                  <a:gd name="connsiteX4" fmla="*/ 324178 w 1316041"/>
                  <a:gd name="connsiteY4" fmla="*/ 0 h 975576"/>
                  <a:gd name="connsiteX5" fmla="*/ 0 w 1316041"/>
                  <a:gd name="connsiteY5" fmla="*/ 681681 h 975576"/>
                  <a:gd name="connsiteX0" fmla="*/ 0 w 1316041"/>
                  <a:gd name="connsiteY0" fmla="*/ 681681 h 975576"/>
                  <a:gd name="connsiteX1" fmla="*/ 160555 w 1316041"/>
                  <a:gd name="connsiteY1" fmla="*/ 975576 h 975576"/>
                  <a:gd name="connsiteX2" fmla="*/ 1308530 w 1316041"/>
                  <a:gd name="connsiteY2" fmla="*/ 0 h 975576"/>
                  <a:gd name="connsiteX3" fmla="*/ 1316041 w 1316041"/>
                  <a:gd name="connsiteY3" fmla="*/ 4965 h 975576"/>
                  <a:gd name="connsiteX4" fmla="*/ 144819 w 1316041"/>
                  <a:gd name="connsiteY4" fmla="*/ 43152 h 975576"/>
                  <a:gd name="connsiteX5" fmla="*/ 0 w 1316041"/>
                  <a:gd name="connsiteY5" fmla="*/ 681681 h 975576"/>
                  <a:gd name="connsiteX0" fmla="*/ 0 w 1316041"/>
                  <a:gd name="connsiteY0" fmla="*/ 681681 h 1191337"/>
                  <a:gd name="connsiteX1" fmla="*/ 149345 w 1316041"/>
                  <a:gd name="connsiteY1" fmla="*/ 1191337 h 1191337"/>
                  <a:gd name="connsiteX2" fmla="*/ 1308530 w 1316041"/>
                  <a:gd name="connsiteY2" fmla="*/ 0 h 1191337"/>
                  <a:gd name="connsiteX3" fmla="*/ 1316041 w 1316041"/>
                  <a:gd name="connsiteY3" fmla="*/ 4965 h 1191337"/>
                  <a:gd name="connsiteX4" fmla="*/ 144819 w 1316041"/>
                  <a:gd name="connsiteY4" fmla="*/ 43152 h 1191337"/>
                  <a:gd name="connsiteX5" fmla="*/ 0 w 1316041"/>
                  <a:gd name="connsiteY5" fmla="*/ 681681 h 1191337"/>
                  <a:gd name="connsiteX0" fmla="*/ 0 w 1360881"/>
                  <a:gd name="connsiteY0" fmla="*/ 681681 h 1191337"/>
                  <a:gd name="connsiteX1" fmla="*/ 194185 w 1360881"/>
                  <a:gd name="connsiteY1" fmla="*/ 1191337 h 1191337"/>
                  <a:gd name="connsiteX2" fmla="*/ 1353370 w 1360881"/>
                  <a:gd name="connsiteY2" fmla="*/ 0 h 1191337"/>
                  <a:gd name="connsiteX3" fmla="*/ 1360881 w 1360881"/>
                  <a:gd name="connsiteY3" fmla="*/ 4965 h 1191337"/>
                  <a:gd name="connsiteX4" fmla="*/ 189659 w 1360881"/>
                  <a:gd name="connsiteY4" fmla="*/ 43152 h 1191337"/>
                  <a:gd name="connsiteX5" fmla="*/ 0 w 1360881"/>
                  <a:gd name="connsiteY5" fmla="*/ 681681 h 1191337"/>
                  <a:gd name="connsiteX0" fmla="*/ 0 w 1360881"/>
                  <a:gd name="connsiteY0" fmla="*/ 715927 h 1225583"/>
                  <a:gd name="connsiteX1" fmla="*/ 194185 w 1360881"/>
                  <a:gd name="connsiteY1" fmla="*/ 1225583 h 1225583"/>
                  <a:gd name="connsiteX2" fmla="*/ 1353370 w 1360881"/>
                  <a:gd name="connsiteY2" fmla="*/ 34246 h 1225583"/>
                  <a:gd name="connsiteX3" fmla="*/ 1360881 w 1360881"/>
                  <a:gd name="connsiteY3" fmla="*/ 39211 h 1225583"/>
                  <a:gd name="connsiteX4" fmla="*/ 250734 w 1360881"/>
                  <a:gd name="connsiteY4" fmla="*/ 0 h 1225583"/>
                  <a:gd name="connsiteX5" fmla="*/ 0 w 1360881"/>
                  <a:gd name="connsiteY5" fmla="*/ 715927 h 1225583"/>
                  <a:gd name="connsiteX0" fmla="*/ 0 w 1384374"/>
                  <a:gd name="connsiteY0" fmla="*/ 721865 h 1231521"/>
                  <a:gd name="connsiteX1" fmla="*/ 194185 w 1384374"/>
                  <a:gd name="connsiteY1" fmla="*/ 1231521 h 1231521"/>
                  <a:gd name="connsiteX2" fmla="*/ 1353370 w 1384374"/>
                  <a:gd name="connsiteY2" fmla="*/ 40184 h 1231521"/>
                  <a:gd name="connsiteX3" fmla="*/ 1384374 w 1384374"/>
                  <a:gd name="connsiteY3" fmla="*/ 0 h 1231521"/>
                  <a:gd name="connsiteX4" fmla="*/ 250734 w 1384374"/>
                  <a:gd name="connsiteY4" fmla="*/ 5938 h 1231521"/>
                  <a:gd name="connsiteX5" fmla="*/ 0 w 1384374"/>
                  <a:gd name="connsiteY5" fmla="*/ 721865 h 1231521"/>
                  <a:gd name="connsiteX0" fmla="*/ 0 w 1384374"/>
                  <a:gd name="connsiteY0" fmla="*/ 721865 h 1231521"/>
                  <a:gd name="connsiteX1" fmla="*/ 194185 w 1384374"/>
                  <a:gd name="connsiteY1" fmla="*/ 1231521 h 1231521"/>
                  <a:gd name="connsiteX2" fmla="*/ 1353370 w 1384374"/>
                  <a:gd name="connsiteY2" fmla="*/ 40184 h 1231521"/>
                  <a:gd name="connsiteX3" fmla="*/ 1384374 w 1384374"/>
                  <a:gd name="connsiteY3" fmla="*/ 0 h 1231521"/>
                  <a:gd name="connsiteX4" fmla="*/ 208451 w 1384374"/>
                  <a:gd name="connsiteY4" fmla="*/ 27795 h 1231521"/>
                  <a:gd name="connsiteX5" fmla="*/ 0 w 1384374"/>
                  <a:gd name="connsiteY5" fmla="*/ 721865 h 1231521"/>
                  <a:gd name="connsiteX0" fmla="*/ 0 w 1384374"/>
                  <a:gd name="connsiteY0" fmla="*/ 721865 h 1231521"/>
                  <a:gd name="connsiteX1" fmla="*/ 194185 w 1384374"/>
                  <a:gd name="connsiteY1" fmla="*/ 1231521 h 1231521"/>
                  <a:gd name="connsiteX2" fmla="*/ 1353370 w 1384374"/>
                  <a:gd name="connsiteY2" fmla="*/ 40184 h 1231521"/>
                  <a:gd name="connsiteX3" fmla="*/ 1384374 w 1384374"/>
                  <a:gd name="connsiteY3" fmla="*/ 0 h 1231521"/>
                  <a:gd name="connsiteX4" fmla="*/ 229592 w 1384374"/>
                  <a:gd name="connsiteY4" fmla="*/ 16868 h 1231521"/>
                  <a:gd name="connsiteX5" fmla="*/ 0 w 1384374"/>
                  <a:gd name="connsiteY5" fmla="*/ 721865 h 1231521"/>
                  <a:gd name="connsiteX0" fmla="*/ 0 w 1384374"/>
                  <a:gd name="connsiteY0" fmla="*/ 721865 h 1231521"/>
                  <a:gd name="connsiteX1" fmla="*/ 194185 w 1384374"/>
                  <a:gd name="connsiteY1" fmla="*/ 1231521 h 1231521"/>
                  <a:gd name="connsiteX2" fmla="*/ 1384374 w 1384374"/>
                  <a:gd name="connsiteY2" fmla="*/ 0 h 1231521"/>
                  <a:gd name="connsiteX3" fmla="*/ 229592 w 1384374"/>
                  <a:gd name="connsiteY3" fmla="*/ 16868 h 1231521"/>
                  <a:gd name="connsiteX4" fmla="*/ 0 w 1384374"/>
                  <a:gd name="connsiteY4" fmla="*/ 721865 h 1231521"/>
                  <a:gd name="connsiteX0" fmla="*/ 0 w 1370280"/>
                  <a:gd name="connsiteY0" fmla="*/ 704997 h 1214653"/>
                  <a:gd name="connsiteX1" fmla="*/ 194185 w 1370280"/>
                  <a:gd name="connsiteY1" fmla="*/ 1214653 h 1214653"/>
                  <a:gd name="connsiteX2" fmla="*/ 1370280 w 1370280"/>
                  <a:gd name="connsiteY2" fmla="*/ 4991 h 1214653"/>
                  <a:gd name="connsiteX3" fmla="*/ 229592 w 1370280"/>
                  <a:gd name="connsiteY3" fmla="*/ 0 h 1214653"/>
                  <a:gd name="connsiteX4" fmla="*/ 0 w 1370280"/>
                  <a:gd name="connsiteY4" fmla="*/ 704997 h 1214653"/>
                  <a:gd name="connsiteX0" fmla="*/ 0 w 1370280"/>
                  <a:gd name="connsiteY0" fmla="*/ 704997 h 1214653"/>
                  <a:gd name="connsiteX1" fmla="*/ 194185 w 1370280"/>
                  <a:gd name="connsiteY1" fmla="*/ 1214653 h 1214653"/>
                  <a:gd name="connsiteX2" fmla="*/ 1370280 w 1370280"/>
                  <a:gd name="connsiteY2" fmla="*/ 4991 h 1214653"/>
                  <a:gd name="connsiteX3" fmla="*/ 61023 w 1370280"/>
                  <a:gd name="connsiteY3" fmla="*/ 0 h 1214653"/>
                  <a:gd name="connsiteX4" fmla="*/ 0 w 1370280"/>
                  <a:gd name="connsiteY4" fmla="*/ 704997 h 1214653"/>
                  <a:gd name="connsiteX0" fmla="*/ 0 w 1382923"/>
                  <a:gd name="connsiteY0" fmla="*/ 704996 h 1214653"/>
                  <a:gd name="connsiteX1" fmla="*/ 206828 w 1382923"/>
                  <a:gd name="connsiteY1" fmla="*/ 1214653 h 1214653"/>
                  <a:gd name="connsiteX2" fmla="*/ 1382923 w 1382923"/>
                  <a:gd name="connsiteY2" fmla="*/ 4991 h 1214653"/>
                  <a:gd name="connsiteX3" fmla="*/ 73666 w 1382923"/>
                  <a:gd name="connsiteY3" fmla="*/ 0 h 1214653"/>
                  <a:gd name="connsiteX4" fmla="*/ 0 w 1382923"/>
                  <a:gd name="connsiteY4" fmla="*/ 704996 h 1214653"/>
                  <a:gd name="connsiteX0" fmla="*/ 0 w 1382923"/>
                  <a:gd name="connsiteY0" fmla="*/ 704996 h 1352365"/>
                  <a:gd name="connsiteX1" fmla="*/ 78294 w 1382923"/>
                  <a:gd name="connsiteY1" fmla="*/ 1352365 h 1352365"/>
                  <a:gd name="connsiteX2" fmla="*/ 1382923 w 1382923"/>
                  <a:gd name="connsiteY2" fmla="*/ 4991 h 1352365"/>
                  <a:gd name="connsiteX3" fmla="*/ 73666 w 1382923"/>
                  <a:gd name="connsiteY3" fmla="*/ 0 h 1352365"/>
                  <a:gd name="connsiteX4" fmla="*/ 0 w 1382923"/>
                  <a:gd name="connsiteY4" fmla="*/ 704996 h 1352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2923" h="1352365">
                    <a:moveTo>
                      <a:pt x="0" y="704996"/>
                    </a:moveTo>
                    <a:lnTo>
                      <a:pt x="78294" y="1352365"/>
                    </a:lnTo>
                    <a:lnTo>
                      <a:pt x="1382923" y="4991"/>
                    </a:lnTo>
                    <a:lnTo>
                      <a:pt x="73666" y="0"/>
                    </a:lnTo>
                    <a:lnTo>
                      <a:pt x="0" y="704996"/>
                    </a:lnTo>
                    <a:close/>
                  </a:path>
                </a:pathLst>
              </a:custGeom>
              <a:gradFill>
                <a:gsLst>
                  <a:gs pos="0">
                    <a:prstClr val="white">
                      <a:alpha val="25000"/>
                    </a:prstClr>
                  </a:gs>
                  <a:gs pos="100000">
                    <a:schemeClr val="bg1">
                      <a:alpha val="5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endParaRPr>
              </a:p>
            </p:txBody>
          </p:sp>
        </p:grpSp>
        <p:sp>
          <p:nvSpPr>
            <p:cNvPr id="359" name="제목 114"/>
            <p:cNvSpPr txBox="1">
              <a:spLocks/>
            </p:cNvSpPr>
            <p:nvPr/>
          </p:nvSpPr>
          <p:spPr>
            <a:xfrm>
              <a:off x="3944869" y="6156574"/>
              <a:ext cx="861324" cy="314907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1900" kern="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금융규제개혁 추진</a:t>
              </a:r>
            </a:p>
          </p:txBody>
        </p:sp>
      </p:grpSp>
      <p:grpSp>
        <p:nvGrpSpPr>
          <p:cNvPr id="141" name="그룹 362"/>
          <p:cNvGrpSpPr/>
          <p:nvPr/>
        </p:nvGrpSpPr>
        <p:grpSpPr>
          <a:xfrm>
            <a:off x="3248016" y="2147182"/>
            <a:ext cx="2598003" cy="479762"/>
            <a:chOff x="3943100" y="6078228"/>
            <a:chExt cx="863093" cy="479762"/>
          </a:xfrm>
        </p:grpSpPr>
        <p:grpSp>
          <p:nvGrpSpPr>
            <p:cNvPr id="142" name="그룹 364"/>
            <p:cNvGrpSpPr/>
            <p:nvPr/>
          </p:nvGrpSpPr>
          <p:grpSpPr>
            <a:xfrm>
              <a:off x="3943100" y="6078228"/>
              <a:ext cx="863093" cy="479762"/>
              <a:chOff x="7237297" y="898753"/>
              <a:chExt cx="863093" cy="541975"/>
            </a:xfrm>
          </p:grpSpPr>
          <p:sp>
            <p:nvSpPr>
              <p:cNvPr id="367" name="육각형 366"/>
              <p:cNvSpPr/>
              <p:nvPr/>
            </p:nvSpPr>
            <p:spPr>
              <a:xfrm>
                <a:off x="7237297" y="898753"/>
                <a:ext cx="863093" cy="541975"/>
              </a:xfrm>
              <a:prstGeom prst="hexagon">
                <a:avLst/>
              </a:prstGeom>
              <a:solidFill>
                <a:srgbClr val="2363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endParaRPr>
              </a:p>
            </p:txBody>
          </p:sp>
          <p:sp>
            <p:nvSpPr>
              <p:cNvPr id="368" name="자유형 367"/>
              <p:cNvSpPr/>
              <p:nvPr/>
            </p:nvSpPr>
            <p:spPr>
              <a:xfrm>
                <a:off x="7242070" y="910400"/>
                <a:ext cx="712044" cy="507204"/>
              </a:xfrm>
              <a:custGeom>
                <a:avLst/>
                <a:gdLst>
                  <a:gd name="connsiteX0" fmla="*/ 0 w 1745673"/>
                  <a:gd name="connsiteY0" fmla="*/ 1282535 h 1282535"/>
                  <a:gd name="connsiteX1" fmla="*/ 1745673 w 1745673"/>
                  <a:gd name="connsiteY1" fmla="*/ 665018 h 1282535"/>
                  <a:gd name="connsiteX2" fmla="*/ 1389413 w 1745673"/>
                  <a:gd name="connsiteY2" fmla="*/ 0 h 1282535"/>
                  <a:gd name="connsiteX3" fmla="*/ 23750 w 1745673"/>
                  <a:gd name="connsiteY3" fmla="*/ 0 h 1282535"/>
                  <a:gd name="connsiteX4" fmla="*/ 0 w 1745673"/>
                  <a:gd name="connsiteY4" fmla="*/ 1282535 h 1282535"/>
                  <a:gd name="connsiteX0" fmla="*/ 0 w 1389413"/>
                  <a:gd name="connsiteY0" fmla="*/ 1282535 h 1282535"/>
                  <a:gd name="connsiteX1" fmla="*/ 1389413 w 1389413"/>
                  <a:gd name="connsiteY1" fmla="*/ 0 h 1282535"/>
                  <a:gd name="connsiteX2" fmla="*/ 23750 w 1389413"/>
                  <a:gd name="connsiteY2" fmla="*/ 0 h 1282535"/>
                  <a:gd name="connsiteX3" fmla="*/ 0 w 1389413"/>
                  <a:gd name="connsiteY3" fmla="*/ 1282535 h 1282535"/>
                  <a:gd name="connsiteX0" fmla="*/ 0 w 1389413"/>
                  <a:gd name="connsiteY0" fmla="*/ 1282535 h 1282535"/>
                  <a:gd name="connsiteX1" fmla="*/ 1389413 w 1389413"/>
                  <a:gd name="connsiteY1" fmla="*/ 0 h 1282535"/>
                  <a:gd name="connsiteX2" fmla="*/ 405061 w 1389413"/>
                  <a:gd name="connsiteY2" fmla="*/ 0 h 1282535"/>
                  <a:gd name="connsiteX3" fmla="*/ 0 w 1389413"/>
                  <a:gd name="connsiteY3" fmla="*/ 1282535 h 1282535"/>
                  <a:gd name="connsiteX0" fmla="*/ 0 w 1308530"/>
                  <a:gd name="connsiteY0" fmla="*/ 681681 h 681681"/>
                  <a:gd name="connsiteX1" fmla="*/ 1308530 w 1308530"/>
                  <a:gd name="connsiteY1" fmla="*/ 0 h 681681"/>
                  <a:gd name="connsiteX2" fmla="*/ 324178 w 1308530"/>
                  <a:gd name="connsiteY2" fmla="*/ 0 h 681681"/>
                  <a:gd name="connsiteX3" fmla="*/ 0 w 1308530"/>
                  <a:gd name="connsiteY3" fmla="*/ 681681 h 681681"/>
                  <a:gd name="connsiteX0" fmla="*/ 0 w 1308530"/>
                  <a:gd name="connsiteY0" fmla="*/ 681681 h 681681"/>
                  <a:gd name="connsiteX1" fmla="*/ 703634 w 1308530"/>
                  <a:gd name="connsiteY1" fmla="*/ 305392 h 681681"/>
                  <a:gd name="connsiteX2" fmla="*/ 1308530 w 1308530"/>
                  <a:gd name="connsiteY2" fmla="*/ 0 h 681681"/>
                  <a:gd name="connsiteX3" fmla="*/ 324178 w 1308530"/>
                  <a:gd name="connsiteY3" fmla="*/ 0 h 681681"/>
                  <a:gd name="connsiteX4" fmla="*/ 0 w 1308530"/>
                  <a:gd name="connsiteY4" fmla="*/ 681681 h 681681"/>
                  <a:gd name="connsiteX0" fmla="*/ 0 w 1308530"/>
                  <a:gd name="connsiteY0" fmla="*/ 681681 h 975576"/>
                  <a:gd name="connsiteX1" fmla="*/ 160555 w 1308530"/>
                  <a:gd name="connsiteY1" fmla="*/ 975576 h 975576"/>
                  <a:gd name="connsiteX2" fmla="*/ 1308530 w 1308530"/>
                  <a:gd name="connsiteY2" fmla="*/ 0 h 975576"/>
                  <a:gd name="connsiteX3" fmla="*/ 324178 w 1308530"/>
                  <a:gd name="connsiteY3" fmla="*/ 0 h 975576"/>
                  <a:gd name="connsiteX4" fmla="*/ 0 w 1308530"/>
                  <a:gd name="connsiteY4" fmla="*/ 681681 h 975576"/>
                  <a:gd name="connsiteX0" fmla="*/ 0 w 1316041"/>
                  <a:gd name="connsiteY0" fmla="*/ 681681 h 975576"/>
                  <a:gd name="connsiteX1" fmla="*/ 160555 w 1316041"/>
                  <a:gd name="connsiteY1" fmla="*/ 975576 h 975576"/>
                  <a:gd name="connsiteX2" fmla="*/ 1308530 w 1316041"/>
                  <a:gd name="connsiteY2" fmla="*/ 0 h 975576"/>
                  <a:gd name="connsiteX3" fmla="*/ 1316041 w 1316041"/>
                  <a:gd name="connsiteY3" fmla="*/ 4965 h 975576"/>
                  <a:gd name="connsiteX4" fmla="*/ 324178 w 1316041"/>
                  <a:gd name="connsiteY4" fmla="*/ 0 h 975576"/>
                  <a:gd name="connsiteX5" fmla="*/ 0 w 1316041"/>
                  <a:gd name="connsiteY5" fmla="*/ 681681 h 975576"/>
                  <a:gd name="connsiteX0" fmla="*/ 0 w 1316041"/>
                  <a:gd name="connsiteY0" fmla="*/ 681681 h 975576"/>
                  <a:gd name="connsiteX1" fmla="*/ 160555 w 1316041"/>
                  <a:gd name="connsiteY1" fmla="*/ 975576 h 975576"/>
                  <a:gd name="connsiteX2" fmla="*/ 1308530 w 1316041"/>
                  <a:gd name="connsiteY2" fmla="*/ 0 h 975576"/>
                  <a:gd name="connsiteX3" fmla="*/ 1316041 w 1316041"/>
                  <a:gd name="connsiteY3" fmla="*/ 4965 h 975576"/>
                  <a:gd name="connsiteX4" fmla="*/ 144819 w 1316041"/>
                  <a:gd name="connsiteY4" fmla="*/ 43152 h 975576"/>
                  <a:gd name="connsiteX5" fmla="*/ 0 w 1316041"/>
                  <a:gd name="connsiteY5" fmla="*/ 681681 h 975576"/>
                  <a:gd name="connsiteX0" fmla="*/ 0 w 1316041"/>
                  <a:gd name="connsiteY0" fmla="*/ 681681 h 1191337"/>
                  <a:gd name="connsiteX1" fmla="*/ 149345 w 1316041"/>
                  <a:gd name="connsiteY1" fmla="*/ 1191337 h 1191337"/>
                  <a:gd name="connsiteX2" fmla="*/ 1308530 w 1316041"/>
                  <a:gd name="connsiteY2" fmla="*/ 0 h 1191337"/>
                  <a:gd name="connsiteX3" fmla="*/ 1316041 w 1316041"/>
                  <a:gd name="connsiteY3" fmla="*/ 4965 h 1191337"/>
                  <a:gd name="connsiteX4" fmla="*/ 144819 w 1316041"/>
                  <a:gd name="connsiteY4" fmla="*/ 43152 h 1191337"/>
                  <a:gd name="connsiteX5" fmla="*/ 0 w 1316041"/>
                  <a:gd name="connsiteY5" fmla="*/ 681681 h 1191337"/>
                  <a:gd name="connsiteX0" fmla="*/ 0 w 1360881"/>
                  <a:gd name="connsiteY0" fmla="*/ 681681 h 1191337"/>
                  <a:gd name="connsiteX1" fmla="*/ 194185 w 1360881"/>
                  <a:gd name="connsiteY1" fmla="*/ 1191337 h 1191337"/>
                  <a:gd name="connsiteX2" fmla="*/ 1353370 w 1360881"/>
                  <a:gd name="connsiteY2" fmla="*/ 0 h 1191337"/>
                  <a:gd name="connsiteX3" fmla="*/ 1360881 w 1360881"/>
                  <a:gd name="connsiteY3" fmla="*/ 4965 h 1191337"/>
                  <a:gd name="connsiteX4" fmla="*/ 189659 w 1360881"/>
                  <a:gd name="connsiteY4" fmla="*/ 43152 h 1191337"/>
                  <a:gd name="connsiteX5" fmla="*/ 0 w 1360881"/>
                  <a:gd name="connsiteY5" fmla="*/ 681681 h 1191337"/>
                  <a:gd name="connsiteX0" fmla="*/ 0 w 1360881"/>
                  <a:gd name="connsiteY0" fmla="*/ 715927 h 1225583"/>
                  <a:gd name="connsiteX1" fmla="*/ 194185 w 1360881"/>
                  <a:gd name="connsiteY1" fmla="*/ 1225583 h 1225583"/>
                  <a:gd name="connsiteX2" fmla="*/ 1353370 w 1360881"/>
                  <a:gd name="connsiteY2" fmla="*/ 34246 h 1225583"/>
                  <a:gd name="connsiteX3" fmla="*/ 1360881 w 1360881"/>
                  <a:gd name="connsiteY3" fmla="*/ 39211 h 1225583"/>
                  <a:gd name="connsiteX4" fmla="*/ 250734 w 1360881"/>
                  <a:gd name="connsiteY4" fmla="*/ 0 h 1225583"/>
                  <a:gd name="connsiteX5" fmla="*/ 0 w 1360881"/>
                  <a:gd name="connsiteY5" fmla="*/ 715927 h 1225583"/>
                  <a:gd name="connsiteX0" fmla="*/ 0 w 1384374"/>
                  <a:gd name="connsiteY0" fmla="*/ 721865 h 1231521"/>
                  <a:gd name="connsiteX1" fmla="*/ 194185 w 1384374"/>
                  <a:gd name="connsiteY1" fmla="*/ 1231521 h 1231521"/>
                  <a:gd name="connsiteX2" fmla="*/ 1353370 w 1384374"/>
                  <a:gd name="connsiteY2" fmla="*/ 40184 h 1231521"/>
                  <a:gd name="connsiteX3" fmla="*/ 1384374 w 1384374"/>
                  <a:gd name="connsiteY3" fmla="*/ 0 h 1231521"/>
                  <a:gd name="connsiteX4" fmla="*/ 250734 w 1384374"/>
                  <a:gd name="connsiteY4" fmla="*/ 5938 h 1231521"/>
                  <a:gd name="connsiteX5" fmla="*/ 0 w 1384374"/>
                  <a:gd name="connsiteY5" fmla="*/ 721865 h 1231521"/>
                  <a:gd name="connsiteX0" fmla="*/ 0 w 1384374"/>
                  <a:gd name="connsiteY0" fmla="*/ 721865 h 1231521"/>
                  <a:gd name="connsiteX1" fmla="*/ 194185 w 1384374"/>
                  <a:gd name="connsiteY1" fmla="*/ 1231521 h 1231521"/>
                  <a:gd name="connsiteX2" fmla="*/ 1353370 w 1384374"/>
                  <a:gd name="connsiteY2" fmla="*/ 40184 h 1231521"/>
                  <a:gd name="connsiteX3" fmla="*/ 1384374 w 1384374"/>
                  <a:gd name="connsiteY3" fmla="*/ 0 h 1231521"/>
                  <a:gd name="connsiteX4" fmla="*/ 208451 w 1384374"/>
                  <a:gd name="connsiteY4" fmla="*/ 27795 h 1231521"/>
                  <a:gd name="connsiteX5" fmla="*/ 0 w 1384374"/>
                  <a:gd name="connsiteY5" fmla="*/ 721865 h 1231521"/>
                  <a:gd name="connsiteX0" fmla="*/ 0 w 1384374"/>
                  <a:gd name="connsiteY0" fmla="*/ 721865 h 1231521"/>
                  <a:gd name="connsiteX1" fmla="*/ 194185 w 1384374"/>
                  <a:gd name="connsiteY1" fmla="*/ 1231521 h 1231521"/>
                  <a:gd name="connsiteX2" fmla="*/ 1353370 w 1384374"/>
                  <a:gd name="connsiteY2" fmla="*/ 40184 h 1231521"/>
                  <a:gd name="connsiteX3" fmla="*/ 1384374 w 1384374"/>
                  <a:gd name="connsiteY3" fmla="*/ 0 h 1231521"/>
                  <a:gd name="connsiteX4" fmla="*/ 229592 w 1384374"/>
                  <a:gd name="connsiteY4" fmla="*/ 16868 h 1231521"/>
                  <a:gd name="connsiteX5" fmla="*/ 0 w 1384374"/>
                  <a:gd name="connsiteY5" fmla="*/ 721865 h 1231521"/>
                  <a:gd name="connsiteX0" fmla="*/ 0 w 1384374"/>
                  <a:gd name="connsiteY0" fmla="*/ 721865 h 1231521"/>
                  <a:gd name="connsiteX1" fmla="*/ 194185 w 1384374"/>
                  <a:gd name="connsiteY1" fmla="*/ 1231521 h 1231521"/>
                  <a:gd name="connsiteX2" fmla="*/ 1384374 w 1384374"/>
                  <a:gd name="connsiteY2" fmla="*/ 0 h 1231521"/>
                  <a:gd name="connsiteX3" fmla="*/ 229592 w 1384374"/>
                  <a:gd name="connsiteY3" fmla="*/ 16868 h 1231521"/>
                  <a:gd name="connsiteX4" fmla="*/ 0 w 1384374"/>
                  <a:gd name="connsiteY4" fmla="*/ 721865 h 1231521"/>
                  <a:gd name="connsiteX0" fmla="*/ 0 w 1370280"/>
                  <a:gd name="connsiteY0" fmla="*/ 704997 h 1214653"/>
                  <a:gd name="connsiteX1" fmla="*/ 194185 w 1370280"/>
                  <a:gd name="connsiteY1" fmla="*/ 1214653 h 1214653"/>
                  <a:gd name="connsiteX2" fmla="*/ 1370280 w 1370280"/>
                  <a:gd name="connsiteY2" fmla="*/ 4991 h 1214653"/>
                  <a:gd name="connsiteX3" fmla="*/ 229592 w 1370280"/>
                  <a:gd name="connsiteY3" fmla="*/ 0 h 1214653"/>
                  <a:gd name="connsiteX4" fmla="*/ 0 w 1370280"/>
                  <a:gd name="connsiteY4" fmla="*/ 704997 h 1214653"/>
                  <a:gd name="connsiteX0" fmla="*/ 0 w 1370280"/>
                  <a:gd name="connsiteY0" fmla="*/ 704997 h 1214653"/>
                  <a:gd name="connsiteX1" fmla="*/ 194185 w 1370280"/>
                  <a:gd name="connsiteY1" fmla="*/ 1214653 h 1214653"/>
                  <a:gd name="connsiteX2" fmla="*/ 1370280 w 1370280"/>
                  <a:gd name="connsiteY2" fmla="*/ 4991 h 1214653"/>
                  <a:gd name="connsiteX3" fmla="*/ 61023 w 1370280"/>
                  <a:gd name="connsiteY3" fmla="*/ 0 h 1214653"/>
                  <a:gd name="connsiteX4" fmla="*/ 0 w 1370280"/>
                  <a:gd name="connsiteY4" fmla="*/ 704997 h 1214653"/>
                  <a:gd name="connsiteX0" fmla="*/ 0 w 1382923"/>
                  <a:gd name="connsiteY0" fmla="*/ 704996 h 1214653"/>
                  <a:gd name="connsiteX1" fmla="*/ 206828 w 1382923"/>
                  <a:gd name="connsiteY1" fmla="*/ 1214653 h 1214653"/>
                  <a:gd name="connsiteX2" fmla="*/ 1382923 w 1382923"/>
                  <a:gd name="connsiteY2" fmla="*/ 4991 h 1214653"/>
                  <a:gd name="connsiteX3" fmla="*/ 73666 w 1382923"/>
                  <a:gd name="connsiteY3" fmla="*/ 0 h 1214653"/>
                  <a:gd name="connsiteX4" fmla="*/ 0 w 1382923"/>
                  <a:gd name="connsiteY4" fmla="*/ 704996 h 1214653"/>
                  <a:gd name="connsiteX0" fmla="*/ 0 w 1382923"/>
                  <a:gd name="connsiteY0" fmla="*/ 704996 h 1352365"/>
                  <a:gd name="connsiteX1" fmla="*/ 78294 w 1382923"/>
                  <a:gd name="connsiteY1" fmla="*/ 1352365 h 1352365"/>
                  <a:gd name="connsiteX2" fmla="*/ 1382923 w 1382923"/>
                  <a:gd name="connsiteY2" fmla="*/ 4991 h 1352365"/>
                  <a:gd name="connsiteX3" fmla="*/ 73666 w 1382923"/>
                  <a:gd name="connsiteY3" fmla="*/ 0 h 1352365"/>
                  <a:gd name="connsiteX4" fmla="*/ 0 w 1382923"/>
                  <a:gd name="connsiteY4" fmla="*/ 704996 h 1352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2923" h="1352365">
                    <a:moveTo>
                      <a:pt x="0" y="704996"/>
                    </a:moveTo>
                    <a:lnTo>
                      <a:pt x="78294" y="1352365"/>
                    </a:lnTo>
                    <a:lnTo>
                      <a:pt x="1382923" y="4991"/>
                    </a:lnTo>
                    <a:lnTo>
                      <a:pt x="73666" y="0"/>
                    </a:lnTo>
                    <a:lnTo>
                      <a:pt x="0" y="704996"/>
                    </a:lnTo>
                    <a:close/>
                  </a:path>
                </a:pathLst>
              </a:custGeom>
              <a:gradFill>
                <a:gsLst>
                  <a:gs pos="0">
                    <a:prstClr val="white">
                      <a:alpha val="25000"/>
                    </a:prstClr>
                  </a:gs>
                  <a:gs pos="100000">
                    <a:schemeClr val="bg1">
                      <a:alpha val="5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endParaRPr>
              </a:p>
            </p:txBody>
          </p:sp>
        </p:grpSp>
        <p:sp>
          <p:nvSpPr>
            <p:cNvPr id="366" name="제목 114"/>
            <p:cNvSpPr txBox="1">
              <a:spLocks/>
            </p:cNvSpPr>
            <p:nvPr/>
          </p:nvSpPr>
          <p:spPr>
            <a:xfrm>
              <a:off x="3944869" y="6156574"/>
              <a:ext cx="861324" cy="314907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1900" kern="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모험자본 시장 육성</a:t>
              </a:r>
            </a:p>
          </p:txBody>
        </p:sp>
      </p:grpSp>
      <p:grpSp>
        <p:nvGrpSpPr>
          <p:cNvPr id="143" name="그룹 148"/>
          <p:cNvGrpSpPr/>
          <p:nvPr/>
        </p:nvGrpSpPr>
        <p:grpSpPr>
          <a:xfrm>
            <a:off x="449566" y="3373123"/>
            <a:ext cx="2632156" cy="1085037"/>
            <a:chOff x="-118377" y="4782461"/>
            <a:chExt cx="2632156" cy="1085037"/>
          </a:xfrm>
        </p:grpSpPr>
        <p:sp>
          <p:nvSpPr>
            <p:cNvPr id="150" name="아래쪽 화살표 149"/>
            <p:cNvSpPr/>
            <p:nvPr/>
          </p:nvSpPr>
          <p:spPr>
            <a:xfrm flipV="1">
              <a:off x="1098918" y="4782461"/>
              <a:ext cx="442460" cy="663577"/>
            </a:xfrm>
            <a:prstGeom prst="downArrow">
              <a:avLst/>
            </a:prstGeom>
            <a:gradFill>
              <a:gsLst>
                <a:gs pos="0">
                  <a:srgbClr val="C00000">
                    <a:alpha val="86000"/>
                  </a:srgbClr>
                </a:gs>
                <a:gs pos="50000">
                  <a:srgbClr val="C00000">
                    <a:alpha val="64000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16200000" scaled="0"/>
            </a:gra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pc="-300">
                <a:solidFill>
                  <a:prstClr val="white"/>
                </a:solidFill>
              </a:endParaRPr>
            </a:p>
          </p:txBody>
        </p:sp>
        <p:sp>
          <p:nvSpPr>
            <p:cNvPr id="151" name="직사각형 150"/>
            <p:cNvSpPr/>
            <p:nvPr/>
          </p:nvSpPr>
          <p:spPr>
            <a:xfrm>
              <a:off x="-118377" y="5359388"/>
              <a:ext cx="1431802" cy="4862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3200" b="1" kern="0" spc="-300" dirty="0" smtClean="0">
                  <a:gradFill>
                    <a:gsLst>
                      <a:gs pos="100000">
                        <a:srgbClr val="C00000"/>
                      </a:gs>
                      <a:gs pos="0">
                        <a:srgbClr val="C0504D">
                          <a:lumMod val="50000"/>
                        </a:srgbClr>
                      </a:gs>
                    </a:gsLst>
                    <a:lin ang="5400000" scaled="0"/>
                  </a:gradFill>
                  <a:effectLst>
                    <a:reflection stA="24000" endPos="45500" dist="25400" dir="5400000" sy="-100000" algn="bl" rotWithShape="0"/>
                  </a:effectLst>
                  <a:latin typeface="-윤고딕340" pitchFamily="18" charset="-127"/>
                  <a:ea typeface="-윤고딕340" pitchFamily="18" charset="-127"/>
                </a:rPr>
                <a:t>14,413</a:t>
              </a:r>
              <a:r>
                <a:rPr lang="ko-KR" altLang="en-US" sz="2000" b="1" kern="0" spc="-150" dirty="0" smtClean="0">
                  <a:gradFill>
                    <a:gsLst>
                      <a:gs pos="100000">
                        <a:srgbClr val="C00000"/>
                      </a:gs>
                      <a:gs pos="0">
                        <a:srgbClr val="C0504D">
                          <a:lumMod val="50000"/>
                        </a:srgbClr>
                      </a:gs>
                    </a:gsLst>
                    <a:lin ang="5400000" scaled="0"/>
                  </a:gradFill>
                  <a:effectLst>
                    <a:reflection stA="24000" endPos="45500" dist="25400" dir="5400000" sy="-100000" algn="bl" rotWithShape="0"/>
                  </a:effectLst>
                  <a:latin typeface="-윤고딕340" pitchFamily="18" charset="-127"/>
                  <a:ea typeface="-윤고딕340" pitchFamily="18" charset="-127"/>
                </a:rPr>
                <a:t>건</a:t>
              </a:r>
              <a:r>
                <a:rPr kumimoji="1" lang="ko-KR" altLang="en-US" sz="1200" b="1" kern="0" spc="-300" dirty="0" smtClean="0">
                  <a:gradFill>
                    <a:gsLst>
                      <a:gs pos="100000">
                        <a:srgbClr val="C0504D">
                          <a:lumMod val="75000"/>
                        </a:srgbClr>
                      </a:gs>
                      <a:gs pos="10000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 </a:t>
              </a:r>
              <a:endParaRPr lang="ko-KR" altLang="en-US" sz="900" b="1" spc="-300" dirty="0">
                <a:solidFill>
                  <a:prstClr val="black"/>
                </a:solidFill>
              </a:endParaRPr>
            </a:p>
          </p:txBody>
        </p:sp>
        <p:sp>
          <p:nvSpPr>
            <p:cNvPr id="152" name="직사각형 151"/>
            <p:cNvSpPr/>
            <p:nvPr/>
          </p:nvSpPr>
          <p:spPr>
            <a:xfrm>
              <a:off x="1388151" y="5358256"/>
              <a:ext cx="1125628" cy="5092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sz="3200" b="1" kern="0" spc="-150" dirty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50000"/>
                        </a:srgbClr>
                      </a:gs>
                    </a:gsLst>
                    <a:lin ang="5400000" scaled="0"/>
                  </a:gradFill>
                  <a:effectLst>
                    <a:reflection stA="24000" endPos="45500" dist="25400" dir="5400000" sy="-100000" algn="bl" rotWithShape="0"/>
                  </a:effectLst>
                  <a:latin typeface="-윤고딕340" pitchFamily="18" charset="-127"/>
                  <a:ea typeface="-윤고딕340" pitchFamily="18" charset="-127"/>
                </a:rPr>
                <a:t>8.9</a:t>
              </a:r>
              <a:r>
                <a:rPr lang="ko-KR" altLang="en-US" sz="2000" b="1" kern="0" spc="-150" dirty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50000"/>
                        </a:srgbClr>
                      </a:gs>
                    </a:gsLst>
                    <a:lin ang="5400000" scaled="0"/>
                  </a:gradFill>
                  <a:effectLst>
                    <a:reflection stA="24000" endPos="45500" dist="25400" dir="5400000" sy="-100000" algn="bl" rotWithShape="0"/>
                  </a:effectLst>
                  <a:latin typeface="-윤고딕340" pitchFamily="18" charset="-127"/>
                  <a:ea typeface="-윤고딕340" pitchFamily="18" charset="-127"/>
                </a:rPr>
                <a:t>조원</a:t>
              </a:r>
              <a:endParaRPr lang="ko-KR" altLang="en-US" sz="2800" b="1" kern="0" spc="-15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50000"/>
                      </a:srgbClr>
                    </a:gs>
                  </a:gsLst>
                  <a:lin ang="5400000" scaled="0"/>
                </a:gradFill>
                <a:effectLst>
                  <a:reflection stA="24000" endPos="45500" dist="25400" dir="5400000" sy="-100000" algn="bl" rotWithShape="0"/>
                </a:effectLst>
                <a:latin typeface="-윤고딕340" pitchFamily="18" charset="-127"/>
                <a:ea typeface="-윤고딕340" pitchFamily="18" charset="-127"/>
              </a:endParaRPr>
            </a:p>
          </p:txBody>
        </p:sp>
      </p:grpSp>
      <p:sp>
        <p:nvSpPr>
          <p:cNvPr id="155" name="TextBox 154"/>
          <p:cNvSpPr txBox="1"/>
          <p:nvPr/>
        </p:nvSpPr>
        <p:spPr bwMode="auto">
          <a:xfrm>
            <a:off x="478159" y="242257"/>
            <a:ext cx="4334841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00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2014</a:t>
            </a:r>
            <a:r>
              <a:rPr lang="ko-KR" altLang="en-US" sz="300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년도 주요 성과와 평가</a:t>
            </a:r>
          </a:p>
        </p:txBody>
      </p:sp>
      <p:grpSp>
        <p:nvGrpSpPr>
          <p:cNvPr id="207" name="그룹 141"/>
          <p:cNvGrpSpPr/>
          <p:nvPr/>
        </p:nvGrpSpPr>
        <p:grpSpPr>
          <a:xfrm>
            <a:off x="323528" y="1511131"/>
            <a:ext cx="8741788" cy="549717"/>
            <a:chOff x="323528" y="5798540"/>
            <a:chExt cx="8741788" cy="549717"/>
          </a:xfrm>
        </p:grpSpPr>
        <p:grpSp>
          <p:nvGrpSpPr>
            <p:cNvPr id="208" name="그룹 142"/>
            <p:cNvGrpSpPr/>
            <p:nvPr/>
          </p:nvGrpSpPr>
          <p:grpSpPr>
            <a:xfrm>
              <a:off x="323528" y="5798540"/>
              <a:ext cx="8741788" cy="549717"/>
              <a:chOff x="9525" y="336688"/>
              <a:chExt cx="4102220" cy="558662"/>
            </a:xfrm>
          </p:grpSpPr>
          <p:sp>
            <p:nvSpPr>
              <p:cNvPr id="210" name="직사각형 209"/>
              <p:cNvSpPr/>
              <p:nvPr/>
            </p:nvSpPr>
            <p:spPr bwMode="auto">
              <a:xfrm>
                <a:off x="12828" y="336688"/>
                <a:ext cx="4098917" cy="558662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kern="0">
                  <a:solidFill>
                    <a:srgbClr val="FFFF00"/>
                  </a:solidFill>
                  <a:latin typeface="HY헤드라인M"/>
                  <a:ea typeface="HY헤드라인M"/>
                </a:endParaRPr>
              </a:p>
            </p:txBody>
          </p:sp>
          <p:grpSp>
            <p:nvGrpSpPr>
              <p:cNvPr id="211" name="그룹 145"/>
              <p:cNvGrpSpPr/>
              <p:nvPr/>
            </p:nvGrpSpPr>
            <p:grpSpPr>
              <a:xfrm>
                <a:off x="9525" y="336688"/>
                <a:ext cx="3935812" cy="558662"/>
                <a:chOff x="130761" y="336688"/>
                <a:chExt cx="3814576" cy="558662"/>
              </a:xfrm>
            </p:grpSpPr>
            <p:cxnSp>
              <p:nvCxnSpPr>
                <p:cNvPr id="212" name="직선 연결선 211"/>
                <p:cNvCxnSpPr/>
                <p:nvPr/>
              </p:nvCxnSpPr>
              <p:spPr bwMode="auto">
                <a:xfrm flipH="1">
                  <a:off x="130761" y="336688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3" name="직선 연결선 212"/>
                <p:cNvCxnSpPr/>
                <p:nvPr/>
              </p:nvCxnSpPr>
              <p:spPr bwMode="auto">
                <a:xfrm flipH="1">
                  <a:off x="130761" y="895350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209" name="직사각형 208"/>
            <p:cNvSpPr/>
            <p:nvPr/>
          </p:nvSpPr>
          <p:spPr>
            <a:xfrm>
              <a:off x="396098" y="5827559"/>
              <a:ext cx="8424935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2600" b="1" kern="0" dirty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창조경제의 제도적 기반을 마련하고 초기성과 도출에 주력</a:t>
              </a:r>
            </a:p>
          </p:txBody>
        </p:sp>
      </p:grpSp>
      <p:grpSp>
        <p:nvGrpSpPr>
          <p:cNvPr id="215" name="그룹 107"/>
          <p:cNvGrpSpPr>
            <a:grpSpLocks noChangeAspect="1"/>
          </p:cNvGrpSpPr>
          <p:nvPr/>
        </p:nvGrpSpPr>
        <p:grpSpPr>
          <a:xfrm>
            <a:off x="467545" y="5383226"/>
            <a:ext cx="2214579" cy="1345532"/>
            <a:chOff x="339701" y="1374781"/>
            <a:chExt cx="2144546" cy="1735510"/>
          </a:xfrm>
        </p:grpSpPr>
        <p:sp>
          <p:nvSpPr>
            <p:cNvPr id="231" name="타원 230"/>
            <p:cNvSpPr/>
            <p:nvPr/>
          </p:nvSpPr>
          <p:spPr>
            <a:xfrm>
              <a:off x="499118" y="2477816"/>
              <a:ext cx="1669440" cy="632475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GB"/>
              </a:defPPr>
              <a:lvl1pPr algn="l" defTabSz="449263" rtl="0" fontAlgn="base" latinLnBrk="1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49263" rtl="0" fontAlgn="base" latinLnBrk="1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49263" rtl="0" fontAlgn="base" latinLnBrk="1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49263" rtl="0" fontAlgn="base" latinLnBrk="1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49263" rtl="0" fontAlgn="base" latinLnBrk="1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00">
                <a:solidFill>
                  <a:prstClr val="white"/>
                </a:solidFill>
              </a:endParaRPr>
            </a:p>
          </p:txBody>
        </p:sp>
        <p:grpSp>
          <p:nvGrpSpPr>
            <p:cNvPr id="232" name="그룹 44"/>
            <p:cNvGrpSpPr/>
            <p:nvPr/>
          </p:nvGrpSpPr>
          <p:grpSpPr>
            <a:xfrm>
              <a:off x="339701" y="1374781"/>
              <a:ext cx="2144546" cy="1625812"/>
              <a:chOff x="3760355" y="795293"/>
              <a:chExt cx="2247128" cy="1674137"/>
            </a:xfrm>
          </p:grpSpPr>
          <p:graphicFrame>
            <p:nvGraphicFramePr>
              <p:cNvPr id="235" name="차트 234"/>
              <p:cNvGraphicFramePr/>
              <p:nvPr>
                <p:extLst>
                  <p:ext uri="{D42A27DB-BD31-4B8C-83A1-F6EECF244321}">
                    <p14:modId xmlns="" xmlns:p14="http://schemas.microsoft.com/office/powerpoint/2010/main" val="3348622063"/>
                  </p:ext>
                </p:extLst>
              </p:nvPr>
            </p:nvGraphicFramePr>
            <p:xfrm>
              <a:off x="3760355" y="795293"/>
              <a:ext cx="2247128" cy="167413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236" name="직사각형 235"/>
              <p:cNvSpPr/>
              <p:nvPr/>
            </p:nvSpPr>
            <p:spPr>
              <a:xfrm>
                <a:off x="4733621" y="932458"/>
                <a:ext cx="1145657" cy="907491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soft" dir="t"/>
                </a:scene3d>
                <a:sp3d extrusionH="12700" prstMaterial="plastic">
                  <a:bevelT w="12700" h="12700"/>
                </a:sp3d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altLang="ko-KR" sz="2800" b="1" dirty="0">
                    <a:solidFill>
                      <a:prstClr val="white"/>
                    </a:solidFill>
                    <a:latin typeface="-윤고딕330" panose="02030504000101010101" pitchFamily="18" charset="-127"/>
                    <a:ea typeface="-윤고딕330" panose="02030504000101010101" pitchFamily="18" charset="-127"/>
                    <a:cs typeface="Arial" charset="0"/>
                  </a:rPr>
                  <a:t> 62</a:t>
                </a:r>
                <a:r>
                  <a:rPr lang="en-US" altLang="ko-KR" sz="1600" b="1" dirty="0">
                    <a:solidFill>
                      <a:prstClr val="white"/>
                    </a:solidFill>
                    <a:latin typeface="-윤고딕330" panose="02030504000101010101" pitchFamily="18" charset="-127"/>
                    <a:ea typeface="-윤고딕330" panose="02030504000101010101" pitchFamily="18" charset="-127"/>
                    <a:cs typeface="Arial" charset="0"/>
                  </a:rPr>
                  <a:t>%</a:t>
                </a:r>
                <a:endParaRPr lang="en-US" altLang="ko-KR" sz="2000" b="1" dirty="0">
                  <a:solidFill>
                    <a:prstClr val="white"/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  <a:cs typeface="Arial" charset="0"/>
                </a:endParaRPr>
              </a:p>
              <a:p>
                <a:pPr algn="ctr">
                  <a:lnSpc>
                    <a:spcPct val="80000"/>
                  </a:lnSpc>
                </a:pPr>
                <a:r>
                  <a:rPr lang="ko-KR" altLang="en-US" sz="2000" b="1" dirty="0">
                    <a:solidFill>
                      <a:prstClr val="white"/>
                    </a:solidFill>
                    <a:latin typeface="-윤고딕330" panose="02030504000101010101" pitchFamily="18" charset="-127"/>
                    <a:ea typeface="-윤고딕330" panose="02030504000101010101" pitchFamily="18" charset="-127"/>
                    <a:cs typeface="Arial" charset="0"/>
                  </a:rPr>
                  <a:t>만족</a:t>
                </a:r>
                <a:endParaRPr lang="en-US" altLang="ko-KR" b="1" dirty="0">
                  <a:solidFill>
                    <a:prstClr val="white"/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  <a:cs typeface="Arial" charset="0"/>
                </a:endParaRPr>
              </a:p>
            </p:txBody>
          </p:sp>
        </p:grpSp>
      </p:grpSp>
      <p:sp>
        <p:nvSpPr>
          <p:cNvPr id="216" name="직사각형 215"/>
          <p:cNvSpPr/>
          <p:nvPr/>
        </p:nvSpPr>
        <p:spPr>
          <a:xfrm>
            <a:off x="1763688" y="5085184"/>
            <a:ext cx="123623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en-US" altLang="ko-KR" sz="105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(2014 </a:t>
            </a:r>
            <a:r>
              <a:rPr lang="ko-KR" altLang="en-US" sz="105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한국리서치</a:t>
            </a:r>
            <a:r>
              <a:rPr lang="en-US" altLang="ko-KR" sz="105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)</a:t>
            </a:r>
            <a:endParaRPr lang="ko-KR" altLang="en-US" sz="1050" kern="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F79646">
                      <a:lumMod val="75000"/>
                    </a:srgbClr>
                  </a:gs>
                </a:gsLst>
                <a:lin ang="54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84" name="직사각형 183"/>
          <p:cNvSpPr/>
          <p:nvPr/>
        </p:nvSpPr>
        <p:spPr>
          <a:xfrm>
            <a:off x="875677" y="5337536"/>
            <a:ext cx="697959" cy="48628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12700" prstMaterial="plastic">
              <a:bevelT w="12700" h="12700"/>
            </a:sp3d>
          </a:bodyPr>
          <a:lstStyle/>
          <a:p>
            <a:pPr algn="ctr">
              <a:lnSpc>
                <a:spcPct val="80000"/>
              </a:lnSpc>
            </a:pPr>
            <a:r>
              <a:rPr lang="en-US" altLang="ko-KR" sz="1200" b="1" dirty="0">
                <a:solidFill>
                  <a:prstClr val="black"/>
                </a:solidFill>
                <a:latin typeface="-윤고딕330" panose="02030504000101010101" pitchFamily="18" charset="-127"/>
                <a:ea typeface="-윤고딕330" panose="02030504000101010101" pitchFamily="18" charset="-127"/>
                <a:cs typeface="Arial" charset="0"/>
              </a:rPr>
              <a:t> 32</a:t>
            </a:r>
            <a:r>
              <a:rPr lang="en-US" altLang="ko-KR" sz="900" b="1" dirty="0">
                <a:solidFill>
                  <a:prstClr val="black"/>
                </a:solidFill>
                <a:latin typeface="-윤고딕330" panose="02030504000101010101" pitchFamily="18" charset="-127"/>
                <a:ea typeface="-윤고딕330" panose="02030504000101010101" pitchFamily="18" charset="-127"/>
                <a:cs typeface="Arial" charset="0"/>
              </a:rPr>
              <a:t>% </a:t>
            </a:r>
          </a:p>
          <a:p>
            <a:pPr algn="ctr"/>
            <a:r>
              <a:rPr lang="ko-KR" altLang="en-US" sz="1600" b="1" dirty="0">
                <a:solidFill>
                  <a:prstClr val="black"/>
                </a:solidFill>
                <a:latin typeface="-윤고딕330" panose="02030504000101010101" pitchFamily="18" charset="-127"/>
                <a:ea typeface="-윤고딕330" panose="02030504000101010101" pitchFamily="18" charset="-127"/>
                <a:cs typeface="Arial" charset="0"/>
              </a:rPr>
              <a:t>보통</a:t>
            </a:r>
            <a:endParaRPr lang="en-US" altLang="ko-KR" b="1" dirty="0">
              <a:solidFill>
                <a:prstClr val="black"/>
              </a:solidFill>
              <a:latin typeface="-윤고딕330" panose="02030504000101010101" pitchFamily="18" charset="-127"/>
              <a:ea typeface="-윤고딕330" panose="02030504000101010101" pitchFamily="18" charset="-127"/>
              <a:cs typeface="Arial" charset="0"/>
            </a:endParaRPr>
          </a:p>
        </p:txBody>
      </p:sp>
      <p:grpSp>
        <p:nvGrpSpPr>
          <p:cNvPr id="185" name="그룹 184"/>
          <p:cNvGrpSpPr/>
          <p:nvPr/>
        </p:nvGrpSpPr>
        <p:grpSpPr>
          <a:xfrm>
            <a:off x="6858154" y="481896"/>
            <a:ext cx="1859830" cy="333943"/>
            <a:chOff x="5957544" y="497136"/>
            <a:chExt cx="1859830" cy="333943"/>
          </a:xfrm>
        </p:grpSpPr>
        <p:sp>
          <p:nvSpPr>
            <p:cNvPr id="186" name="모서리가 둥근 직사각형 185"/>
            <p:cNvSpPr/>
            <p:nvPr/>
          </p:nvSpPr>
          <p:spPr>
            <a:xfrm>
              <a:off x="6035047" y="525727"/>
              <a:ext cx="812855" cy="25059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 w="952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187" name="Text Box 5"/>
            <p:cNvSpPr txBox="1">
              <a:spLocks noChangeArrowheads="1"/>
            </p:cNvSpPr>
            <p:nvPr/>
          </p:nvSpPr>
          <p:spPr bwMode="auto">
            <a:xfrm>
              <a:off x="6807082" y="507914"/>
              <a:ext cx="10102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latinLnBrk="0" hangingPunct="1">
                <a:defRPr/>
              </a:pPr>
              <a:r>
                <a:rPr lang="ko-KR" altLang="en-US" sz="1500" kern="0" spc="-90" dirty="0" smtClean="0">
                  <a:gradFill>
                    <a:gsLst>
                      <a:gs pos="100000">
                        <a:srgbClr val="4F81BD">
                          <a:lumMod val="75000"/>
                        </a:srgbClr>
                      </a:gs>
                      <a:gs pos="100000">
                        <a:srgbClr val="00589A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금융생태계</a:t>
              </a:r>
              <a:endParaRPr lang="ko-KR" altLang="en-US" sz="1500" kern="0" spc="-90" dirty="0">
                <a:gradFill>
                  <a:gsLst>
                    <a:gs pos="100000">
                      <a:srgbClr val="4F81BD">
                        <a:lumMod val="75000"/>
                      </a:srgbClr>
                    </a:gs>
                    <a:gs pos="100000">
                      <a:srgbClr val="00589A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5957544" y="497136"/>
              <a:ext cx="9678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base">
                <a:spcAft>
                  <a:spcPct val="0"/>
                </a:spcAft>
                <a:buClr>
                  <a:prstClr val="black">
                    <a:lumMod val="85000"/>
                    <a:lumOff val="15000"/>
                  </a:prstClr>
                </a:buClr>
              </a:pPr>
              <a:r>
                <a:rPr kumimoji="1" lang="ko-KR" altLang="en-US" sz="1400" b="1" spc="-40" dirty="0">
                  <a:gradFill>
                    <a:gsLst>
                      <a:gs pos="100000">
                        <a:prstClr val="white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창조경제</a:t>
              </a:r>
            </a:p>
          </p:txBody>
        </p:sp>
      </p:grpSp>
      <p:grpSp>
        <p:nvGrpSpPr>
          <p:cNvPr id="189" name="그룹 244"/>
          <p:cNvGrpSpPr/>
          <p:nvPr/>
        </p:nvGrpSpPr>
        <p:grpSpPr>
          <a:xfrm>
            <a:off x="467544" y="1009787"/>
            <a:ext cx="1953923" cy="402989"/>
            <a:chOff x="653751" y="1605435"/>
            <a:chExt cx="3129859" cy="402989"/>
          </a:xfrm>
        </p:grpSpPr>
        <p:sp>
          <p:nvSpPr>
            <p:cNvPr id="190" name="AutoShape 55"/>
            <p:cNvSpPr>
              <a:spLocks noChangeArrowheads="1"/>
            </p:cNvSpPr>
            <p:nvPr/>
          </p:nvSpPr>
          <p:spPr bwMode="auto">
            <a:xfrm>
              <a:off x="653751" y="1605435"/>
              <a:ext cx="3129859" cy="402989"/>
            </a:xfrm>
            <a:prstGeom prst="roundRect">
              <a:avLst>
                <a:gd name="adj" fmla="val 50000"/>
              </a:avLst>
            </a:prstGeom>
            <a:solidFill>
              <a:srgbClr val="3D7AB1"/>
            </a:solidFill>
            <a:ln w="31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2000" b="1">
                <a:solidFill>
                  <a:prstClr val="black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14" name="제목 114"/>
            <p:cNvSpPr txBox="1">
              <a:spLocks/>
            </p:cNvSpPr>
            <p:nvPr/>
          </p:nvSpPr>
          <p:spPr>
            <a:xfrm>
              <a:off x="878262" y="1644995"/>
              <a:ext cx="2654605" cy="314907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2200" b="1" kern="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주요 성과</a:t>
              </a:r>
            </a:p>
          </p:txBody>
        </p:sp>
      </p:grpSp>
      <p:grpSp>
        <p:nvGrpSpPr>
          <p:cNvPr id="167" name="그룹 244"/>
          <p:cNvGrpSpPr/>
          <p:nvPr/>
        </p:nvGrpSpPr>
        <p:grpSpPr>
          <a:xfrm>
            <a:off x="3490491" y="4148916"/>
            <a:ext cx="2162052" cy="401915"/>
            <a:chOff x="1043608" y="5513705"/>
            <a:chExt cx="2503561" cy="651599"/>
          </a:xfrm>
        </p:grpSpPr>
        <p:sp>
          <p:nvSpPr>
            <p:cNvPr id="168" name="직사각형 167"/>
            <p:cNvSpPr/>
            <p:nvPr/>
          </p:nvSpPr>
          <p:spPr>
            <a:xfrm>
              <a:off x="1043608" y="5805264"/>
              <a:ext cx="2503561" cy="360040"/>
            </a:xfrm>
            <a:prstGeom prst="rect">
              <a:avLst/>
            </a:prstGeom>
            <a:solidFill>
              <a:srgbClr val="236A8D"/>
            </a:solidFill>
            <a:ln w="15875" cap="rnd">
              <a:noFill/>
              <a:tailEnd type="none"/>
            </a:ln>
            <a:effectLst>
              <a:innerShdw blurRad="63500">
                <a:schemeClr val="tx2">
                  <a:lumMod val="75000"/>
                  <a:alpha val="73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1" name="사다리꼴 170"/>
            <p:cNvSpPr/>
            <p:nvPr/>
          </p:nvSpPr>
          <p:spPr>
            <a:xfrm>
              <a:off x="1043608" y="5513705"/>
              <a:ext cx="2503561" cy="288032"/>
            </a:xfrm>
            <a:prstGeom prst="trapezoid">
              <a:avLst>
                <a:gd name="adj" fmla="val 64961"/>
              </a:avLst>
            </a:prstGeom>
            <a:solidFill>
              <a:schemeClr val="bg1">
                <a:lumMod val="95000"/>
              </a:schemeClr>
            </a:solidFill>
            <a:ln w="6350" cap="rnd">
              <a:solidFill>
                <a:schemeClr val="bg1">
                  <a:lumMod val="85000"/>
                </a:schemeClr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72" name="그룹 247"/>
          <p:cNvGrpSpPr/>
          <p:nvPr/>
        </p:nvGrpSpPr>
        <p:grpSpPr>
          <a:xfrm>
            <a:off x="4945222" y="3560159"/>
            <a:ext cx="274614" cy="715702"/>
            <a:chOff x="2966984" y="8254663"/>
            <a:chExt cx="289837" cy="335238"/>
          </a:xfrm>
        </p:grpSpPr>
        <p:sp>
          <p:nvSpPr>
            <p:cNvPr id="173" name="Rectangle 29"/>
            <p:cNvSpPr>
              <a:spLocks noChangeArrowheads="1"/>
            </p:cNvSpPr>
            <p:nvPr/>
          </p:nvSpPr>
          <p:spPr bwMode="auto">
            <a:xfrm rot="10800000">
              <a:off x="2966984" y="8254663"/>
              <a:ext cx="289837" cy="335238"/>
            </a:xfrm>
            <a:prstGeom prst="rect">
              <a:avLst/>
            </a:prstGeom>
            <a:gradFill rotWithShape="1">
              <a:gsLst>
                <a:gs pos="100000">
                  <a:srgbClr val="C00000"/>
                </a:gs>
                <a:gs pos="0">
                  <a:srgbClr val="C00000"/>
                </a:gs>
                <a:gs pos="51000">
                  <a:srgbClr val="FF0000"/>
                </a:gs>
                <a:gs pos="45000">
                  <a:schemeClr val="accent2">
                    <a:lumMod val="50000"/>
                  </a:schemeClr>
                </a:gs>
              </a:gsLst>
              <a:lin ang="10800000" scaled="0"/>
            </a:gradFill>
            <a:ln>
              <a:noFill/>
            </a:ln>
            <a:effectLst>
              <a:reflection blurRad="6350" stA="32000" endPos="9000" dir="5400000" sy="-100000" algn="bl" rotWithShape="0"/>
            </a:effectLst>
            <a:extLst/>
          </p:spPr>
          <p:txBody>
            <a:bodyPr wrap="none" anchor="ctr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75" name="직사각형 174"/>
            <p:cNvSpPr/>
            <p:nvPr/>
          </p:nvSpPr>
          <p:spPr>
            <a:xfrm>
              <a:off x="3100469" y="8254663"/>
              <a:ext cx="51027" cy="335238"/>
            </a:xfrm>
            <a:prstGeom prst="rect">
              <a:avLst/>
            </a:prstGeom>
            <a:gradFill>
              <a:gsLst>
                <a:gs pos="0">
                  <a:srgbClr val="3E7898">
                    <a:tint val="66000"/>
                    <a:satMod val="160000"/>
                    <a:alpha val="0"/>
                  </a:srgbClr>
                </a:gs>
                <a:gs pos="50000">
                  <a:srgbClr val="FFFFFF">
                    <a:alpha val="73000"/>
                  </a:srgbClr>
                </a:gs>
                <a:gs pos="100000">
                  <a:srgbClr val="3E7898">
                    <a:tint val="23500"/>
                    <a:satMod val="160000"/>
                    <a:alpha val="0"/>
                  </a:srgbClr>
                </a:gs>
              </a:gsLst>
              <a:lin ang="0" scaled="0"/>
            </a:gradFill>
            <a:ln w="15875" cap="rnd" cmpd="sng" algn="ctr">
              <a:noFill/>
              <a:prstDash val="solid"/>
              <a:tailEnd type="none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prstClr val="white"/>
                </a:solidFill>
              </a:endParaRPr>
            </a:p>
          </p:txBody>
        </p:sp>
      </p:grpSp>
      <p:grpSp>
        <p:nvGrpSpPr>
          <p:cNvPr id="176" name="그룹 250"/>
          <p:cNvGrpSpPr/>
          <p:nvPr/>
        </p:nvGrpSpPr>
        <p:grpSpPr>
          <a:xfrm>
            <a:off x="3868889" y="4000504"/>
            <a:ext cx="274614" cy="267704"/>
            <a:chOff x="2966984" y="8254663"/>
            <a:chExt cx="289837" cy="335238"/>
          </a:xfrm>
        </p:grpSpPr>
        <p:sp>
          <p:nvSpPr>
            <p:cNvPr id="177" name="Rectangle 29"/>
            <p:cNvSpPr>
              <a:spLocks noChangeArrowheads="1"/>
            </p:cNvSpPr>
            <p:nvPr/>
          </p:nvSpPr>
          <p:spPr bwMode="auto">
            <a:xfrm rot="10800000">
              <a:off x="2966984" y="8254663"/>
              <a:ext cx="289837" cy="335238"/>
            </a:xfrm>
            <a:prstGeom prst="rect">
              <a:avLst/>
            </a:prstGeom>
            <a:gradFill rotWithShape="1">
              <a:gsLst>
                <a:gs pos="100000">
                  <a:srgbClr val="0070C0"/>
                </a:gs>
                <a:gs pos="0">
                  <a:schemeClr val="accent1">
                    <a:lumMod val="75000"/>
                  </a:schemeClr>
                </a:gs>
                <a:gs pos="51000">
                  <a:srgbClr val="0070C0"/>
                </a:gs>
                <a:gs pos="45000">
                  <a:schemeClr val="accent1">
                    <a:lumMod val="75000"/>
                  </a:schemeClr>
                </a:gs>
              </a:gsLst>
              <a:lin ang="10800000" scaled="0"/>
            </a:gradFill>
            <a:ln>
              <a:noFill/>
            </a:ln>
            <a:effectLst>
              <a:reflection blurRad="6350" stA="32000" endPos="9000" dir="5400000" sy="-100000" algn="bl" rotWithShape="0"/>
            </a:effectLst>
            <a:extLst/>
          </p:spPr>
          <p:txBody>
            <a:bodyPr wrap="none" anchor="ctr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79" name="직사각형 178"/>
            <p:cNvSpPr/>
            <p:nvPr/>
          </p:nvSpPr>
          <p:spPr>
            <a:xfrm>
              <a:off x="3100469" y="8254663"/>
              <a:ext cx="51027" cy="335238"/>
            </a:xfrm>
            <a:prstGeom prst="rect">
              <a:avLst/>
            </a:prstGeom>
            <a:gradFill>
              <a:gsLst>
                <a:gs pos="0">
                  <a:srgbClr val="3E7898">
                    <a:tint val="66000"/>
                    <a:satMod val="160000"/>
                    <a:alpha val="0"/>
                  </a:srgbClr>
                </a:gs>
                <a:gs pos="50000">
                  <a:srgbClr val="FFFFFF">
                    <a:alpha val="73000"/>
                  </a:srgbClr>
                </a:gs>
                <a:gs pos="100000">
                  <a:srgbClr val="3E7898">
                    <a:tint val="23500"/>
                    <a:satMod val="160000"/>
                    <a:alpha val="0"/>
                  </a:srgbClr>
                </a:gs>
              </a:gsLst>
              <a:lin ang="0" scaled="0"/>
            </a:gradFill>
            <a:ln w="15875" cap="rnd" cmpd="sng" algn="ctr">
              <a:noFill/>
              <a:prstDash val="solid"/>
              <a:tailEnd type="none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prstClr val="white"/>
                </a:solidFill>
              </a:endParaRPr>
            </a:p>
          </p:txBody>
        </p:sp>
      </p:grpSp>
      <p:sp>
        <p:nvSpPr>
          <p:cNvPr id="180" name="Text Box 170"/>
          <p:cNvSpPr txBox="1">
            <a:spLocks noChangeArrowheads="1"/>
          </p:cNvSpPr>
          <p:nvPr/>
        </p:nvSpPr>
        <p:spPr bwMode="auto">
          <a:xfrm>
            <a:off x="3575210" y="3714752"/>
            <a:ext cx="8367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>
            <a:spAutoFit/>
          </a:bodyPr>
          <a:lstStyle/>
          <a:p>
            <a:pPr algn="ctr" eaLnBrk="0" latinLnBrk="0" hangingPunct="0">
              <a:buSzPct val="100000"/>
              <a:defRPr/>
            </a:pPr>
            <a:r>
              <a:rPr lang="en-US" altLang="ko-KR" sz="1400" kern="0" dirty="0">
                <a:gradFill>
                  <a:gsLst>
                    <a:gs pos="100000">
                      <a:srgbClr val="0070C0"/>
                    </a:gs>
                    <a:gs pos="10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0.4</a:t>
            </a:r>
            <a:r>
              <a:rPr lang="ko-KR" altLang="en-US" sz="1400" kern="0" dirty="0">
                <a:gradFill>
                  <a:gsLst>
                    <a:gs pos="100000">
                      <a:srgbClr val="0070C0"/>
                    </a:gs>
                    <a:gs pos="10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조원</a:t>
            </a:r>
          </a:p>
        </p:txBody>
      </p:sp>
      <p:sp>
        <p:nvSpPr>
          <p:cNvPr id="181" name="Text Box 170"/>
          <p:cNvSpPr txBox="1">
            <a:spLocks noChangeArrowheads="1"/>
          </p:cNvSpPr>
          <p:nvPr/>
        </p:nvSpPr>
        <p:spPr bwMode="auto">
          <a:xfrm>
            <a:off x="4581941" y="3245162"/>
            <a:ext cx="10468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>
            <a:spAutoFit/>
          </a:bodyPr>
          <a:lstStyle/>
          <a:p>
            <a:pPr algn="ctr" eaLnBrk="0" latinLnBrk="0" hangingPunct="0">
              <a:buSzPct val="100000"/>
              <a:defRPr/>
            </a:pPr>
            <a:r>
              <a:rPr lang="en-US" altLang="ko-KR" sz="1600" kern="0" spc="-150" dirty="0">
                <a:gradFill>
                  <a:gsLst>
                    <a:gs pos="100000">
                      <a:srgbClr val="C00000"/>
                    </a:gs>
                    <a:gs pos="10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2.7</a:t>
            </a:r>
            <a:r>
              <a:rPr lang="ko-KR" altLang="en-US" sz="1600" kern="0" spc="-150" dirty="0">
                <a:gradFill>
                  <a:gsLst>
                    <a:gs pos="100000">
                      <a:srgbClr val="C00000"/>
                    </a:gs>
                    <a:gs pos="10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조원</a:t>
            </a:r>
          </a:p>
        </p:txBody>
      </p:sp>
      <p:sp>
        <p:nvSpPr>
          <p:cNvPr id="183" name="제목 114"/>
          <p:cNvSpPr txBox="1">
            <a:spLocks/>
          </p:cNvSpPr>
          <p:nvPr/>
        </p:nvSpPr>
        <p:spPr>
          <a:xfrm>
            <a:off x="3578114" y="4301366"/>
            <a:ext cx="770149" cy="276851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eaLnBrk="0" latinLnBrk="0" hangingPunct="0">
              <a:defRPr/>
            </a:pPr>
            <a:r>
              <a:rPr lang="en-US" altLang="ko-KR" sz="1400" kern="0" spc="-9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'13</a:t>
            </a:r>
            <a:endParaRPr lang="ko-KR" altLang="en-US" sz="1400" kern="0" spc="-9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40" panose="02030504000101010101" pitchFamily="18" charset="-127"/>
              <a:ea typeface="-윤고딕340" panose="02030504000101010101" pitchFamily="18" charset="-127"/>
              <a:cs typeface="Arial" pitchFamily="34" charset="0"/>
            </a:endParaRPr>
          </a:p>
        </p:txBody>
      </p:sp>
      <p:sp>
        <p:nvSpPr>
          <p:cNvPr id="191" name="제목 114"/>
          <p:cNvSpPr txBox="1">
            <a:spLocks/>
          </p:cNvSpPr>
          <p:nvPr/>
        </p:nvSpPr>
        <p:spPr>
          <a:xfrm>
            <a:off x="4649941" y="4301366"/>
            <a:ext cx="852256" cy="276851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eaLnBrk="0" latinLnBrk="0" hangingPunct="0">
              <a:defRPr/>
            </a:pPr>
            <a:r>
              <a:rPr lang="en-US" altLang="ko-KR" sz="1400" kern="0" spc="-9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'14</a:t>
            </a:r>
            <a:endParaRPr lang="ko-KR" altLang="en-US" sz="1400" kern="0" spc="-9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40" panose="02030504000101010101" pitchFamily="18" charset="-127"/>
              <a:ea typeface="-윤고딕340" panose="02030504000101010101" pitchFamily="18" charset="-127"/>
              <a:cs typeface="Arial" pitchFamily="34" charset="0"/>
            </a:endParaRPr>
          </a:p>
        </p:txBody>
      </p:sp>
      <p:pic>
        <p:nvPicPr>
          <p:cNvPr id="192" name="Picture 2" descr="E:\PNG\화살표\arrow04_0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02935" flipV="1">
            <a:off x="4267510" y="3622693"/>
            <a:ext cx="628864" cy="4716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7" name="직사각형 156"/>
          <p:cNvSpPr/>
          <p:nvPr/>
        </p:nvSpPr>
        <p:spPr>
          <a:xfrm>
            <a:off x="486920" y="3657828"/>
            <a:ext cx="1253869" cy="3205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b="1" kern="0" spc="-300" dirty="0">
                <a:gradFill>
                  <a:gsLst>
                    <a:gs pos="100000">
                      <a:srgbClr val="C0504D">
                        <a:lumMod val="75000"/>
                      </a:srgbClr>
                    </a:gs>
                    <a:gs pos="100000">
                      <a:srgbClr val="C0504D">
                        <a:lumMod val="75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TCB </a:t>
            </a:r>
            <a:r>
              <a:rPr lang="en-US" altLang="ko-KR" b="1" kern="0" spc="-150" dirty="0">
                <a:gradFill>
                  <a:gsLst>
                    <a:gs pos="100000">
                      <a:srgbClr val="C0504D">
                        <a:lumMod val="75000"/>
                      </a:srgbClr>
                    </a:gs>
                    <a:gs pos="100000">
                      <a:srgbClr val="C0504D">
                        <a:lumMod val="75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(</a:t>
            </a:r>
            <a:r>
              <a:rPr lang="en-US" altLang="ko-KR" b="1" kern="0" spc="-150" dirty="0">
                <a:gradFill>
                  <a:gsLst>
                    <a:gs pos="100000">
                      <a:srgbClr val="C0504D">
                        <a:lumMod val="75000"/>
                      </a:srgbClr>
                    </a:gs>
                    <a:gs pos="100000">
                      <a:srgbClr val="C0504D">
                        <a:lumMod val="75000"/>
                      </a:srgbClr>
                    </a:gs>
                  </a:gsLst>
                  <a:lin ang="5400000" scaled="0"/>
                </a:gradFill>
                <a:latin typeface="굴림" pitchFamily="50" charset="-127"/>
                <a:ea typeface="굴림" pitchFamily="50" charset="-127"/>
              </a:rPr>
              <a:t>’</a:t>
            </a:r>
            <a:r>
              <a:rPr lang="en-US" altLang="ko-KR" b="1" kern="0" spc="-150" dirty="0">
                <a:gradFill>
                  <a:gsLst>
                    <a:gs pos="100000">
                      <a:srgbClr val="C0504D">
                        <a:lumMod val="75000"/>
                      </a:srgbClr>
                    </a:gs>
                    <a:gs pos="100000">
                      <a:srgbClr val="C0504D">
                        <a:lumMod val="75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14.7</a:t>
            </a:r>
            <a:r>
              <a:rPr lang="ko-KR" altLang="en-US" b="1" kern="0" spc="-150" dirty="0">
                <a:gradFill>
                  <a:gsLst>
                    <a:gs pos="100000">
                      <a:srgbClr val="C0504D">
                        <a:lumMod val="75000"/>
                      </a:srgbClr>
                    </a:gs>
                    <a:gs pos="100000">
                      <a:srgbClr val="C0504D">
                        <a:lumMod val="75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월</a:t>
            </a:r>
            <a:r>
              <a:rPr lang="en-US" altLang="ko-KR" b="1" kern="0" spc="-150" dirty="0">
                <a:gradFill>
                  <a:gsLst>
                    <a:gs pos="100000">
                      <a:srgbClr val="C0504D">
                        <a:lumMod val="75000"/>
                      </a:srgbClr>
                    </a:gs>
                    <a:gs pos="100000">
                      <a:srgbClr val="C0504D">
                        <a:lumMod val="75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)</a:t>
            </a:r>
          </a:p>
        </p:txBody>
      </p:sp>
      <p:grpSp>
        <p:nvGrpSpPr>
          <p:cNvPr id="164" name="그룹 244"/>
          <p:cNvGrpSpPr/>
          <p:nvPr/>
        </p:nvGrpSpPr>
        <p:grpSpPr>
          <a:xfrm>
            <a:off x="3488861" y="6219959"/>
            <a:ext cx="2162052" cy="401915"/>
            <a:chOff x="1043608" y="5513705"/>
            <a:chExt cx="2503561" cy="651599"/>
          </a:xfrm>
        </p:grpSpPr>
        <p:sp>
          <p:nvSpPr>
            <p:cNvPr id="165" name="직사각형 164"/>
            <p:cNvSpPr/>
            <p:nvPr/>
          </p:nvSpPr>
          <p:spPr>
            <a:xfrm>
              <a:off x="1043608" y="5805264"/>
              <a:ext cx="2503561" cy="360040"/>
            </a:xfrm>
            <a:prstGeom prst="rect">
              <a:avLst/>
            </a:prstGeom>
            <a:solidFill>
              <a:srgbClr val="236A8D"/>
            </a:solidFill>
            <a:ln w="15875" cap="rnd">
              <a:noFill/>
              <a:tailEnd type="none"/>
            </a:ln>
            <a:effectLst>
              <a:innerShdw blurRad="63500">
                <a:schemeClr val="tx2">
                  <a:lumMod val="75000"/>
                  <a:alpha val="73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66" name="사다리꼴 165"/>
            <p:cNvSpPr/>
            <p:nvPr/>
          </p:nvSpPr>
          <p:spPr>
            <a:xfrm>
              <a:off x="1043608" y="5513705"/>
              <a:ext cx="2503561" cy="288032"/>
            </a:xfrm>
            <a:prstGeom prst="trapezoid">
              <a:avLst>
                <a:gd name="adj" fmla="val 64961"/>
              </a:avLst>
            </a:prstGeom>
            <a:solidFill>
              <a:schemeClr val="bg1">
                <a:lumMod val="95000"/>
              </a:schemeClr>
            </a:solidFill>
            <a:ln w="6350" cap="rnd">
              <a:solidFill>
                <a:schemeClr val="bg1">
                  <a:lumMod val="85000"/>
                </a:schemeClr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02" name="그룹 247"/>
          <p:cNvGrpSpPr/>
          <p:nvPr/>
        </p:nvGrpSpPr>
        <p:grpSpPr>
          <a:xfrm>
            <a:off x="5102616" y="5572140"/>
            <a:ext cx="274614" cy="774764"/>
            <a:chOff x="2966984" y="8254663"/>
            <a:chExt cx="289837" cy="335238"/>
          </a:xfrm>
        </p:grpSpPr>
        <p:sp>
          <p:nvSpPr>
            <p:cNvPr id="203" name="Rectangle 29"/>
            <p:cNvSpPr>
              <a:spLocks noChangeArrowheads="1"/>
            </p:cNvSpPr>
            <p:nvPr/>
          </p:nvSpPr>
          <p:spPr bwMode="auto">
            <a:xfrm rot="10800000">
              <a:off x="2966984" y="8254663"/>
              <a:ext cx="289837" cy="335238"/>
            </a:xfrm>
            <a:prstGeom prst="rect">
              <a:avLst/>
            </a:prstGeom>
            <a:gradFill rotWithShape="1">
              <a:gsLst>
                <a:gs pos="100000">
                  <a:srgbClr val="C00000"/>
                </a:gs>
                <a:gs pos="0">
                  <a:srgbClr val="C00000"/>
                </a:gs>
                <a:gs pos="51000">
                  <a:srgbClr val="FF0000"/>
                </a:gs>
                <a:gs pos="45000">
                  <a:schemeClr val="accent2">
                    <a:lumMod val="50000"/>
                  </a:schemeClr>
                </a:gs>
              </a:gsLst>
              <a:lin ang="10800000" scaled="0"/>
            </a:gradFill>
            <a:ln>
              <a:noFill/>
            </a:ln>
            <a:effectLst>
              <a:reflection blurRad="6350" stA="32000" endPos="9000" dir="5400000" sy="-100000" algn="bl" rotWithShape="0"/>
            </a:effectLst>
            <a:extLst/>
          </p:spPr>
          <p:txBody>
            <a:bodyPr wrap="none" anchor="ctr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04" name="직사각형 203"/>
            <p:cNvSpPr/>
            <p:nvPr/>
          </p:nvSpPr>
          <p:spPr>
            <a:xfrm>
              <a:off x="3100469" y="8254663"/>
              <a:ext cx="51027" cy="335238"/>
            </a:xfrm>
            <a:prstGeom prst="rect">
              <a:avLst/>
            </a:prstGeom>
            <a:gradFill>
              <a:gsLst>
                <a:gs pos="0">
                  <a:srgbClr val="3E7898">
                    <a:tint val="66000"/>
                    <a:satMod val="160000"/>
                    <a:alpha val="0"/>
                  </a:srgbClr>
                </a:gs>
                <a:gs pos="50000">
                  <a:srgbClr val="FFFFFF">
                    <a:alpha val="73000"/>
                  </a:srgbClr>
                </a:gs>
                <a:gs pos="100000">
                  <a:srgbClr val="3E7898">
                    <a:tint val="23500"/>
                    <a:satMod val="160000"/>
                    <a:alpha val="0"/>
                  </a:srgbClr>
                </a:gs>
              </a:gsLst>
              <a:lin ang="0" scaled="0"/>
            </a:gradFill>
            <a:ln w="15875" cap="rnd" cmpd="sng" algn="ctr">
              <a:noFill/>
              <a:prstDash val="solid"/>
              <a:tailEnd type="none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prstClr val="white"/>
                </a:solidFill>
              </a:endParaRPr>
            </a:p>
          </p:txBody>
        </p:sp>
      </p:grpSp>
      <p:grpSp>
        <p:nvGrpSpPr>
          <p:cNvPr id="205" name="그룹 250"/>
          <p:cNvGrpSpPr/>
          <p:nvPr/>
        </p:nvGrpSpPr>
        <p:grpSpPr>
          <a:xfrm>
            <a:off x="4441397" y="5786454"/>
            <a:ext cx="274614" cy="552797"/>
            <a:chOff x="2966984" y="8254663"/>
            <a:chExt cx="289837" cy="335238"/>
          </a:xfrm>
        </p:grpSpPr>
        <p:sp>
          <p:nvSpPr>
            <p:cNvPr id="206" name="Rectangle 29"/>
            <p:cNvSpPr>
              <a:spLocks noChangeArrowheads="1"/>
            </p:cNvSpPr>
            <p:nvPr/>
          </p:nvSpPr>
          <p:spPr bwMode="auto">
            <a:xfrm rot="10800000">
              <a:off x="2966984" y="8254663"/>
              <a:ext cx="289837" cy="335238"/>
            </a:xfrm>
            <a:prstGeom prst="rect">
              <a:avLst/>
            </a:prstGeom>
            <a:gradFill rotWithShape="1">
              <a:gsLst>
                <a:gs pos="100000">
                  <a:srgbClr val="0070C0"/>
                </a:gs>
                <a:gs pos="0">
                  <a:schemeClr val="accent1">
                    <a:lumMod val="75000"/>
                  </a:schemeClr>
                </a:gs>
                <a:gs pos="51000">
                  <a:srgbClr val="0070C0"/>
                </a:gs>
                <a:gs pos="45000">
                  <a:schemeClr val="accent1">
                    <a:lumMod val="75000"/>
                  </a:schemeClr>
                </a:gs>
              </a:gsLst>
              <a:lin ang="10800000" scaled="0"/>
            </a:gradFill>
            <a:ln>
              <a:noFill/>
            </a:ln>
            <a:effectLst>
              <a:reflection blurRad="6350" stA="32000" endPos="9000" dir="5400000" sy="-100000" algn="bl" rotWithShape="0"/>
            </a:effectLst>
            <a:extLst/>
          </p:spPr>
          <p:txBody>
            <a:bodyPr wrap="none" anchor="ctr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17" name="직사각형 216"/>
            <p:cNvSpPr/>
            <p:nvPr/>
          </p:nvSpPr>
          <p:spPr>
            <a:xfrm>
              <a:off x="3100469" y="8254663"/>
              <a:ext cx="51027" cy="335238"/>
            </a:xfrm>
            <a:prstGeom prst="rect">
              <a:avLst/>
            </a:prstGeom>
            <a:gradFill>
              <a:gsLst>
                <a:gs pos="0">
                  <a:srgbClr val="3E7898">
                    <a:tint val="66000"/>
                    <a:satMod val="160000"/>
                    <a:alpha val="0"/>
                  </a:srgbClr>
                </a:gs>
                <a:gs pos="50000">
                  <a:srgbClr val="FFFFFF">
                    <a:alpha val="73000"/>
                  </a:srgbClr>
                </a:gs>
                <a:gs pos="100000">
                  <a:srgbClr val="3E7898">
                    <a:tint val="23500"/>
                    <a:satMod val="160000"/>
                    <a:alpha val="0"/>
                  </a:srgbClr>
                </a:gs>
              </a:gsLst>
              <a:lin ang="0" scaled="0"/>
            </a:gradFill>
            <a:ln w="15875" cap="rnd" cmpd="sng" algn="ctr">
              <a:noFill/>
              <a:prstDash val="solid"/>
              <a:tailEnd type="none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prstClr val="white"/>
                </a:solidFill>
              </a:endParaRPr>
            </a:p>
          </p:txBody>
        </p:sp>
      </p:grpSp>
      <p:sp>
        <p:nvSpPr>
          <p:cNvPr id="218" name="Text Box 170"/>
          <p:cNvSpPr txBox="1">
            <a:spLocks noChangeArrowheads="1"/>
          </p:cNvSpPr>
          <p:nvPr/>
        </p:nvSpPr>
        <p:spPr bwMode="auto">
          <a:xfrm>
            <a:off x="4147718" y="5508776"/>
            <a:ext cx="8367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>
            <a:spAutoFit/>
          </a:bodyPr>
          <a:lstStyle/>
          <a:p>
            <a:pPr algn="ctr" eaLnBrk="0" latinLnBrk="0" hangingPunct="0">
              <a:buSzPct val="100000"/>
              <a:defRPr/>
            </a:pPr>
            <a:r>
              <a:rPr lang="en-US" altLang="ko-KR" sz="1400" kern="0" dirty="0" smtClean="0">
                <a:gradFill>
                  <a:gsLst>
                    <a:gs pos="100000">
                      <a:srgbClr val="0070C0"/>
                    </a:gs>
                    <a:gs pos="10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82</a:t>
            </a:r>
            <a:r>
              <a:rPr lang="ko-KR" altLang="en-US" sz="1400" kern="0" dirty="0" smtClean="0">
                <a:gradFill>
                  <a:gsLst>
                    <a:gs pos="100000">
                      <a:srgbClr val="0070C0"/>
                    </a:gs>
                    <a:gs pos="10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개</a:t>
            </a:r>
            <a:endParaRPr lang="ko-KR" altLang="en-US" sz="1400" kern="0" dirty="0">
              <a:gradFill>
                <a:gsLst>
                  <a:gs pos="100000">
                    <a:srgbClr val="0070C0"/>
                  </a:gs>
                  <a:gs pos="100000">
                    <a:prstClr val="white">
                      <a:lumMod val="75000"/>
                    </a:prstClr>
                  </a:gs>
                  <a:gs pos="100000">
                    <a:prstClr val="white">
                      <a:lumMod val="65000"/>
                    </a:prstClr>
                  </a:gs>
                </a:gsLst>
                <a:lin ang="5400000" scaled="0"/>
              </a:gradFill>
              <a:latin typeface="-윤고딕340" pitchFamily="18" charset="-127"/>
              <a:ea typeface="-윤고딕340" pitchFamily="18" charset="-127"/>
            </a:endParaRPr>
          </a:p>
        </p:txBody>
      </p:sp>
      <p:sp>
        <p:nvSpPr>
          <p:cNvPr id="219" name="Text Box 170"/>
          <p:cNvSpPr txBox="1">
            <a:spLocks noChangeArrowheads="1"/>
          </p:cNvSpPr>
          <p:nvPr/>
        </p:nvSpPr>
        <p:spPr bwMode="auto">
          <a:xfrm>
            <a:off x="4719457" y="5295085"/>
            <a:ext cx="10468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>
            <a:spAutoFit/>
          </a:bodyPr>
          <a:lstStyle/>
          <a:p>
            <a:pPr algn="ctr" eaLnBrk="0" latinLnBrk="0" hangingPunct="0">
              <a:buSzPct val="100000"/>
              <a:defRPr/>
            </a:pPr>
            <a:r>
              <a:rPr lang="en-US" altLang="ko-KR" sz="1600" kern="0" dirty="0" smtClean="0">
                <a:gradFill>
                  <a:gsLst>
                    <a:gs pos="100000">
                      <a:srgbClr val="C00000"/>
                    </a:gs>
                    <a:gs pos="10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104</a:t>
            </a:r>
            <a:r>
              <a:rPr lang="ko-KR" altLang="en-US" sz="1600" kern="0" dirty="0" smtClean="0">
                <a:gradFill>
                  <a:gsLst>
                    <a:gs pos="100000">
                      <a:srgbClr val="C00000"/>
                    </a:gs>
                    <a:gs pos="10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개</a:t>
            </a:r>
            <a:endParaRPr lang="ko-KR" altLang="en-US" sz="1600" kern="0" dirty="0">
              <a:gradFill>
                <a:gsLst>
                  <a:gs pos="100000">
                    <a:srgbClr val="C00000"/>
                  </a:gs>
                  <a:gs pos="100000">
                    <a:prstClr val="white">
                      <a:lumMod val="75000"/>
                    </a:prstClr>
                  </a:gs>
                  <a:gs pos="100000">
                    <a:prstClr val="white">
                      <a:lumMod val="65000"/>
                    </a:prstClr>
                  </a:gs>
                </a:gsLst>
                <a:lin ang="5400000" scaled="0"/>
              </a:gradFill>
              <a:latin typeface="-윤고딕340" pitchFamily="18" charset="-127"/>
              <a:ea typeface="-윤고딕340" pitchFamily="18" charset="-127"/>
            </a:endParaRPr>
          </a:p>
        </p:txBody>
      </p:sp>
      <p:sp>
        <p:nvSpPr>
          <p:cNvPr id="220" name="제목 114"/>
          <p:cNvSpPr txBox="1">
            <a:spLocks/>
          </p:cNvSpPr>
          <p:nvPr/>
        </p:nvSpPr>
        <p:spPr>
          <a:xfrm>
            <a:off x="4150622" y="6372409"/>
            <a:ext cx="770149" cy="276851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eaLnBrk="0" latinLnBrk="0" hangingPunct="0">
              <a:defRPr/>
            </a:pPr>
            <a:r>
              <a:rPr lang="en-US" altLang="ko-KR" sz="1400" kern="0" spc="-9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'13</a:t>
            </a:r>
            <a:endParaRPr lang="ko-KR" altLang="en-US" sz="1400" kern="0" spc="-9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40" panose="02030504000101010101" pitchFamily="18" charset="-127"/>
              <a:ea typeface="-윤고딕340" panose="02030504000101010101" pitchFamily="18" charset="-127"/>
              <a:cs typeface="Arial" pitchFamily="34" charset="0"/>
            </a:endParaRPr>
          </a:p>
        </p:txBody>
      </p:sp>
      <p:sp>
        <p:nvSpPr>
          <p:cNvPr id="221" name="제목 114"/>
          <p:cNvSpPr txBox="1">
            <a:spLocks/>
          </p:cNvSpPr>
          <p:nvPr/>
        </p:nvSpPr>
        <p:spPr>
          <a:xfrm>
            <a:off x="4807335" y="6372409"/>
            <a:ext cx="852256" cy="276851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eaLnBrk="0" latinLnBrk="0" hangingPunct="0">
              <a:defRPr/>
            </a:pPr>
            <a:r>
              <a:rPr lang="en-US" altLang="ko-KR" sz="1400" kern="0" spc="-9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'14</a:t>
            </a:r>
            <a:endParaRPr lang="ko-KR" altLang="en-US" sz="1400" kern="0" spc="-9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40" panose="02030504000101010101" pitchFamily="18" charset="-127"/>
              <a:ea typeface="-윤고딕340" panose="02030504000101010101" pitchFamily="18" charset="-127"/>
              <a:cs typeface="Arial" pitchFamily="34" charset="0"/>
            </a:endParaRPr>
          </a:p>
        </p:txBody>
      </p:sp>
      <p:grpSp>
        <p:nvGrpSpPr>
          <p:cNvPr id="222" name="그룹 250"/>
          <p:cNvGrpSpPr/>
          <p:nvPr/>
        </p:nvGrpSpPr>
        <p:grpSpPr>
          <a:xfrm>
            <a:off x="3753104" y="6215082"/>
            <a:ext cx="274614" cy="124169"/>
            <a:chOff x="2966984" y="8254663"/>
            <a:chExt cx="289837" cy="335238"/>
          </a:xfrm>
        </p:grpSpPr>
        <p:sp>
          <p:nvSpPr>
            <p:cNvPr id="223" name="Rectangle 29"/>
            <p:cNvSpPr>
              <a:spLocks noChangeArrowheads="1"/>
            </p:cNvSpPr>
            <p:nvPr/>
          </p:nvSpPr>
          <p:spPr bwMode="auto">
            <a:xfrm rot="10800000">
              <a:off x="2966984" y="8254663"/>
              <a:ext cx="289837" cy="335238"/>
            </a:xfrm>
            <a:prstGeom prst="rect">
              <a:avLst/>
            </a:prstGeom>
            <a:gradFill rotWithShape="1">
              <a:gsLst>
                <a:gs pos="100000">
                  <a:srgbClr val="0070C0"/>
                </a:gs>
                <a:gs pos="0">
                  <a:schemeClr val="accent1">
                    <a:lumMod val="75000"/>
                  </a:schemeClr>
                </a:gs>
                <a:gs pos="51000">
                  <a:srgbClr val="0070C0"/>
                </a:gs>
                <a:gs pos="45000">
                  <a:schemeClr val="accent1">
                    <a:lumMod val="75000"/>
                  </a:schemeClr>
                </a:gs>
              </a:gsLst>
              <a:lin ang="10800000" scaled="0"/>
            </a:gradFill>
            <a:ln>
              <a:noFill/>
            </a:ln>
            <a:effectLst>
              <a:reflection blurRad="6350" stA="32000" endPos="9000" dir="5400000" sy="-100000" algn="bl" rotWithShape="0"/>
            </a:effectLst>
            <a:extLst/>
          </p:spPr>
          <p:txBody>
            <a:bodyPr wrap="none" anchor="ctr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24" name="직사각형 223"/>
            <p:cNvSpPr/>
            <p:nvPr/>
          </p:nvSpPr>
          <p:spPr>
            <a:xfrm>
              <a:off x="3100469" y="8254663"/>
              <a:ext cx="51027" cy="335238"/>
            </a:xfrm>
            <a:prstGeom prst="rect">
              <a:avLst/>
            </a:prstGeom>
            <a:gradFill>
              <a:gsLst>
                <a:gs pos="0">
                  <a:srgbClr val="3E7898">
                    <a:tint val="66000"/>
                    <a:satMod val="160000"/>
                    <a:alpha val="0"/>
                  </a:srgbClr>
                </a:gs>
                <a:gs pos="50000">
                  <a:srgbClr val="FFFFFF">
                    <a:alpha val="73000"/>
                  </a:srgbClr>
                </a:gs>
                <a:gs pos="100000">
                  <a:srgbClr val="3E7898">
                    <a:tint val="23500"/>
                    <a:satMod val="160000"/>
                    <a:alpha val="0"/>
                  </a:srgbClr>
                </a:gs>
              </a:gsLst>
              <a:lin ang="0" scaled="0"/>
            </a:gradFill>
            <a:ln w="15875" cap="rnd" cmpd="sng" algn="ctr">
              <a:noFill/>
              <a:prstDash val="solid"/>
              <a:tailEnd type="none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prstClr val="white"/>
                </a:solidFill>
              </a:endParaRPr>
            </a:p>
          </p:txBody>
        </p:sp>
      </p:grpSp>
      <p:sp>
        <p:nvSpPr>
          <p:cNvPr id="225" name="Text Box 170"/>
          <p:cNvSpPr txBox="1">
            <a:spLocks noChangeArrowheads="1"/>
          </p:cNvSpPr>
          <p:nvPr/>
        </p:nvSpPr>
        <p:spPr bwMode="auto">
          <a:xfrm>
            <a:off x="3459425" y="5937122"/>
            <a:ext cx="8367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>
            <a:spAutoFit/>
          </a:bodyPr>
          <a:lstStyle/>
          <a:p>
            <a:pPr algn="ctr" eaLnBrk="0" latinLnBrk="0" hangingPunct="0">
              <a:buSzPct val="100000"/>
              <a:defRPr/>
            </a:pPr>
            <a:r>
              <a:rPr lang="en-US" altLang="ko-KR" sz="1400" kern="0" dirty="0" smtClean="0">
                <a:gradFill>
                  <a:gsLst>
                    <a:gs pos="100000">
                      <a:srgbClr val="0070C0"/>
                    </a:gs>
                    <a:gs pos="10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21</a:t>
            </a:r>
            <a:r>
              <a:rPr lang="ko-KR" altLang="en-US" sz="1400" kern="0" dirty="0" smtClean="0">
                <a:gradFill>
                  <a:gsLst>
                    <a:gs pos="100000">
                      <a:srgbClr val="0070C0"/>
                    </a:gs>
                    <a:gs pos="10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개</a:t>
            </a:r>
            <a:endParaRPr lang="ko-KR" altLang="en-US" sz="1400" kern="0" dirty="0">
              <a:gradFill>
                <a:gsLst>
                  <a:gs pos="100000">
                    <a:srgbClr val="0070C0"/>
                  </a:gs>
                  <a:gs pos="100000">
                    <a:prstClr val="white">
                      <a:lumMod val="75000"/>
                    </a:prstClr>
                  </a:gs>
                  <a:gs pos="100000">
                    <a:prstClr val="white">
                      <a:lumMod val="65000"/>
                    </a:prstClr>
                  </a:gs>
                </a:gsLst>
                <a:lin ang="5400000" scaled="0"/>
              </a:gradFill>
              <a:latin typeface="-윤고딕340" pitchFamily="18" charset="-127"/>
              <a:ea typeface="-윤고딕340" pitchFamily="18" charset="-127"/>
            </a:endParaRPr>
          </a:p>
        </p:txBody>
      </p:sp>
      <p:sp>
        <p:nvSpPr>
          <p:cNvPr id="226" name="제목 114"/>
          <p:cNvSpPr txBox="1">
            <a:spLocks/>
          </p:cNvSpPr>
          <p:nvPr/>
        </p:nvSpPr>
        <p:spPr>
          <a:xfrm>
            <a:off x="3462329" y="6372409"/>
            <a:ext cx="770149" cy="276851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eaLnBrk="0" latinLnBrk="0" hangingPunct="0">
              <a:defRPr/>
            </a:pPr>
            <a:r>
              <a:rPr lang="en-US" altLang="ko-KR" sz="1400" kern="0" spc="-9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'12</a:t>
            </a:r>
            <a:endParaRPr lang="ko-KR" altLang="en-US" sz="1400" kern="0" spc="-9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40" panose="02030504000101010101" pitchFamily="18" charset="-127"/>
              <a:ea typeface="-윤고딕340" panose="02030504000101010101" pitchFamily="18" charset="-127"/>
              <a:cs typeface="Arial" pitchFamily="34" charset="0"/>
            </a:endParaRPr>
          </a:p>
        </p:txBody>
      </p:sp>
      <p:pic>
        <p:nvPicPr>
          <p:cNvPr id="227" name="Picture 2" descr="E:\PNG\화살표\arrow04_0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3651">
            <a:off x="3884377" y="5344946"/>
            <a:ext cx="785437" cy="4057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8" name="그룹 281"/>
          <p:cNvGrpSpPr/>
          <p:nvPr/>
        </p:nvGrpSpPr>
        <p:grpSpPr>
          <a:xfrm>
            <a:off x="6266912" y="6230091"/>
            <a:ext cx="2162052" cy="401915"/>
            <a:chOff x="1043608" y="5513705"/>
            <a:chExt cx="2503561" cy="651599"/>
          </a:xfrm>
        </p:grpSpPr>
        <p:sp>
          <p:nvSpPr>
            <p:cNvPr id="229" name="직사각형 228"/>
            <p:cNvSpPr/>
            <p:nvPr/>
          </p:nvSpPr>
          <p:spPr>
            <a:xfrm>
              <a:off x="1043608" y="5805264"/>
              <a:ext cx="2503561" cy="360040"/>
            </a:xfrm>
            <a:prstGeom prst="rect">
              <a:avLst/>
            </a:prstGeom>
            <a:solidFill>
              <a:srgbClr val="236A8D"/>
            </a:solidFill>
            <a:ln w="15875" cap="rnd">
              <a:noFill/>
              <a:tailEnd type="none"/>
            </a:ln>
            <a:effectLst>
              <a:innerShdw blurRad="63500">
                <a:schemeClr val="tx2">
                  <a:lumMod val="75000"/>
                  <a:alpha val="73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30" name="사다리꼴 229"/>
            <p:cNvSpPr/>
            <p:nvPr/>
          </p:nvSpPr>
          <p:spPr>
            <a:xfrm>
              <a:off x="1043608" y="5513705"/>
              <a:ext cx="2503561" cy="288032"/>
            </a:xfrm>
            <a:prstGeom prst="trapezoid">
              <a:avLst>
                <a:gd name="adj" fmla="val 64961"/>
              </a:avLst>
            </a:prstGeom>
            <a:solidFill>
              <a:schemeClr val="bg1">
                <a:lumMod val="95000"/>
              </a:schemeClr>
            </a:solidFill>
            <a:ln w="6350" cap="rnd">
              <a:solidFill>
                <a:schemeClr val="bg1">
                  <a:lumMod val="85000"/>
                </a:schemeClr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37" name="그룹 284"/>
          <p:cNvGrpSpPr/>
          <p:nvPr/>
        </p:nvGrpSpPr>
        <p:grpSpPr>
          <a:xfrm>
            <a:off x="6602302" y="5500702"/>
            <a:ext cx="274614" cy="846065"/>
            <a:chOff x="2966984" y="8254663"/>
            <a:chExt cx="289837" cy="335238"/>
          </a:xfrm>
        </p:grpSpPr>
        <p:sp>
          <p:nvSpPr>
            <p:cNvPr id="238" name="Rectangle 29"/>
            <p:cNvSpPr>
              <a:spLocks noChangeArrowheads="1"/>
            </p:cNvSpPr>
            <p:nvPr/>
          </p:nvSpPr>
          <p:spPr bwMode="auto">
            <a:xfrm rot="10800000">
              <a:off x="2966984" y="8254663"/>
              <a:ext cx="289837" cy="335238"/>
            </a:xfrm>
            <a:prstGeom prst="rect">
              <a:avLst/>
            </a:prstGeom>
            <a:gradFill rotWithShape="1">
              <a:gsLst>
                <a:gs pos="100000">
                  <a:srgbClr val="0070C0"/>
                </a:gs>
                <a:gs pos="0">
                  <a:schemeClr val="accent1">
                    <a:lumMod val="75000"/>
                  </a:schemeClr>
                </a:gs>
                <a:gs pos="51000">
                  <a:srgbClr val="0070C0"/>
                </a:gs>
                <a:gs pos="45000">
                  <a:schemeClr val="accent1">
                    <a:lumMod val="75000"/>
                  </a:schemeClr>
                </a:gs>
              </a:gsLst>
              <a:lin ang="10800000" scaled="0"/>
            </a:gradFill>
            <a:ln>
              <a:noFill/>
            </a:ln>
            <a:effectLst>
              <a:reflection blurRad="6350" stA="32000" endPos="9000" dir="5400000" sy="-100000" algn="bl" rotWithShape="0"/>
            </a:effectLst>
            <a:extLst/>
          </p:spPr>
          <p:txBody>
            <a:bodyPr wrap="none" anchor="ctr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39" name="직사각형 238"/>
            <p:cNvSpPr/>
            <p:nvPr/>
          </p:nvSpPr>
          <p:spPr>
            <a:xfrm>
              <a:off x="3100469" y="8254663"/>
              <a:ext cx="51027" cy="335238"/>
            </a:xfrm>
            <a:prstGeom prst="rect">
              <a:avLst/>
            </a:prstGeom>
            <a:gradFill>
              <a:gsLst>
                <a:gs pos="0">
                  <a:srgbClr val="3E7898">
                    <a:tint val="66000"/>
                    <a:satMod val="160000"/>
                    <a:alpha val="0"/>
                  </a:srgbClr>
                </a:gs>
                <a:gs pos="50000">
                  <a:srgbClr val="FFFFFF">
                    <a:alpha val="73000"/>
                  </a:srgbClr>
                </a:gs>
                <a:gs pos="100000">
                  <a:srgbClr val="3E7898">
                    <a:tint val="23500"/>
                    <a:satMod val="160000"/>
                    <a:alpha val="0"/>
                  </a:srgbClr>
                </a:gs>
              </a:gsLst>
              <a:lin ang="0" scaled="0"/>
            </a:gradFill>
            <a:ln w="15875" cap="rnd" cmpd="sng" algn="ctr">
              <a:noFill/>
              <a:prstDash val="solid"/>
              <a:tailEnd type="none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prstClr val="white"/>
                </a:solidFill>
              </a:endParaRPr>
            </a:p>
          </p:txBody>
        </p:sp>
      </p:grpSp>
      <p:grpSp>
        <p:nvGrpSpPr>
          <p:cNvPr id="240" name="그룹 287"/>
          <p:cNvGrpSpPr/>
          <p:nvPr/>
        </p:nvGrpSpPr>
        <p:grpSpPr>
          <a:xfrm>
            <a:off x="7234614" y="5857892"/>
            <a:ext cx="274614" cy="481222"/>
            <a:chOff x="2966984" y="8254663"/>
            <a:chExt cx="289837" cy="335238"/>
          </a:xfrm>
        </p:grpSpPr>
        <p:sp>
          <p:nvSpPr>
            <p:cNvPr id="241" name="Rectangle 29"/>
            <p:cNvSpPr>
              <a:spLocks noChangeArrowheads="1"/>
            </p:cNvSpPr>
            <p:nvPr/>
          </p:nvSpPr>
          <p:spPr bwMode="auto">
            <a:xfrm rot="10800000">
              <a:off x="2966984" y="8254663"/>
              <a:ext cx="289837" cy="335238"/>
            </a:xfrm>
            <a:prstGeom prst="rect">
              <a:avLst/>
            </a:prstGeom>
            <a:gradFill rotWithShape="1">
              <a:gsLst>
                <a:gs pos="100000">
                  <a:srgbClr val="0070C0"/>
                </a:gs>
                <a:gs pos="0">
                  <a:schemeClr val="accent1">
                    <a:lumMod val="75000"/>
                  </a:schemeClr>
                </a:gs>
                <a:gs pos="51000">
                  <a:srgbClr val="0070C0"/>
                </a:gs>
                <a:gs pos="45000">
                  <a:schemeClr val="accent1">
                    <a:lumMod val="75000"/>
                  </a:schemeClr>
                </a:gs>
              </a:gsLst>
              <a:lin ang="10800000" scaled="0"/>
            </a:gradFill>
            <a:ln>
              <a:noFill/>
            </a:ln>
            <a:effectLst>
              <a:reflection blurRad="6350" stA="32000" endPos="9000" dir="5400000" sy="-100000" algn="bl" rotWithShape="0"/>
            </a:effectLst>
            <a:extLst/>
          </p:spPr>
          <p:txBody>
            <a:bodyPr wrap="none" anchor="ctr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42" name="직사각형 241"/>
            <p:cNvSpPr/>
            <p:nvPr/>
          </p:nvSpPr>
          <p:spPr>
            <a:xfrm>
              <a:off x="3100469" y="8254663"/>
              <a:ext cx="51027" cy="335238"/>
            </a:xfrm>
            <a:prstGeom prst="rect">
              <a:avLst/>
            </a:prstGeom>
            <a:gradFill>
              <a:gsLst>
                <a:gs pos="0">
                  <a:srgbClr val="3E7898">
                    <a:tint val="66000"/>
                    <a:satMod val="160000"/>
                    <a:alpha val="0"/>
                  </a:srgbClr>
                </a:gs>
                <a:gs pos="50000">
                  <a:srgbClr val="FFFFFF">
                    <a:alpha val="73000"/>
                  </a:srgbClr>
                </a:gs>
                <a:gs pos="100000">
                  <a:srgbClr val="3E7898">
                    <a:tint val="23500"/>
                    <a:satMod val="160000"/>
                    <a:alpha val="0"/>
                  </a:srgbClr>
                </a:gs>
              </a:gsLst>
              <a:lin ang="0" scaled="0"/>
            </a:gradFill>
            <a:ln w="15875" cap="rnd" cmpd="sng" algn="ctr">
              <a:noFill/>
              <a:prstDash val="solid"/>
              <a:tailEnd type="none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prstClr val="white"/>
                </a:solidFill>
              </a:endParaRPr>
            </a:p>
          </p:txBody>
        </p:sp>
      </p:grpSp>
      <p:sp>
        <p:nvSpPr>
          <p:cNvPr id="243" name="제목 114"/>
          <p:cNvSpPr txBox="1">
            <a:spLocks/>
          </p:cNvSpPr>
          <p:nvPr/>
        </p:nvSpPr>
        <p:spPr>
          <a:xfrm>
            <a:off x="6448253" y="6372272"/>
            <a:ext cx="522381" cy="276851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>
            <a:defPPr>
              <a:defRPr lang="ko-KR"/>
            </a:defPPr>
            <a:lvl1pPr algn="ctr" eaLnBrk="0" latinLnBrk="0" hangingPunct="0">
              <a:defRPr sz="1400" kern="0" spc="-9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defRPr>
            </a:lvl1pPr>
          </a:lstStyle>
          <a:p>
            <a:r>
              <a:rPr lang="en-US" altLang="ko-KR" dirty="0" smtClean="0"/>
              <a:t>'12</a:t>
            </a:r>
            <a:endParaRPr lang="ko-KR" altLang="en-US" dirty="0"/>
          </a:p>
        </p:txBody>
      </p:sp>
      <p:sp>
        <p:nvSpPr>
          <p:cNvPr id="244" name="제목 114"/>
          <p:cNvSpPr txBox="1">
            <a:spLocks/>
          </p:cNvSpPr>
          <p:nvPr/>
        </p:nvSpPr>
        <p:spPr>
          <a:xfrm>
            <a:off x="7095648" y="6372272"/>
            <a:ext cx="522381" cy="276851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>
            <a:defPPr>
              <a:defRPr lang="ko-KR"/>
            </a:defPPr>
            <a:lvl1pPr algn="ctr" eaLnBrk="0" latinLnBrk="0" hangingPunct="0">
              <a:defRPr sz="1400" kern="0" spc="-9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defRPr>
            </a:lvl1pPr>
          </a:lstStyle>
          <a:p>
            <a:r>
              <a:rPr lang="en-US" altLang="ko-KR" dirty="0" smtClean="0"/>
              <a:t>'13</a:t>
            </a:r>
            <a:endParaRPr lang="ko-KR" altLang="en-US" dirty="0"/>
          </a:p>
        </p:txBody>
      </p:sp>
      <p:grpSp>
        <p:nvGrpSpPr>
          <p:cNvPr id="245" name="그룹 297"/>
          <p:cNvGrpSpPr/>
          <p:nvPr/>
        </p:nvGrpSpPr>
        <p:grpSpPr>
          <a:xfrm>
            <a:off x="7866926" y="6072206"/>
            <a:ext cx="274614" cy="266908"/>
            <a:chOff x="2966984" y="8254663"/>
            <a:chExt cx="289837" cy="335238"/>
          </a:xfrm>
        </p:grpSpPr>
        <p:sp>
          <p:nvSpPr>
            <p:cNvPr id="248" name="Rectangle 29"/>
            <p:cNvSpPr>
              <a:spLocks noChangeArrowheads="1"/>
            </p:cNvSpPr>
            <p:nvPr/>
          </p:nvSpPr>
          <p:spPr bwMode="auto">
            <a:xfrm rot="10800000">
              <a:off x="2966984" y="8254663"/>
              <a:ext cx="289837" cy="335238"/>
            </a:xfrm>
            <a:prstGeom prst="rect">
              <a:avLst/>
            </a:prstGeom>
            <a:gradFill rotWithShape="1">
              <a:gsLst>
                <a:gs pos="100000">
                  <a:srgbClr val="C00000"/>
                </a:gs>
                <a:gs pos="0">
                  <a:srgbClr val="C00000"/>
                </a:gs>
                <a:gs pos="51000">
                  <a:srgbClr val="FF0000"/>
                </a:gs>
                <a:gs pos="45000">
                  <a:schemeClr val="accent2">
                    <a:lumMod val="50000"/>
                  </a:schemeClr>
                </a:gs>
              </a:gsLst>
              <a:lin ang="10800000" scaled="0"/>
            </a:gradFill>
            <a:ln>
              <a:noFill/>
            </a:ln>
            <a:effectLst>
              <a:reflection blurRad="6350" stA="32000" endPos="9000" dir="5400000" sy="-100000" algn="bl" rotWithShape="0"/>
            </a:effectLst>
            <a:extLst/>
          </p:spPr>
          <p:txBody>
            <a:bodyPr wrap="none" anchor="ctr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51" name="직사각형 250"/>
            <p:cNvSpPr/>
            <p:nvPr/>
          </p:nvSpPr>
          <p:spPr>
            <a:xfrm>
              <a:off x="3100469" y="8254663"/>
              <a:ext cx="51027" cy="335238"/>
            </a:xfrm>
            <a:prstGeom prst="rect">
              <a:avLst/>
            </a:prstGeom>
            <a:gradFill>
              <a:gsLst>
                <a:gs pos="0">
                  <a:srgbClr val="3E7898">
                    <a:tint val="66000"/>
                    <a:satMod val="160000"/>
                    <a:alpha val="0"/>
                  </a:srgbClr>
                </a:gs>
                <a:gs pos="50000">
                  <a:srgbClr val="FFFFFF">
                    <a:alpha val="73000"/>
                  </a:srgbClr>
                </a:gs>
                <a:gs pos="100000">
                  <a:srgbClr val="3E7898">
                    <a:tint val="23500"/>
                    <a:satMod val="160000"/>
                    <a:alpha val="0"/>
                  </a:srgbClr>
                </a:gs>
              </a:gsLst>
              <a:lin ang="0" scaled="0"/>
            </a:gradFill>
            <a:ln w="15875" cap="rnd" cmpd="sng" algn="ctr">
              <a:noFill/>
              <a:prstDash val="solid"/>
              <a:tailEnd type="none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prstClr val="white"/>
                </a:solidFill>
              </a:endParaRPr>
            </a:p>
          </p:txBody>
        </p:sp>
      </p:grpSp>
      <p:sp>
        <p:nvSpPr>
          <p:cNvPr id="258" name="Text Box 170"/>
          <p:cNvSpPr txBox="1">
            <a:spLocks noChangeArrowheads="1"/>
          </p:cNvSpPr>
          <p:nvPr/>
        </p:nvSpPr>
        <p:spPr bwMode="auto">
          <a:xfrm>
            <a:off x="6319296" y="5238763"/>
            <a:ext cx="8367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>
            <a:spAutoFit/>
          </a:bodyPr>
          <a:lstStyle/>
          <a:p>
            <a:pPr algn="ctr" eaLnBrk="0" latinLnBrk="0" hangingPunct="0">
              <a:buSzPct val="100000"/>
              <a:defRPr/>
            </a:pPr>
            <a:r>
              <a:rPr lang="en-US" altLang="ko-KR" sz="1400" kern="0" dirty="0" smtClean="0">
                <a:gradFill>
                  <a:gsLst>
                    <a:gs pos="100000">
                      <a:srgbClr val="0070C0"/>
                    </a:gs>
                    <a:gs pos="10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41</a:t>
            </a:r>
            <a:r>
              <a:rPr lang="ko-KR" altLang="en-US" sz="1400" kern="0" dirty="0" smtClean="0">
                <a:gradFill>
                  <a:gsLst>
                    <a:gs pos="100000">
                      <a:srgbClr val="0070C0"/>
                    </a:gs>
                    <a:gs pos="10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건</a:t>
            </a:r>
            <a:endParaRPr lang="ko-KR" altLang="en-US" sz="1400" kern="0" dirty="0">
              <a:gradFill>
                <a:gsLst>
                  <a:gs pos="100000">
                    <a:srgbClr val="0070C0"/>
                  </a:gs>
                  <a:gs pos="100000">
                    <a:prstClr val="white">
                      <a:lumMod val="75000"/>
                    </a:prstClr>
                  </a:gs>
                  <a:gs pos="100000">
                    <a:prstClr val="white">
                      <a:lumMod val="65000"/>
                    </a:prstClr>
                  </a:gs>
                </a:gsLst>
                <a:lin ang="5400000" scaled="0"/>
              </a:gradFill>
              <a:latin typeface="-윤고딕340" pitchFamily="18" charset="-127"/>
              <a:ea typeface="-윤고딕340" pitchFamily="18" charset="-127"/>
            </a:endParaRPr>
          </a:p>
        </p:txBody>
      </p:sp>
      <p:sp>
        <p:nvSpPr>
          <p:cNvPr id="259" name="Text Box 170"/>
          <p:cNvSpPr txBox="1">
            <a:spLocks noChangeArrowheads="1"/>
          </p:cNvSpPr>
          <p:nvPr/>
        </p:nvSpPr>
        <p:spPr bwMode="auto">
          <a:xfrm>
            <a:off x="7453952" y="5786040"/>
            <a:ext cx="10468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>
            <a:spAutoFit/>
          </a:bodyPr>
          <a:lstStyle/>
          <a:p>
            <a:pPr algn="ctr" eaLnBrk="0" latinLnBrk="0" hangingPunct="0">
              <a:buSzPct val="100000"/>
              <a:defRPr/>
            </a:pPr>
            <a:r>
              <a:rPr lang="en-US" altLang="ko-KR" sz="1600" kern="0" spc="-150" dirty="0" smtClean="0">
                <a:gradFill>
                  <a:gsLst>
                    <a:gs pos="100000">
                      <a:srgbClr val="C00000"/>
                    </a:gs>
                    <a:gs pos="10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17</a:t>
            </a:r>
            <a:r>
              <a:rPr lang="ko-KR" altLang="en-US" sz="1600" kern="0" spc="-150" dirty="0" smtClean="0">
                <a:gradFill>
                  <a:gsLst>
                    <a:gs pos="100000">
                      <a:srgbClr val="C00000"/>
                    </a:gs>
                    <a:gs pos="10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건</a:t>
            </a:r>
            <a:endParaRPr lang="ko-KR" altLang="en-US" sz="1600" kern="0" spc="-150" dirty="0">
              <a:gradFill>
                <a:gsLst>
                  <a:gs pos="100000">
                    <a:srgbClr val="C00000"/>
                  </a:gs>
                  <a:gs pos="100000">
                    <a:prstClr val="white">
                      <a:lumMod val="75000"/>
                    </a:prstClr>
                  </a:gs>
                  <a:gs pos="100000">
                    <a:prstClr val="white">
                      <a:lumMod val="65000"/>
                    </a:prstClr>
                  </a:gs>
                </a:gsLst>
                <a:lin ang="5400000" scaled="0"/>
              </a:gradFill>
              <a:latin typeface="-윤고딕340" pitchFamily="18" charset="-127"/>
              <a:ea typeface="-윤고딕340" pitchFamily="18" charset="-127"/>
            </a:endParaRPr>
          </a:p>
        </p:txBody>
      </p:sp>
      <p:sp>
        <p:nvSpPr>
          <p:cNvPr id="262" name="Text Box 170"/>
          <p:cNvSpPr txBox="1">
            <a:spLocks noChangeArrowheads="1"/>
          </p:cNvSpPr>
          <p:nvPr/>
        </p:nvSpPr>
        <p:spPr bwMode="auto">
          <a:xfrm>
            <a:off x="6946571" y="5572140"/>
            <a:ext cx="8367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>
            <a:spAutoFit/>
          </a:bodyPr>
          <a:lstStyle/>
          <a:p>
            <a:pPr algn="ctr" eaLnBrk="0" latinLnBrk="0" hangingPunct="0">
              <a:buSzPct val="100000"/>
              <a:defRPr/>
            </a:pPr>
            <a:r>
              <a:rPr lang="en-US" altLang="ko-KR" sz="1400" kern="0" dirty="0" smtClean="0">
                <a:gradFill>
                  <a:gsLst>
                    <a:gs pos="100000">
                      <a:srgbClr val="0070C0"/>
                    </a:gs>
                    <a:gs pos="10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34</a:t>
            </a:r>
            <a:r>
              <a:rPr lang="ko-KR" altLang="en-US" sz="1400" kern="0" dirty="0" smtClean="0">
                <a:gradFill>
                  <a:gsLst>
                    <a:gs pos="100000">
                      <a:srgbClr val="0070C0"/>
                    </a:gs>
                    <a:gs pos="10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건</a:t>
            </a:r>
            <a:endParaRPr lang="ko-KR" altLang="en-US" sz="1400" kern="0" dirty="0">
              <a:gradFill>
                <a:gsLst>
                  <a:gs pos="100000">
                    <a:srgbClr val="0070C0"/>
                  </a:gs>
                  <a:gs pos="100000">
                    <a:prstClr val="white">
                      <a:lumMod val="75000"/>
                    </a:prstClr>
                  </a:gs>
                  <a:gs pos="100000">
                    <a:prstClr val="white">
                      <a:lumMod val="65000"/>
                    </a:prstClr>
                  </a:gs>
                </a:gsLst>
                <a:lin ang="5400000" scaled="0"/>
              </a:gradFill>
              <a:latin typeface="-윤고딕340" pitchFamily="18" charset="-127"/>
              <a:ea typeface="-윤고딕340" pitchFamily="18" charset="-127"/>
            </a:endParaRPr>
          </a:p>
        </p:txBody>
      </p:sp>
      <p:pic>
        <p:nvPicPr>
          <p:cNvPr id="263" name="Picture 2" descr="E:\PNG\화살표\arrow04_0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98430">
            <a:off x="7361100" y="5449468"/>
            <a:ext cx="507406" cy="3748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4" name="제목 114"/>
          <p:cNvSpPr txBox="1">
            <a:spLocks/>
          </p:cNvSpPr>
          <p:nvPr/>
        </p:nvSpPr>
        <p:spPr>
          <a:xfrm>
            <a:off x="7743043" y="6372272"/>
            <a:ext cx="522381" cy="276851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>
            <a:defPPr>
              <a:defRPr lang="ko-KR"/>
            </a:defPPr>
            <a:lvl1pPr algn="ctr" eaLnBrk="0" latinLnBrk="0" hangingPunct="0">
              <a:defRPr sz="1400" kern="0" spc="-9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defRPr>
            </a:lvl1pPr>
          </a:lstStyle>
          <a:p>
            <a:r>
              <a:rPr lang="en-US" altLang="ko-KR" dirty="0" smtClean="0"/>
              <a:t>'14</a:t>
            </a:r>
            <a:endParaRPr lang="ko-KR" altLang="en-US" dirty="0"/>
          </a:p>
        </p:txBody>
      </p:sp>
      <p:sp>
        <p:nvSpPr>
          <p:cNvPr id="265" name="Text Box 170"/>
          <p:cNvSpPr txBox="1">
            <a:spLocks noChangeArrowheads="1"/>
          </p:cNvSpPr>
          <p:nvPr/>
        </p:nvSpPr>
        <p:spPr bwMode="auto">
          <a:xfrm>
            <a:off x="7516249" y="5224377"/>
            <a:ext cx="10468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>
            <a:spAutoFit/>
          </a:bodyPr>
          <a:lstStyle/>
          <a:p>
            <a:pPr algn="ctr" eaLnBrk="0" latinLnBrk="0" hangingPunct="0">
              <a:buSzPct val="100000"/>
              <a:defRPr/>
            </a:pPr>
            <a:r>
              <a:rPr lang="en-US" altLang="ko-KR" kern="0" spc="-150" dirty="0" smtClean="0">
                <a:gradFill>
                  <a:gsLst>
                    <a:gs pos="100000">
                      <a:srgbClr val="C00000"/>
                    </a:gs>
                    <a:gs pos="100000">
                      <a:prstClr val="white">
                        <a:lumMod val="75000"/>
                      </a:prstClr>
                    </a:gs>
                    <a:gs pos="100000">
                      <a:srgbClr val="F20000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50% </a:t>
            </a:r>
            <a:r>
              <a:rPr lang="ko-KR" altLang="en-US" kern="0" spc="-150" dirty="0" smtClean="0">
                <a:gradFill>
                  <a:gsLst>
                    <a:gs pos="100000">
                      <a:srgbClr val="C00000"/>
                    </a:gs>
                    <a:gs pos="100000">
                      <a:prstClr val="white">
                        <a:lumMod val="75000"/>
                      </a:prstClr>
                    </a:gs>
                    <a:gs pos="100000">
                      <a:srgbClr val="F20000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감소</a:t>
            </a:r>
            <a:endParaRPr lang="ko-KR" altLang="en-US" kern="0" spc="-150" dirty="0">
              <a:gradFill>
                <a:gsLst>
                  <a:gs pos="100000">
                    <a:srgbClr val="C00000"/>
                  </a:gs>
                  <a:gs pos="100000">
                    <a:prstClr val="white">
                      <a:lumMod val="75000"/>
                    </a:prstClr>
                  </a:gs>
                  <a:gs pos="100000">
                    <a:srgbClr val="F20000"/>
                  </a:gs>
                  <a:gs pos="100000">
                    <a:prstClr val="white">
                      <a:lumMod val="65000"/>
                    </a:prstClr>
                  </a:gs>
                </a:gsLst>
                <a:lin ang="5400000" scaled="0"/>
              </a:gradFill>
              <a:latin typeface="-윤고딕340" pitchFamily="18" charset="-127"/>
              <a:ea typeface="-윤고딕340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47050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6"/>
          <p:cNvGrpSpPr/>
          <p:nvPr/>
        </p:nvGrpSpPr>
        <p:grpSpPr>
          <a:xfrm>
            <a:off x="323528" y="1511131"/>
            <a:ext cx="8741788" cy="549717"/>
            <a:chOff x="323528" y="5798540"/>
            <a:chExt cx="8741788" cy="549717"/>
          </a:xfrm>
        </p:grpSpPr>
        <p:grpSp>
          <p:nvGrpSpPr>
            <p:cNvPr id="11" name="그룹 97"/>
            <p:cNvGrpSpPr/>
            <p:nvPr/>
          </p:nvGrpSpPr>
          <p:grpSpPr>
            <a:xfrm>
              <a:off x="323528" y="5798540"/>
              <a:ext cx="8741788" cy="549717"/>
              <a:chOff x="9525" y="336688"/>
              <a:chExt cx="4102220" cy="558662"/>
            </a:xfrm>
          </p:grpSpPr>
          <p:sp>
            <p:nvSpPr>
              <p:cNvPr id="103" name="직사각형 102"/>
              <p:cNvSpPr/>
              <p:nvPr/>
            </p:nvSpPr>
            <p:spPr bwMode="auto">
              <a:xfrm>
                <a:off x="12828" y="336688"/>
                <a:ext cx="4098917" cy="558662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kern="0">
                  <a:solidFill>
                    <a:srgbClr val="FFFF00"/>
                  </a:solidFill>
                  <a:latin typeface="HY헤드라인M"/>
                  <a:ea typeface="HY헤드라인M"/>
                </a:endParaRPr>
              </a:p>
            </p:txBody>
          </p:sp>
          <p:grpSp>
            <p:nvGrpSpPr>
              <p:cNvPr id="12" name="그룹 103"/>
              <p:cNvGrpSpPr/>
              <p:nvPr/>
            </p:nvGrpSpPr>
            <p:grpSpPr>
              <a:xfrm>
                <a:off x="9525" y="336688"/>
                <a:ext cx="3935812" cy="558662"/>
                <a:chOff x="130761" y="336688"/>
                <a:chExt cx="3814576" cy="558662"/>
              </a:xfrm>
            </p:grpSpPr>
            <p:cxnSp>
              <p:nvCxnSpPr>
                <p:cNvPr id="105" name="직선 연결선 104"/>
                <p:cNvCxnSpPr/>
                <p:nvPr/>
              </p:nvCxnSpPr>
              <p:spPr bwMode="auto">
                <a:xfrm flipH="1">
                  <a:off x="130761" y="336688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C00000"/>
                      </a:gs>
                      <a:gs pos="79000">
                        <a:srgbClr val="C0000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6" name="직선 연결선 105"/>
                <p:cNvCxnSpPr/>
                <p:nvPr/>
              </p:nvCxnSpPr>
              <p:spPr bwMode="auto">
                <a:xfrm flipH="1">
                  <a:off x="130761" y="895350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C00000"/>
                      </a:gs>
                      <a:gs pos="79000">
                        <a:srgbClr val="C0000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102" name="직사각형 101"/>
            <p:cNvSpPr/>
            <p:nvPr/>
          </p:nvSpPr>
          <p:spPr>
            <a:xfrm>
              <a:off x="381584" y="5817408"/>
              <a:ext cx="8424935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2600" b="1" kern="0" dirty="0" err="1">
                  <a:gradFill>
                    <a:gsLst>
                      <a:gs pos="100000">
                        <a:srgbClr val="C00000"/>
                      </a:gs>
                      <a:gs pos="0">
                        <a:srgbClr val="C0504D">
                          <a:lumMod val="50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혁신형</a:t>
              </a:r>
              <a:r>
                <a:rPr lang="ko-KR" altLang="en-US" sz="2600" b="1" kern="0" dirty="0">
                  <a:gradFill>
                    <a:gsLst>
                      <a:gs pos="100000">
                        <a:srgbClr val="C00000"/>
                      </a:gs>
                      <a:gs pos="0">
                        <a:srgbClr val="C0504D">
                          <a:lumMod val="50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 경제 뒷받침을 위한 금융의 역동성은 여전히 부족</a:t>
              </a:r>
            </a:p>
          </p:txBody>
        </p:sp>
      </p:grpSp>
      <p:sp>
        <p:nvSpPr>
          <p:cNvPr id="3" name="타원 2"/>
          <p:cNvSpPr/>
          <p:nvPr/>
        </p:nvSpPr>
        <p:spPr>
          <a:xfrm>
            <a:off x="1055796" y="2157159"/>
            <a:ext cx="1519667" cy="1519667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5875" cap="rnd">
            <a:solidFill>
              <a:schemeClr val="bg1">
                <a:lumMod val="95000"/>
              </a:schemeClr>
            </a:solidFill>
            <a:tailEnd type="non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4" name="그룹 69"/>
          <p:cNvGrpSpPr/>
          <p:nvPr/>
        </p:nvGrpSpPr>
        <p:grpSpPr>
          <a:xfrm>
            <a:off x="448475" y="2566319"/>
            <a:ext cx="2683366" cy="3886869"/>
            <a:chOff x="430129" y="1390934"/>
            <a:chExt cx="4085227" cy="3886869"/>
          </a:xfrm>
        </p:grpSpPr>
        <p:sp>
          <p:nvSpPr>
            <p:cNvPr id="71" name="모서리가 둥근 직사각형 8"/>
            <p:cNvSpPr/>
            <p:nvPr/>
          </p:nvSpPr>
          <p:spPr>
            <a:xfrm>
              <a:off x="478773" y="1484785"/>
              <a:ext cx="4034293" cy="3793018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</a:ln>
            <a:effectLst>
              <a:innerShdw blurRad="152400" dir="13500000">
                <a:schemeClr val="bg1">
                  <a:lumMod val="65000"/>
                  <a:alpha val="31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00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grpSp>
          <p:nvGrpSpPr>
            <p:cNvPr id="5" name="그룹 71"/>
            <p:cNvGrpSpPr/>
            <p:nvPr/>
          </p:nvGrpSpPr>
          <p:grpSpPr>
            <a:xfrm>
              <a:off x="471482" y="1390934"/>
              <a:ext cx="4043874" cy="466703"/>
              <a:chOff x="471482" y="1390934"/>
              <a:chExt cx="4043874" cy="466703"/>
            </a:xfrm>
          </p:grpSpPr>
          <p:sp>
            <p:nvSpPr>
              <p:cNvPr id="74" name="모서리가 둥근 직사각형 73"/>
              <p:cNvSpPr/>
              <p:nvPr/>
            </p:nvSpPr>
            <p:spPr>
              <a:xfrm>
                <a:off x="511199" y="1390934"/>
                <a:ext cx="3957965" cy="466703"/>
              </a:xfrm>
              <a:prstGeom prst="roundRect">
                <a:avLst>
                  <a:gd name="adj" fmla="val 0"/>
                </a:avLst>
              </a:prstGeom>
              <a:solidFill>
                <a:srgbClr val="23639D"/>
              </a:solidFill>
              <a:ln w="6350">
                <a:solidFill>
                  <a:schemeClr val="bg1"/>
                </a:solidFill>
              </a:ln>
              <a:effectLst>
                <a:outerShdw blurRad="25400" dist="25400" dir="5400000" algn="t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solidFill>
                    <a:prstClr val="white"/>
                  </a:solidFill>
                </a:endParaRPr>
              </a:p>
            </p:txBody>
          </p:sp>
          <p:pic>
            <p:nvPicPr>
              <p:cNvPr id="75" name="Picture 2" descr="C:\Users\Administrator\Desktop\미래부가치평가\그림3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544096" y="1431891"/>
                <a:ext cx="3140726" cy="4004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6" name="직사각형 75"/>
              <p:cNvSpPr/>
              <p:nvPr/>
            </p:nvSpPr>
            <p:spPr>
              <a:xfrm>
                <a:off x="530658" y="1407733"/>
                <a:ext cx="3919468" cy="45719"/>
              </a:xfrm>
              <a:prstGeom prst="rect">
                <a:avLst/>
              </a:prstGeom>
              <a:gradFill>
                <a:gsLst>
                  <a:gs pos="100000">
                    <a:schemeClr val="bg1">
                      <a:alpha val="4100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16200000" scaled="0"/>
              </a:gradFill>
              <a:ln w="22225">
                <a:noFill/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자유형 77"/>
              <p:cNvSpPr/>
              <p:nvPr/>
            </p:nvSpPr>
            <p:spPr>
              <a:xfrm>
                <a:off x="4465423" y="1395924"/>
                <a:ext cx="49933" cy="91981"/>
              </a:xfrm>
              <a:custGeom>
                <a:avLst/>
                <a:gdLst>
                  <a:gd name="connsiteX0" fmla="*/ 0 w 45991"/>
                  <a:gd name="connsiteY0" fmla="*/ 0 h 91981"/>
                  <a:gd name="connsiteX1" fmla="*/ 0 w 45991"/>
                  <a:gd name="connsiteY1" fmla="*/ 91981 h 91981"/>
                  <a:gd name="connsiteX2" fmla="*/ 45991 w 45991"/>
                  <a:gd name="connsiteY2" fmla="*/ 91981 h 91981"/>
                  <a:gd name="connsiteX3" fmla="*/ 0 w 45991"/>
                  <a:gd name="connsiteY3" fmla="*/ 0 h 91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991" h="91981">
                    <a:moveTo>
                      <a:pt x="0" y="0"/>
                    </a:moveTo>
                    <a:lnTo>
                      <a:pt x="0" y="91981"/>
                    </a:lnTo>
                    <a:lnTo>
                      <a:pt x="45991" y="919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15875" cap="rnd">
                <a:noFill/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자유형 78"/>
              <p:cNvSpPr/>
              <p:nvPr/>
            </p:nvSpPr>
            <p:spPr>
              <a:xfrm flipH="1">
                <a:off x="471482" y="1395924"/>
                <a:ext cx="49933" cy="91981"/>
              </a:xfrm>
              <a:custGeom>
                <a:avLst/>
                <a:gdLst>
                  <a:gd name="connsiteX0" fmla="*/ 0 w 45991"/>
                  <a:gd name="connsiteY0" fmla="*/ 0 h 91981"/>
                  <a:gd name="connsiteX1" fmla="*/ 0 w 45991"/>
                  <a:gd name="connsiteY1" fmla="*/ 91981 h 91981"/>
                  <a:gd name="connsiteX2" fmla="*/ 45991 w 45991"/>
                  <a:gd name="connsiteY2" fmla="*/ 91981 h 91981"/>
                  <a:gd name="connsiteX3" fmla="*/ 0 w 45991"/>
                  <a:gd name="connsiteY3" fmla="*/ 0 h 91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991" h="91981">
                    <a:moveTo>
                      <a:pt x="0" y="0"/>
                    </a:moveTo>
                    <a:lnTo>
                      <a:pt x="0" y="91981"/>
                    </a:lnTo>
                    <a:lnTo>
                      <a:pt x="45991" y="919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15875" cap="rnd">
                <a:noFill/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3" name="제목 114"/>
            <p:cNvSpPr txBox="1">
              <a:spLocks/>
            </p:cNvSpPr>
            <p:nvPr/>
          </p:nvSpPr>
          <p:spPr>
            <a:xfrm>
              <a:off x="430129" y="1481402"/>
              <a:ext cx="4066940" cy="305551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eaLnBrk="0" latinLnBrk="0" hangingPunct="0">
                <a:defRPr/>
              </a:pPr>
              <a:r>
                <a:rPr lang="ko-KR" altLang="en-US" b="1" kern="0" spc="-15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itchFamily="34" charset="0"/>
                </a:rPr>
                <a:t>기업은 아직도 자금에 목말라</a:t>
              </a:r>
            </a:p>
          </p:txBody>
        </p:sp>
      </p:grpSp>
      <p:sp>
        <p:nvSpPr>
          <p:cNvPr id="180" name="제목 114"/>
          <p:cNvSpPr txBox="1">
            <a:spLocks/>
          </p:cNvSpPr>
          <p:nvPr/>
        </p:nvSpPr>
        <p:spPr>
          <a:xfrm>
            <a:off x="1173548" y="2244377"/>
            <a:ext cx="1294257" cy="305551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eaLnBrk="0" latinLnBrk="0" hangingPunct="0">
              <a:defRPr/>
            </a:pPr>
            <a:r>
              <a:rPr lang="ko-KR" altLang="en-US" sz="1600" b="1" kern="0" spc="-15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실물지원</a:t>
            </a:r>
          </a:p>
        </p:txBody>
      </p:sp>
      <p:sp>
        <p:nvSpPr>
          <p:cNvPr id="130" name="직사각형 129"/>
          <p:cNvSpPr/>
          <p:nvPr/>
        </p:nvSpPr>
        <p:spPr>
          <a:xfrm>
            <a:off x="501868" y="3103545"/>
            <a:ext cx="26867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 defTabSz="1330325" eaLnBrk="0" latinLnBrk="0" hangingPunct="0">
              <a:spcAft>
                <a:spcPts val="600"/>
              </a:spcAft>
              <a:buSzPct val="100000"/>
              <a:buFont typeface="Arial" pitchFamily="34" charset="0"/>
              <a:buChar char="•"/>
              <a:defRPr/>
            </a:pPr>
            <a:r>
              <a:rPr lang="ko-KR" altLang="en-US" sz="16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대출중심의 금융구조 지속</a:t>
            </a:r>
          </a:p>
        </p:txBody>
      </p:sp>
      <p:sp>
        <p:nvSpPr>
          <p:cNvPr id="131" name="직사각형 130"/>
          <p:cNvSpPr/>
          <p:nvPr/>
        </p:nvSpPr>
        <p:spPr>
          <a:xfrm>
            <a:off x="505684" y="3436620"/>
            <a:ext cx="26867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 defTabSz="1330325" eaLnBrk="0" latinLnBrk="0" hangingPunct="0">
              <a:spcAft>
                <a:spcPts val="600"/>
              </a:spcAft>
              <a:buSzPct val="100000"/>
              <a:buFont typeface="Arial" pitchFamily="34" charset="0"/>
              <a:buChar char="•"/>
              <a:defRPr/>
            </a:pPr>
            <a:r>
              <a:rPr lang="ko-KR" altLang="en-US" sz="1600" kern="0" spc="-15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투자자금의 회수기능 부족</a:t>
            </a:r>
          </a:p>
        </p:txBody>
      </p:sp>
      <p:grpSp>
        <p:nvGrpSpPr>
          <p:cNvPr id="16" name="그룹 196"/>
          <p:cNvGrpSpPr/>
          <p:nvPr/>
        </p:nvGrpSpPr>
        <p:grpSpPr>
          <a:xfrm>
            <a:off x="499848" y="3828120"/>
            <a:ext cx="2572338" cy="323165"/>
            <a:chOff x="3960154" y="-975779"/>
            <a:chExt cx="7950921" cy="340438"/>
          </a:xfrm>
        </p:grpSpPr>
        <p:sp>
          <p:nvSpPr>
            <p:cNvPr id="198" name="AutoShape 55"/>
            <p:cNvSpPr>
              <a:spLocks noChangeArrowheads="1"/>
            </p:cNvSpPr>
            <p:nvPr/>
          </p:nvSpPr>
          <p:spPr bwMode="auto">
            <a:xfrm>
              <a:off x="4192972" y="-955396"/>
              <a:ext cx="7515035" cy="311850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5400000" scaled="0"/>
            </a:gradFill>
            <a:ln w="31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2000">
                <a:solidFill>
                  <a:prstClr val="black"/>
                </a:solidFill>
                <a:latin typeface="굴림" pitchFamily="50" charset="-127"/>
              </a:endParaRPr>
            </a:p>
          </p:txBody>
        </p:sp>
        <p:sp>
          <p:nvSpPr>
            <p:cNvPr id="199" name="직사각형 198"/>
            <p:cNvSpPr/>
            <p:nvPr/>
          </p:nvSpPr>
          <p:spPr>
            <a:xfrm>
              <a:off x="3960154" y="-975779"/>
              <a:ext cx="7950921" cy="340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1500" b="1" kern="0" spc="-60" dirty="0">
                  <a:gradFill>
                    <a:gsLst>
                      <a:gs pos="100000">
                        <a:srgbClr val="1F497D">
                          <a:lumMod val="75000"/>
                        </a:srgbClr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기술금융 현장의 목소리</a:t>
              </a:r>
            </a:p>
          </p:txBody>
        </p:sp>
      </p:grpSp>
      <p:sp>
        <p:nvSpPr>
          <p:cNvPr id="204" name="모서리가 둥근 사각형 설명선 203"/>
          <p:cNvSpPr/>
          <p:nvPr/>
        </p:nvSpPr>
        <p:spPr>
          <a:xfrm>
            <a:off x="611561" y="4239645"/>
            <a:ext cx="2448272" cy="807518"/>
          </a:xfrm>
          <a:prstGeom prst="wedgeRoundRectCallout">
            <a:avLst>
              <a:gd name="adj1" fmla="val -109"/>
              <a:gd name="adj2" fmla="val 63188"/>
              <a:gd name="adj3" fmla="val 16667"/>
            </a:avLst>
          </a:prstGeom>
          <a:solidFill>
            <a:schemeClr val="bg1"/>
          </a:solidFill>
          <a:ln w="25400" cap="rnd">
            <a:solidFill>
              <a:schemeClr val="tx1">
                <a:lumMod val="85000"/>
                <a:lumOff val="15000"/>
              </a:schemeClr>
            </a:solidFill>
            <a:prstDash val="sysDot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/>
          <a:lstStyle/>
          <a:p>
            <a:pPr defTabSz="1330325" eaLnBrk="0" latinLnBrk="0" hangingPunct="0">
              <a:lnSpc>
                <a:spcPts val="1400"/>
              </a:lnSpc>
              <a:spcAft>
                <a:spcPts val="300"/>
              </a:spcAft>
              <a:buSzPct val="100000"/>
              <a:defRPr/>
            </a:pPr>
            <a:r>
              <a:rPr lang="en-US" altLang="ko-KR" sz="1300" kern="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ea typeface="-윤고딕330" pitchFamily="18" charset="-127"/>
              </a:rPr>
              <a:t>“</a:t>
            </a:r>
            <a:r>
              <a:rPr lang="ko-KR" altLang="en-US" sz="1300" kern="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보증보다는 과감한 </a:t>
            </a:r>
            <a:r>
              <a:rPr lang="ko-KR" altLang="en-US" sz="1300" b="1" kern="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투자</a:t>
            </a:r>
            <a:r>
              <a:rPr lang="ko-KR" altLang="en-US" sz="1300" kern="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가 필요해</a:t>
            </a:r>
            <a:r>
              <a:rPr lang="en-US" altLang="ko-KR" sz="1300" kern="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..</a:t>
            </a:r>
            <a:r>
              <a:rPr lang="en-US" altLang="ko-KR" sz="1100" kern="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ea typeface="-윤고딕330" pitchFamily="18" charset="-127"/>
              </a:rPr>
              <a:t>" </a:t>
            </a:r>
            <a:r>
              <a:rPr lang="en-US" altLang="ko-KR" sz="1100" kern="0" spc="-1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('14.8</a:t>
            </a:r>
            <a:r>
              <a:rPr lang="ko-KR" altLang="en-US" sz="1100" kern="0" spc="-1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월</a:t>
            </a:r>
            <a:r>
              <a:rPr lang="en-US" altLang="ko-KR" sz="1100" kern="0" spc="-1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, </a:t>
            </a:r>
            <a:r>
              <a:rPr lang="ko-KR" altLang="en-US" sz="1100" kern="0" spc="-1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기술금융 현장 간담회</a:t>
            </a:r>
            <a:r>
              <a:rPr lang="en-US" altLang="ko-KR" sz="1100" kern="0" spc="-1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)</a:t>
            </a:r>
          </a:p>
          <a:p>
            <a:pPr defTabSz="1330325" eaLnBrk="0" latinLnBrk="0" hangingPunct="0">
              <a:lnSpc>
                <a:spcPts val="1400"/>
              </a:lnSpc>
              <a:spcAft>
                <a:spcPts val="300"/>
              </a:spcAft>
              <a:buSzPct val="100000"/>
              <a:defRPr/>
            </a:pPr>
            <a:r>
              <a:rPr lang="en-US" altLang="ko-KR" sz="1300" kern="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ea typeface="-윤고딕330" pitchFamily="18" charset="-127"/>
              </a:rPr>
              <a:t>"</a:t>
            </a:r>
            <a:r>
              <a:rPr lang="ko-KR" altLang="en-US" sz="1300" b="1" kern="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창업기업</a:t>
            </a:r>
            <a:r>
              <a:rPr lang="ko-KR" altLang="en-US" sz="1300" kern="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은 여전히  자금에 목말라</a:t>
            </a:r>
            <a:r>
              <a:rPr lang="en-US" altLang="ko-KR" sz="1300" kern="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..</a:t>
            </a:r>
            <a:r>
              <a:rPr lang="en-US" altLang="ko-KR" sz="1300" kern="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ea typeface="-윤고딕330" pitchFamily="18" charset="-127"/>
              </a:rPr>
              <a:t>"</a:t>
            </a:r>
            <a:r>
              <a:rPr lang="ko-KR" altLang="en-US" sz="1300" kern="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en-US" altLang="ko-KR" sz="1100" kern="0" spc="-1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('14.12</a:t>
            </a:r>
            <a:r>
              <a:rPr lang="ko-KR" altLang="en-US" sz="1100" kern="0" spc="-1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월</a:t>
            </a:r>
            <a:r>
              <a:rPr lang="en-US" altLang="ko-KR" sz="1100" kern="0" spc="-1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, </a:t>
            </a:r>
            <a:r>
              <a:rPr lang="ko-KR" altLang="en-US" sz="1100" kern="0" spc="-1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금융발전심의회</a:t>
            </a:r>
            <a:r>
              <a:rPr lang="en-US" altLang="ko-KR" sz="1100" kern="0" spc="-1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)</a:t>
            </a:r>
          </a:p>
        </p:txBody>
      </p:sp>
      <p:pic>
        <p:nvPicPr>
          <p:cNvPr id="1026" name="Picture 2" descr="C:\Users\Administrator\Desktop\2015미래부-업무보고\img\6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3549"/>
          <a:stretch/>
        </p:blipFill>
        <p:spPr bwMode="auto">
          <a:xfrm>
            <a:off x="2403757" y="4872625"/>
            <a:ext cx="469886" cy="4117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3" name="그룹 281"/>
          <p:cNvGrpSpPr/>
          <p:nvPr/>
        </p:nvGrpSpPr>
        <p:grpSpPr>
          <a:xfrm>
            <a:off x="737506" y="6013953"/>
            <a:ext cx="2162052" cy="320108"/>
            <a:chOff x="1043608" y="5513705"/>
            <a:chExt cx="2503561" cy="771517"/>
          </a:xfrm>
        </p:grpSpPr>
        <p:sp>
          <p:nvSpPr>
            <p:cNvPr id="256" name="직사각형 255"/>
            <p:cNvSpPr/>
            <p:nvPr/>
          </p:nvSpPr>
          <p:spPr>
            <a:xfrm>
              <a:off x="1043608" y="5805264"/>
              <a:ext cx="2503561" cy="479958"/>
            </a:xfrm>
            <a:prstGeom prst="rect">
              <a:avLst/>
            </a:prstGeom>
            <a:solidFill>
              <a:srgbClr val="236A8D"/>
            </a:solidFill>
            <a:ln w="15875" cap="rnd">
              <a:noFill/>
              <a:tailEnd type="none"/>
            </a:ln>
            <a:effectLst>
              <a:innerShdw blurRad="63500">
                <a:schemeClr val="tx2">
                  <a:lumMod val="75000"/>
                  <a:alpha val="73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57" name="사다리꼴 256"/>
            <p:cNvSpPr/>
            <p:nvPr/>
          </p:nvSpPr>
          <p:spPr>
            <a:xfrm>
              <a:off x="1043608" y="5513705"/>
              <a:ext cx="2503561" cy="288032"/>
            </a:xfrm>
            <a:prstGeom prst="trapezoid">
              <a:avLst>
                <a:gd name="adj" fmla="val 64961"/>
              </a:avLst>
            </a:prstGeom>
            <a:solidFill>
              <a:schemeClr val="bg1">
                <a:lumMod val="95000"/>
              </a:schemeClr>
            </a:solidFill>
            <a:ln w="6350" cap="rnd">
              <a:solidFill>
                <a:schemeClr val="bg1">
                  <a:lumMod val="85000"/>
                </a:schemeClr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34" name="그룹 284"/>
          <p:cNvGrpSpPr/>
          <p:nvPr/>
        </p:nvGrpSpPr>
        <p:grpSpPr>
          <a:xfrm>
            <a:off x="1072896" y="5617918"/>
            <a:ext cx="274614" cy="481426"/>
            <a:chOff x="2966984" y="8254663"/>
            <a:chExt cx="289837" cy="335238"/>
          </a:xfrm>
        </p:grpSpPr>
        <p:sp>
          <p:nvSpPr>
            <p:cNvPr id="254" name="Rectangle 29"/>
            <p:cNvSpPr>
              <a:spLocks noChangeArrowheads="1"/>
            </p:cNvSpPr>
            <p:nvPr/>
          </p:nvSpPr>
          <p:spPr bwMode="auto">
            <a:xfrm rot="10800000">
              <a:off x="2966984" y="8254663"/>
              <a:ext cx="289837" cy="335238"/>
            </a:xfrm>
            <a:prstGeom prst="rect">
              <a:avLst/>
            </a:prstGeom>
            <a:gradFill rotWithShape="1">
              <a:gsLst>
                <a:gs pos="100000">
                  <a:srgbClr val="C00000"/>
                </a:gs>
                <a:gs pos="0">
                  <a:srgbClr val="C00000"/>
                </a:gs>
                <a:gs pos="51000">
                  <a:srgbClr val="FF0000"/>
                </a:gs>
                <a:gs pos="45000">
                  <a:schemeClr val="accent2">
                    <a:lumMod val="50000"/>
                  </a:schemeClr>
                </a:gs>
              </a:gsLst>
              <a:lin ang="10800000" scaled="0"/>
            </a:gradFill>
            <a:ln>
              <a:noFill/>
            </a:ln>
            <a:effectLst>
              <a:reflection blurRad="6350" stA="32000" endPos="9000" dir="5400000" sy="-100000" algn="bl" rotWithShape="0"/>
            </a:effectLst>
            <a:extLst/>
          </p:spPr>
          <p:txBody>
            <a:bodyPr wrap="none" anchor="ctr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55" name="직사각형 254"/>
            <p:cNvSpPr/>
            <p:nvPr/>
          </p:nvSpPr>
          <p:spPr>
            <a:xfrm>
              <a:off x="3100469" y="8254663"/>
              <a:ext cx="51027" cy="335238"/>
            </a:xfrm>
            <a:prstGeom prst="rect">
              <a:avLst/>
            </a:prstGeom>
            <a:gradFill>
              <a:gsLst>
                <a:gs pos="0">
                  <a:srgbClr val="3E7898">
                    <a:tint val="66000"/>
                    <a:satMod val="160000"/>
                    <a:alpha val="0"/>
                  </a:srgbClr>
                </a:gs>
                <a:gs pos="50000">
                  <a:srgbClr val="FFFFFF">
                    <a:alpha val="73000"/>
                  </a:srgbClr>
                </a:gs>
                <a:gs pos="100000">
                  <a:srgbClr val="3E7898">
                    <a:tint val="23500"/>
                    <a:satMod val="160000"/>
                    <a:alpha val="0"/>
                  </a:srgbClr>
                </a:gs>
              </a:gsLst>
              <a:lin ang="0" scaled="0"/>
            </a:gradFill>
            <a:ln w="15875" cap="rnd" cmpd="sng" algn="ctr">
              <a:noFill/>
              <a:prstDash val="solid"/>
              <a:tailEnd type="none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prstClr val="white"/>
                </a:solidFill>
              </a:endParaRPr>
            </a:p>
          </p:txBody>
        </p:sp>
      </p:grpSp>
      <p:grpSp>
        <p:nvGrpSpPr>
          <p:cNvPr id="235" name="그룹 287"/>
          <p:cNvGrpSpPr/>
          <p:nvPr/>
        </p:nvGrpSpPr>
        <p:grpSpPr>
          <a:xfrm>
            <a:off x="1705208" y="5730246"/>
            <a:ext cx="274614" cy="363951"/>
            <a:chOff x="2966984" y="8254663"/>
            <a:chExt cx="289837" cy="335238"/>
          </a:xfrm>
        </p:grpSpPr>
        <p:sp>
          <p:nvSpPr>
            <p:cNvPr id="252" name="Rectangle 29"/>
            <p:cNvSpPr>
              <a:spLocks noChangeArrowheads="1"/>
            </p:cNvSpPr>
            <p:nvPr/>
          </p:nvSpPr>
          <p:spPr bwMode="auto">
            <a:xfrm rot="10800000">
              <a:off x="2966984" y="8254663"/>
              <a:ext cx="289837" cy="335238"/>
            </a:xfrm>
            <a:prstGeom prst="rect">
              <a:avLst/>
            </a:prstGeom>
            <a:gradFill rotWithShape="1">
              <a:gsLst>
                <a:gs pos="100000">
                  <a:schemeClr val="accent6">
                    <a:lumMod val="75000"/>
                  </a:schemeClr>
                </a:gs>
                <a:gs pos="0">
                  <a:schemeClr val="accent6">
                    <a:lumMod val="50000"/>
                  </a:schemeClr>
                </a:gs>
                <a:gs pos="51000">
                  <a:schemeClr val="accent6">
                    <a:lumMod val="75000"/>
                  </a:schemeClr>
                </a:gs>
                <a:gs pos="45000">
                  <a:schemeClr val="accent6">
                    <a:lumMod val="50000"/>
                  </a:schemeClr>
                </a:gs>
              </a:gsLst>
              <a:lin ang="10800000" scaled="0"/>
            </a:gradFill>
            <a:ln>
              <a:noFill/>
            </a:ln>
            <a:effectLst>
              <a:reflection blurRad="6350" stA="32000" endPos="9000" dir="5400000" sy="-100000" algn="bl" rotWithShape="0"/>
            </a:effectLst>
            <a:extLst/>
          </p:spPr>
          <p:txBody>
            <a:bodyPr wrap="none" anchor="ctr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53" name="직사각형 252"/>
            <p:cNvSpPr/>
            <p:nvPr/>
          </p:nvSpPr>
          <p:spPr>
            <a:xfrm>
              <a:off x="3100469" y="8254663"/>
              <a:ext cx="51027" cy="335238"/>
            </a:xfrm>
            <a:prstGeom prst="rect">
              <a:avLst/>
            </a:prstGeom>
            <a:gradFill>
              <a:gsLst>
                <a:gs pos="0">
                  <a:srgbClr val="3E7898">
                    <a:tint val="66000"/>
                    <a:satMod val="160000"/>
                    <a:alpha val="0"/>
                  </a:srgbClr>
                </a:gs>
                <a:gs pos="50000">
                  <a:srgbClr val="FFFFFF">
                    <a:alpha val="73000"/>
                  </a:srgbClr>
                </a:gs>
                <a:gs pos="100000">
                  <a:srgbClr val="3E7898">
                    <a:tint val="23500"/>
                    <a:satMod val="160000"/>
                    <a:alpha val="0"/>
                  </a:srgbClr>
                </a:gs>
              </a:gsLst>
              <a:lin ang="0" scaled="0"/>
            </a:gradFill>
            <a:ln w="15875" cap="rnd" cmpd="sng" algn="ctr">
              <a:noFill/>
              <a:prstDash val="solid"/>
              <a:tailEnd type="none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prstClr val="white"/>
                </a:solidFill>
              </a:endParaRPr>
            </a:p>
          </p:txBody>
        </p:sp>
      </p:grpSp>
      <p:sp>
        <p:nvSpPr>
          <p:cNvPr id="237" name="제목 114"/>
          <p:cNvSpPr txBox="1">
            <a:spLocks/>
          </p:cNvSpPr>
          <p:nvPr/>
        </p:nvSpPr>
        <p:spPr>
          <a:xfrm>
            <a:off x="918847" y="6132542"/>
            <a:ext cx="522381" cy="186227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eaLnBrk="0" latinLnBrk="0" hangingPunct="0">
              <a:defRPr/>
            </a:pPr>
            <a:r>
              <a:rPr lang="ko-KR" altLang="en-US" sz="1400" kern="0" spc="-90" dirty="0">
                <a:gradFill>
                  <a:gsLst>
                    <a:gs pos="100000">
                      <a:srgbClr val="FFFF00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상장</a:t>
            </a:r>
          </a:p>
        </p:txBody>
      </p:sp>
      <p:sp>
        <p:nvSpPr>
          <p:cNvPr id="239" name="제목 114"/>
          <p:cNvSpPr txBox="1">
            <a:spLocks/>
          </p:cNvSpPr>
          <p:nvPr/>
        </p:nvSpPr>
        <p:spPr>
          <a:xfrm>
            <a:off x="1548231" y="6114531"/>
            <a:ext cx="576866" cy="225416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eaLnBrk="0" latinLnBrk="0" hangingPunct="0">
              <a:defRPr/>
            </a:pPr>
            <a:r>
              <a:rPr lang="en-US" altLang="ko-KR" sz="1400" kern="0" spc="-90" dirty="0">
                <a:gradFill>
                  <a:gsLst>
                    <a:gs pos="100000">
                      <a:srgbClr val="FFFF00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M&amp;A</a:t>
            </a:r>
            <a:endParaRPr lang="ko-KR" altLang="en-US" sz="1400" kern="0" spc="-90" dirty="0">
              <a:gradFill>
                <a:gsLst>
                  <a:gs pos="100000">
                    <a:srgbClr val="FFFF00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40" panose="02030504000101010101" pitchFamily="18" charset="-127"/>
              <a:ea typeface="-윤고딕340" panose="02030504000101010101" pitchFamily="18" charset="-127"/>
              <a:cs typeface="Arial" pitchFamily="34" charset="0"/>
            </a:endParaRPr>
          </a:p>
        </p:txBody>
      </p:sp>
      <p:sp>
        <p:nvSpPr>
          <p:cNvPr id="240" name="제목 114"/>
          <p:cNvSpPr txBox="1">
            <a:spLocks/>
          </p:cNvSpPr>
          <p:nvPr/>
        </p:nvSpPr>
        <p:spPr>
          <a:xfrm>
            <a:off x="2105009" y="6124922"/>
            <a:ext cx="714380" cy="225415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eaLnBrk="0" latinLnBrk="0" hangingPunct="0">
              <a:defRPr/>
            </a:pPr>
            <a:r>
              <a:rPr lang="ko-KR" altLang="en-US" sz="1200" kern="0" spc="-90" dirty="0" err="1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세컨더리</a:t>
            </a:r>
            <a:endParaRPr lang="ko-KR" altLang="en-US" sz="1400" kern="0" spc="-9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40" panose="02030504000101010101" pitchFamily="18" charset="-127"/>
              <a:ea typeface="-윤고딕340" panose="02030504000101010101" pitchFamily="18" charset="-127"/>
              <a:cs typeface="Arial" pitchFamily="34" charset="0"/>
            </a:endParaRPr>
          </a:p>
        </p:txBody>
      </p:sp>
      <p:grpSp>
        <p:nvGrpSpPr>
          <p:cNvPr id="241" name="그룹 297"/>
          <p:cNvGrpSpPr/>
          <p:nvPr/>
        </p:nvGrpSpPr>
        <p:grpSpPr>
          <a:xfrm>
            <a:off x="2337520" y="5897548"/>
            <a:ext cx="274614" cy="196649"/>
            <a:chOff x="2966984" y="8254663"/>
            <a:chExt cx="289837" cy="335238"/>
          </a:xfrm>
        </p:grpSpPr>
        <p:sp>
          <p:nvSpPr>
            <p:cNvPr id="248" name="Rectangle 29"/>
            <p:cNvSpPr>
              <a:spLocks noChangeArrowheads="1"/>
            </p:cNvSpPr>
            <p:nvPr/>
          </p:nvSpPr>
          <p:spPr bwMode="auto">
            <a:xfrm rot="10800000">
              <a:off x="2966984" y="8254663"/>
              <a:ext cx="289837" cy="335238"/>
            </a:xfrm>
            <a:prstGeom prst="rect">
              <a:avLst/>
            </a:prstGeom>
            <a:gradFill rotWithShape="1">
              <a:gsLst>
                <a:gs pos="100000">
                  <a:schemeClr val="tx1">
                    <a:lumMod val="50000"/>
                    <a:lumOff val="50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  <a:gs pos="51000">
                  <a:schemeClr val="tx1">
                    <a:lumMod val="65000"/>
                    <a:lumOff val="35000"/>
                  </a:schemeClr>
                </a:gs>
                <a:gs pos="45000">
                  <a:schemeClr val="tx1">
                    <a:lumMod val="75000"/>
                    <a:lumOff val="25000"/>
                  </a:schemeClr>
                </a:gs>
              </a:gsLst>
              <a:lin ang="10800000" scaled="0"/>
            </a:gradFill>
            <a:ln>
              <a:noFill/>
            </a:ln>
            <a:effectLst>
              <a:reflection blurRad="6350" stA="32000" endPos="9000" dir="5400000" sy="-100000" algn="bl" rotWithShape="0"/>
            </a:effectLst>
            <a:extLst/>
          </p:spPr>
          <p:txBody>
            <a:bodyPr wrap="none" anchor="ctr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49" name="직사각형 248"/>
            <p:cNvSpPr/>
            <p:nvPr/>
          </p:nvSpPr>
          <p:spPr>
            <a:xfrm>
              <a:off x="3100469" y="8254663"/>
              <a:ext cx="51027" cy="335238"/>
            </a:xfrm>
            <a:prstGeom prst="rect">
              <a:avLst/>
            </a:prstGeom>
            <a:gradFill>
              <a:gsLst>
                <a:gs pos="0">
                  <a:srgbClr val="3E7898">
                    <a:tint val="66000"/>
                    <a:satMod val="160000"/>
                    <a:alpha val="0"/>
                  </a:srgbClr>
                </a:gs>
                <a:gs pos="50000">
                  <a:srgbClr val="FFFFFF">
                    <a:alpha val="73000"/>
                  </a:srgbClr>
                </a:gs>
                <a:gs pos="100000">
                  <a:srgbClr val="3E7898">
                    <a:tint val="23500"/>
                    <a:satMod val="160000"/>
                    <a:alpha val="0"/>
                  </a:srgbClr>
                </a:gs>
              </a:gsLst>
              <a:lin ang="0" scaled="0"/>
            </a:gradFill>
            <a:ln w="15875" cap="rnd" cmpd="sng" algn="ctr">
              <a:noFill/>
              <a:prstDash val="solid"/>
              <a:tailEnd type="none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prstClr val="white"/>
                </a:solidFill>
              </a:endParaRPr>
            </a:p>
          </p:txBody>
        </p:sp>
      </p:grpSp>
      <p:sp>
        <p:nvSpPr>
          <p:cNvPr id="244" name="직사각형 243"/>
          <p:cNvSpPr/>
          <p:nvPr/>
        </p:nvSpPr>
        <p:spPr>
          <a:xfrm>
            <a:off x="1895574" y="5500702"/>
            <a:ext cx="110479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5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(2014 </a:t>
            </a:r>
            <a:r>
              <a:rPr lang="ko-KR" altLang="en-US" sz="105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대한상의</a:t>
            </a:r>
            <a:r>
              <a:rPr lang="en-US" altLang="ko-KR" sz="105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)</a:t>
            </a:r>
            <a:endParaRPr lang="ko-KR" altLang="en-US" sz="1050" kern="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F79646">
                      <a:lumMod val="75000"/>
                    </a:srgbClr>
                  </a:gs>
                </a:gsLst>
                <a:lin ang="54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45" name="제목 114"/>
          <p:cNvSpPr txBox="1">
            <a:spLocks/>
          </p:cNvSpPr>
          <p:nvPr/>
        </p:nvSpPr>
        <p:spPr>
          <a:xfrm>
            <a:off x="962022" y="5620304"/>
            <a:ext cx="482933" cy="211826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en-US" altLang="ko-KR" sz="1400" kern="0" spc="-15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40%</a:t>
            </a:r>
            <a:endParaRPr lang="ko-KR" altLang="en-US" sz="1400" kern="0" spc="-15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246" name="제목 114"/>
          <p:cNvSpPr txBox="1">
            <a:spLocks/>
          </p:cNvSpPr>
          <p:nvPr/>
        </p:nvSpPr>
        <p:spPr>
          <a:xfrm>
            <a:off x="1588821" y="5754048"/>
            <a:ext cx="482933" cy="211826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en-US" altLang="ko-KR" sz="1400" kern="0" spc="-15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34%</a:t>
            </a:r>
            <a:endParaRPr lang="ko-KR" altLang="en-US" sz="1400" kern="0" spc="-15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247" name="제목 114"/>
          <p:cNvSpPr txBox="1">
            <a:spLocks/>
          </p:cNvSpPr>
          <p:nvPr/>
        </p:nvSpPr>
        <p:spPr>
          <a:xfrm>
            <a:off x="2226202" y="5883482"/>
            <a:ext cx="482933" cy="211826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en-US" altLang="ko-KR" sz="1400" kern="0" spc="-15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26%</a:t>
            </a:r>
            <a:endParaRPr lang="ko-KR" altLang="en-US" sz="1400" kern="0" spc="-15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2064" y="5260670"/>
            <a:ext cx="1646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&lt;</a:t>
            </a:r>
            <a:r>
              <a:rPr lang="ko-KR" altLang="en-US" sz="12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벤처생태계 정책과제</a:t>
            </a:r>
            <a:r>
              <a:rPr lang="en-US" altLang="ko-KR" sz="12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&gt;</a:t>
            </a:r>
            <a:endParaRPr lang="ko-KR" altLang="en-US" sz="1200" kern="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65" name="타원 164"/>
          <p:cNvSpPr/>
          <p:nvPr/>
        </p:nvSpPr>
        <p:spPr>
          <a:xfrm>
            <a:off x="3765270" y="2157159"/>
            <a:ext cx="1519667" cy="151966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5875" cap="rnd">
            <a:solidFill>
              <a:schemeClr val="bg1">
                <a:lumMod val="95000"/>
              </a:schemeClr>
            </a:solidFill>
            <a:tailEnd type="non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8" name="그룹 135"/>
          <p:cNvGrpSpPr/>
          <p:nvPr/>
        </p:nvGrpSpPr>
        <p:grpSpPr>
          <a:xfrm>
            <a:off x="3239821" y="2564903"/>
            <a:ext cx="2671756" cy="3888285"/>
            <a:chOff x="471482" y="1390934"/>
            <a:chExt cx="4043874" cy="4096586"/>
          </a:xfrm>
        </p:grpSpPr>
        <p:sp>
          <p:nvSpPr>
            <p:cNvPr id="137" name="모서리가 둥근 직사각형 8"/>
            <p:cNvSpPr/>
            <p:nvPr/>
          </p:nvSpPr>
          <p:spPr>
            <a:xfrm>
              <a:off x="478773" y="1484785"/>
              <a:ext cx="4034293" cy="4002735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</a:ln>
            <a:effectLst>
              <a:innerShdw blurRad="152400" dir="13500000">
                <a:schemeClr val="bg1">
                  <a:lumMod val="65000"/>
                  <a:alpha val="31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00">
                <a:solidFill>
                  <a:prstClr val="white"/>
                </a:solidFill>
                <a:cs typeface="Arial" pitchFamily="34" charset="0"/>
              </a:endParaRPr>
            </a:p>
          </p:txBody>
        </p:sp>
        <p:grpSp>
          <p:nvGrpSpPr>
            <p:cNvPr id="9" name="그룹 137"/>
            <p:cNvGrpSpPr/>
            <p:nvPr/>
          </p:nvGrpSpPr>
          <p:grpSpPr>
            <a:xfrm>
              <a:off x="471482" y="1390934"/>
              <a:ext cx="4043874" cy="466703"/>
              <a:chOff x="471482" y="1390934"/>
              <a:chExt cx="4043874" cy="466703"/>
            </a:xfrm>
          </p:grpSpPr>
          <p:sp>
            <p:nvSpPr>
              <p:cNvPr id="140" name="모서리가 둥근 직사각형 139"/>
              <p:cNvSpPr/>
              <p:nvPr/>
            </p:nvSpPr>
            <p:spPr>
              <a:xfrm>
                <a:off x="511199" y="1390934"/>
                <a:ext cx="3957965" cy="466703"/>
              </a:xfrm>
              <a:prstGeom prst="roundRect">
                <a:avLst>
                  <a:gd name="adj" fmla="val 0"/>
                </a:avLst>
              </a:prstGeom>
              <a:solidFill>
                <a:schemeClr val="accent2">
                  <a:lumMod val="75000"/>
                </a:schemeClr>
              </a:solidFill>
              <a:ln w="6350">
                <a:solidFill>
                  <a:schemeClr val="bg1"/>
                </a:solidFill>
              </a:ln>
              <a:effectLst>
                <a:outerShdw blurRad="25400" dist="25400" dir="5400000" algn="t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solidFill>
                    <a:prstClr val="white"/>
                  </a:solidFill>
                </a:endParaRPr>
              </a:p>
            </p:txBody>
          </p:sp>
          <p:pic>
            <p:nvPicPr>
              <p:cNvPr id="141" name="Picture 2" descr="C:\Users\Administrator\Desktop\미래부가치평가\그림3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544096" y="1431891"/>
                <a:ext cx="3140726" cy="4004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2" name="직사각형 141"/>
              <p:cNvSpPr/>
              <p:nvPr/>
            </p:nvSpPr>
            <p:spPr>
              <a:xfrm>
                <a:off x="530658" y="1407733"/>
                <a:ext cx="3919468" cy="45719"/>
              </a:xfrm>
              <a:prstGeom prst="rect">
                <a:avLst/>
              </a:prstGeom>
              <a:gradFill>
                <a:gsLst>
                  <a:gs pos="100000">
                    <a:schemeClr val="bg1">
                      <a:alpha val="4100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16200000" scaled="0"/>
              </a:gradFill>
              <a:ln w="22225">
                <a:noFill/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144" name="자유형 143"/>
              <p:cNvSpPr/>
              <p:nvPr/>
            </p:nvSpPr>
            <p:spPr>
              <a:xfrm>
                <a:off x="4465423" y="1395924"/>
                <a:ext cx="49933" cy="91981"/>
              </a:xfrm>
              <a:custGeom>
                <a:avLst/>
                <a:gdLst>
                  <a:gd name="connsiteX0" fmla="*/ 0 w 45991"/>
                  <a:gd name="connsiteY0" fmla="*/ 0 h 91981"/>
                  <a:gd name="connsiteX1" fmla="*/ 0 w 45991"/>
                  <a:gd name="connsiteY1" fmla="*/ 91981 h 91981"/>
                  <a:gd name="connsiteX2" fmla="*/ 45991 w 45991"/>
                  <a:gd name="connsiteY2" fmla="*/ 91981 h 91981"/>
                  <a:gd name="connsiteX3" fmla="*/ 0 w 45991"/>
                  <a:gd name="connsiteY3" fmla="*/ 0 h 91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991" h="91981">
                    <a:moveTo>
                      <a:pt x="0" y="0"/>
                    </a:moveTo>
                    <a:lnTo>
                      <a:pt x="0" y="91981"/>
                    </a:lnTo>
                    <a:lnTo>
                      <a:pt x="45991" y="919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15875" cap="rnd">
                <a:noFill/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5" name="자유형 144"/>
              <p:cNvSpPr/>
              <p:nvPr/>
            </p:nvSpPr>
            <p:spPr>
              <a:xfrm flipH="1">
                <a:off x="471482" y="1395924"/>
                <a:ext cx="49933" cy="91981"/>
              </a:xfrm>
              <a:custGeom>
                <a:avLst/>
                <a:gdLst>
                  <a:gd name="connsiteX0" fmla="*/ 0 w 45991"/>
                  <a:gd name="connsiteY0" fmla="*/ 0 h 91981"/>
                  <a:gd name="connsiteX1" fmla="*/ 0 w 45991"/>
                  <a:gd name="connsiteY1" fmla="*/ 91981 h 91981"/>
                  <a:gd name="connsiteX2" fmla="*/ 45991 w 45991"/>
                  <a:gd name="connsiteY2" fmla="*/ 91981 h 91981"/>
                  <a:gd name="connsiteX3" fmla="*/ 0 w 45991"/>
                  <a:gd name="connsiteY3" fmla="*/ 0 h 91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991" h="91981">
                    <a:moveTo>
                      <a:pt x="0" y="0"/>
                    </a:moveTo>
                    <a:lnTo>
                      <a:pt x="0" y="91981"/>
                    </a:lnTo>
                    <a:lnTo>
                      <a:pt x="45991" y="919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15875" cap="rnd">
                <a:noFill/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39" name="제목 114"/>
            <p:cNvSpPr txBox="1">
              <a:spLocks/>
            </p:cNvSpPr>
            <p:nvPr/>
          </p:nvSpPr>
          <p:spPr>
            <a:xfrm>
              <a:off x="525982" y="1481402"/>
              <a:ext cx="3940822" cy="305551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eaLnBrk="0" latinLnBrk="0" hangingPunct="0">
                <a:defRPr/>
              </a:pPr>
              <a:r>
                <a:rPr lang="en-US" altLang="ko-KR" b="1" kern="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itchFamily="34" charset="0"/>
                </a:rPr>
                <a:t>IT</a:t>
              </a:r>
              <a:r>
                <a:rPr lang="ko-KR" altLang="en-US" b="1" kern="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itchFamily="34" charset="0"/>
                </a:rPr>
                <a:t>와</a:t>
              </a:r>
              <a:r>
                <a:rPr lang="en-US" altLang="ko-KR" b="1" kern="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itchFamily="34" charset="0"/>
                </a:rPr>
                <a:t> </a:t>
              </a:r>
              <a:r>
                <a:rPr lang="ko-KR" altLang="en-US" b="1" kern="0" dirty="0" err="1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itchFamily="34" charset="0"/>
                </a:rPr>
                <a:t>융복합</a:t>
              </a:r>
              <a:r>
                <a:rPr lang="ko-KR" altLang="en-US" b="1" kern="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itchFamily="34" charset="0"/>
                </a:rPr>
                <a:t> 부진</a:t>
              </a:r>
            </a:p>
          </p:txBody>
        </p:sp>
      </p:grpSp>
      <p:sp>
        <p:nvSpPr>
          <p:cNvPr id="182" name="제목 114"/>
          <p:cNvSpPr txBox="1">
            <a:spLocks/>
          </p:cNvSpPr>
          <p:nvPr/>
        </p:nvSpPr>
        <p:spPr>
          <a:xfrm>
            <a:off x="3868246" y="2244377"/>
            <a:ext cx="1294257" cy="305551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eaLnBrk="0" latinLnBrk="0" hangingPunct="0">
              <a:defRPr/>
            </a:pPr>
            <a:r>
              <a:rPr lang="ko-KR" altLang="en-US" sz="1600" b="1" kern="0" spc="-15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금융산업</a:t>
            </a:r>
          </a:p>
        </p:txBody>
      </p:sp>
      <p:sp>
        <p:nvSpPr>
          <p:cNvPr id="127" name="직사각형 126"/>
          <p:cNvSpPr/>
          <p:nvPr/>
        </p:nvSpPr>
        <p:spPr>
          <a:xfrm>
            <a:off x="3246441" y="3103545"/>
            <a:ext cx="26063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 defTabSz="1330325" eaLnBrk="0" latinLnBrk="0" hangingPunct="0">
              <a:spcAft>
                <a:spcPts val="600"/>
              </a:spcAft>
              <a:buSzPct val="100000"/>
              <a:buFont typeface="Arial" pitchFamily="34" charset="0"/>
              <a:buChar char="•"/>
              <a:defRPr/>
            </a:pPr>
            <a:r>
              <a:rPr lang="ko-KR" altLang="en-US" sz="1600" kern="0" spc="-15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오프라인 위주 법규</a:t>
            </a:r>
            <a:r>
              <a:rPr lang="en-US" altLang="ko-KR" sz="1600" dirty="0">
                <a:solidFill>
                  <a:prstClr val="black"/>
                </a:solidFill>
              </a:rPr>
              <a:t>‧</a:t>
            </a:r>
            <a:r>
              <a:rPr lang="ko-KR" altLang="en-US" sz="1600" kern="0" spc="-15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관행</a:t>
            </a:r>
          </a:p>
        </p:txBody>
      </p:sp>
      <p:grpSp>
        <p:nvGrpSpPr>
          <p:cNvPr id="15" name="그룹 182"/>
          <p:cNvGrpSpPr/>
          <p:nvPr/>
        </p:nvGrpSpPr>
        <p:grpSpPr>
          <a:xfrm>
            <a:off x="3294091" y="3828120"/>
            <a:ext cx="2572338" cy="323165"/>
            <a:chOff x="3960154" y="-975779"/>
            <a:chExt cx="7950921" cy="340438"/>
          </a:xfrm>
        </p:grpSpPr>
        <p:sp>
          <p:nvSpPr>
            <p:cNvPr id="184" name="AutoShape 55"/>
            <p:cNvSpPr>
              <a:spLocks noChangeArrowheads="1"/>
            </p:cNvSpPr>
            <p:nvPr/>
          </p:nvSpPr>
          <p:spPr bwMode="auto">
            <a:xfrm>
              <a:off x="4192973" y="-955396"/>
              <a:ext cx="7515035" cy="311850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5400000" scaled="0"/>
            </a:gradFill>
            <a:ln w="31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2000">
                <a:solidFill>
                  <a:prstClr val="black"/>
                </a:solidFill>
                <a:latin typeface="굴림" pitchFamily="50" charset="-127"/>
              </a:endParaRPr>
            </a:p>
          </p:txBody>
        </p:sp>
        <p:sp>
          <p:nvSpPr>
            <p:cNvPr id="185" name="직사각형 184"/>
            <p:cNvSpPr/>
            <p:nvPr/>
          </p:nvSpPr>
          <p:spPr>
            <a:xfrm>
              <a:off x="3960154" y="-975779"/>
              <a:ext cx="7950921" cy="340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1500" b="1" kern="0" spc="-60" dirty="0">
                  <a:gradFill>
                    <a:gsLst>
                      <a:gs pos="100000">
                        <a:srgbClr val="1F497D">
                          <a:lumMod val="75000"/>
                        </a:srgbClr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핀테크 </a:t>
              </a:r>
              <a:r>
                <a:rPr lang="en-US" altLang="ko-KR" sz="1500" b="1" kern="0" spc="-60" dirty="0">
                  <a:gradFill>
                    <a:gsLst>
                      <a:gs pos="100000">
                        <a:srgbClr val="1F497D">
                          <a:lumMod val="75000"/>
                        </a:srgbClr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(FinTech)</a:t>
              </a:r>
              <a:r>
                <a:rPr lang="ko-KR" altLang="en-US" sz="1500" b="1" kern="0" spc="-60" dirty="0">
                  <a:gradFill>
                    <a:gsLst>
                      <a:gs pos="100000">
                        <a:srgbClr val="1F497D">
                          <a:lumMod val="75000"/>
                        </a:srgbClr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 장애요인</a:t>
              </a:r>
            </a:p>
          </p:txBody>
        </p:sp>
      </p:grpSp>
      <p:sp>
        <p:nvSpPr>
          <p:cNvPr id="203" name="직사각형 202"/>
          <p:cNvSpPr/>
          <p:nvPr/>
        </p:nvSpPr>
        <p:spPr>
          <a:xfrm>
            <a:off x="3786182" y="4213468"/>
            <a:ext cx="210827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en-US" altLang="ko-KR" sz="105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(2014 </a:t>
            </a:r>
            <a:r>
              <a:rPr lang="ko-KR" altLang="en-US" sz="105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금융정책 </a:t>
            </a:r>
            <a:r>
              <a:rPr lang="ko-KR" altLang="en-US" sz="1050" kern="0" dirty="0" err="1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서베이</a:t>
            </a:r>
            <a:r>
              <a:rPr lang="en-US" altLang="ko-KR" sz="105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, </a:t>
            </a:r>
            <a:r>
              <a:rPr lang="ko-KR" altLang="en-US" sz="105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복수응답</a:t>
            </a:r>
            <a:r>
              <a:rPr lang="en-US" altLang="ko-KR" sz="105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)</a:t>
            </a:r>
            <a:endParaRPr lang="ko-KR" altLang="en-US" sz="1050" kern="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F79646">
                      <a:lumMod val="75000"/>
                    </a:srgbClr>
                  </a:gs>
                </a:gsLst>
                <a:lin ang="54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  <a:cs typeface="Arial" panose="020B0604020202020204" pitchFamily="34" charset="0"/>
            </a:endParaRPr>
          </a:p>
        </p:txBody>
      </p:sp>
      <p:grpSp>
        <p:nvGrpSpPr>
          <p:cNvPr id="18" name="그룹 206"/>
          <p:cNvGrpSpPr/>
          <p:nvPr/>
        </p:nvGrpSpPr>
        <p:grpSpPr>
          <a:xfrm>
            <a:off x="3504355" y="5676386"/>
            <a:ext cx="2162052" cy="652128"/>
            <a:chOff x="1043608" y="5513705"/>
            <a:chExt cx="2503561" cy="917937"/>
          </a:xfrm>
        </p:grpSpPr>
        <p:sp>
          <p:nvSpPr>
            <p:cNvPr id="229" name="직사각형 228"/>
            <p:cNvSpPr/>
            <p:nvPr/>
          </p:nvSpPr>
          <p:spPr>
            <a:xfrm>
              <a:off x="1043608" y="5805265"/>
              <a:ext cx="2503561" cy="626377"/>
            </a:xfrm>
            <a:prstGeom prst="rect">
              <a:avLst/>
            </a:prstGeom>
            <a:solidFill>
              <a:srgbClr val="236A8D"/>
            </a:solidFill>
            <a:ln w="15875" cap="rnd">
              <a:noFill/>
              <a:tailEnd type="none"/>
            </a:ln>
            <a:effectLst>
              <a:innerShdw blurRad="63500">
                <a:schemeClr val="tx2">
                  <a:lumMod val="75000"/>
                  <a:alpha val="73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30" name="사다리꼴 229"/>
            <p:cNvSpPr/>
            <p:nvPr/>
          </p:nvSpPr>
          <p:spPr>
            <a:xfrm>
              <a:off x="1043608" y="5513705"/>
              <a:ext cx="2503561" cy="288032"/>
            </a:xfrm>
            <a:prstGeom prst="trapezoid">
              <a:avLst>
                <a:gd name="adj" fmla="val 64961"/>
              </a:avLst>
            </a:prstGeom>
            <a:solidFill>
              <a:schemeClr val="bg1">
                <a:lumMod val="95000"/>
              </a:schemeClr>
            </a:solidFill>
            <a:ln w="6350" cap="rnd">
              <a:solidFill>
                <a:schemeClr val="bg1">
                  <a:lumMod val="85000"/>
                </a:schemeClr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그룹 207"/>
          <p:cNvGrpSpPr/>
          <p:nvPr/>
        </p:nvGrpSpPr>
        <p:grpSpPr>
          <a:xfrm>
            <a:off x="3839745" y="5102842"/>
            <a:ext cx="274614" cy="715702"/>
            <a:chOff x="2966984" y="8254663"/>
            <a:chExt cx="289837" cy="335238"/>
          </a:xfrm>
        </p:grpSpPr>
        <p:sp>
          <p:nvSpPr>
            <p:cNvPr id="227" name="Rectangle 29"/>
            <p:cNvSpPr>
              <a:spLocks noChangeArrowheads="1"/>
            </p:cNvSpPr>
            <p:nvPr/>
          </p:nvSpPr>
          <p:spPr bwMode="auto">
            <a:xfrm rot="10800000">
              <a:off x="2966984" y="8254663"/>
              <a:ext cx="289837" cy="335238"/>
            </a:xfrm>
            <a:prstGeom prst="rect">
              <a:avLst/>
            </a:prstGeom>
            <a:gradFill rotWithShape="1">
              <a:gsLst>
                <a:gs pos="100000">
                  <a:srgbClr val="C00000"/>
                </a:gs>
                <a:gs pos="0">
                  <a:srgbClr val="C00000"/>
                </a:gs>
                <a:gs pos="51000">
                  <a:srgbClr val="FF0000"/>
                </a:gs>
                <a:gs pos="45000">
                  <a:schemeClr val="accent2">
                    <a:lumMod val="50000"/>
                  </a:schemeClr>
                </a:gs>
              </a:gsLst>
              <a:lin ang="10800000" scaled="0"/>
            </a:gradFill>
            <a:ln>
              <a:noFill/>
            </a:ln>
            <a:effectLst>
              <a:reflection blurRad="6350" stA="32000" endPos="9000" dir="5400000" sy="-100000" algn="bl" rotWithShape="0"/>
            </a:effectLst>
            <a:extLst/>
          </p:spPr>
          <p:txBody>
            <a:bodyPr wrap="none" anchor="ctr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28" name="직사각형 227"/>
            <p:cNvSpPr/>
            <p:nvPr/>
          </p:nvSpPr>
          <p:spPr>
            <a:xfrm>
              <a:off x="3100469" y="8254663"/>
              <a:ext cx="51027" cy="335238"/>
            </a:xfrm>
            <a:prstGeom prst="rect">
              <a:avLst/>
            </a:prstGeom>
            <a:gradFill>
              <a:gsLst>
                <a:gs pos="0">
                  <a:srgbClr val="3E7898">
                    <a:tint val="66000"/>
                    <a:satMod val="160000"/>
                    <a:alpha val="0"/>
                  </a:srgbClr>
                </a:gs>
                <a:gs pos="50000">
                  <a:srgbClr val="FFFFFF">
                    <a:alpha val="73000"/>
                  </a:srgbClr>
                </a:gs>
                <a:gs pos="100000">
                  <a:srgbClr val="3E7898">
                    <a:tint val="23500"/>
                    <a:satMod val="160000"/>
                    <a:alpha val="0"/>
                  </a:srgbClr>
                </a:gs>
              </a:gsLst>
              <a:lin ang="0" scaled="0"/>
            </a:gradFill>
            <a:ln w="15875" cap="rnd" cmpd="sng" algn="ctr">
              <a:noFill/>
              <a:prstDash val="solid"/>
              <a:tailEnd type="none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prstClr val="white"/>
                </a:solidFill>
              </a:endParaRPr>
            </a:p>
          </p:txBody>
        </p:sp>
      </p:grpSp>
      <p:grpSp>
        <p:nvGrpSpPr>
          <p:cNvPr id="20" name="그룹 208"/>
          <p:cNvGrpSpPr/>
          <p:nvPr/>
        </p:nvGrpSpPr>
        <p:grpSpPr>
          <a:xfrm>
            <a:off x="4472057" y="5277484"/>
            <a:ext cx="274614" cy="541060"/>
            <a:chOff x="2966984" y="8254663"/>
            <a:chExt cx="289837" cy="335238"/>
          </a:xfrm>
        </p:grpSpPr>
        <p:sp>
          <p:nvSpPr>
            <p:cNvPr id="225" name="Rectangle 29"/>
            <p:cNvSpPr>
              <a:spLocks noChangeArrowheads="1"/>
            </p:cNvSpPr>
            <p:nvPr/>
          </p:nvSpPr>
          <p:spPr bwMode="auto">
            <a:xfrm rot="10800000">
              <a:off x="2966984" y="8254663"/>
              <a:ext cx="289837" cy="335238"/>
            </a:xfrm>
            <a:prstGeom prst="rect">
              <a:avLst/>
            </a:prstGeom>
            <a:gradFill rotWithShape="1">
              <a:gsLst>
                <a:gs pos="100000">
                  <a:schemeClr val="tx1">
                    <a:lumMod val="50000"/>
                    <a:lumOff val="50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  <a:gs pos="51000">
                  <a:schemeClr val="tx1">
                    <a:lumMod val="65000"/>
                    <a:lumOff val="35000"/>
                  </a:schemeClr>
                </a:gs>
                <a:gs pos="45000">
                  <a:schemeClr val="tx1">
                    <a:lumMod val="75000"/>
                    <a:lumOff val="25000"/>
                  </a:schemeClr>
                </a:gs>
              </a:gsLst>
              <a:lin ang="10800000" scaled="0"/>
            </a:gradFill>
            <a:ln>
              <a:noFill/>
            </a:ln>
            <a:effectLst>
              <a:reflection blurRad="6350" stA="32000" endPos="9000" dir="5400000" sy="-100000" algn="bl" rotWithShape="0"/>
            </a:effectLst>
            <a:extLst/>
          </p:spPr>
          <p:txBody>
            <a:bodyPr wrap="none" anchor="ctr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26" name="직사각형 225"/>
            <p:cNvSpPr/>
            <p:nvPr/>
          </p:nvSpPr>
          <p:spPr>
            <a:xfrm>
              <a:off x="3100469" y="8254663"/>
              <a:ext cx="51027" cy="335238"/>
            </a:xfrm>
            <a:prstGeom prst="rect">
              <a:avLst/>
            </a:prstGeom>
            <a:gradFill>
              <a:gsLst>
                <a:gs pos="0">
                  <a:srgbClr val="3E7898">
                    <a:tint val="66000"/>
                    <a:satMod val="160000"/>
                    <a:alpha val="0"/>
                  </a:srgbClr>
                </a:gs>
                <a:gs pos="50000">
                  <a:srgbClr val="FFFFFF">
                    <a:alpha val="73000"/>
                  </a:srgbClr>
                </a:gs>
                <a:gs pos="100000">
                  <a:srgbClr val="3E7898">
                    <a:tint val="23500"/>
                    <a:satMod val="160000"/>
                    <a:alpha val="0"/>
                  </a:srgbClr>
                </a:gs>
              </a:gsLst>
              <a:lin ang="0" scaled="0"/>
            </a:gradFill>
            <a:ln w="15875" cap="rnd" cmpd="sng" algn="ctr">
              <a:noFill/>
              <a:prstDash val="solid"/>
              <a:tailEnd type="none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prstClr val="white"/>
                </a:solidFill>
              </a:endParaRPr>
            </a:p>
          </p:txBody>
        </p:sp>
      </p:grpSp>
      <p:sp>
        <p:nvSpPr>
          <p:cNvPr id="210" name="Text Box 170"/>
          <p:cNvSpPr txBox="1">
            <a:spLocks noChangeArrowheads="1"/>
          </p:cNvSpPr>
          <p:nvPr/>
        </p:nvSpPr>
        <p:spPr bwMode="auto">
          <a:xfrm>
            <a:off x="3563427" y="4790593"/>
            <a:ext cx="83410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>
            <a:spAutoFit/>
          </a:bodyPr>
          <a:lstStyle/>
          <a:p>
            <a:pPr algn="ctr" eaLnBrk="0" latinLnBrk="0" hangingPunct="0">
              <a:buSzPct val="100000"/>
              <a:defRPr/>
            </a:pPr>
            <a:r>
              <a:rPr lang="en-US" altLang="ko-KR" sz="1600" kern="0" dirty="0">
                <a:gradFill>
                  <a:gsLst>
                    <a:gs pos="100000">
                      <a:srgbClr val="C00000"/>
                    </a:gs>
                    <a:gs pos="10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33%</a:t>
            </a:r>
            <a:endParaRPr lang="ko-KR" altLang="en-US" sz="1600" kern="0" dirty="0">
              <a:gradFill>
                <a:gsLst>
                  <a:gs pos="100000">
                    <a:srgbClr val="C00000"/>
                  </a:gs>
                  <a:gs pos="100000">
                    <a:prstClr val="white">
                      <a:lumMod val="75000"/>
                    </a:prstClr>
                  </a:gs>
                  <a:gs pos="100000">
                    <a:prstClr val="white">
                      <a:lumMod val="65000"/>
                    </a:prstClr>
                  </a:gs>
                </a:gsLst>
                <a:lin ang="5400000" scaled="0"/>
              </a:gradFill>
              <a:latin typeface="-윤고딕340" pitchFamily="18" charset="-127"/>
              <a:ea typeface="-윤고딕340" pitchFamily="18" charset="-127"/>
            </a:endParaRPr>
          </a:p>
        </p:txBody>
      </p:sp>
      <p:sp>
        <p:nvSpPr>
          <p:cNvPr id="211" name="제목 114"/>
          <p:cNvSpPr txBox="1">
            <a:spLocks/>
          </p:cNvSpPr>
          <p:nvPr/>
        </p:nvSpPr>
        <p:spPr>
          <a:xfrm>
            <a:off x="3588813" y="5987912"/>
            <a:ext cx="743158" cy="276851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eaLnBrk="0" latinLnBrk="0" hangingPunct="0">
              <a:lnSpc>
                <a:spcPct val="85000"/>
              </a:lnSpc>
              <a:defRPr/>
            </a:pPr>
            <a:r>
              <a:rPr lang="ko-KR" altLang="en-US" sz="1400" kern="0" spc="-90" dirty="0">
                <a:gradFill>
                  <a:gsLst>
                    <a:gs pos="100000">
                      <a:srgbClr val="FFFF00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금융</a:t>
            </a:r>
            <a:endParaRPr lang="en-US" altLang="ko-KR" sz="1400" kern="0" spc="-90" dirty="0">
              <a:gradFill>
                <a:gsLst>
                  <a:gs pos="100000">
                    <a:srgbClr val="FFFF00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40" panose="02030504000101010101" pitchFamily="18" charset="-127"/>
              <a:ea typeface="-윤고딕340" panose="02030504000101010101" pitchFamily="18" charset="-127"/>
              <a:cs typeface="Arial" pitchFamily="34" charset="0"/>
            </a:endParaRPr>
          </a:p>
          <a:p>
            <a:pPr algn="ctr" eaLnBrk="0" latinLnBrk="0" hangingPunct="0">
              <a:lnSpc>
                <a:spcPct val="85000"/>
              </a:lnSpc>
              <a:defRPr/>
            </a:pPr>
            <a:r>
              <a:rPr lang="ko-KR" altLang="en-US" sz="1400" kern="0" spc="-90" dirty="0">
                <a:gradFill>
                  <a:gsLst>
                    <a:gs pos="100000">
                      <a:srgbClr val="FFFF00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규제</a:t>
            </a:r>
          </a:p>
        </p:txBody>
      </p:sp>
      <p:sp>
        <p:nvSpPr>
          <p:cNvPr id="213" name="제목 114"/>
          <p:cNvSpPr txBox="1">
            <a:spLocks/>
          </p:cNvSpPr>
          <p:nvPr/>
        </p:nvSpPr>
        <p:spPr>
          <a:xfrm>
            <a:off x="4333091" y="5987912"/>
            <a:ext cx="522381" cy="276851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eaLnBrk="0" latinLnBrk="0" hangingPunct="0">
              <a:lnSpc>
                <a:spcPct val="85000"/>
              </a:lnSpc>
              <a:defRPr/>
            </a:pPr>
            <a:r>
              <a:rPr lang="ko-KR" altLang="en-US" sz="1400" kern="0" spc="-9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보안우려</a:t>
            </a:r>
          </a:p>
        </p:txBody>
      </p:sp>
      <p:grpSp>
        <p:nvGrpSpPr>
          <p:cNvPr id="21" name="그룹 214"/>
          <p:cNvGrpSpPr/>
          <p:nvPr/>
        </p:nvGrpSpPr>
        <p:grpSpPr>
          <a:xfrm>
            <a:off x="5104369" y="5526200"/>
            <a:ext cx="274614" cy="292344"/>
            <a:chOff x="2966984" y="8254663"/>
            <a:chExt cx="289837" cy="335238"/>
          </a:xfrm>
        </p:grpSpPr>
        <p:sp>
          <p:nvSpPr>
            <p:cNvPr id="221" name="Rectangle 29"/>
            <p:cNvSpPr>
              <a:spLocks noChangeArrowheads="1"/>
            </p:cNvSpPr>
            <p:nvPr/>
          </p:nvSpPr>
          <p:spPr bwMode="auto">
            <a:xfrm rot="10800000">
              <a:off x="2966984" y="8254663"/>
              <a:ext cx="289837" cy="335238"/>
            </a:xfrm>
            <a:prstGeom prst="rect">
              <a:avLst/>
            </a:prstGeom>
            <a:gradFill rotWithShape="1">
              <a:gsLst>
                <a:gs pos="100000">
                  <a:schemeClr val="tx1">
                    <a:lumMod val="50000"/>
                    <a:lumOff val="50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  <a:gs pos="51000">
                  <a:schemeClr val="tx1">
                    <a:lumMod val="65000"/>
                    <a:lumOff val="35000"/>
                  </a:schemeClr>
                </a:gs>
                <a:gs pos="45000">
                  <a:schemeClr val="tx1">
                    <a:lumMod val="75000"/>
                    <a:lumOff val="25000"/>
                  </a:schemeClr>
                </a:gs>
              </a:gsLst>
              <a:lin ang="10800000" scaled="0"/>
            </a:gradFill>
            <a:ln>
              <a:noFill/>
            </a:ln>
            <a:effectLst>
              <a:reflection blurRad="6350" stA="32000" endPos="9000" dir="5400000" sy="-100000" algn="bl" rotWithShape="0"/>
            </a:effectLst>
            <a:extLst/>
          </p:spPr>
          <p:txBody>
            <a:bodyPr wrap="none" anchor="ctr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22" name="직사각형 221"/>
            <p:cNvSpPr/>
            <p:nvPr/>
          </p:nvSpPr>
          <p:spPr>
            <a:xfrm>
              <a:off x="3100469" y="8254663"/>
              <a:ext cx="51027" cy="335238"/>
            </a:xfrm>
            <a:prstGeom prst="rect">
              <a:avLst/>
            </a:prstGeom>
            <a:gradFill>
              <a:gsLst>
                <a:gs pos="0">
                  <a:srgbClr val="3E7898">
                    <a:tint val="66000"/>
                    <a:satMod val="160000"/>
                    <a:alpha val="0"/>
                  </a:srgbClr>
                </a:gs>
                <a:gs pos="50000">
                  <a:srgbClr val="FFFFFF">
                    <a:alpha val="73000"/>
                  </a:srgbClr>
                </a:gs>
                <a:gs pos="100000">
                  <a:srgbClr val="3E7898">
                    <a:tint val="23500"/>
                    <a:satMod val="160000"/>
                    <a:alpha val="0"/>
                  </a:srgbClr>
                </a:gs>
              </a:gsLst>
              <a:lin ang="0" scaled="0"/>
            </a:gradFill>
            <a:ln w="15875" cap="rnd" cmpd="sng" algn="ctr">
              <a:noFill/>
              <a:prstDash val="solid"/>
              <a:tailEnd type="none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prstClr val="white"/>
                </a:solidFill>
              </a:endParaRPr>
            </a:p>
          </p:txBody>
        </p:sp>
      </p:grpSp>
      <p:sp>
        <p:nvSpPr>
          <p:cNvPr id="216" name="Text Box 170"/>
          <p:cNvSpPr txBox="1">
            <a:spLocks noChangeArrowheads="1"/>
          </p:cNvSpPr>
          <p:nvPr/>
        </p:nvSpPr>
        <p:spPr bwMode="auto">
          <a:xfrm>
            <a:off x="4211865" y="4994601"/>
            <a:ext cx="8341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>
            <a:spAutoFit/>
          </a:bodyPr>
          <a:lstStyle/>
          <a:p>
            <a:pPr algn="ctr" eaLnBrk="0" latinLnBrk="0" hangingPunct="0">
              <a:buSzPct val="100000"/>
              <a:defRPr/>
            </a:pPr>
            <a:r>
              <a:rPr lang="en-US" altLang="ko-KR" sz="14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29%</a:t>
            </a:r>
            <a:endParaRPr lang="ko-KR" altLang="en-US" sz="1400" kern="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prstClr val="white">
                      <a:lumMod val="75000"/>
                    </a:prstClr>
                  </a:gs>
                  <a:gs pos="100000">
                    <a:prstClr val="white">
                      <a:lumMod val="65000"/>
                    </a:prstClr>
                  </a:gs>
                </a:gsLst>
                <a:lin ang="5400000" scaled="0"/>
              </a:gradFill>
              <a:latin typeface="-윤고딕340" pitchFamily="18" charset="-127"/>
              <a:ea typeface="-윤고딕340" pitchFamily="18" charset="-127"/>
            </a:endParaRPr>
          </a:p>
        </p:txBody>
      </p:sp>
      <p:sp>
        <p:nvSpPr>
          <p:cNvPr id="217" name="Text Box 170"/>
          <p:cNvSpPr txBox="1">
            <a:spLocks noChangeArrowheads="1"/>
          </p:cNvSpPr>
          <p:nvPr/>
        </p:nvSpPr>
        <p:spPr bwMode="auto">
          <a:xfrm>
            <a:off x="4845139" y="5256287"/>
            <a:ext cx="8341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>
            <a:spAutoFit/>
          </a:bodyPr>
          <a:lstStyle/>
          <a:p>
            <a:pPr algn="ctr" eaLnBrk="0" latinLnBrk="0" hangingPunct="0">
              <a:buSzPct val="100000"/>
              <a:defRPr/>
            </a:pPr>
            <a:r>
              <a:rPr lang="en-US" altLang="ko-KR" sz="14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20%</a:t>
            </a:r>
            <a:endParaRPr lang="ko-KR" altLang="en-US" sz="1400" kern="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prstClr val="white">
                      <a:lumMod val="75000"/>
                    </a:prstClr>
                  </a:gs>
                  <a:gs pos="100000">
                    <a:prstClr val="white">
                      <a:lumMod val="65000"/>
                    </a:prstClr>
                  </a:gs>
                </a:gsLst>
                <a:lin ang="5400000" scaled="0"/>
              </a:gradFill>
              <a:latin typeface="-윤고딕340" pitchFamily="18" charset="-127"/>
              <a:ea typeface="-윤고딕340" pitchFamily="18" charset="-127"/>
            </a:endParaRPr>
          </a:p>
        </p:txBody>
      </p:sp>
      <p:sp>
        <p:nvSpPr>
          <p:cNvPr id="231" name="제목 114"/>
          <p:cNvSpPr txBox="1">
            <a:spLocks/>
          </p:cNvSpPr>
          <p:nvPr/>
        </p:nvSpPr>
        <p:spPr>
          <a:xfrm>
            <a:off x="4892491" y="5987912"/>
            <a:ext cx="704155" cy="276851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eaLnBrk="0" latinLnBrk="0" hangingPunct="0">
              <a:lnSpc>
                <a:spcPct val="85000"/>
              </a:lnSpc>
              <a:defRPr/>
            </a:pPr>
            <a:r>
              <a:rPr lang="ko-KR" altLang="en-US" sz="1400" kern="0" spc="-9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보수적</a:t>
            </a:r>
            <a:r>
              <a:rPr lang="en-US" altLang="ko-KR" sz="1400" kern="0" spc="-9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/>
            </a:r>
            <a:br>
              <a:rPr lang="en-US" altLang="ko-KR" sz="1400" kern="0" spc="-9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</a:br>
            <a:r>
              <a:rPr lang="ko-KR" altLang="en-US" sz="1400" kern="0" spc="-9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관행</a:t>
            </a:r>
          </a:p>
        </p:txBody>
      </p:sp>
      <p:sp>
        <p:nvSpPr>
          <p:cNvPr id="133" name="직사각형 132"/>
          <p:cNvSpPr/>
          <p:nvPr/>
        </p:nvSpPr>
        <p:spPr>
          <a:xfrm>
            <a:off x="3260089" y="3436620"/>
            <a:ext cx="26063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 defTabSz="1330325" eaLnBrk="0" latinLnBrk="0" hangingPunct="0">
              <a:spcAft>
                <a:spcPts val="600"/>
              </a:spcAft>
              <a:buSzPct val="100000"/>
              <a:buFont typeface="Arial" pitchFamily="34" charset="0"/>
              <a:buChar char="•"/>
              <a:defRPr/>
            </a:pPr>
            <a:r>
              <a:rPr lang="ko-KR" altLang="en-US" sz="1600" kern="0" spc="-15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기존 지급결제 시스템에 안주</a:t>
            </a:r>
          </a:p>
        </p:txBody>
      </p:sp>
      <p:sp>
        <p:nvSpPr>
          <p:cNvPr id="148" name="TextBox 147"/>
          <p:cNvSpPr txBox="1"/>
          <p:nvPr/>
        </p:nvSpPr>
        <p:spPr bwMode="auto">
          <a:xfrm>
            <a:off x="478159" y="242257"/>
            <a:ext cx="4334841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00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2014</a:t>
            </a:r>
            <a:r>
              <a:rPr lang="ko-KR" altLang="en-US" sz="300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년도 주요 성과와 평가</a:t>
            </a:r>
          </a:p>
        </p:txBody>
      </p:sp>
      <p:sp>
        <p:nvSpPr>
          <p:cNvPr id="164" name="타원 163"/>
          <p:cNvSpPr/>
          <p:nvPr/>
        </p:nvSpPr>
        <p:spPr>
          <a:xfrm>
            <a:off x="6536535" y="2157159"/>
            <a:ext cx="1519667" cy="1519667"/>
          </a:xfrm>
          <a:prstGeom prst="ellipse">
            <a:avLst/>
          </a:prstGeom>
          <a:solidFill>
            <a:srgbClr val="368E73"/>
          </a:solidFill>
          <a:ln w="15875" cap="rnd">
            <a:solidFill>
              <a:schemeClr val="bg1">
                <a:lumMod val="95000"/>
              </a:schemeClr>
            </a:solidFill>
            <a:tailEnd type="non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6" name="그룹 79"/>
          <p:cNvGrpSpPr/>
          <p:nvPr/>
        </p:nvGrpSpPr>
        <p:grpSpPr>
          <a:xfrm>
            <a:off x="6000692" y="2565790"/>
            <a:ext cx="2663605" cy="3887398"/>
            <a:chOff x="471482" y="1390934"/>
            <a:chExt cx="4043874" cy="3887398"/>
          </a:xfrm>
        </p:grpSpPr>
        <p:sp>
          <p:nvSpPr>
            <p:cNvPr id="81" name="모서리가 둥근 직사각형 8"/>
            <p:cNvSpPr/>
            <p:nvPr/>
          </p:nvSpPr>
          <p:spPr>
            <a:xfrm>
              <a:off x="478772" y="1484785"/>
              <a:ext cx="4034293" cy="3793547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</a:ln>
            <a:effectLst>
              <a:innerShdw blurRad="152400" dir="13500000">
                <a:schemeClr val="bg1">
                  <a:lumMod val="65000"/>
                  <a:alpha val="31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00">
                <a:solidFill>
                  <a:prstClr val="white"/>
                </a:solidFill>
                <a:cs typeface="Arial" pitchFamily="34" charset="0"/>
              </a:endParaRPr>
            </a:p>
          </p:txBody>
        </p:sp>
        <p:grpSp>
          <p:nvGrpSpPr>
            <p:cNvPr id="7" name="그룹 81"/>
            <p:cNvGrpSpPr/>
            <p:nvPr/>
          </p:nvGrpSpPr>
          <p:grpSpPr>
            <a:xfrm>
              <a:off x="471482" y="1390934"/>
              <a:ext cx="4043874" cy="466703"/>
              <a:chOff x="471482" y="1390934"/>
              <a:chExt cx="4043874" cy="466703"/>
            </a:xfrm>
          </p:grpSpPr>
          <p:sp>
            <p:nvSpPr>
              <p:cNvPr id="84" name="모서리가 둥근 직사각형 83"/>
              <p:cNvSpPr/>
              <p:nvPr/>
            </p:nvSpPr>
            <p:spPr>
              <a:xfrm>
                <a:off x="511199" y="1390934"/>
                <a:ext cx="3957965" cy="466703"/>
              </a:xfrm>
              <a:prstGeom prst="roundRect">
                <a:avLst>
                  <a:gd name="adj" fmla="val 0"/>
                </a:avLst>
              </a:prstGeom>
              <a:solidFill>
                <a:srgbClr val="28846E"/>
              </a:solidFill>
              <a:ln w="6350">
                <a:solidFill>
                  <a:schemeClr val="bg1"/>
                </a:solidFill>
              </a:ln>
              <a:effectLst>
                <a:outerShdw blurRad="25400" dist="25400" dir="5400000" algn="t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solidFill>
                    <a:prstClr val="white"/>
                  </a:solidFill>
                </a:endParaRPr>
              </a:p>
            </p:txBody>
          </p:sp>
          <p:pic>
            <p:nvPicPr>
              <p:cNvPr id="85" name="Picture 2" descr="C:\Users\Administrator\Desktop\미래부가치평가\그림3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544096" y="1431891"/>
                <a:ext cx="3140726" cy="4004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6" name="직사각형 85"/>
              <p:cNvSpPr/>
              <p:nvPr/>
            </p:nvSpPr>
            <p:spPr>
              <a:xfrm>
                <a:off x="530658" y="1407733"/>
                <a:ext cx="3919468" cy="45719"/>
              </a:xfrm>
              <a:prstGeom prst="rect">
                <a:avLst/>
              </a:prstGeom>
              <a:gradFill>
                <a:gsLst>
                  <a:gs pos="100000">
                    <a:schemeClr val="bg1">
                      <a:alpha val="4100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16200000" scaled="0"/>
              </a:gradFill>
              <a:ln w="22225">
                <a:noFill/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88" name="자유형 87"/>
              <p:cNvSpPr/>
              <p:nvPr/>
            </p:nvSpPr>
            <p:spPr>
              <a:xfrm>
                <a:off x="4465423" y="1395924"/>
                <a:ext cx="49933" cy="91981"/>
              </a:xfrm>
              <a:custGeom>
                <a:avLst/>
                <a:gdLst>
                  <a:gd name="connsiteX0" fmla="*/ 0 w 45991"/>
                  <a:gd name="connsiteY0" fmla="*/ 0 h 91981"/>
                  <a:gd name="connsiteX1" fmla="*/ 0 w 45991"/>
                  <a:gd name="connsiteY1" fmla="*/ 91981 h 91981"/>
                  <a:gd name="connsiteX2" fmla="*/ 45991 w 45991"/>
                  <a:gd name="connsiteY2" fmla="*/ 91981 h 91981"/>
                  <a:gd name="connsiteX3" fmla="*/ 0 w 45991"/>
                  <a:gd name="connsiteY3" fmla="*/ 0 h 91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991" h="91981">
                    <a:moveTo>
                      <a:pt x="0" y="0"/>
                    </a:moveTo>
                    <a:lnTo>
                      <a:pt x="0" y="91981"/>
                    </a:lnTo>
                    <a:lnTo>
                      <a:pt x="45991" y="919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15875" cap="rnd">
                <a:noFill/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9" name="자유형 88"/>
              <p:cNvSpPr/>
              <p:nvPr/>
            </p:nvSpPr>
            <p:spPr>
              <a:xfrm flipH="1">
                <a:off x="471482" y="1395924"/>
                <a:ext cx="49933" cy="91981"/>
              </a:xfrm>
              <a:custGeom>
                <a:avLst/>
                <a:gdLst>
                  <a:gd name="connsiteX0" fmla="*/ 0 w 45991"/>
                  <a:gd name="connsiteY0" fmla="*/ 0 h 91981"/>
                  <a:gd name="connsiteX1" fmla="*/ 0 w 45991"/>
                  <a:gd name="connsiteY1" fmla="*/ 91981 h 91981"/>
                  <a:gd name="connsiteX2" fmla="*/ 45991 w 45991"/>
                  <a:gd name="connsiteY2" fmla="*/ 91981 h 91981"/>
                  <a:gd name="connsiteX3" fmla="*/ 0 w 45991"/>
                  <a:gd name="connsiteY3" fmla="*/ 0 h 91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991" h="91981">
                    <a:moveTo>
                      <a:pt x="0" y="0"/>
                    </a:moveTo>
                    <a:lnTo>
                      <a:pt x="0" y="91981"/>
                    </a:lnTo>
                    <a:lnTo>
                      <a:pt x="45991" y="919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15875" cap="rnd">
                <a:noFill/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83" name="제목 114"/>
            <p:cNvSpPr txBox="1">
              <a:spLocks/>
            </p:cNvSpPr>
            <p:nvPr/>
          </p:nvSpPr>
          <p:spPr>
            <a:xfrm>
              <a:off x="525982" y="1481402"/>
              <a:ext cx="3940822" cy="305551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eaLnBrk="0" latinLnBrk="0" hangingPunct="0">
                <a:defRPr/>
              </a:pPr>
              <a:r>
                <a:rPr lang="ko-KR" altLang="en-US" b="1" kern="0" spc="-15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itchFamily="34" charset="0"/>
                </a:rPr>
                <a:t>남아있는 보수적 금융관행</a:t>
              </a:r>
            </a:p>
          </p:txBody>
        </p:sp>
      </p:grpSp>
      <p:sp>
        <p:nvSpPr>
          <p:cNvPr id="181" name="제목 114"/>
          <p:cNvSpPr txBox="1">
            <a:spLocks/>
          </p:cNvSpPr>
          <p:nvPr/>
        </p:nvSpPr>
        <p:spPr>
          <a:xfrm>
            <a:off x="6637957" y="2244377"/>
            <a:ext cx="1294257" cy="305551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eaLnBrk="0" latinLnBrk="0" hangingPunct="0">
              <a:defRPr/>
            </a:pPr>
            <a:r>
              <a:rPr lang="ko-KR" altLang="en-US" sz="1600" b="1" kern="0" spc="-15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금융문화</a:t>
            </a:r>
          </a:p>
        </p:txBody>
      </p:sp>
      <p:sp>
        <p:nvSpPr>
          <p:cNvPr id="134" name="직사각형 133"/>
          <p:cNvSpPr/>
          <p:nvPr/>
        </p:nvSpPr>
        <p:spPr>
          <a:xfrm>
            <a:off x="6038341" y="3103545"/>
            <a:ext cx="26858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 defTabSz="1330325" eaLnBrk="0" latinLnBrk="0" hangingPunct="0">
              <a:spcAft>
                <a:spcPts val="600"/>
              </a:spcAft>
              <a:buSzPct val="100000"/>
              <a:buFont typeface="Arial" pitchFamily="34" charset="0"/>
              <a:buChar char="•"/>
              <a:defRPr/>
            </a:pPr>
            <a:r>
              <a:rPr lang="ko-KR" altLang="en-US" sz="1600" kern="0" spc="-15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담보</a:t>
            </a:r>
            <a:r>
              <a:rPr lang="en-US" altLang="ko-KR" sz="1600" kern="0" spc="-15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‧</a:t>
            </a:r>
            <a:r>
              <a:rPr lang="ko-KR" altLang="en-US" sz="1600" kern="0" spc="-15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보증 등 낡은 방식 고수</a:t>
            </a:r>
          </a:p>
        </p:txBody>
      </p:sp>
      <p:grpSp>
        <p:nvGrpSpPr>
          <p:cNvPr id="17" name="그룹 199"/>
          <p:cNvGrpSpPr/>
          <p:nvPr/>
        </p:nvGrpSpPr>
        <p:grpSpPr>
          <a:xfrm>
            <a:off x="6053369" y="3827139"/>
            <a:ext cx="2572338" cy="323165"/>
            <a:chOff x="3960154" y="-975779"/>
            <a:chExt cx="7950921" cy="340438"/>
          </a:xfrm>
        </p:grpSpPr>
        <p:sp>
          <p:nvSpPr>
            <p:cNvPr id="201" name="AutoShape 55"/>
            <p:cNvSpPr>
              <a:spLocks noChangeArrowheads="1"/>
            </p:cNvSpPr>
            <p:nvPr/>
          </p:nvSpPr>
          <p:spPr bwMode="auto">
            <a:xfrm>
              <a:off x="4192973" y="-955396"/>
              <a:ext cx="7515035" cy="311850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5400000" scaled="0"/>
            </a:gradFill>
            <a:ln w="31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2000">
                <a:solidFill>
                  <a:prstClr val="black"/>
                </a:solidFill>
                <a:latin typeface="굴림" pitchFamily="50" charset="-127"/>
              </a:endParaRPr>
            </a:p>
          </p:txBody>
        </p:sp>
        <p:sp>
          <p:nvSpPr>
            <p:cNvPr id="202" name="직사각형 201"/>
            <p:cNvSpPr/>
            <p:nvPr/>
          </p:nvSpPr>
          <p:spPr>
            <a:xfrm>
              <a:off x="3960154" y="-975779"/>
              <a:ext cx="7950921" cy="340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1500" b="1" kern="0" spc="-150" dirty="0">
                  <a:gradFill>
                    <a:gsLst>
                      <a:gs pos="100000">
                        <a:srgbClr val="1F497D">
                          <a:lumMod val="75000"/>
                        </a:srgbClr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금융규제 감독관행 개혁 필요성</a:t>
              </a:r>
            </a:p>
          </p:txBody>
        </p:sp>
      </p:grpSp>
      <p:sp>
        <p:nvSpPr>
          <p:cNvPr id="132" name="직사각형 131"/>
          <p:cNvSpPr/>
          <p:nvPr/>
        </p:nvSpPr>
        <p:spPr>
          <a:xfrm>
            <a:off x="6035901" y="3436620"/>
            <a:ext cx="26858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 defTabSz="1330325" eaLnBrk="0" latinLnBrk="0" hangingPunct="0">
              <a:spcAft>
                <a:spcPts val="600"/>
              </a:spcAft>
              <a:buSzPct val="100000"/>
              <a:buFont typeface="Arial" pitchFamily="34" charset="0"/>
              <a:buChar char="•"/>
              <a:defRPr/>
            </a:pPr>
            <a:r>
              <a:rPr lang="ko-KR" altLang="en-US" sz="1600" kern="0" spc="-15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경쟁</a:t>
            </a:r>
            <a:r>
              <a:rPr lang="en-US" altLang="ko-KR" sz="1600" kern="0" spc="-15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, </a:t>
            </a:r>
            <a:r>
              <a:rPr lang="ko-KR" altLang="en-US" sz="1600" kern="0" spc="-15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혁신을 막는 금융규제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6116929" y="4348755"/>
            <a:ext cx="2517695" cy="1981409"/>
            <a:chOff x="6116929" y="4348755"/>
            <a:chExt cx="2517695" cy="1981409"/>
          </a:xfrm>
        </p:grpSpPr>
        <p:grpSp>
          <p:nvGrpSpPr>
            <p:cNvPr id="13" name="그룹 107"/>
            <p:cNvGrpSpPr/>
            <p:nvPr/>
          </p:nvGrpSpPr>
          <p:grpSpPr>
            <a:xfrm>
              <a:off x="6116929" y="4348755"/>
              <a:ext cx="1384031" cy="1105030"/>
              <a:chOff x="201343" y="1459017"/>
              <a:chExt cx="2415968" cy="1785213"/>
            </a:xfrm>
          </p:grpSpPr>
          <p:sp>
            <p:nvSpPr>
              <p:cNvPr id="112" name="타원 111"/>
              <p:cNvSpPr/>
              <p:nvPr/>
            </p:nvSpPr>
            <p:spPr>
              <a:xfrm>
                <a:off x="499118" y="2477816"/>
                <a:ext cx="1669440" cy="6324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algn="l" defTabSz="449263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49263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49263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49263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49263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kumimoji="1"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kumimoji="1"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kumimoji="1"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kumimoji="1"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4" name="그룹 44"/>
              <p:cNvGrpSpPr/>
              <p:nvPr/>
            </p:nvGrpSpPr>
            <p:grpSpPr>
              <a:xfrm>
                <a:off x="201343" y="1459017"/>
                <a:ext cx="2415968" cy="1785213"/>
                <a:chOff x="3615380" y="882033"/>
                <a:chExt cx="2531535" cy="1838275"/>
              </a:xfrm>
            </p:grpSpPr>
            <p:graphicFrame>
              <p:nvGraphicFramePr>
                <p:cNvPr id="114" name="차트 113"/>
                <p:cNvGraphicFramePr/>
                <p:nvPr>
                  <p:extLst>
                    <p:ext uri="{D42A27DB-BD31-4B8C-83A1-F6EECF244321}">
                      <p14:modId xmlns="" xmlns:p14="http://schemas.microsoft.com/office/powerpoint/2010/main" val="1195089496"/>
                    </p:ext>
                  </p:extLst>
                </p:nvPr>
              </p:nvGraphicFramePr>
              <p:xfrm>
                <a:off x="3615380" y="882033"/>
                <a:ext cx="2273994" cy="1838275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5"/>
                </a:graphicData>
              </a:graphic>
            </p:graphicFrame>
            <p:sp>
              <p:nvSpPr>
                <p:cNvPr id="116" name="직사각형 115"/>
                <p:cNvSpPr/>
                <p:nvPr/>
              </p:nvSpPr>
              <p:spPr>
                <a:xfrm>
                  <a:off x="4393856" y="1134585"/>
                  <a:ext cx="1753059" cy="1054725"/>
                </a:xfrm>
                <a:prstGeom prst="rect">
                  <a:avLst/>
                </a:prstGeom>
              </p:spPr>
              <p:txBody>
                <a:bodyPr wrap="square">
                  <a:spAutoFit/>
                  <a:scene3d>
                    <a:camera prst="orthographicFront"/>
                    <a:lightRig rig="soft" dir="t"/>
                  </a:scene3d>
                  <a:sp3d extrusionH="12700" prstMaterial="plastic">
                    <a:bevelT w="12700" h="12700"/>
                  </a:sp3d>
                </a:bodyPr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US" altLang="ko-KR" sz="2000" dirty="0">
                      <a:solidFill>
                        <a:prstClr val="white"/>
                      </a:solidFill>
                      <a:latin typeface="-윤고딕330" panose="02030504000101010101" pitchFamily="18" charset="-127"/>
                      <a:ea typeface="-윤고딕330" panose="02030504000101010101" pitchFamily="18" charset="-127"/>
                      <a:cs typeface="Arial" charset="0"/>
                    </a:rPr>
                    <a:t>92</a:t>
                  </a:r>
                  <a:r>
                    <a:rPr lang="en-US" altLang="ko-KR" sz="1100" dirty="0">
                      <a:solidFill>
                        <a:prstClr val="white"/>
                      </a:solidFill>
                      <a:latin typeface="-윤고딕330" panose="02030504000101010101" pitchFamily="18" charset="-127"/>
                      <a:ea typeface="-윤고딕330" panose="02030504000101010101" pitchFamily="18" charset="-127"/>
                      <a:cs typeface="Arial" charset="0"/>
                    </a:rPr>
                    <a:t>%</a:t>
                  </a:r>
                  <a:endParaRPr lang="en-US" altLang="ko-KR" sz="1200" b="1" dirty="0">
                    <a:solidFill>
                      <a:prstClr val="white"/>
                    </a:solidFill>
                    <a:latin typeface="-윤고딕330" panose="02030504000101010101" pitchFamily="18" charset="-127"/>
                    <a:ea typeface="-윤고딕330" panose="02030504000101010101" pitchFamily="18" charset="-127"/>
                    <a:cs typeface="Arial" charset="0"/>
                  </a:endParaRPr>
                </a:p>
                <a:p>
                  <a:pPr>
                    <a:lnSpc>
                      <a:spcPct val="80000"/>
                    </a:lnSpc>
                  </a:pPr>
                  <a:r>
                    <a:rPr lang="ko-KR" altLang="en-US" sz="1200" b="1" dirty="0">
                      <a:solidFill>
                        <a:prstClr val="white"/>
                      </a:solidFill>
                      <a:latin typeface="-윤고딕330" panose="02030504000101010101" pitchFamily="18" charset="-127"/>
                      <a:ea typeface="-윤고딕330" panose="02030504000101010101" pitchFamily="18" charset="-127"/>
                      <a:cs typeface="Arial" charset="0"/>
                    </a:rPr>
                    <a:t>규제개혁</a:t>
                  </a:r>
                  <a:endParaRPr lang="en-US" altLang="ko-KR" sz="1200" b="1" dirty="0">
                    <a:solidFill>
                      <a:prstClr val="white"/>
                    </a:solidFill>
                    <a:latin typeface="-윤고딕330" panose="02030504000101010101" pitchFamily="18" charset="-127"/>
                    <a:ea typeface="-윤고딕330" panose="02030504000101010101" pitchFamily="18" charset="-127"/>
                    <a:cs typeface="Arial" charset="0"/>
                  </a:endParaRPr>
                </a:p>
                <a:p>
                  <a:pPr algn="ctr">
                    <a:lnSpc>
                      <a:spcPct val="80000"/>
                    </a:lnSpc>
                  </a:pPr>
                  <a:r>
                    <a:rPr lang="ko-KR" altLang="en-US" sz="1200" b="1" dirty="0">
                      <a:solidFill>
                        <a:prstClr val="white"/>
                      </a:solidFill>
                      <a:latin typeface="-윤고딕330" panose="02030504000101010101" pitchFamily="18" charset="-127"/>
                      <a:ea typeface="-윤고딕330" panose="02030504000101010101" pitchFamily="18" charset="-127"/>
                      <a:cs typeface="Arial" charset="0"/>
                    </a:rPr>
                    <a:t>지속</a:t>
                  </a:r>
                  <a:endParaRPr lang="en-US" altLang="ko-KR" sz="1400" dirty="0">
                    <a:solidFill>
                      <a:prstClr val="white"/>
                    </a:solidFill>
                    <a:latin typeface="-윤고딕330" panose="02030504000101010101" pitchFamily="18" charset="-127"/>
                    <a:ea typeface="-윤고딕330" panose="02030504000101010101" pitchFamily="18" charset="-127"/>
                    <a:cs typeface="Arial" charset="0"/>
                  </a:endParaRPr>
                </a:p>
              </p:txBody>
            </p:sp>
          </p:grpSp>
        </p:grpSp>
        <p:grpSp>
          <p:nvGrpSpPr>
            <p:cNvPr id="194" name="그룹 244"/>
            <p:cNvGrpSpPr/>
            <p:nvPr/>
          </p:nvGrpSpPr>
          <p:grpSpPr>
            <a:xfrm>
              <a:off x="6944712" y="5676386"/>
              <a:ext cx="1657996" cy="653778"/>
              <a:chOff x="1043608" y="5513705"/>
              <a:chExt cx="2503561" cy="947898"/>
            </a:xfrm>
          </p:grpSpPr>
          <p:sp>
            <p:nvSpPr>
              <p:cNvPr id="195" name="직사각형 194"/>
              <p:cNvSpPr/>
              <p:nvPr/>
            </p:nvSpPr>
            <p:spPr>
              <a:xfrm>
                <a:off x="1043608" y="5805265"/>
                <a:ext cx="2503561" cy="656338"/>
              </a:xfrm>
              <a:prstGeom prst="rect">
                <a:avLst/>
              </a:prstGeom>
              <a:solidFill>
                <a:srgbClr val="236A8D"/>
              </a:solidFill>
              <a:ln w="15875" cap="rnd">
                <a:noFill/>
                <a:tailEnd type="none"/>
              </a:ln>
              <a:effectLst>
                <a:innerShdw blurRad="63500">
                  <a:schemeClr val="tx2">
                    <a:lumMod val="75000"/>
                    <a:alpha val="73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6" name="사다리꼴 195"/>
              <p:cNvSpPr/>
              <p:nvPr/>
            </p:nvSpPr>
            <p:spPr>
              <a:xfrm>
                <a:off x="1043608" y="5513705"/>
                <a:ext cx="2503561" cy="288032"/>
              </a:xfrm>
              <a:prstGeom prst="trapezoid">
                <a:avLst>
                  <a:gd name="adj" fmla="val 64961"/>
                </a:avLst>
              </a:prstGeom>
              <a:solidFill>
                <a:schemeClr val="bg1">
                  <a:lumMod val="95000"/>
                </a:schemeClr>
              </a:solidFill>
              <a:ln w="6350" cap="rnd">
                <a:solidFill>
                  <a:schemeClr val="bg1">
                    <a:lumMod val="85000"/>
                  </a:schemeClr>
                </a:solidFill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97" name="그룹 247"/>
            <p:cNvGrpSpPr/>
            <p:nvPr/>
          </p:nvGrpSpPr>
          <p:grpSpPr>
            <a:xfrm>
              <a:off x="7946796" y="5102842"/>
              <a:ext cx="274614" cy="715702"/>
              <a:chOff x="2966984" y="8254663"/>
              <a:chExt cx="289837" cy="335238"/>
            </a:xfrm>
          </p:grpSpPr>
          <p:sp>
            <p:nvSpPr>
              <p:cNvPr id="200" name="Rectangle 29"/>
              <p:cNvSpPr>
                <a:spLocks noChangeArrowheads="1"/>
              </p:cNvSpPr>
              <p:nvPr/>
            </p:nvSpPr>
            <p:spPr bwMode="auto">
              <a:xfrm rot="10800000">
                <a:off x="2966984" y="8254663"/>
                <a:ext cx="289837" cy="335238"/>
              </a:xfrm>
              <a:prstGeom prst="rect">
                <a:avLst/>
              </a:prstGeom>
              <a:gradFill rotWithShape="1">
                <a:gsLst>
                  <a:gs pos="100000">
                    <a:srgbClr val="C00000"/>
                  </a:gs>
                  <a:gs pos="0">
                    <a:srgbClr val="C00000"/>
                  </a:gs>
                  <a:gs pos="51000">
                    <a:srgbClr val="FF0000"/>
                  </a:gs>
                  <a:gs pos="45000">
                    <a:schemeClr val="accent2">
                      <a:lumMod val="50000"/>
                    </a:schemeClr>
                  </a:gs>
                </a:gsLst>
                <a:lin ang="10800000" scaled="0"/>
              </a:gradFill>
              <a:ln>
                <a:noFill/>
              </a:ln>
              <a:effectLst>
                <a:reflection blurRad="6350" stA="32000" endPos="9000" dir="5400000" sy="-100000" algn="bl" rotWithShape="0"/>
              </a:effectLst>
              <a:extLst/>
            </p:spPr>
            <p:txBody>
              <a:bodyPr wrap="none" anchor="ctr"/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직사각형 205"/>
              <p:cNvSpPr/>
              <p:nvPr/>
            </p:nvSpPr>
            <p:spPr>
              <a:xfrm>
                <a:off x="3100469" y="8254663"/>
                <a:ext cx="51027" cy="335238"/>
              </a:xfrm>
              <a:prstGeom prst="rect">
                <a:avLst/>
              </a:prstGeom>
              <a:gradFill>
                <a:gsLst>
                  <a:gs pos="0">
                    <a:srgbClr val="3E7898">
                      <a:tint val="66000"/>
                      <a:satMod val="160000"/>
                      <a:alpha val="0"/>
                    </a:srgbClr>
                  </a:gs>
                  <a:gs pos="50000">
                    <a:srgbClr val="FFFFFF">
                      <a:alpha val="73000"/>
                    </a:srgbClr>
                  </a:gs>
                  <a:gs pos="100000">
                    <a:srgbClr val="3E7898">
                      <a:tint val="23500"/>
                      <a:satMod val="160000"/>
                      <a:alpha val="0"/>
                    </a:srgbClr>
                  </a:gs>
                </a:gsLst>
                <a:lin ang="0" scaled="0"/>
              </a:gradFill>
              <a:ln w="15875" cap="rnd" cmpd="sng" algn="ctr">
                <a:noFill/>
                <a:prstDash val="solid"/>
                <a:tailEnd type="none"/>
              </a:ln>
              <a:effectLst/>
            </p:spPr>
            <p:txBody>
              <a:bodyPr rtlCol="0" anchor="ctr"/>
              <a:lstStyle/>
              <a:p>
                <a:pPr algn="ctr" latinLnBrk="0">
                  <a:defRPr/>
                </a:pPr>
                <a:endParaRPr lang="ko-KR" altLang="en-US" kern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07" name="그룹 250"/>
            <p:cNvGrpSpPr/>
            <p:nvPr/>
          </p:nvGrpSpPr>
          <p:grpSpPr>
            <a:xfrm>
              <a:off x="7323110" y="5214951"/>
              <a:ext cx="271486" cy="603600"/>
              <a:chOff x="2966984" y="8082393"/>
              <a:chExt cx="289837" cy="507508"/>
            </a:xfrm>
          </p:grpSpPr>
          <p:sp>
            <p:nvSpPr>
              <p:cNvPr id="208" name="Rectangle 29"/>
              <p:cNvSpPr>
                <a:spLocks noChangeArrowheads="1"/>
              </p:cNvSpPr>
              <p:nvPr/>
            </p:nvSpPr>
            <p:spPr bwMode="auto">
              <a:xfrm rot="10800000">
                <a:off x="2966984" y="8082398"/>
                <a:ext cx="289837" cy="507503"/>
              </a:xfrm>
              <a:prstGeom prst="rect">
                <a:avLst/>
              </a:prstGeom>
              <a:gradFill rotWithShape="1">
                <a:gsLst>
                  <a:gs pos="100000">
                    <a:srgbClr val="0070C0"/>
                  </a:gs>
                  <a:gs pos="0">
                    <a:schemeClr val="accent1">
                      <a:lumMod val="75000"/>
                    </a:schemeClr>
                  </a:gs>
                  <a:gs pos="51000">
                    <a:srgbClr val="0070C0"/>
                  </a:gs>
                  <a:gs pos="45000">
                    <a:schemeClr val="accent1">
                      <a:lumMod val="75000"/>
                    </a:schemeClr>
                  </a:gs>
                </a:gsLst>
                <a:lin ang="10800000" scaled="0"/>
              </a:gradFill>
              <a:ln>
                <a:noFill/>
              </a:ln>
              <a:effectLst>
                <a:reflection blurRad="6350" stA="32000" endPos="9000" dir="5400000" sy="-100000" algn="bl" rotWithShape="0"/>
              </a:effectLst>
              <a:extLst/>
            </p:spPr>
            <p:txBody>
              <a:bodyPr wrap="none" anchor="ctr"/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직사각형 208"/>
              <p:cNvSpPr/>
              <p:nvPr/>
            </p:nvSpPr>
            <p:spPr>
              <a:xfrm>
                <a:off x="3080587" y="8082393"/>
                <a:ext cx="70909" cy="507503"/>
              </a:xfrm>
              <a:prstGeom prst="rect">
                <a:avLst/>
              </a:prstGeom>
              <a:gradFill>
                <a:gsLst>
                  <a:gs pos="0">
                    <a:srgbClr val="3E7898">
                      <a:tint val="66000"/>
                      <a:satMod val="160000"/>
                      <a:alpha val="0"/>
                    </a:srgbClr>
                  </a:gs>
                  <a:gs pos="50000">
                    <a:srgbClr val="FFFFFF">
                      <a:alpha val="73000"/>
                    </a:srgbClr>
                  </a:gs>
                  <a:gs pos="100000">
                    <a:srgbClr val="3E7898">
                      <a:tint val="23500"/>
                      <a:satMod val="160000"/>
                      <a:alpha val="0"/>
                    </a:srgbClr>
                  </a:gs>
                </a:gsLst>
                <a:lin ang="0" scaled="0"/>
              </a:gradFill>
              <a:ln w="15875" cap="rnd" cmpd="sng" algn="ctr">
                <a:noFill/>
                <a:prstDash val="solid"/>
                <a:tailEnd type="none"/>
              </a:ln>
              <a:effectLst/>
            </p:spPr>
            <p:txBody>
              <a:bodyPr rtlCol="0" anchor="ctr"/>
              <a:lstStyle/>
              <a:p>
                <a:pPr algn="ctr" latinLnBrk="0">
                  <a:defRPr/>
                </a:pPr>
                <a:endParaRPr lang="ko-KR" altLang="en-US" kern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12" name="Text Box 170"/>
            <p:cNvSpPr txBox="1">
              <a:spLocks noChangeArrowheads="1"/>
            </p:cNvSpPr>
            <p:nvPr/>
          </p:nvSpPr>
          <p:spPr bwMode="auto">
            <a:xfrm>
              <a:off x="7061512" y="4959015"/>
              <a:ext cx="8367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>
              <a:spAutoFit/>
            </a:bodyPr>
            <a:lstStyle/>
            <a:p>
              <a:pPr algn="ctr" eaLnBrk="0" latinLnBrk="0" hangingPunct="0">
                <a:buSzPct val="100000"/>
                <a:defRPr/>
              </a:pPr>
              <a:r>
                <a:rPr lang="en-US" altLang="ko-KR" sz="1400" kern="0" dirty="0">
                  <a:gradFill>
                    <a:gsLst>
                      <a:gs pos="100000">
                        <a:srgbClr val="0070C0"/>
                      </a:gs>
                      <a:gs pos="10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65000"/>
                        </a:prst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45%</a:t>
              </a:r>
              <a:endParaRPr lang="ko-KR" altLang="en-US" sz="1400" kern="0" dirty="0">
                <a:gradFill>
                  <a:gsLst>
                    <a:gs pos="100000">
                      <a:srgbClr val="0070C0"/>
                    </a:gs>
                    <a:gs pos="10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endParaRPr>
            </a:p>
          </p:txBody>
        </p:sp>
        <p:sp>
          <p:nvSpPr>
            <p:cNvPr id="214" name="Text Box 170"/>
            <p:cNvSpPr txBox="1">
              <a:spLocks noChangeArrowheads="1"/>
            </p:cNvSpPr>
            <p:nvPr/>
          </p:nvSpPr>
          <p:spPr bwMode="auto">
            <a:xfrm>
              <a:off x="7587772" y="4800532"/>
              <a:ext cx="104685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>
              <a:spAutoFit/>
            </a:bodyPr>
            <a:lstStyle/>
            <a:p>
              <a:pPr algn="ctr" eaLnBrk="0" latinLnBrk="0" hangingPunct="0">
                <a:buSzPct val="100000"/>
                <a:defRPr/>
              </a:pPr>
              <a:r>
                <a:rPr lang="en-US" altLang="ko-KR" sz="1600" kern="0" dirty="0">
                  <a:gradFill>
                    <a:gsLst>
                      <a:gs pos="100000">
                        <a:srgbClr val="C00000"/>
                      </a:gs>
                      <a:gs pos="10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65000"/>
                        </a:prst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49%</a:t>
              </a:r>
              <a:endParaRPr lang="ko-KR" altLang="en-US" sz="1600" kern="0" dirty="0">
                <a:gradFill>
                  <a:gsLst>
                    <a:gs pos="100000">
                      <a:srgbClr val="C00000"/>
                    </a:gs>
                    <a:gs pos="10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endParaRPr>
            </a:p>
          </p:txBody>
        </p:sp>
        <p:sp>
          <p:nvSpPr>
            <p:cNvPr id="215" name="제목 114"/>
            <p:cNvSpPr txBox="1">
              <a:spLocks/>
            </p:cNvSpPr>
            <p:nvPr/>
          </p:nvSpPr>
          <p:spPr>
            <a:xfrm>
              <a:off x="6930884" y="5937699"/>
              <a:ext cx="983285" cy="346942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eaLnBrk="0" latinLnBrk="0" hangingPunct="0">
                <a:lnSpc>
                  <a:spcPct val="85000"/>
                </a:lnSpc>
                <a:defRPr/>
              </a:pPr>
              <a:r>
                <a:rPr lang="ko-KR" altLang="en-US" sz="1400" kern="0" spc="-9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금융기관</a:t>
              </a:r>
              <a:endParaRPr lang="en-US" altLang="ko-KR" sz="1400" kern="0" spc="-9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endParaRPr>
            </a:p>
            <a:p>
              <a:pPr algn="ctr" eaLnBrk="0" latinLnBrk="0" hangingPunct="0">
                <a:lnSpc>
                  <a:spcPct val="85000"/>
                </a:lnSpc>
                <a:defRPr/>
              </a:pPr>
              <a:r>
                <a:rPr lang="ko-KR" altLang="en-US" sz="1400" kern="0" spc="-9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변화</a:t>
              </a:r>
            </a:p>
          </p:txBody>
        </p:sp>
        <p:sp>
          <p:nvSpPr>
            <p:cNvPr id="224" name="제목 114"/>
            <p:cNvSpPr txBox="1">
              <a:spLocks/>
            </p:cNvSpPr>
            <p:nvPr/>
          </p:nvSpPr>
          <p:spPr>
            <a:xfrm>
              <a:off x="7691344" y="5948265"/>
              <a:ext cx="835068" cy="316498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eaLnBrk="0" latinLnBrk="0" hangingPunct="0">
                <a:lnSpc>
                  <a:spcPct val="85000"/>
                </a:lnSpc>
                <a:defRPr/>
              </a:pPr>
              <a:r>
                <a:rPr lang="ko-KR" altLang="en-US" sz="1400" kern="0" spc="-90" dirty="0">
                  <a:gradFill>
                    <a:gsLst>
                      <a:gs pos="100000">
                        <a:srgbClr val="FFFF00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감독관행 개선</a:t>
              </a:r>
            </a:p>
          </p:txBody>
        </p:sp>
      </p:grpSp>
      <p:grpSp>
        <p:nvGrpSpPr>
          <p:cNvPr id="147" name="그룹 146"/>
          <p:cNvGrpSpPr/>
          <p:nvPr/>
        </p:nvGrpSpPr>
        <p:grpSpPr>
          <a:xfrm>
            <a:off x="6858154" y="481896"/>
            <a:ext cx="1859830" cy="333943"/>
            <a:chOff x="5957544" y="497136"/>
            <a:chExt cx="1859830" cy="333943"/>
          </a:xfrm>
        </p:grpSpPr>
        <p:sp>
          <p:nvSpPr>
            <p:cNvPr id="168" name="모서리가 둥근 직사각형 167"/>
            <p:cNvSpPr/>
            <p:nvPr/>
          </p:nvSpPr>
          <p:spPr>
            <a:xfrm>
              <a:off x="6035047" y="525727"/>
              <a:ext cx="812855" cy="25059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 w="952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169" name="Text Box 5"/>
            <p:cNvSpPr txBox="1">
              <a:spLocks noChangeArrowheads="1"/>
            </p:cNvSpPr>
            <p:nvPr/>
          </p:nvSpPr>
          <p:spPr bwMode="auto">
            <a:xfrm>
              <a:off x="6807082" y="507914"/>
              <a:ext cx="10102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latinLnBrk="0" hangingPunct="1">
                <a:defRPr/>
              </a:pPr>
              <a:r>
                <a:rPr lang="ko-KR" altLang="en-US" sz="1500" kern="0" spc="-90" dirty="0" smtClean="0">
                  <a:gradFill>
                    <a:gsLst>
                      <a:gs pos="100000">
                        <a:srgbClr val="4F81BD">
                          <a:lumMod val="75000"/>
                        </a:srgbClr>
                      </a:gs>
                      <a:gs pos="100000">
                        <a:srgbClr val="00589A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금융생태계</a:t>
              </a:r>
              <a:endParaRPr lang="ko-KR" altLang="en-US" sz="1500" kern="0" spc="-90" dirty="0">
                <a:gradFill>
                  <a:gsLst>
                    <a:gs pos="100000">
                      <a:srgbClr val="4F81BD">
                        <a:lumMod val="75000"/>
                      </a:srgbClr>
                    </a:gs>
                    <a:gs pos="100000">
                      <a:srgbClr val="00589A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5957544" y="497136"/>
              <a:ext cx="9678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base">
                <a:spcAft>
                  <a:spcPct val="0"/>
                </a:spcAft>
                <a:buClr>
                  <a:prstClr val="black">
                    <a:lumMod val="85000"/>
                    <a:lumOff val="15000"/>
                  </a:prstClr>
                </a:buClr>
              </a:pPr>
              <a:r>
                <a:rPr kumimoji="1" lang="ko-KR" altLang="en-US" sz="1400" b="1" spc="-40" dirty="0">
                  <a:gradFill>
                    <a:gsLst>
                      <a:gs pos="100000">
                        <a:prstClr val="white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창조경제</a:t>
              </a:r>
            </a:p>
          </p:txBody>
        </p:sp>
      </p:grpSp>
      <p:grpSp>
        <p:nvGrpSpPr>
          <p:cNvPr id="171" name="그룹 279"/>
          <p:cNvGrpSpPr/>
          <p:nvPr/>
        </p:nvGrpSpPr>
        <p:grpSpPr>
          <a:xfrm>
            <a:off x="467544" y="997013"/>
            <a:ext cx="1953923" cy="402989"/>
            <a:chOff x="653751" y="1605435"/>
            <a:chExt cx="3129859" cy="402989"/>
          </a:xfrm>
        </p:grpSpPr>
        <p:sp>
          <p:nvSpPr>
            <p:cNvPr id="172" name="AutoShape 55"/>
            <p:cNvSpPr>
              <a:spLocks noChangeArrowheads="1"/>
            </p:cNvSpPr>
            <p:nvPr/>
          </p:nvSpPr>
          <p:spPr bwMode="auto">
            <a:xfrm>
              <a:off x="653751" y="1605435"/>
              <a:ext cx="3129859" cy="402989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50000"/>
              </a:schemeClr>
            </a:solidFill>
            <a:ln w="31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2000" b="1">
                <a:solidFill>
                  <a:prstClr val="black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73" name="제목 114"/>
            <p:cNvSpPr txBox="1">
              <a:spLocks/>
            </p:cNvSpPr>
            <p:nvPr/>
          </p:nvSpPr>
          <p:spPr>
            <a:xfrm>
              <a:off x="878262" y="1644995"/>
              <a:ext cx="2654605" cy="314907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2200" b="1" kern="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보완 사항</a:t>
              </a:r>
            </a:p>
          </p:txBody>
        </p:sp>
      </p:grpSp>
      <p:sp>
        <p:nvSpPr>
          <p:cNvPr id="128" name="직사각형 127"/>
          <p:cNvSpPr/>
          <p:nvPr/>
        </p:nvSpPr>
        <p:spPr>
          <a:xfrm>
            <a:off x="6559956" y="4211808"/>
            <a:ext cx="210826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en-US" altLang="ko-KR" sz="105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(2014 </a:t>
            </a:r>
            <a:r>
              <a:rPr lang="ko-KR" altLang="en-US" sz="105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금융정책 </a:t>
            </a:r>
            <a:r>
              <a:rPr lang="ko-KR" altLang="en-US" sz="1050" kern="0" dirty="0" err="1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서베이</a:t>
            </a:r>
            <a:r>
              <a:rPr lang="en-US" altLang="ko-KR" sz="105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, </a:t>
            </a:r>
            <a:r>
              <a:rPr lang="ko-KR" altLang="en-US" sz="105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복수응답</a:t>
            </a:r>
            <a:r>
              <a:rPr lang="en-US" altLang="ko-KR" sz="105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)</a:t>
            </a:r>
            <a:endParaRPr lang="ko-KR" altLang="en-US" sz="1050" kern="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F79646">
                      <a:lumMod val="75000"/>
                    </a:srgbClr>
                  </a:gs>
                </a:gsLst>
                <a:lin ang="54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33923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모서리가 둥근 직사각형 8"/>
          <p:cNvSpPr/>
          <p:nvPr/>
        </p:nvSpPr>
        <p:spPr>
          <a:xfrm>
            <a:off x="499464" y="3645023"/>
            <a:ext cx="8087879" cy="1327027"/>
          </a:xfrm>
          <a:prstGeom prst="roundRect">
            <a:avLst>
              <a:gd name="adj" fmla="val 2429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77" name="모서리가 둥근 직사각형 8"/>
          <p:cNvSpPr/>
          <p:nvPr/>
        </p:nvSpPr>
        <p:spPr>
          <a:xfrm>
            <a:off x="503214" y="1695314"/>
            <a:ext cx="8087879" cy="1828892"/>
          </a:xfrm>
          <a:prstGeom prst="roundRect">
            <a:avLst>
              <a:gd name="adj" fmla="val 2429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sz="1300">
              <a:solidFill>
                <a:prstClr val="white"/>
              </a:solidFill>
              <a:cs typeface="Arial" pitchFamily="34" charset="0"/>
            </a:endParaRPr>
          </a:p>
        </p:txBody>
      </p:sp>
      <p:grpSp>
        <p:nvGrpSpPr>
          <p:cNvPr id="2" name="그룹 85"/>
          <p:cNvGrpSpPr/>
          <p:nvPr/>
        </p:nvGrpSpPr>
        <p:grpSpPr>
          <a:xfrm>
            <a:off x="434383" y="3662798"/>
            <a:ext cx="1535077" cy="1293228"/>
            <a:chOff x="454660" y="2394539"/>
            <a:chExt cx="1002593" cy="930541"/>
          </a:xfrm>
        </p:grpSpPr>
        <p:pic>
          <p:nvPicPr>
            <p:cNvPr id="88" name="Picture 3" descr="E:\기술과가치템플릿\15 - 복사본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660" y="2394539"/>
              <a:ext cx="1002593" cy="93054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9" name="자유형 88"/>
            <p:cNvSpPr/>
            <p:nvPr/>
          </p:nvSpPr>
          <p:spPr>
            <a:xfrm>
              <a:off x="477430" y="2719502"/>
              <a:ext cx="955547" cy="354558"/>
            </a:xfrm>
            <a:custGeom>
              <a:avLst/>
              <a:gdLst>
                <a:gd name="connsiteX0" fmla="*/ 21265 w 1307804"/>
                <a:gd name="connsiteY0" fmla="*/ 616688 h 616688"/>
                <a:gd name="connsiteX1" fmla="*/ 0 w 1307804"/>
                <a:gd name="connsiteY1" fmla="*/ 223283 h 616688"/>
                <a:gd name="connsiteX2" fmla="*/ 191386 w 1307804"/>
                <a:gd name="connsiteY2" fmla="*/ 0 h 616688"/>
                <a:gd name="connsiteX3" fmla="*/ 1084521 w 1307804"/>
                <a:gd name="connsiteY3" fmla="*/ 0 h 616688"/>
                <a:gd name="connsiteX4" fmla="*/ 1297172 w 1307804"/>
                <a:gd name="connsiteY4" fmla="*/ 191386 h 616688"/>
                <a:gd name="connsiteX5" fmla="*/ 1307804 w 1307804"/>
                <a:gd name="connsiteY5" fmla="*/ 606055 h 616688"/>
                <a:gd name="connsiteX6" fmla="*/ 21265 w 1307804"/>
                <a:gd name="connsiteY6" fmla="*/ 616688 h 616688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71907 w 1288325"/>
                <a:gd name="connsiteY2" fmla="*/ 0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83842 w 1288325"/>
                <a:gd name="connsiteY2" fmla="*/ 461433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83842 w 1288325"/>
                <a:gd name="connsiteY2" fmla="*/ 461433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83842 w 1288325"/>
                <a:gd name="connsiteY2" fmla="*/ 461433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425302 h 620344"/>
                <a:gd name="connsiteX1" fmla="*/ 4391 w 1288325"/>
                <a:gd name="connsiteY1" fmla="*/ 275672 h 620344"/>
                <a:gd name="connsiteX2" fmla="*/ 183842 w 1288325"/>
                <a:gd name="connsiteY2" fmla="*/ 270047 h 620344"/>
                <a:gd name="connsiteX3" fmla="*/ 1062058 w 1288325"/>
                <a:gd name="connsiteY3" fmla="*/ 278754 h 620344"/>
                <a:gd name="connsiteX4" fmla="*/ 1277693 w 1288325"/>
                <a:gd name="connsiteY4" fmla="*/ 0 h 620344"/>
                <a:gd name="connsiteX5" fmla="*/ 1288325 w 1288325"/>
                <a:gd name="connsiteY5" fmla="*/ 414669 h 620344"/>
                <a:gd name="connsiteX6" fmla="*/ 1786 w 1288325"/>
                <a:gd name="connsiteY6" fmla="*/ 425302 h 620344"/>
                <a:gd name="connsiteX0" fmla="*/ 1786 w 1288325"/>
                <a:gd name="connsiteY0" fmla="*/ 164113 h 359155"/>
                <a:gd name="connsiteX1" fmla="*/ 4391 w 1288325"/>
                <a:gd name="connsiteY1" fmla="*/ 14483 h 359155"/>
                <a:gd name="connsiteX2" fmla="*/ 183842 w 1288325"/>
                <a:gd name="connsiteY2" fmla="*/ 8858 h 359155"/>
                <a:gd name="connsiteX3" fmla="*/ 1062058 w 1288325"/>
                <a:gd name="connsiteY3" fmla="*/ 17565 h 359155"/>
                <a:gd name="connsiteX4" fmla="*/ 1286644 w 1288325"/>
                <a:gd name="connsiteY4" fmla="*/ 0 h 359155"/>
                <a:gd name="connsiteX5" fmla="*/ 1288325 w 1288325"/>
                <a:gd name="connsiteY5" fmla="*/ 153480 h 359155"/>
                <a:gd name="connsiteX6" fmla="*/ 1786 w 1288325"/>
                <a:gd name="connsiteY6" fmla="*/ 164113 h 359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8325" h="359155">
                  <a:moveTo>
                    <a:pt x="1786" y="164113"/>
                  </a:moveTo>
                  <a:cubicBezTo>
                    <a:pt x="-5302" y="32978"/>
                    <a:pt x="11479" y="145618"/>
                    <a:pt x="4391" y="14483"/>
                  </a:cubicBezTo>
                  <a:lnTo>
                    <a:pt x="183842" y="8858"/>
                  </a:lnTo>
                  <a:lnTo>
                    <a:pt x="1062058" y="17565"/>
                  </a:lnTo>
                  <a:lnTo>
                    <a:pt x="1286644" y="0"/>
                  </a:lnTo>
                  <a:cubicBezTo>
                    <a:pt x="1287204" y="51160"/>
                    <a:pt x="1287765" y="102320"/>
                    <a:pt x="1288325" y="153480"/>
                  </a:cubicBezTo>
                  <a:cubicBezTo>
                    <a:pt x="841220" y="412213"/>
                    <a:pt x="529331" y="439015"/>
                    <a:pt x="1786" y="164113"/>
                  </a:cubicBezTo>
                  <a:close/>
                </a:path>
              </a:pathLst>
            </a:custGeom>
            <a:gradFill flip="none" rotWithShape="1">
              <a:gsLst>
                <a:gs pos="37000">
                  <a:schemeClr val="bg1">
                    <a:alpha val="0"/>
                  </a:schemeClr>
                </a:gs>
                <a:gs pos="48000">
                  <a:schemeClr val="bg1">
                    <a:alpha val="0"/>
                  </a:schemeClr>
                </a:gs>
                <a:gs pos="100000">
                  <a:schemeClr val="bg1">
                    <a:alpha val="1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79" name="모서리가 둥근 직사각형 8"/>
          <p:cNvSpPr/>
          <p:nvPr/>
        </p:nvSpPr>
        <p:spPr>
          <a:xfrm>
            <a:off x="503214" y="5143511"/>
            <a:ext cx="8087879" cy="1257289"/>
          </a:xfrm>
          <a:prstGeom prst="roundRect">
            <a:avLst>
              <a:gd name="adj" fmla="val 2429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>
              <a:solidFill>
                <a:prstClr val="white"/>
              </a:solidFill>
              <a:cs typeface="Arial" pitchFamily="34" charset="0"/>
            </a:endParaRPr>
          </a:p>
        </p:txBody>
      </p:sp>
      <p:grpSp>
        <p:nvGrpSpPr>
          <p:cNvPr id="3" name="그룹 90"/>
          <p:cNvGrpSpPr/>
          <p:nvPr/>
        </p:nvGrpSpPr>
        <p:grpSpPr>
          <a:xfrm>
            <a:off x="434383" y="5158060"/>
            <a:ext cx="1535077" cy="1223267"/>
            <a:chOff x="454660" y="3489110"/>
            <a:chExt cx="1002593" cy="833007"/>
          </a:xfrm>
        </p:grpSpPr>
        <p:pic>
          <p:nvPicPr>
            <p:cNvPr id="94" name="Picture 2" descr="E:\기술과가치템플릿\15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660" y="3489110"/>
              <a:ext cx="1002593" cy="83300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5" name="자유형 94"/>
            <p:cNvSpPr/>
            <p:nvPr/>
          </p:nvSpPr>
          <p:spPr>
            <a:xfrm>
              <a:off x="477430" y="3746320"/>
              <a:ext cx="955547" cy="451786"/>
            </a:xfrm>
            <a:custGeom>
              <a:avLst/>
              <a:gdLst>
                <a:gd name="connsiteX0" fmla="*/ 21265 w 1307804"/>
                <a:gd name="connsiteY0" fmla="*/ 616688 h 616688"/>
                <a:gd name="connsiteX1" fmla="*/ 0 w 1307804"/>
                <a:gd name="connsiteY1" fmla="*/ 223283 h 616688"/>
                <a:gd name="connsiteX2" fmla="*/ 191386 w 1307804"/>
                <a:gd name="connsiteY2" fmla="*/ 0 h 616688"/>
                <a:gd name="connsiteX3" fmla="*/ 1084521 w 1307804"/>
                <a:gd name="connsiteY3" fmla="*/ 0 h 616688"/>
                <a:gd name="connsiteX4" fmla="*/ 1297172 w 1307804"/>
                <a:gd name="connsiteY4" fmla="*/ 191386 h 616688"/>
                <a:gd name="connsiteX5" fmla="*/ 1307804 w 1307804"/>
                <a:gd name="connsiteY5" fmla="*/ 606055 h 616688"/>
                <a:gd name="connsiteX6" fmla="*/ 21265 w 1307804"/>
                <a:gd name="connsiteY6" fmla="*/ 616688 h 616688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71907 w 1288325"/>
                <a:gd name="connsiteY2" fmla="*/ 0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83842 w 1288325"/>
                <a:gd name="connsiteY2" fmla="*/ 461433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83842 w 1288325"/>
                <a:gd name="connsiteY2" fmla="*/ 461433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83842 w 1288325"/>
                <a:gd name="connsiteY2" fmla="*/ 461433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425302 h 620344"/>
                <a:gd name="connsiteX1" fmla="*/ 4391 w 1288325"/>
                <a:gd name="connsiteY1" fmla="*/ 275672 h 620344"/>
                <a:gd name="connsiteX2" fmla="*/ 183842 w 1288325"/>
                <a:gd name="connsiteY2" fmla="*/ 270047 h 620344"/>
                <a:gd name="connsiteX3" fmla="*/ 1062058 w 1288325"/>
                <a:gd name="connsiteY3" fmla="*/ 278754 h 620344"/>
                <a:gd name="connsiteX4" fmla="*/ 1277693 w 1288325"/>
                <a:gd name="connsiteY4" fmla="*/ 0 h 620344"/>
                <a:gd name="connsiteX5" fmla="*/ 1288325 w 1288325"/>
                <a:gd name="connsiteY5" fmla="*/ 414669 h 620344"/>
                <a:gd name="connsiteX6" fmla="*/ 1786 w 1288325"/>
                <a:gd name="connsiteY6" fmla="*/ 425302 h 620344"/>
                <a:gd name="connsiteX0" fmla="*/ 1786 w 1288325"/>
                <a:gd name="connsiteY0" fmla="*/ 164113 h 359155"/>
                <a:gd name="connsiteX1" fmla="*/ 4391 w 1288325"/>
                <a:gd name="connsiteY1" fmla="*/ 14483 h 359155"/>
                <a:gd name="connsiteX2" fmla="*/ 183842 w 1288325"/>
                <a:gd name="connsiteY2" fmla="*/ 8858 h 359155"/>
                <a:gd name="connsiteX3" fmla="*/ 1062058 w 1288325"/>
                <a:gd name="connsiteY3" fmla="*/ 17565 h 359155"/>
                <a:gd name="connsiteX4" fmla="*/ 1286644 w 1288325"/>
                <a:gd name="connsiteY4" fmla="*/ 0 h 359155"/>
                <a:gd name="connsiteX5" fmla="*/ 1288325 w 1288325"/>
                <a:gd name="connsiteY5" fmla="*/ 153480 h 359155"/>
                <a:gd name="connsiteX6" fmla="*/ 1786 w 1288325"/>
                <a:gd name="connsiteY6" fmla="*/ 164113 h 359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8325" h="359155">
                  <a:moveTo>
                    <a:pt x="1786" y="164113"/>
                  </a:moveTo>
                  <a:cubicBezTo>
                    <a:pt x="-5302" y="32978"/>
                    <a:pt x="11479" y="145618"/>
                    <a:pt x="4391" y="14483"/>
                  </a:cubicBezTo>
                  <a:lnTo>
                    <a:pt x="183842" y="8858"/>
                  </a:lnTo>
                  <a:lnTo>
                    <a:pt x="1062058" y="17565"/>
                  </a:lnTo>
                  <a:lnTo>
                    <a:pt x="1286644" y="0"/>
                  </a:lnTo>
                  <a:cubicBezTo>
                    <a:pt x="1287204" y="51160"/>
                    <a:pt x="1287765" y="102320"/>
                    <a:pt x="1288325" y="153480"/>
                  </a:cubicBezTo>
                  <a:cubicBezTo>
                    <a:pt x="841220" y="412213"/>
                    <a:pt x="529331" y="439015"/>
                    <a:pt x="1786" y="164113"/>
                  </a:cubicBezTo>
                  <a:close/>
                </a:path>
              </a:pathLst>
            </a:custGeom>
            <a:gradFill flip="none" rotWithShape="1">
              <a:gsLst>
                <a:gs pos="37000">
                  <a:schemeClr val="bg1">
                    <a:alpha val="0"/>
                  </a:schemeClr>
                </a:gs>
                <a:gs pos="48000">
                  <a:schemeClr val="bg1">
                    <a:alpha val="0"/>
                  </a:schemeClr>
                </a:gs>
                <a:gs pos="100000">
                  <a:schemeClr val="bg1">
                    <a:alpha val="1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그룹 170"/>
          <p:cNvGrpSpPr/>
          <p:nvPr/>
        </p:nvGrpSpPr>
        <p:grpSpPr>
          <a:xfrm>
            <a:off x="2028492" y="5238531"/>
            <a:ext cx="4181389" cy="422717"/>
            <a:chOff x="4866300" y="5581400"/>
            <a:chExt cx="1120243" cy="422717"/>
          </a:xfrm>
        </p:grpSpPr>
        <p:grpSp>
          <p:nvGrpSpPr>
            <p:cNvPr id="5" name="그룹 171"/>
            <p:cNvGrpSpPr/>
            <p:nvPr/>
          </p:nvGrpSpPr>
          <p:grpSpPr>
            <a:xfrm>
              <a:off x="4867496" y="5581400"/>
              <a:ext cx="1074440" cy="422717"/>
              <a:chOff x="4867496" y="5581400"/>
              <a:chExt cx="1074440" cy="422717"/>
            </a:xfrm>
          </p:grpSpPr>
          <p:sp>
            <p:nvSpPr>
              <p:cNvPr id="174" name="오각형 173"/>
              <p:cNvSpPr/>
              <p:nvPr/>
            </p:nvSpPr>
            <p:spPr>
              <a:xfrm>
                <a:off x="4867496" y="5581400"/>
                <a:ext cx="1074440" cy="422717"/>
              </a:xfrm>
              <a:prstGeom prst="homePlate">
                <a:avLst>
                  <a:gd name="adj" fmla="val 36772"/>
                </a:avLst>
              </a:prstGeom>
              <a:solidFill>
                <a:srgbClr val="2680A8"/>
              </a:solidFill>
              <a:ln>
                <a:noFill/>
              </a:ln>
              <a:effectLst>
                <a:outerShdw blurRad="38100" dist="12700" dir="2700000" algn="ctr" rotWithShape="0">
                  <a:srgbClr val="000000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  <a:latin typeface="-윤고딕340" panose="02030504000101010101" pitchFamily="18" charset="-127"/>
                  <a:ea typeface="-윤고딕340" panose="02030504000101010101" pitchFamily="18" charset="-127"/>
                </a:endParaRPr>
              </a:p>
            </p:txBody>
          </p:sp>
          <p:sp>
            <p:nvSpPr>
              <p:cNvPr id="175" name="자유형 174"/>
              <p:cNvSpPr/>
              <p:nvPr/>
            </p:nvSpPr>
            <p:spPr>
              <a:xfrm>
                <a:off x="4868779" y="5590673"/>
                <a:ext cx="922421" cy="409074"/>
              </a:xfrm>
              <a:custGeom>
                <a:avLst/>
                <a:gdLst>
                  <a:gd name="connsiteX0" fmla="*/ 0 w 922421"/>
                  <a:gd name="connsiteY0" fmla="*/ 409074 h 409074"/>
                  <a:gd name="connsiteX1" fmla="*/ 922421 w 922421"/>
                  <a:gd name="connsiteY1" fmla="*/ 0 h 409074"/>
                  <a:gd name="connsiteX2" fmla="*/ 0 w 922421"/>
                  <a:gd name="connsiteY2" fmla="*/ 0 h 409074"/>
                  <a:gd name="connsiteX3" fmla="*/ 0 w 922421"/>
                  <a:gd name="connsiteY3" fmla="*/ 409074 h 409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2421" h="409074">
                    <a:moveTo>
                      <a:pt x="0" y="409074"/>
                    </a:moveTo>
                    <a:lnTo>
                      <a:pt x="922421" y="0"/>
                    </a:lnTo>
                    <a:lnTo>
                      <a:pt x="0" y="0"/>
                    </a:lnTo>
                    <a:lnTo>
                      <a:pt x="0" y="409074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alpha val="10000"/>
                    </a:schemeClr>
                  </a:gs>
                  <a:gs pos="0">
                    <a:schemeClr val="bg1">
                      <a:alpha val="27000"/>
                    </a:schemeClr>
                  </a:gs>
                </a:gsLst>
                <a:lin ang="9000000" scaled="0"/>
              </a:gradFill>
              <a:ln w="15875" cap="rnd">
                <a:noFill/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73" name="제목 114"/>
            <p:cNvSpPr txBox="1">
              <a:spLocks/>
            </p:cNvSpPr>
            <p:nvPr/>
          </p:nvSpPr>
          <p:spPr>
            <a:xfrm>
              <a:off x="4866300" y="5635304"/>
              <a:ext cx="1120243" cy="314907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eaLnBrk="0" latinLnBrk="0" hangingPunct="0">
                <a:defRPr/>
              </a:pPr>
              <a:r>
                <a:rPr lang="ko-KR" altLang="en-US" sz="2000" b="1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itchFamily="34" charset="0"/>
                </a:rPr>
                <a:t>경쟁과 혁신으로 적극적 자금중개</a:t>
              </a:r>
              <a:endParaRPr lang="ko-KR" altLang="en-US" sz="2000" b="1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endParaRPr>
            </a:p>
          </p:txBody>
        </p:sp>
      </p:grpSp>
      <p:grpSp>
        <p:nvGrpSpPr>
          <p:cNvPr id="6" name="그룹 80"/>
          <p:cNvGrpSpPr/>
          <p:nvPr/>
        </p:nvGrpSpPr>
        <p:grpSpPr>
          <a:xfrm>
            <a:off x="434383" y="1707747"/>
            <a:ext cx="1535077" cy="1816459"/>
            <a:chOff x="454660" y="1303250"/>
            <a:chExt cx="1002593" cy="930541"/>
          </a:xfrm>
        </p:grpSpPr>
        <p:pic>
          <p:nvPicPr>
            <p:cNvPr id="83" name="Picture 5" descr="E:\기술과가치템플릿\18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660" y="1303250"/>
              <a:ext cx="1002593" cy="93054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4" name="자유형 83"/>
            <p:cNvSpPr/>
            <p:nvPr/>
          </p:nvSpPr>
          <p:spPr>
            <a:xfrm>
              <a:off x="477430" y="1672554"/>
              <a:ext cx="955547" cy="253351"/>
            </a:xfrm>
            <a:custGeom>
              <a:avLst/>
              <a:gdLst>
                <a:gd name="connsiteX0" fmla="*/ 21265 w 1307804"/>
                <a:gd name="connsiteY0" fmla="*/ 616688 h 616688"/>
                <a:gd name="connsiteX1" fmla="*/ 0 w 1307804"/>
                <a:gd name="connsiteY1" fmla="*/ 223283 h 616688"/>
                <a:gd name="connsiteX2" fmla="*/ 191386 w 1307804"/>
                <a:gd name="connsiteY2" fmla="*/ 0 h 616688"/>
                <a:gd name="connsiteX3" fmla="*/ 1084521 w 1307804"/>
                <a:gd name="connsiteY3" fmla="*/ 0 h 616688"/>
                <a:gd name="connsiteX4" fmla="*/ 1297172 w 1307804"/>
                <a:gd name="connsiteY4" fmla="*/ 191386 h 616688"/>
                <a:gd name="connsiteX5" fmla="*/ 1307804 w 1307804"/>
                <a:gd name="connsiteY5" fmla="*/ 606055 h 616688"/>
                <a:gd name="connsiteX6" fmla="*/ 21265 w 1307804"/>
                <a:gd name="connsiteY6" fmla="*/ 616688 h 616688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71907 w 1288325"/>
                <a:gd name="connsiteY2" fmla="*/ 0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83842 w 1288325"/>
                <a:gd name="connsiteY2" fmla="*/ 461433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83842 w 1288325"/>
                <a:gd name="connsiteY2" fmla="*/ 461433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83842 w 1288325"/>
                <a:gd name="connsiteY2" fmla="*/ 461433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425302 h 620344"/>
                <a:gd name="connsiteX1" fmla="*/ 4391 w 1288325"/>
                <a:gd name="connsiteY1" fmla="*/ 275672 h 620344"/>
                <a:gd name="connsiteX2" fmla="*/ 183842 w 1288325"/>
                <a:gd name="connsiteY2" fmla="*/ 270047 h 620344"/>
                <a:gd name="connsiteX3" fmla="*/ 1062058 w 1288325"/>
                <a:gd name="connsiteY3" fmla="*/ 278754 h 620344"/>
                <a:gd name="connsiteX4" fmla="*/ 1277693 w 1288325"/>
                <a:gd name="connsiteY4" fmla="*/ 0 h 620344"/>
                <a:gd name="connsiteX5" fmla="*/ 1288325 w 1288325"/>
                <a:gd name="connsiteY5" fmla="*/ 414669 h 620344"/>
                <a:gd name="connsiteX6" fmla="*/ 1786 w 1288325"/>
                <a:gd name="connsiteY6" fmla="*/ 425302 h 620344"/>
                <a:gd name="connsiteX0" fmla="*/ 1786 w 1288325"/>
                <a:gd name="connsiteY0" fmla="*/ 164113 h 359155"/>
                <a:gd name="connsiteX1" fmla="*/ 4391 w 1288325"/>
                <a:gd name="connsiteY1" fmla="*/ 14483 h 359155"/>
                <a:gd name="connsiteX2" fmla="*/ 183842 w 1288325"/>
                <a:gd name="connsiteY2" fmla="*/ 8858 h 359155"/>
                <a:gd name="connsiteX3" fmla="*/ 1062058 w 1288325"/>
                <a:gd name="connsiteY3" fmla="*/ 17565 h 359155"/>
                <a:gd name="connsiteX4" fmla="*/ 1286644 w 1288325"/>
                <a:gd name="connsiteY4" fmla="*/ 0 h 359155"/>
                <a:gd name="connsiteX5" fmla="*/ 1288325 w 1288325"/>
                <a:gd name="connsiteY5" fmla="*/ 153480 h 359155"/>
                <a:gd name="connsiteX6" fmla="*/ 1786 w 1288325"/>
                <a:gd name="connsiteY6" fmla="*/ 164113 h 359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8325" h="359155">
                  <a:moveTo>
                    <a:pt x="1786" y="164113"/>
                  </a:moveTo>
                  <a:cubicBezTo>
                    <a:pt x="-5302" y="32978"/>
                    <a:pt x="11479" y="145618"/>
                    <a:pt x="4391" y="14483"/>
                  </a:cubicBezTo>
                  <a:lnTo>
                    <a:pt x="183842" y="8858"/>
                  </a:lnTo>
                  <a:lnTo>
                    <a:pt x="1062058" y="17565"/>
                  </a:lnTo>
                  <a:lnTo>
                    <a:pt x="1286644" y="0"/>
                  </a:lnTo>
                  <a:cubicBezTo>
                    <a:pt x="1287204" y="51160"/>
                    <a:pt x="1287765" y="102320"/>
                    <a:pt x="1288325" y="153480"/>
                  </a:cubicBezTo>
                  <a:cubicBezTo>
                    <a:pt x="841220" y="412213"/>
                    <a:pt x="529331" y="439015"/>
                    <a:pt x="1786" y="164113"/>
                  </a:cubicBezTo>
                  <a:close/>
                </a:path>
              </a:pathLst>
            </a:custGeom>
            <a:gradFill flip="none" rotWithShape="1">
              <a:gsLst>
                <a:gs pos="37000">
                  <a:schemeClr val="bg1">
                    <a:alpha val="0"/>
                  </a:schemeClr>
                </a:gs>
                <a:gs pos="48000">
                  <a:schemeClr val="bg1">
                    <a:alpha val="0"/>
                  </a:schemeClr>
                </a:gs>
                <a:gs pos="100000">
                  <a:schemeClr val="bg1">
                    <a:alpha val="1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그룹 107"/>
          <p:cNvGrpSpPr/>
          <p:nvPr/>
        </p:nvGrpSpPr>
        <p:grpSpPr>
          <a:xfrm>
            <a:off x="2032680" y="1782147"/>
            <a:ext cx="4002569" cy="422717"/>
            <a:chOff x="4867496" y="5581400"/>
            <a:chExt cx="1074440" cy="422717"/>
          </a:xfrm>
        </p:grpSpPr>
        <p:grpSp>
          <p:nvGrpSpPr>
            <p:cNvPr id="8" name="그룹 108"/>
            <p:cNvGrpSpPr/>
            <p:nvPr/>
          </p:nvGrpSpPr>
          <p:grpSpPr>
            <a:xfrm>
              <a:off x="4867496" y="5581400"/>
              <a:ext cx="1074440" cy="422717"/>
              <a:chOff x="4867496" y="5581400"/>
              <a:chExt cx="1074440" cy="422717"/>
            </a:xfrm>
          </p:grpSpPr>
          <p:sp>
            <p:nvSpPr>
              <p:cNvPr id="111" name="오각형 110"/>
              <p:cNvSpPr/>
              <p:nvPr/>
            </p:nvSpPr>
            <p:spPr>
              <a:xfrm>
                <a:off x="4867496" y="5581400"/>
                <a:ext cx="1074440" cy="422717"/>
              </a:xfrm>
              <a:prstGeom prst="homePlate">
                <a:avLst>
                  <a:gd name="adj" fmla="val 36772"/>
                </a:avLst>
              </a:prstGeom>
              <a:solidFill>
                <a:srgbClr val="385092"/>
              </a:solidFill>
              <a:ln>
                <a:noFill/>
              </a:ln>
              <a:effectLst>
                <a:outerShdw blurRad="38100" dist="12700" dir="2700000" algn="ctr" rotWithShape="0">
                  <a:srgbClr val="000000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  <a:latin typeface="-윤고딕340" panose="02030504000101010101" pitchFamily="18" charset="-127"/>
                  <a:ea typeface="-윤고딕340" panose="02030504000101010101" pitchFamily="18" charset="-127"/>
                </a:endParaRPr>
              </a:p>
            </p:txBody>
          </p:sp>
          <p:sp>
            <p:nvSpPr>
              <p:cNvPr id="112" name="자유형 111"/>
              <p:cNvSpPr/>
              <p:nvPr/>
            </p:nvSpPr>
            <p:spPr>
              <a:xfrm>
                <a:off x="4868779" y="5590673"/>
                <a:ext cx="922421" cy="409074"/>
              </a:xfrm>
              <a:custGeom>
                <a:avLst/>
                <a:gdLst>
                  <a:gd name="connsiteX0" fmla="*/ 0 w 922421"/>
                  <a:gd name="connsiteY0" fmla="*/ 409074 h 409074"/>
                  <a:gd name="connsiteX1" fmla="*/ 922421 w 922421"/>
                  <a:gd name="connsiteY1" fmla="*/ 0 h 409074"/>
                  <a:gd name="connsiteX2" fmla="*/ 0 w 922421"/>
                  <a:gd name="connsiteY2" fmla="*/ 0 h 409074"/>
                  <a:gd name="connsiteX3" fmla="*/ 0 w 922421"/>
                  <a:gd name="connsiteY3" fmla="*/ 409074 h 409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2421" h="409074">
                    <a:moveTo>
                      <a:pt x="0" y="409074"/>
                    </a:moveTo>
                    <a:lnTo>
                      <a:pt x="922421" y="0"/>
                    </a:lnTo>
                    <a:lnTo>
                      <a:pt x="0" y="0"/>
                    </a:lnTo>
                    <a:lnTo>
                      <a:pt x="0" y="409074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alpha val="10000"/>
                    </a:schemeClr>
                  </a:gs>
                  <a:gs pos="0">
                    <a:schemeClr val="bg1">
                      <a:alpha val="27000"/>
                    </a:schemeClr>
                  </a:gs>
                </a:gsLst>
                <a:lin ang="9000000" scaled="0"/>
              </a:gradFill>
              <a:ln w="15875" cap="rnd">
                <a:noFill/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10" name="제목 114"/>
            <p:cNvSpPr txBox="1">
              <a:spLocks/>
            </p:cNvSpPr>
            <p:nvPr/>
          </p:nvSpPr>
          <p:spPr>
            <a:xfrm>
              <a:off x="4880812" y="5635304"/>
              <a:ext cx="1041754" cy="314907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2000" b="1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우리 경제의 활력을 제고</a:t>
              </a:r>
              <a:endParaRPr lang="ko-KR" altLang="en-US" sz="2000" b="1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endParaRPr>
            </a:p>
          </p:txBody>
        </p:sp>
      </p:grpSp>
      <p:grpSp>
        <p:nvGrpSpPr>
          <p:cNvPr id="9" name="그룹 141"/>
          <p:cNvGrpSpPr/>
          <p:nvPr/>
        </p:nvGrpSpPr>
        <p:grpSpPr>
          <a:xfrm>
            <a:off x="366716" y="990325"/>
            <a:ext cx="8741788" cy="549717"/>
            <a:chOff x="323528" y="5798540"/>
            <a:chExt cx="8741788" cy="549717"/>
          </a:xfrm>
        </p:grpSpPr>
        <p:grpSp>
          <p:nvGrpSpPr>
            <p:cNvPr id="10" name="그룹 142"/>
            <p:cNvGrpSpPr/>
            <p:nvPr/>
          </p:nvGrpSpPr>
          <p:grpSpPr>
            <a:xfrm>
              <a:off x="323528" y="5798540"/>
              <a:ext cx="8741788" cy="549717"/>
              <a:chOff x="9525" y="336688"/>
              <a:chExt cx="4102220" cy="558662"/>
            </a:xfrm>
          </p:grpSpPr>
          <p:sp>
            <p:nvSpPr>
              <p:cNvPr id="91" name="직사각형 90"/>
              <p:cNvSpPr/>
              <p:nvPr/>
            </p:nvSpPr>
            <p:spPr bwMode="auto">
              <a:xfrm>
                <a:off x="12828" y="336688"/>
                <a:ext cx="4098917" cy="558662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kern="0">
                  <a:solidFill>
                    <a:srgbClr val="FFFF00"/>
                  </a:solidFill>
                  <a:latin typeface="HY헤드라인M"/>
                  <a:ea typeface="HY헤드라인M"/>
                </a:endParaRPr>
              </a:p>
            </p:txBody>
          </p:sp>
          <p:grpSp>
            <p:nvGrpSpPr>
              <p:cNvPr id="11" name="그룹 145"/>
              <p:cNvGrpSpPr/>
              <p:nvPr/>
            </p:nvGrpSpPr>
            <p:grpSpPr>
              <a:xfrm>
                <a:off x="9525" y="336688"/>
                <a:ext cx="3935812" cy="558662"/>
                <a:chOff x="130761" y="336688"/>
                <a:chExt cx="3814576" cy="558662"/>
              </a:xfrm>
            </p:grpSpPr>
            <p:cxnSp>
              <p:nvCxnSpPr>
                <p:cNvPr id="96" name="직선 연결선 95"/>
                <p:cNvCxnSpPr/>
                <p:nvPr/>
              </p:nvCxnSpPr>
              <p:spPr bwMode="auto">
                <a:xfrm flipH="1">
                  <a:off x="130761" y="336688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7" name="직선 연결선 96"/>
                <p:cNvCxnSpPr/>
                <p:nvPr/>
              </p:nvCxnSpPr>
              <p:spPr bwMode="auto">
                <a:xfrm flipH="1">
                  <a:off x="130761" y="895350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90" name="직사각형 89"/>
            <p:cNvSpPr/>
            <p:nvPr/>
          </p:nvSpPr>
          <p:spPr>
            <a:xfrm>
              <a:off x="323528" y="5827559"/>
              <a:ext cx="8424935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26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창조경제</a:t>
              </a:r>
              <a:r>
                <a:rPr lang="en-US" altLang="ko-KR" sz="26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, </a:t>
              </a:r>
              <a:r>
                <a:rPr lang="ko-KR" altLang="en-US" sz="26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선도형 산업에 대한 지원과 금융개혁을 추진</a:t>
              </a:r>
              <a:endParaRPr lang="ko-KR" altLang="en-US" sz="2600" b="1" kern="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endParaRPr>
            </a:p>
          </p:txBody>
        </p:sp>
      </p:grpSp>
      <p:sp>
        <p:nvSpPr>
          <p:cNvPr id="104" name="TextBox 103"/>
          <p:cNvSpPr txBox="1"/>
          <p:nvPr/>
        </p:nvSpPr>
        <p:spPr bwMode="auto">
          <a:xfrm>
            <a:off x="478159" y="242257"/>
            <a:ext cx="3098925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00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2015</a:t>
            </a:r>
            <a:r>
              <a:rPr lang="ko-KR" altLang="en-US" sz="300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년도 정책방향</a:t>
            </a:r>
            <a:endParaRPr lang="ko-KR" altLang="en-US" sz="3000" spc="-15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40" pitchFamily="18" charset="-127"/>
              <a:ea typeface="-윤고딕340" pitchFamily="18" charset="-127"/>
            </a:endParaRPr>
          </a:p>
        </p:txBody>
      </p:sp>
      <p:sp>
        <p:nvSpPr>
          <p:cNvPr id="98" name="직사각형 97"/>
          <p:cNvSpPr/>
          <p:nvPr/>
        </p:nvSpPr>
        <p:spPr>
          <a:xfrm>
            <a:off x="1986022" y="4417214"/>
            <a:ext cx="2626006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 defTabSz="1330325" eaLnBrk="0" latinLnBrk="0" hangingPunct="0">
              <a:lnSpc>
                <a:spcPts val="1400"/>
              </a:lnSpc>
              <a:spcAft>
                <a:spcPts val="600"/>
              </a:spcAft>
              <a:buSzPct val="100000"/>
              <a:buFont typeface="Arial" pitchFamily="34" charset="0"/>
              <a:buChar char="•"/>
              <a:defRPr/>
            </a:pPr>
            <a:r>
              <a:rPr lang="ko-KR" altLang="en-US" sz="1600" b="1" kern="0" spc="-15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전자금융 패러다임 전환</a:t>
            </a:r>
            <a:endParaRPr lang="en-US" altLang="ko-KR" sz="1600" b="1" kern="0" spc="-150" dirty="0" smtClean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99" name="직사각형 98"/>
          <p:cNvSpPr/>
          <p:nvPr/>
        </p:nvSpPr>
        <p:spPr>
          <a:xfrm>
            <a:off x="4334031" y="4401984"/>
            <a:ext cx="2626006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 defTabSz="1330325" eaLnBrk="0" latinLnBrk="0" hangingPunct="0">
              <a:lnSpc>
                <a:spcPts val="1400"/>
              </a:lnSpc>
              <a:spcAft>
                <a:spcPts val="600"/>
              </a:spcAft>
              <a:buSzPct val="100000"/>
              <a:buFont typeface="Arial" pitchFamily="34" charset="0"/>
              <a:buChar char="•"/>
              <a:defRPr/>
            </a:pPr>
            <a:r>
              <a:rPr lang="ko-KR" altLang="en-US" sz="1600" b="1" kern="0" spc="-15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오프라인 금융제도 개편</a:t>
            </a:r>
            <a:endParaRPr lang="en-US" altLang="ko-KR" sz="1600" b="1" kern="0" spc="-150" dirty="0" smtClean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00" name="직사각형 99"/>
          <p:cNvSpPr/>
          <p:nvPr/>
        </p:nvSpPr>
        <p:spPr>
          <a:xfrm>
            <a:off x="6761162" y="4408013"/>
            <a:ext cx="1870089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 defTabSz="1330325" eaLnBrk="0" latinLnBrk="0" hangingPunct="0">
              <a:lnSpc>
                <a:spcPts val="1400"/>
              </a:lnSpc>
              <a:spcAft>
                <a:spcPts val="600"/>
              </a:spcAft>
              <a:buSzPct val="100000"/>
              <a:buFont typeface="Arial" pitchFamily="34" charset="0"/>
              <a:buChar char="•"/>
              <a:defRPr/>
            </a:pPr>
            <a:r>
              <a:rPr lang="ko-KR" altLang="en-US" sz="1600" b="1" kern="0" spc="-150" dirty="0" err="1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핀테크</a:t>
            </a:r>
            <a:r>
              <a:rPr lang="ko-KR" altLang="en-US" sz="1600" b="1" kern="0" spc="-15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산업 육성</a:t>
            </a:r>
            <a:endParaRPr lang="ko-KR" altLang="en-US" sz="1600" b="1" kern="0" spc="-15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01" name="직사각형 100"/>
          <p:cNvSpPr/>
          <p:nvPr/>
        </p:nvSpPr>
        <p:spPr>
          <a:xfrm>
            <a:off x="2005104" y="5847353"/>
            <a:ext cx="26858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 defTabSz="1330325" eaLnBrk="0" latinLnBrk="0" hangingPunct="0">
              <a:spcAft>
                <a:spcPts val="600"/>
              </a:spcAft>
              <a:buSzPct val="100000"/>
              <a:buFont typeface="Arial" pitchFamily="34" charset="0"/>
              <a:buChar char="•"/>
              <a:defRPr/>
            </a:pPr>
            <a:r>
              <a:rPr lang="ko-KR" altLang="en-US" sz="1600" b="1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보수적 금융문화 혁신</a:t>
            </a:r>
            <a:endParaRPr lang="en-US" altLang="ko-KR" sz="1600" b="1" kern="0" dirty="0" smtClean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02" name="직사각형 101"/>
          <p:cNvSpPr/>
          <p:nvPr/>
        </p:nvSpPr>
        <p:spPr>
          <a:xfrm>
            <a:off x="4482083" y="5847553"/>
            <a:ext cx="23153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9388" indent="-179388" defTabSz="1330325" eaLnBrk="0" latinLnBrk="0" hangingPunct="0">
              <a:spcAft>
                <a:spcPts val="600"/>
              </a:spcAft>
              <a:buSzPct val="100000"/>
              <a:buFont typeface="Arial" pitchFamily="34" charset="0"/>
              <a:buChar char="•"/>
              <a:defRPr/>
            </a:pPr>
            <a:r>
              <a:rPr lang="ko-KR" altLang="en-US" sz="1600" b="1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제</a:t>
            </a:r>
            <a:r>
              <a:rPr lang="en-US" altLang="ko-KR" sz="1600" b="1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2</a:t>
            </a:r>
            <a:r>
              <a:rPr lang="ko-KR" altLang="en-US" sz="1600" b="1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단계 금융 규제개혁</a:t>
            </a:r>
          </a:p>
        </p:txBody>
      </p:sp>
      <p:sp>
        <p:nvSpPr>
          <p:cNvPr id="105" name="제목 114"/>
          <p:cNvSpPr txBox="1">
            <a:spLocks/>
          </p:cNvSpPr>
          <p:nvPr/>
        </p:nvSpPr>
        <p:spPr>
          <a:xfrm>
            <a:off x="433574" y="2219494"/>
            <a:ext cx="1505128" cy="922684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ko-KR" altLang="en-US" sz="2000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선순환 금융</a:t>
            </a:r>
            <a:endParaRPr lang="en-US" altLang="ko-KR" sz="2000" kern="0" dirty="0" smtClean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40" pitchFamily="18" charset="-127"/>
              <a:ea typeface="-윤고딕340" pitchFamily="18" charset="-127"/>
            </a:endParaRPr>
          </a:p>
          <a:p>
            <a:pPr algn="ctr"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ko-KR" altLang="en-US" sz="2000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생태계 구축</a:t>
            </a:r>
            <a:endParaRPr lang="ko-KR" altLang="en-US" sz="2000" kern="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40" pitchFamily="18" charset="-127"/>
              <a:ea typeface="-윤고딕340" pitchFamily="18" charset="-127"/>
            </a:endParaRPr>
          </a:p>
        </p:txBody>
      </p:sp>
      <p:sp>
        <p:nvSpPr>
          <p:cNvPr id="107" name="제목 114"/>
          <p:cNvSpPr txBox="1">
            <a:spLocks/>
          </p:cNvSpPr>
          <p:nvPr/>
        </p:nvSpPr>
        <p:spPr>
          <a:xfrm>
            <a:off x="568293" y="5468694"/>
            <a:ext cx="1255484" cy="922684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ko-KR" altLang="en-US" sz="2000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금융개혁추진</a:t>
            </a:r>
            <a:endParaRPr lang="ko-KR" altLang="en-US" sz="2000" kern="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40" pitchFamily="18" charset="-127"/>
              <a:ea typeface="-윤고딕340" pitchFamily="18" charset="-127"/>
            </a:endParaRPr>
          </a:p>
        </p:txBody>
      </p:sp>
      <p:grpSp>
        <p:nvGrpSpPr>
          <p:cNvPr id="12" name="그룹 112"/>
          <p:cNvGrpSpPr/>
          <p:nvPr/>
        </p:nvGrpSpPr>
        <p:grpSpPr>
          <a:xfrm>
            <a:off x="2032687" y="3745607"/>
            <a:ext cx="4038112" cy="422717"/>
            <a:chOff x="4867496" y="5581400"/>
            <a:chExt cx="1126872" cy="422717"/>
          </a:xfrm>
        </p:grpSpPr>
        <p:grpSp>
          <p:nvGrpSpPr>
            <p:cNvPr id="13" name="그룹 113"/>
            <p:cNvGrpSpPr/>
            <p:nvPr/>
          </p:nvGrpSpPr>
          <p:grpSpPr>
            <a:xfrm>
              <a:off x="4867496" y="5581400"/>
              <a:ext cx="1116954" cy="422717"/>
              <a:chOff x="4867496" y="5581400"/>
              <a:chExt cx="1116954" cy="422717"/>
            </a:xfrm>
          </p:grpSpPr>
          <p:sp>
            <p:nvSpPr>
              <p:cNvPr id="116" name="오각형 115"/>
              <p:cNvSpPr/>
              <p:nvPr/>
            </p:nvSpPr>
            <p:spPr>
              <a:xfrm>
                <a:off x="4867496" y="5581400"/>
                <a:ext cx="1116954" cy="422717"/>
              </a:xfrm>
              <a:prstGeom prst="homePlate">
                <a:avLst>
                  <a:gd name="adj" fmla="val 36772"/>
                </a:avLst>
              </a:prstGeom>
              <a:solidFill>
                <a:srgbClr val="2692A8"/>
              </a:solidFill>
              <a:ln>
                <a:noFill/>
              </a:ln>
              <a:effectLst>
                <a:outerShdw blurRad="38100" dist="12700" dir="2700000" algn="ctr" rotWithShape="0">
                  <a:srgbClr val="000000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pc="-300" dirty="0">
                  <a:solidFill>
                    <a:prstClr val="white"/>
                  </a:solidFill>
                  <a:latin typeface="-윤고딕340" panose="02030504000101010101" pitchFamily="18" charset="-127"/>
                  <a:ea typeface="-윤고딕340" panose="02030504000101010101" pitchFamily="18" charset="-127"/>
                </a:endParaRPr>
              </a:p>
            </p:txBody>
          </p:sp>
          <p:sp>
            <p:nvSpPr>
              <p:cNvPr id="169" name="자유형 168"/>
              <p:cNvSpPr/>
              <p:nvPr/>
            </p:nvSpPr>
            <p:spPr>
              <a:xfrm>
                <a:off x="4868779" y="5590673"/>
                <a:ext cx="922421" cy="409074"/>
              </a:xfrm>
              <a:custGeom>
                <a:avLst/>
                <a:gdLst>
                  <a:gd name="connsiteX0" fmla="*/ 0 w 922421"/>
                  <a:gd name="connsiteY0" fmla="*/ 409074 h 409074"/>
                  <a:gd name="connsiteX1" fmla="*/ 922421 w 922421"/>
                  <a:gd name="connsiteY1" fmla="*/ 0 h 409074"/>
                  <a:gd name="connsiteX2" fmla="*/ 0 w 922421"/>
                  <a:gd name="connsiteY2" fmla="*/ 0 h 409074"/>
                  <a:gd name="connsiteX3" fmla="*/ 0 w 922421"/>
                  <a:gd name="connsiteY3" fmla="*/ 409074 h 409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2421" h="409074">
                    <a:moveTo>
                      <a:pt x="0" y="409074"/>
                    </a:moveTo>
                    <a:lnTo>
                      <a:pt x="922421" y="0"/>
                    </a:lnTo>
                    <a:lnTo>
                      <a:pt x="0" y="0"/>
                    </a:lnTo>
                    <a:lnTo>
                      <a:pt x="0" y="409074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alpha val="10000"/>
                    </a:schemeClr>
                  </a:gs>
                  <a:gs pos="0">
                    <a:schemeClr val="bg1">
                      <a:alpha val="27000"/>
                    </a:schemeClr>
                  </a:gs>
                </a:gsLst>
                <a:lin ang="9000000" scaled="0"/>
              </a:gradFill>
              <a:ln w="15875" cap="rnd">
                <a:noFill/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15" name="제목 114"/>
            <p:cNvSpPr txBox="1">
              <a:spLocks/>
            </p:cNvSpPr>
            <p:nvPr/>
          </p:nvSpPr>
          <p:spPr>
            <a:xfrm>
              <a:off x="4869474" y="5635304"/>
              <a:ext cx="1124894" cy="314907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eaLnBrk="0" latinLnBrk="0" hangingPunct="0">
                <a:defRPr/>
              </a:pPr>
              <a:r>
                <a:rPr lang="ko-KR" altLang="en-US" sz="2000" b="1" kern="0" spc="-150" dirty="0" err="1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itchFamily="34" charset="0"/>
                </a:rPr>
                <a:t>핀테크</a:t>
              </a:r>
              <a:r>
                <a:rPr lang="ko-KR" altLang="en-US" sz="2000" b="1" kern="0" spc="-15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itchFamily="34" charset="0"/>
                </a:rPr>
                <a:t> 육성 등 새로운 부가가치 창출</a:t>
              </a:r>
              <a:endParaRPr lang="ko-KR" altLang="en-US" sz="2000" b="1" kern="0" spc="-15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endParaRPr>
            </a:p>
          </p:txBody>
        </p:sp>
      </p:grpSp>
      <p:cxnSp>
        <p:nvCxnSpPr>
          <p:cNvPr id="183" name="직선 연결선 182"/>
          <p:cNvCxnSpPr/>
          <p:nvPr/>
        </p:nvCxnSpPr>
        <p:spPr>
          <a:xfrm flipH="1">
            <a:off x="6661193" y="4378210"/>
            <a:ext cx="55044" cy="277898"/>
          </a:xfrm>
          <a:prstGeom prst="line">
            <a:avLst/>
          </a:prstGeom>
          <a:ln w="22225">
            <a:solidFill>
              <a:schemeClr val="accent1">
                <a:lumMod val="75000"/>
                <a:alpha val="5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직선 연결선 185"/>
          <p:cNvCxnSpPr/>
          <p:nvPr/>
        </p:nvCxnSpPr>
        <p:spPr>
          <a:xfrm flipH="1">
            <a:off x="4291283" y="4378210"/>
            <a:ext cx="55044" cy="277898"/>
          </a:xfrm>
          <a:prstGeom prst="line">
            <a:avLst/>
          </a:prstGeom>
          <a:ln w="22225">
            <a:solidFill>
              <a:schemeClr val="accent1">
                <a:lumMod val="75000"/>
                <a:alpha val="5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직선 연결선 186"/>
          <p:cNvCxnSpPr/>
          <p:nvPr/>
        </p:nvCxnSpPr>
        <p:spPr>
          <a:xfrm flipH="1">
            <a:off x="4355976" y="5896348"/>
            <a:ext cx="55044" cy="277898"/>
          </a:xfrm>
          <a:prstGeom prst="line">
            <a:avLst/>
          </a:prstGeom>
          <a:ln w="22225">
            <a:solidFill>
              <a:schemeClr val="accent1">
                <a:lumMod val="75000"/>
                <a:alpha val="5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그룹 130"/>
          <p:cNvGrpSpPr/>
          <p:nvPr/>
        </p:nvGrpSpPr>
        <p:grpSpPr>
          <a:xfrm>
            <a:off x="6858154" y="481896"/>
            <a:ext cx="1859830" cy="333943"/>
            <a:chOff x="5957544" y="497136"/>
            <a:chExt cx="1859830" cy="333943"/>
          </a:xfrm>
        </p:grpSpPr>
        <p:sp>
          <p:nvSpPr>
            <p:cNvPr id="132" name="모서리가 둥근 직사각형 131"/>
            <p:cNvSpPr/>
            <p:nvPr/>
          </p:nvSpPr>
          <p:spPr>
            <a:xfrm>
              <a:off x="6035047" y="525727"/>
              <a:ext cx="812855" cy="25059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 w="952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133" name="Text Box 5"/>
            <p:cNvSpPr txBox="1">
              <a:spLocks noChangeArrowheads="1"/>
            </p:cNvSpPr>
            <p:nvPr/>
          </p:nvSpPr>
          <p:spPr bwMode="auto">
            <a:xfrm>
              <a:off x="6807082" y="507914"/>
              <a:ext cx="10102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latinLnBrk="0" hangingPunct="1">
                <a:defRPr/>
              </a:pPr>
              <a:r>
                <a:rPr lang="ko-KR" altLang="en-US" sz="1500" kern="0" spc="-90" dirty="0" smtClean="0">
                  <a:gradFill>
                    <a:gsLst>
                      <a:gs pos="100000">
                        <a:srgbClr val="4F81BD">
                          <a:lumMod val="75000"/>
                        </a:srgbClr>
                      </a:gs>
                      <a:gs pos="100000">
                        <a:srgbClr val="00589A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금융생태계</a:t>
              </a:r>
              <a:endParaRPr lang="ko-KR" altLang="en-US" sz="1500" kern="0" spc="-90" dirty="0">
                <a:gradFill>
                  <a:gsLst>
                    <a:gs pos="100000">
                      <a:srgbClr val="4F81BD">
                        <a:lumMod val="75000"/>
                      </a:srgbClr>
                    </a:gs>
                    <a:gs pos="100000">
                      <a:srgbClr val="00589A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5957544" y="497136"/>
              <a:ext cx="9678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base">
                <a:spcAft>
                  <a:spcPct val="0"/>
                </a:spcAft>
                <a:buClr>
                  <a:prstClr val="black">
                    <a:lumMod val="85000"/>
                    <a:lumOff val="15000"/>
                  </a:prstClr>
                </a:buClr>
              </a:pPr>
              <a:r>
                <a:rPr kumimoji="1" lang="ko-KR" altLang="en-US" sz="1400" b="1" spc="-40" dirty="0">
                  <a:gradFill>
                    <a:gsLst>
                      <a:gs pos="100000">
                        <a:prstClr val="white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창조경제</a:t>
              </a:r>
            </a:p>
          </p:txBody>
        </p:sp>
      </p:grpSp>
      <p:sp>
        <p:nvSpPr>
          <p:cNvPr id="24" name="모서리가 둥근 직사각형 23"/>
          <p:cNvSpPr/>
          <p:nvPr/>
        </p:nvSpPr>
        <p:spPr>
          <a:xfrm>
            <a:off x="541325" y="1821421"/>
            <a:ext cx="1309421" cy="270727"/>
          </a:xfrm>
          <a:prstGeom prst="roundRect">
            <a:avLst/>
          </a:prstGeom>
          <a:solidFill>
            <a:schemeClr val="bg1"/>
          </a:solidFill>
          <a:ln w="15875" cap="rnd">
            <a:noFill/>
            <a:tailEnd type="none"/>
          </a:ln>
          <a:effectLst>
            <a:innerShdw blurRad="12700" dist="127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0" name="직사각형 129"/>
          <p:cNvSpPr/>
          <p:nvPr/>
        </p:nvSpPr>
        <p:spPr>
          <a:xfrm>
            <a:off x="780971" y="1751793"/>
            <a:ext cx="8418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ko-KR" altLang="en-US" kern="0" dirty="0" smtClean="0">
                <a:gradFill>
                  <a:gsLst>
                    <a:gs pos="100000">
                      <a:srgbClr val="1F497D">
                        <a:lumMod val="75000"/>
                      </a:srgb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과제</a:t>
            </a:r>
            <a:r>
              <a:rPr lang="en-US" altLang="ko-KR" sz="2000" kern="0" dirty="0">
                <a:gradFill>
                  <a:gsLst>
                    <a:gs pos="100000">
                      <a:srgbClr val="1F497D">
                        <a:lumMod val="75000"/>
                      </a:srgb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 </a:t>
            </a:r>
            <a:r>
              <a:rPr lang="en-US" altLang="ko-KR" sz="2000" kern="0" dirty="0" smtClean="0">
                <a:gradFill>
                  <a:gsLst>
                    <a:gs pos="100000">
                      <a:srgbClr val="1F497D">
                        <a:lumMod val="75000"/>
                      </a:srgb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1</a:t>
            </a:r>
            <a:endParaRPr lang="en-US" altLang="ko-KR" sz="1600" kern="0" dirty="0">
              <a:gradFill>
                <a:gsLst>
                  <a:gs pos="100000">
                    <a:srgbClr val="1F497D">
                      <a:lumMod val="75000"/>
                    </a:srgb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40" pitchFamily="18" charset="-127"/>
              <a:ea typeface="-윤고딕340" pitchFamily="18" charset="-127"/>
            </a:endParaRPr>
          </a:p>
        </p:txBody>
      </p:sp>
      <p:sp>
        <p:nvSpPr>
          <p:cNvPr id="135" name="모서리가 둥근 직사각형 134"/>
          <p:cNvSpPr/>
          <p:nvPr/>
        </p:nvSpPr>
        <p:spPr>
          <a:xfrm>
            <a:off x="541325" y="3778705"/>
            <a:ext cx="1309421" cy="270727"/>
          </a:xfrm>
          <a:prstGeom prst="roundRect">
            <a:avLst/>
          </a:prstGeom>
          <a:solidFill>
            <a:schemeClr val="bg1"/>
          </a:solidFill>
          <a:ln w="15875" cap="rnd">
            <a:noFill/>
            <a:tailEnd type="none"/>
          </a:ln>
          <a:effectLst>
            <a:innerShdw blurRad="12700" dist="127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6" name="직사각형 135"/>
          <p:cNvSpPr/>
          <p:nvPr/>
        </p:nvSpPr>
        <p:spPr>
          <a:xfrm>
            <a:off x="780971" y="3709077"/>
            <a:ext cx="8418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ko-KR" altLang="en-US" kern="0" dirty="0" smtClean="0">
                <a:gradFill>
                  <a:gsLst>
                    <a:gs pos="100000">
                      <a:srgbClr val="1F497D">
                        <a:lumMod val="75000"/>
                      </a:srgb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과제</a:t>
            </a:r>
            <a:r>
              <a:rPr lang="en-US" altLang="ko-KR" sz="2000" kern="0" dirty="0">
                <a:gradFill>
                  <a:gsLst>
                    <a:gs pos="100000">
                      <a:srgbClr val="1F497D">
                        <a:lumMod val="75000"/>
                      </a:srgb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 </a:t>
            </a:r>
            <a:r>
              <a:rPr lang="en-US" altLang="ko-KR" sz="2000" kern="0" dirty="0" smtClean="0">
                <a:gradFill>
                  <a:gsLst>
                    <a:gs pos="100000">
                      <a:srgbClr val="1F497D">
                        <a:lumMod val="75000"/>
                      </a:srgb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2</a:t>
            </a:r>
            <a:endParaRPr lang="en-US" altLang="ko-KR" sz="1600" kern="0" dirty="0">
              <a:gradFill>
                <a:gsLst>
                  <a:gs pos="100000">
                    <a:srgbClr val="1F497D">
                      <a:lumMod val="75000"/>
                    </a:srgb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40" pitchFamily="18" charset="-127"/>
              <a:ea typeface="-윤고딕340" pitchFamily="18" charset="-127"/>
            </a:endParaRPr>
          </a:p>
        </p:txBody>
      </p:sp>
      <p:sp>
        <p:nvSpPr>
          <p:cNvPr id="137" name="제목 114"/>
          <p:cNvSpPr txBox="1">
            <a:spLocks/>
          </p:cNvSpPr>
          <p:nvPr/>
        </p:nvSpPr>
        <p:spPr>
          <a:xfrm>
            <a:off x="396579" y="4077072"/>
            <a:ext cx="1623007" cy="857256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defTabSz="1330325" eaLnBrk="0" latinLnBrk="0" hangingPunct="0">
              <a:lnSpc>
                <a:spcPct val="80000"/>
              </a:lnSpc>
              <a:spcAft>
                <a:spcPts val="600"/>
              </a:spcAft>
              <a:buSzPct val="100000"/>
              <a:defRPr/>
            </a:pPr>
            <a:r>
              <a:rPr lang="ko-KR" altLang="en-US" sz="2000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금융과 </a:t>
            </a:r>
            <a:r>
              <a:rPr lang="en-US" altLang="ko-KR" sz="2000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IT</a:t>
            </a:r>
          </a:p>
          <a:p>
            <a:pPr algn="ctr" defTabSz="1330325" eaLnBrk="0" latinLnBrk="0" hangingPunct="0">
              <a:lnSpc>
                <a:spcPct val="80000"/>
              </a:lnSpc>
              <a:spcAft>
                <a:spcPts val="600"/>
              </a:spcAft>
              <a:buSzPct val="100000"/>
              <a:defRPr/>
            </a:pPr>
            <a:r>
              <a:rPr lang="ko-KR" altLang="en-US" sz="2000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융합 본격화</a:t>
            </a:r>
            <a:endParaRPr lang="en-US" altLang="ko-KR" sz="2000" kern="0" dirty="0" smtClean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40" pitchFamily="18" charset="-127"/>
              <a:ea typeface="-윤고딕340" pitchFamily="18" charset="-127"/>
            </a:endParaRPr>
          </a:p>
        </p:txBody>
      </p:sp>
      <p:sp>
        <p:nvSpPr>
          <p:cNvPr id="138" name="모서리가 둥근 직사각형 137"/>
          <p:cNvSpPr/>
          <p:nvPr/>
        </p:nvSpPr>
        <p:spPr>
          <a:xfrm>
            <a:off x="541325" y="5269749"/>
            <a:ext cx="1309421" cy="270727"/>
          </a:xfrm>
          <a:prstGeom prst="roundRect">
            <a:avLst/>
          </a:prstGeom>
          <a:solidFill>
            <a:schemeClr val="bg1"/>
          </a:solidFill>
          <a:ln w="15875" cap="rnd">
            <a:noFill/>
            <a:tailEnd type="none"/>
          </a:ln>
          <a:effectLst>
            <a:innerShdw blurRad="12700" dist="127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9" name="직사각형 138"/>
          <p:cNvSpPr/>
          <p:nvPr/>
        </p:nvSpPr>
        <p:spPr>
          <a:xfrm>
            <a:off x="780971" y="5200121"/>
            <a:ext cx="8418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ko-KR" altLang="en-US" kern="0" dirty="0" smtClean="0">
                <a:gradFill>
                  <a:gsLst>
                    <a:gs pos="100000">
                      <a:srgbClr val="1F497D">
                        <a:lumMod val="75000"/>
                      </a:srgb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과제</a:t>
            </a:r>
            <a:r>
              <a:rPr lang="en-US" altLang="ko-KR" sz="2000" kern="0" dirty="0">
                <a:gradFill>
                  <a:gsLst>
                    <a:gs pos="100000">
                      <a:srgbClr val="1F497D">
                        <a:lumMod val="75000"/>
                      </a:srgb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 </a:t>
            </a:r>
            <a:r>
              <a:rPr lang="en-US" altLang="ko-KR" sz="2000" kern="0" dirty="0" smtClean="0">
                <a:gradFill>
                  <a:gsLst>
                    <a:gs pos="100000">
                      <a:srgbClr val="1F497D">
                        <a:lumMod val="75000"/>
                      </a:srgb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3</a:t>
            </a:r>
            <a:endParaRPr lang="en-US" altLang="ko-KR" sz="1600" kern="0" dirty="0">
              <a:gradFill>
                <a:gsLst>
                  <a:gs pos="100000">
                    <a:srgbClr val="1F497D">
                      <a:lumMod val="75000"/>
                    </a:srgb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40" pitchFamily="18" charset="-127"/>
              <a:ea typeface="-윤고딕340" pitchFamily="18" charset="-127"/>
            </a:endParaRPr>
          </a:p>
        </p:txBody>
      </p:sp>
      <p:cxnSp>
        <p:nvCxnSpPr>
          <p:cNvPr id="92" name="직선 연결선 91"/>
          <p:cNvCxnSpPr/>
          <p:nvPr/>
        </p:nvCxnSpPr>
        <p:spPr>
          <a:xfrm>
            <a:off x="2032755" y="2658839"/>
            <a:ext cx="1507135" cy="0"/>
          </a:xfrm>
          <a:prstGeom prst="line">
            <a:avLst/>
          </a:prstGeom>
          <a:ln w="9525">
            <a:gradFill>
              <a:gsLst>
                <a:gs pos="100000">
                  <a:schemeClr val="tx1">
                    <a:lumMod val="65000"/>
                    <a:lumOff val="3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4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아래쪽 화살표 92"/>
          <p:cNvSpPr/>
          <p:nvPr/>
        </p:nvSpPr>
        <p:spPr>
          <a:xfrm rot="16200000">
            <a:off x="3348507" y="2832269"/>
            <a:ext cx="458800" cy="222143"/>
          </a:xfrm>
          <a:prstGeom prst="downArrow">
            <a:avLst>
              <a:gd name="adj1" fmla="val 50000"/>
              <a:gd name="adj2" fmla="val 56775"/>
            </a:avLst>
          </a:prstGeom>
          <a:gradFill>
            <a:gsLst>
              <a:gs pos="833">
                <a:srgbClr val="FFFF00">
                  <a:alpha val="0"/>
                </a:srgbClr>
              </a:gs>
              <a:gs pos="48000">
                <a:schemeClr val="tx2">
                  <a:lumMod val="60000"/>
                  <a:lumOff val="40000"/>
                </a:schemeClr>
              </a:gs>
              <a:gs pos="100000">
                <a:srgbClr val="0070C0"/>
              </a:gs>
            </a:gsLst>
            <a:lin ang="5400000" scaled="0"/>
          </a:gradFill>
          <a:ln w="15875" cap="rnd">
            <a:noFill/>
            <a:tailEnd type="triangl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prstClr val="white"/>
              </a:solidFill>
            </a:endParaRPr>
          </a:p>
        </p:txBody>
      </p:sp>
      <p:grpSp>
        <p:nvGrpSpPr>
          <p:cNvPr id="15" name="그룹 105"/>
          <p:cNvGrpSpPr/>
          <p:nvPr/>
        </p:nvGrpSpPr>
        <p:grpSpPr>
          <a:xfrm>
            <a:off x="6964319" y="2251342"/>
            <a:ext cx="1686784" cy="1167581"/>
            <a:chOff x="6362869" y="2251342"/>
            <a:chExt cx="1686784" cy="1167581"/>
          </a:xfrm>
        </p:grpSpPr>
        <p:sp>
          <p:nvSpPr>
            <p:cNvPr id="108" name="모서리가 둥근 직사각형 8"/>
            <p:cNvSpPr/>
            <p:nvPr/>
          </p:nvSpPr>
          <p:spPr>
            <a:xfrm>
              <a:off x="6425600" y="2311603"/>
              <a:ext cx="1512000" cy="110732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0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09" name="직사각형 108"/>
            <p:cNvSpPr/>
            <p:nvPr/>
          </p:nvSpPr>
          <p:spPr>
            <a:xfrm>
              <a:off x="6425600" y="2304056"/>
              <a:ext cx="1512000" cy="354783"/>
            </a:xfrm>
            <a:prstGeom prst="rect">
              <a:avLst/>
            </a:prstGeom>
            <a:gradFill>
              <a:gsLst>
                <a:gs pos="100000">
                  <a:srgbClr val="298183"/>
                </a:gs>
                <a:gs pos="100000">
                  <a:srgbClr val="0070C0"/>
                </a:gs>
              </a:gsLst>
              <a:lin ang="10800000" scaled="0"/>
            </a:gradFill>
            <a:ln w="15875" cap="rnd">
              <a:noFill/>
              <a:tailEnd type="triangl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prstClr val="white"/>
                </a:solidFill>
              </a:endParaRPr>
            </a:p>
          </p:txBody>
        </p:sp>
        <p:grpSp>
          <p:nvGrpSpPr>
            <p:cNvPr id="16" name="그룹 112"/>
            <p:cNvGrpSpPr/>
            <p:nvPr/>
          </p:nvGrpSpPr>
          <p:grpSpPr>
            <a:xfrm flipH="1">
              <a:off x="6932073" y="2251342"/>
              <a:ext cx="1005641" cy="397671"/>
              <a:chOff x="481538" y="2996952"/>
              <a:chExt cx="1996130" cy="414337"/>
            </a:xfrm>
          </p:grpSpPr>
          <p:pic>
            <p:nvPicPr>
              <p:cNvPr id="119" name="Picture 2" descr="C:\Users\Administrator\Desktop\미래부가치평가\그림3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43639"/>
              <a:stretch/>
            </p:blipFill>
            <p:spPr bwMode="auto">
              <a:xfrm>
                <a:off x="481538" y="2996952"/>
                <a:ext cx="1996130" cy="4143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0" name="Picture 2" descr="C:\Users\Administrator\Desktop\미래부가치평가\그림3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43639"/>
              <a:stretch/>
            </p:blipFill>
            <p:spPr bwMode="auto">
              <a:xfrm>
                <a:off x="481538" y="2996952"/>
                <a:ext cx="1996130" cy="4143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4" name="제목 114"/>
            <p:cNvSpPr txBox="1">
              <a:spLocks/>
            </p:cNvSpPr>
            <p:nvPr/>
          </p:nvSpPr>
          <p:spPr>
            <a:xfrm>
              <a:off x="6451327" y="2325800"/>
              <a:ext cx="1486273" cy="302241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1600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재도전 단계</a:t>
              </a:r>
              <a:endParaRPr lang="en-US" altLang="ko-KR" sz="160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endParaRPr>
            </a:p>
          </p:txBody>
        </p:sp>
        <p:cxnSp>
          <p:nvCxnSpPr>
            <p:cNvPr id="117" name="직선 연결선 116"/>
            <p:cNvCxnSpPr/>
            <p:nvPr/>
          </p:nvCxnSpPr>
          <p:spPr>
            <a:xfrm>
              <a:off x="6430482" y="2658839"/>
              <a:ext cx="1512000" cy="0"/>
            </a:xfrm>
            <a:prstGeom prst="line">
              <a:avLst/>
            </a:prstGeom>
            <a:ln w="9525">
              <a:gradFill>
                <a:gsLst>
                  <a:gs pos="10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48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직사각형 117"/>
            <p:cNvSpPr/>
            <p:nvPr/>
          </p:nvSpPr>
          <p:spPr>
            <a:xfrm>
              <a:off x="6362869" y="2730231"/>
              <a:ext cx="1686784" cy="6309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3663" indent="-93663" defTabSz="1330325" eaLnBrk="0" latinLnBrk="0" hangingPunct="0">
                <a:spcAft>
                  <a:spcPts val="600"/>
                </a:spcAft>
                <a:buSzPct val="100000"/>
                <a:buFont typeface="Arial" pitchFamily="34" charset="0"/>
                <a:buChar char="•"/>
                <a:defRPr/>
              </a:pPr>
              <a:r>
                <a:rPr lang="ko-KR" altLang="en-US" sz="1500" kern="0" spc="-100" dirty="0" smtClean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본인 보증의무 면제 </a:t>
              </a:r>
              <a:endParaRPr lang="en-US" altLang="ko-KR" sz="1500" kern="0" spc="-15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endParaRPr>
            </a:p>
            <a:p>
              <a:pPr marL="93663" indent="-93663" defTabSz="1330325" eaLnBrk="0" latinLnBrk="0" hangingPunct="0">
                <a:spcAft>
                  <a:spcPts val="600"/>
                </a:spcAft>
                <a:buSzPct val="100000"/>
                <a:buFont typeface="Arial" pitchFamily="34" charset="0"/>
                <a:buChar char="•"/>
                <a:defRPr/>
              </a:pPr>
              <a:r>
                <a:rPr lang="ko-KR" altLang="en-US" sz="1500" kern="0" spc="-250" dirty="0" smtClean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실패기업 재도전 지원</a:t>
              </a:r>
              <a:endParaRPr lang="ko-KR" altLang="en-US" sz="1500" kern="0" spc="-25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endParaRPr>
            </a:p>
          </p:txBody>
        </p:sp>
      </p:grpSp>
      <p:sp>
        <p:nvSpPr>
          <p:cNvPr id="121" name="아래쪽 화살표 120"/>
          <p:cNvSpPr/>
          <p:nvPr/>
        </p:nvSpPr>
        <p:spPr>
          <a:xfrm rot="16200000">
            <a:off x="6684891" y="2848559"/>
            <a:ext cx="458800" cy="222143"/>
          </a:xfrm>
          <a:prstGeom prst="downArrow">
            <a:avLst>
              <a:gd name="adj1" fmla="val 50000"/>
              <a:gd name="adj2" fmla="val 56775"/>
            </a:avLst>
          </a:prstGeom>
          <a:gradFill>
            <a:gsLst>
              <a:gs pos="833">
                <a:srgbClr val="FFFF00">
                  <a:alpha val="0"/>
                </a:srgbClr>
              </a:gs>
              <a:gs pos="48000">
                <a:schemeClr val="tx2">
                  <a:lumMod val="60000"/>
                  <a:lumOff val="40000"/>
                </a:schemeClr>
              </a:gs>
              <a:gs pos="100000">
                <a:srgbClr val="0070C0"/>
              </a:gs>
            </a:gsLst>
            <a:lin ang="5400000" scaled="0"/>
          </a:gradFill>
          <a:ln w="15875" cap="rnd">
            <a:noFill/>
            <a:tailEnd type="triangl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prstClr val="white"/>
              </a:solidFill>
            </a:endParaRPr>
          </a:p>
        </p:txBody>
      </p:sp>
      <p:grpSp>
        <p:nvGrpSpPr>
          <p:cNvPr id="17" name="그룹 121"/>
          <p:cNvGrpSpPr/>
          <p:nvPr/>
        </p:nvGrpSpPr>
        <p:grpSpPr>
          <a:xfrm>
            <a:off x="1970381" y="2230370"/>
            <a:ext cx="1833432" cy="1188553"/>
            <a:chOff x="1970381" y="2230370"/>
            <a:chExt cx="1833432" cy="1188553"/>
          </a:xfrm>
        </p:grpSpPr>
        <p:sp>
          <p:nvSpPr>
            <p:cNvPr id="123" name="모서리가 둥근 직사각형 8"/>
            <p:cNvSpPr/>
            <p:nvPr/>
          </p:nvSpPr>
          <p:spPr>
            <a:xfrm>
              <a:off x="2027890" y="2311603"/>
              <a:ext cx="1512000" cy="110732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0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24" name="직사각형 123"/>
            <p:cNvSpPr/>
            <p:nvPr/>
          </p:nvSpPr>
          <p:spPr>
            <a:xfrm>
              <a:off x="2027890" y="2304056"/>
              <a:ext cx="1512000" cy="354783"/>
            </a:xfrm>
            <a:prstGeom prst="rect">
              <a:avLst/>
            </a:prstGeom>
            <a:gradFill>
              <a:gsLst>
                <a:gs pos="0">
                  <a:srgbClr val="0070C0">
                    <a:alpha val="0"/>
                  </a:srgbClr>
                </a:gs>
                <a:gs pos="0">
                  <a:srgbClr val="0070C0"/>
                </a:gs>
              </a:gsLst>
              <a:lin ang="10800000" scaled="0"/>
            </a:gradFill>
            <a:ln w="15875" cap="rnd">
              <a:noFill/>
              <a:tailEnd type="triangl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prstClr val="white"/>
                </a:solidFill>
              </a:endParaRPr>
            </a:p>
          </p:txBody>
        </p:sp>
        <p:grpSp>
          <p:nvGrpSpPr>
            <p:cNvPr id="18" name="그룹 124"/>
            <p:cNvGrpSpPr/>
            <p:nvPr/>
          </p:nvGrpSpPr>
          <p:grpSpPr>
            <a:xfrm flipH="1">
              <a:off x="2523340" y="2230370"/>
              <a:ext cx="1002112" cy="397671"/>
              <a:chOff x="481538" y="2996952"/>
              <a:chExt cx="1996130" cy="414337"/>
            </a:xfrm>
          </p:grpSpPr>
          <p:pic>
            <p:nvPicPr>
              <p:cNvPr id="128" name="Picture 2" descr="C:\Users\Administrator\Desktop\미래부가치평가\그림3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43639"/>
              <a:stretch/>
            </p:blipFill>
            <p:spPr bwMode="auto">
              <a:xfrm>
                <a:off x="481538" y="2996952"/>
                <a:ext cx="1996130" cy="4143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9" name="Picture 2" descr="C:\Users\Administrator\Desktop\미래부가치평가\그림3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43639"/>
              <a:stretch/>
            </p:blipFill>
            <p:spPr bwMode="auto">
              <a:xfrm>
                <a:off x="481538" y="2996952"/>
                <a:ext cx="1996130" cy="4143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26" name="제목 114"/>
            <p:cNvSpPr txBox="1">
              <a:spLocks/>
            </p:cNvSpPr>
            <p:nvPr/>
          </p:nvSpPr>
          <p:spPr>
            <a:xfrm>
              <a:off x="2053527" y="2322916"/>
              <a:ext cx="1486363" cy="302241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1600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창업 단계</a:t>
              </a:r>
              <a:endParaRPr lang="en-US" altLang="ko-KR" sz="160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endParaRPr>
            </a:p>
          </p:txBody>
        </p:sp>
        <p:sp>
          <p:nvSpPr>
            <p:cNvPr id="127" name="직사각형 126"/>
            <p:cNvSpPr/>
            <p:nvPr/>
          </p:nvSpPr>
          <p:spPr>
            <a:xfrm>
              <a:off x="1970381" y="2730231"/>
              <a:ext cx="1833432" cy="6309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3663" indent="-93663" defTabSz="1330325" eaLnBrk="0" latinLnBrk="0" hangingPunct="0">
                <a:spcAft>
                  <a:spcPts val="600"/>
                </a:spcAft>
                <a:buSzPct val="100000"/>
                <a:buFont typeface="Arial" pitchFamily="34" charset="0"/>
                <a:buChar char="•"/>
                <a:defRPr/>
              </a:pPr>
              <a:r>
                <a:rPr lang="ko-KR" altLang="en-US" sz="1500" kern="0" spc="-100" dirty="0" smtClean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창업자금 지원확대</a:t>
              </a:r>
              <a:endParaRPr lang="en-US" altLang="ko-KR" sz="1500" kern="0" spc="-10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endParaRPr>
            </a:p>
            <a:p>
              <a:pPr marL="93663" indent="-93663" defTabSz="1330325" eaLnBrk="0" latinLnBrk="0" hangingPunct="0">
                <a:spcAft>
                  <a:spcPts val="600"/>
                </a:spcAft>
                <a:buSzPct val="100000"/>
                <a:buFont typeface="Arial" pitchFamily="34" charset="0"/>
                <a:buChar char="•"/>
                <a:defRPr/>
              </a:pPr>
              <a:r>
                <a:rPr lang="ko-KR" altLang="en-US" sz="1500" kern="0" dirty="0" smtClean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기술금융 </a:t>
              </a:r>
              <a:r>
                <a:rPr lang="en-US" altLang="ko-KR" sz="1500" kern="0" dirty="0" smtClean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3.0</a:t>
              </a:r>
              <a:endParaRPr lang="ko-KR" altLang="en-US" sz="15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endParaRPr>
            </a:p>
          </p:txBody>
        </p:sp>
      </p:grpSp>
      <p:grpSp>
        <p:nvGrpSpPr>
          <p:cNvPr id="19" name="그룹 176"/>
          <p:cNvGrpSpPr/>
          <p:nvPr/>
        </p:nvGrpSpPr>
        <p:grpSpPr>
          <a:xfrm>
            <a:off x="5332044" y="2223821"/>
            <a:ext cx="1614776" cy="1195102"/>
            <a:chOff x="4181360" y="2223821"/>
            <a:chExt cx="1614776" cy="1195102"/>
          </a:xfrm>
        </p:grpSpPr>
        <p:sp>
          <p:nvSpPr>
            <p:cNvPr id="178" name="모서리가 둥근 직사각형 8"/>
            <p:cNvSpPr/>
            <p:nvPr/>
          </p:nvSpPr>
          <p:spPr>
            <a:xfrm>
              <a:off x="4203498" y="2311602"/>
              <a:ext cx="1512000" cy="1107321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0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79" name="직사각형 178"/>
            <p:cNvSpPr/>
            <p:nvPr/>
          </p:nvSpPr>
          <p:spPr>
            <a:xfrm>
              <a:off x="4203498" y="2304056"/>
              <a:ext cx="1512000" cy="354783"/>
            </a:xfrm>
            <a:prstGeom prst="rect">
              <a:avLst/>
            </a:prstGeom>
            <a:gradFill>
              <a:gsLst>
                <a:gs pos="100000">
                  <a:srgbClr val="236A8D"/>
                </a:gs>
                <a:gs pos="100000">
                  <a:srgbClr val="0070C0"/>
                </a:gs>
              </a:gsLst>
              <a:lin ang="10800000" scaled="0"/>
            </a:gradFill>
            <a:ln w="15875" cap="rnd">
              <a:noFill/>
              <a:tailEnd type="triangl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prstClr val="white"/>
                </a:solidFill>
              </a:endParaRPr>
            </a:p>
          </p:txBody>
        </p:sp>
        <p:grpSp>
          <p:nvGrpSpPr>
            <p:cNvPr id="20" name="그룹 179"/>
            <p:cNvGrpSpPr/>
            <p:nvPr/>
          </p:nvGrpSpPr>
          <p:grpSpPr>
            <a:xfrm flipH="1">
              <a:off x="4699629" y="2223821"/>
              <a:ext cx="1024499" cy="397671"/>
              <a:chOff x="481538" y="2996952"/>
              <a:chExt cx="1996130" cy="414337"/>
            </a:xfrm>
          </p:grpSpPr>
          <p:pic>
            <p:nvPicPr>
              <p:cNvPr id="185" name="Picture 2" descr="C:\Users\Administrator\Desktop\미래부가치평가\그림3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43639"/>
              <a:stretch/>
            </p:blipFill>
            <p:spPr bwMode="auto">
              <a:xfrm>
                <a:off x="481538" y="2996952"/>
                <a:ext cx="1996130" cy="4143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8" name="Picture 2" descr="C:\Users\Administrator\Desktop\미래부가치평가\그림3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43639"/>
              <a:stretch/>
            </p:blipFill>
            <p:spPr bwMode="auto">
              <a:xfrm>
                <a:off x="481538" y="2996952"/>
                <a:ext cx="1996130" cy="4143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81" name="제목 114"/>
            <p:cNvSpPr txBox="1">
              <a:spLocks/>
            </p:cNvSpPr>
            <p:nvPr/>
          </p:nvSpPr>
          <p:spPr>
            <a:xfrm>
              <a:off x="4229708" y="2325800"/>
              <a:ext cx="1494420" cy="302241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1600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회수 단계</a:t>
              </a:r>
              <a:endParaRPr lang="en-US" altLang="ko-KR" sz="160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endParaRPr>
            </a:p>
          </p:txBody>
        </p:sp>
        <p:cxnSp>
          <p:nvCxnSpPr>
            <p:cNvPr id="182" name="직선 연결선 181"/>
            <p:cNvCxnSpPr/>
            <p:nvPr/>
          </p:nvCxnSpPr>
          <p:spPr>
            <a:xfrm>
              <a:off x="4208472" y="2658839"/>
              <a:ext cx="1512000" cy="0"/>
            </a:xfrm>
            <a:prstGeom prst="line">
              <a:avLst/>
            </a:prstGeom>
            <a:ln w="9525">
              <a:gradFill>
                <a:gsLst>
                  <a:gs pos="10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48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직사각형 183"/>
            <p:cNvSpPr/>
            <p:nvPr/>
          </p:nvSpPr>
          <p:spPr>
            <a:xfrm>
              <a:off x="4181360" y="2730231"/>
              <a:ext cx="1614776" cy="6309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3663" indent="-93663" defTabSz="1330325" eaLnBrk="0" latinLnBrk="0" hangingPunct="0">
                <a:spcAft>
                  <a:spcPts val="600"/>
                </a:spcAft>
                <a:buSzPct val="100000"/>
                <a:buFont typeface="Arial" pitchFamily="34" charset="0"/>
                <a:buChar char="•"/>
                <a:defRPr/>
              </a:pPr>
              <a:r>
                <a:rPr lang="en-US" altLang="ko-KR" sz="1500" kern="0" dirty="0" smtClean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M&amp;A</a:t>
              </a:r>
              <a:r>
                <a:rPr lang="ko-KR" altLang="en-US" sz="1500" kern="0" dirty="0" smtClean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 활성화</a:t>
              </a:r>
              <a:endParaRPr lang="en-US" altLang="ko-KR" sz="15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endParaRPr>
            </a:p>
            <a:p>
              <a:pPr marL="93663" indent="-93663" defTabSz="1330325" eaLnBrk="0" latinLnBrk="0" hangingPunct="0">
                <a:spcAft>
                  <a:spcPts val="600"/>
                </a:spcAft>
                <a:buSzPct val="100000"/>
                <a:buFont typeface="Arial" pitchFamily="34" charset="0"/>
                <a:buChar char="•"/>
                <a:defRPr/>
              </a:pPr>
              <a:r>
                <a:rPr lang="en-US" altLang="ko-KR" sz="1500" kern="0" dirty="0" smtClean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IPO </a:t>
              </a:r>
              <a:r>
                <a:rPr lang="ko-KR" altLang="en-US" sz="1500" kern="0" dirty="0" smtClean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확대</a:t>
              </a:r>
              <a:endParaRPr lang="ko-KR" altLang="en-US" sz="15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endParaRPr>
            </a:p>
          </p:txBody>
        </p:sp>
      </p:grpSp>
      <p:sp>
        <p:nvSpPr>
          <p:cNvPr id="189" name="아래쪽 화살표 188"/>
          <p:cNvSpPr/>
          <p:nvPr/>
        </p:nvSpPr>
        <p:spPr>
          <a:xfrm rot="16200000">
            <a:off x="5011074" y="2819158"/>
            <a:ext cx="458800" cy="222143"/>
          </a:xfrm>
          <a:prstGeom prst="downArrow">
            <a:avLst>
              <a:gd name="adj1" fmla="val 50000"/>
              <a:gd name="adj2" fmla="val 56775"/>
            </a:avLst>
          </a:prstGeom>
          <a:gradFill>
            <a:gsLst>
              <a:gs pos="833">
                <a:srgbClr val="FFFF00">
                  <a:alpha val="0"/>
                </a:srgbClr>
              </a:gs>
              <a:gs pos="48000">
                <a:schemeClr val="tx2">
                  <a:lumMod val="60000"/>
                  <a:lumOff val="40000"/>
                </a:schemeClr>
              </a:gs>
              <a:gs pos="100000">
                <a:srgbClr val="0070C0"/>
              </a:gs>
            </a:gsLst>
            <a:lin ang="5400000" scaled="0"/>
          </a:gradFill>
          <a:ln w="15875" cap="rnd">
            <a:noFill/>
            <a:tailEnd type="triangl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prstClr val="white"/>
              </a:solidFill>
            </a:endParaRPr>
          </a:p>
        </p:txBody>
      </p:sp>
      <p:grpSp>
        <p:nvGrpSpPr>
          <p:cNvPr id="21" name="그룹 139"/>
          <p:cNvGrpSpPr/>
          <p:nvPr/>
        </p:nvGrpSpPr>
        <p:grpSpPr>
          <a:xfrm>
            <a:off x="3630956" y="2223526"/>
            <a:ext cx="1833432" cy="1188553"/>
            <a:chOff x="1970381" y="2230370"/>
            <a:chExt cx="1833432" cy="1188553"/>
          </a:xfrm>
        </p:grpSpPr>
        <p:sp>
          <p:nvSpPr>
            <p:cNvPr id="142" name="모서리가 둥근 직사각형 8"/>
            <p:cNvSpPr/>
            <p:nvPr/>
          </p:nvSpPr>
          <p:spPr>
            <a:xfrm>
              <a:off x="2027890" y="2311603"/>
              <a:ext cx="1512000" cy="110732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0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49" name="직사각형 148"/>
            <p:cNvSpPr/>
            <p:nvPr/>
          </p:nvSpPr>
          <p:spPr>
            <a:xfrm>
              <a:off x="2027890" y="2304056"/>
              <a:ext cx="1512000" cy="35478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5875" cap="rnd">
              <a:noFill/>
              <a:tailEnd type="triangl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prstClr val="white"/>
                </a:solidFill>
              </a:endParaRPr>
            </a:p>
          </p:txBody>
        </p:sp>
        <p:grpSp>
          <p:nvGrpSpPr>
            <p:cNvPr id="22" name="그룹 150"/>
            <p:cNvGrpSpPr/>
            <p:nvPr/>
          </p:nvGrpSpPr>
          <p:grpSpPr>
            <a:xfrm flipH="1">
              <a:off x="2523340" y="2230370"/>
              <a:ext cx="1002112" cy="397671"/>
              <a:chOff x="481538" y="2996952"/>
              <a:chExt cx="1996130" cy="414337"/>
            </a:xfrm>
          </p:grpSpPr>
          <p:pic>
            <p:nvPicPr>
              <p:cNvPr id="171" name="Picture 2" descr="C:\Users\Administrator\Desktop\미래부가치평가\그림3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43639"/>
              <a:stretch/>
            </p:blipFill>
            <p:spPr bwMode="auto">
              <a:xfrm>
                <a:off x="481538" y="2996952"/>
                <a:ext cx="1996130" cy="4143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6" name="Picture 2" descr="C:\Users\Administrator\Desktop\미래부가치평가\그림3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43639"/>
              <a:stretch/>
            </p:blipFill>
            <p:spPr bwMode="auto">
              <a:xfrm>
                <a:off x="481538" y="2996952"/>
                <a:ext cx="1996130" cy="4143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58" name="제목 114"/>
            <p:cNvSpPr txBox="1">
              <a:spLocks/>
            </p:cNvSpPr>
            <p:nvPr/>
          </p:nvSpPr>
          <p:spPr>
            <a:xfrm>
              <a:off x="2053527" y="2322916"/>
              <a:ext cx="1486363" cy="302241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1600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성장 단계</a:t>
              </a:r>
              <a:endParaRPr lang="en-US" altLang="ko-KR" sz="160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endParaRPr>
            </a:p>
          </p:txBody>
        </p:sp>
        <p:sp>
          <p:nvSpPr>
            <p:cNvPr id="160" name="직사각형 159"/>
            <p:cNvSpPr/>
            <p:nvPr/>
          </p:nvSpPr>
          <p:spPr>
            <a:xfrm>
              <a:off x="1970381" y="2730231"/>
              <a:ext cx="1833432" cy="6309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3663" indent="-93663" defTabSz="1330325" eaLnBrk="0" latinLnBrk="0" hangingPunct="0">
                <a:spcAft>
                  <a:spcPts val="600"/>
                </a:spcAft>
                <a:buSzPct val="100000"/>
                <a:buFont typeface="Arial" pitchFamily="34" charset="0"/>
                <a:buChar char="•"/>
                <a:defRPr/>
              </a:pPr>
              <a:r>
                <a:rPr lang="ko-KR" altLang="en-US" sz="1500" kern="0" spc="-150" dirty="0" smtClean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성장자금 지원</a:t>
              </a:r>
              <a:endParaRPr lang="en-US" altLang="ko-KR" sz="1500" kern="0" spc="-15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endParaRPr>
            </a:p>
            <a:p>
              <a:pPr marL="93663" indent="-93663" defTabSz="1330325" eaLnBrk="0" latinLnBrk="0" hangingPunct="0">
                <a:spcAft>
                  <a:spcPts val="600"/>
                </a:spcAft>
                <a:buSzPct val="100000"/>
                <a:buFont typeface="Arial" pitchFamily="34" charset="0"/>
                <a:buChar char="•"/>
                <a:defRPr/>
              </a:pPr>
              <a:r>
                <a:rPr lang="ko-KR" altLang="en-US" sz="1500" kern="0" spc="-100" dirty="0" smtClean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일시적 애로 지원</a:t>
              </a:r>
              <a:endParaRPr lang="ko-KR" altLang="en-US" sz="1500" kern="0" spc="-10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2370924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2"/>
          <p:cNvSpPr>
            <a:spLocks noChangeArrowheads="1"/>
          </p:cNvSpPr>
          <p:nvPr/>
        </p:nvSpPr>
        <p:spPr bwMode="auto">
          <a:xfrm>
            <a:off x="462336" y="2349028"/>
            <a:ext cx="8215367" cy="4176316"/>
          </a:xfrm>
          <a:prstGeom prst="rect">
            <a:avLst/>
          </a:prstGeom>
          <a:solidFill>
            <a:srgbClr val="F9F9F9"/>
          </a:solidFill>
          <a:ln w="3175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98" name="모서리가 둥근 직사각형 8"/>
          <p:cNvSpPr/>
          <p:nvPr/>
        </p:nvSpPr>
        <p:spPr>
          <a:xfrm>
            <a:off x="3705198" y="2641632"/>
            <a:ext cx="4804633" cy="135958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>
            <a:innerShdw blurRad="152400" dir="13500000">
              <a:schemeClr val="bg1">
                <a:lumMod val="65000"/>
                <a:alpha val="31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106" name="Picture 2" descr="C:\Users\Administrator\Desktop\미래부가치평가\그림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17942" y="2666898"/>
            <a:ext cx="1791654" cy="2894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AutoShape 55"/>
          <p:cNvSpPr>
            <a:spLocks noChangeArrowheads="1"/>
          </p:cNvSpPr>
          <p:nvPr/>
        </p:nvSpPr>
        <p:spPr bwMode="auto">
          <a:xfrm>
            <a:off x="3705198" y="2635107"/>
            <a:ext cx="4804633" cy="345740"/>
          </a:xfrm>
          <a:prstGeom prst="roundRect">
            <a:avLst>
              <a:gd name="adj" fmla="val 0"/>
            </a:avLst>
          </a:prstGeom>
          <a:solidFill>
            <a:srgbClr val="23639D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10" name="제목 114"/>
          <p:cNvSpPr txBox="1">
            <a:spLocks/>
          </p:cNvSpPr>
          <p:nvPr/>
        </p:nvSpPr>
        <p:spPr>
          <a:xfrm>
            <a:off x="3631656" y="2628922"/>
            <a:ext cx="4560222" cy="346073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eaLnBrk="0" latinLnBrk="0" hangingPunct="0">
              <a:defRPr/>
            </a:pPr>
            <a:r>
              <a:rPr lang="ko-KR" altLang="en-US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  </a:t>
            </a:r>
            <a:r>
              <a:rPr lang="en-US" altLang="ko-KR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1. </a:t>
            </a:r>
            <a:r>
              <a:rPr lang="ko-KR" altLang="en-US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창업 투자기반 확대 </a:t>
            </a:r>
          </a:p>
        </p:txBody>
      </p:sp>
      <p:sp>
        <p:nvSpPr>
          <p:cNvPr id="111" name="직사각형 110"/>
          <p:cNvSpPr/>
          <p:nvPr/>
        </p:nvSpPr>
        <p:spPr>
          <a:xfrm>
            <a:off x="3837406" y="2958748"/>
            <a:ext cx="4682187" cy="1030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 defTabSz="1330325" eaLnBrk="0" latinLnBrk="0" hangingPunct="0">
              <a:lnSpc>
                <a:spcPct val="120000"/>
              </a:lnSpc>
              <a:spcAft>
                <a:spcPts val="200"/>
              </a:spcAft>
              <a:buSzPct val="100000"/>
              <a:buFont typeface="Arial" pitchFamily="34" charset="0"/>
              <a:buChar char="•"/>
              <a:defRPr/>
            </a:pPr>
            <a:r>
              <a:rPr lang="ko-KR" altLang="en-US" sz="1600" kern="0" dirty="0" err="1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크라우드펀딩</a:t>
            </a:r>
            <a:r>
              <a:rPr lang="ko-KR" altLang="en-US" sz="16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제도의 조속한 정착</a:t>
            </a:r>
            <a:endParaRPr lang="en-US" altLang="ko-KR" sz="1600" kern="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  <a:p>
            <a:pPr marL="179388" indent="-179388" defTabSz="1330325" eaLnBrk="0" latinLnBrk="0" hangingPunct="0">
              <a:lnSpc>
                <a:spcPct val="120000"/>
              </a:lnSpc>
              <a:spcAft>
                <a:spcPts val="200"/>
              </a:spcAft>
              <a:buSzPct val="100000"/>
              <a:buFont typeface="Arial" pitchFamily="34" charset="0"/>
              <a:buChar char="•"/>
              <a:defRPr/>
            </a:pPr>
            <a:r>
              <a:rPr lang="ko-KR" altLang="en-US" sz="16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투자금융 자금 </a:t>
            </a:r>
            <a:r>
              <a:rPr lang="en-US" altLang="ko-KR" sz="16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3</a:t>
            </a:r>
            <a:r>
              <a:rPr lang="ko-KR" altLang="en-US" sz="16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조원 집행</a:t>
            </a:r>
            <a:r>
              <a:rPr lang="en-US" altLang="ko-KR" sz="14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(</a:t>
            </a:r>
            <a:r>
              <a:rPr lang="ko-KR" altLang="en-US" sz="14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성장사다리펀드</a:t>
            </a:r>
            <a:r>
              <a:rPr lang="en-US" altLang="ko-KR" sz="14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, </a:t>
            </a:r>
            <a:r>
              <a:rPr lang="ko-KR" altLang="en-US" sz="14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모태펀드</a:t>
            </a:r>
            <a:r>
              <a:rPr lang="en-US" altLang="ko-KR" sz="14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)</a:t>
            </a:r>
          </a:p>
          <a:p>
            <a:pPr marL="179388" indent="-179388" defTabSz="1330325" eaLnBrk="0" latinLnBrk="0" hangingPunct="0">
              <a:lnSpc>
                <a:spcPct val="120000"/>
              </a:lnSpc>
              <a:spcAft>
                <a:spcPts val="200"/>
              </a:spcAft>
              <a:buSzPct val="100000"/>
              <a:buFont typeface="Arial" pitchFamily="34" charset="0"/>
              <a:buChar char="•"/>
              <a:defRPr/>
            </a:pPr>
            <a:r>
              <a:rPr lang="ko-KR" altLang="en-US" sz="16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창조경제혁신센터와 연계펀드 </a:t>
            </a:r>
            <a:r>
              <a:rPr lang="en-US" altLang="ko-KR" sz="16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6,000</a:t>
            </a:r>
            <a:r>
              <a:rPr lang="ko-KR" altLang="en-US" sz="1600" kern="0" dirty="0" err="1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억원</a:t>
            </a:r>
            <a:r>
              <a:rPr lang="ko-KR" altLang="en-US" sz="16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조성</a:t>
            </a:r>
            <a:endParaRPr lang="en-US" altLang="ko-KR" sz="1600" kern="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28" name="모서리가 둥근 직사각형 8"/>
          <p:cNvSpPr/>
          <p:nvPr/>
        </p:nvSpPr>
        <p:spPr>
          <a:xfrm>
            <a:off x="3704637" y="4109410"/>
            <a:ext cx="4806000" cy="110625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>
            <a:innerShdw blurRad="152400" dir="13500000">
              <a:schemeClr val="bg1">
                <a:lumMod val="65000"/>
                <a:alpha val="31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 dirty="0">
              <a:solidFill>
                <a:prstClr val="white"/>
              </a:solidFill>
              <a:cs typeface="Arial" pitchFamily="34" charset="0"/>
            </a:endParaRPr>
          </a:p>
        </p:txBody>
      </p:sp>
      <p:grpSp>
        <p:nvGrpSpPr>
          <p:cNvPr id="5" name="그룹 81"/>
          <p:cNvGrpSpPr/>
          <p:nvPr/>
        </p:nvGrpSpPr>
        <p:grpSpPr>
          <a:xfrm>
            <a:off x="3704783" y="4008360"/>
            <a:ext cx="4812261" cy="463956"/>
            <a:chOff x="483149" y="1394429"/>
            <a:chExt cx="6710692" cy="430480"/>
          </a:xfrm>
        </p:grpSpPr>
        <p:sp>
          <p:nvSpPr>
            <p:cNvPr id="131" name="AutoShape 55"/>
            <p:cNvSpPr>
              <a:spLocks noChangeArrowheads="1"/>
            </p:cNvSpPr>
            <p:nvPr/>
          </p:nvSpPr>
          <p:spPr bwMode="auto">
            <a:xfrm>
              <a:off x="483149" y="1481713"/>
              <a:ext cx="6710692" cy="343196"/>
            </a:xfrm>
            <a:prstGeom prst="roundRect">
              <a:avLst>
                <a:gd name="adj" fmla="val 0"/>
              </a:avLst>
            </a:prstGeom>
            <a:solidFill>
              <a:srgbClr val="298183"/>
            </a:solidFill>
            <a:ln w="31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dirty="0">
                <a:solidFill>
                  <a:prstClr val="black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pic>
          <p:nvPicPr>
            <p:cNvPr id="134" name="Picture 3" descr="E:\PNG\기타\빛광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245" y="1394429"/>
              <a:ext cx="1223766" cy="4571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0" name="제목 114"/>
          <p:cNvSpPr txBox="1">
            <a:spLocks/>
          </p:cNvSpPr>
          <p:nvPr/>
        </p:nvSpPr>
        <p:spPr>
          <a:xfrm>
            <a:off x="3622325" y="4126314"/>
            <a:ext cx="4616967" cy="329310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eaLnBrk="0" latinLnBrk="0" hangingPunct="0">
              <a:defRPr/>
            </a:pPr>
            <a:r>
              <a:rPr lang="ko-KR" altLang="en-US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  </a:t>
            </a:r>
            <a:r>
              <a:rPr lang="en-US" altLang="ko-KR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2. </a:t>
            </a:r>
            <a:r>
              <a:rPr lang="ko-KR" altLang="en-US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위험분담</a:t>
            </a:r>
            <a:r>
              <a:rPr lang="en-US" altLang="ko-KR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, </a:t>
            </a:r>
            <a:r>
              <a:rPr lang="ko-KR" altLang="en-US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세제지원 등 벤처투자 유인제고</a:t>
            </a:r>
          </a:p>
        </p:txBody>
      </p:sp>
      <p:sp>
        <p:nvSpPr>
          <p:cNvPr id="126" name="직사각형 125"/>
          <p:cNvSpPr/>
          <p:nvPr/>
        </p:nvSpPr>
        <p:spPr>
          <a:xfrm>
            <a:off x="3837406" y="4475327"/>
            <a:ext cx="4877998" cy="76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defTabSz="1330325" eaLnBrk="0" latinLnBrk="0" hangingPunct="0">
              <a:lnSpc>
                <a:spcPct val="12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ko-KR" altLang="en-US" sz="1600" kern="0" spc="-1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벤처 투자위험을 분산</a:t>
            </a:r>
            <a:r>
              <a:rPr lang="en-US" altLang="ko-KR" sz="1600" kern="0" spc="-1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·</a:t>
            </a:r>
            <a:r>
              <a:rPr lang="ko-KR" altLang="en-US" sz="1600" kern="0" spc="-1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감축해주는 금융상품</a:t>
            </a:r>
            <a:r>
              <a:rPr lang="en-US" altLang="ko-KR" sz="1600" kern="0" spc="-1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sz="1600" kern="0" spc="-1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출시</a:t>
            </a:r>
            <a:endParaRPr lang="en-US" altLang="ko-KR" sz="1600" kern="0" spc="-10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  <a:p>
            <a:pPr marL="177800" indent="-177800" defTabSz="1330325" eaLnBrk="0" latinLnBrk="0" hangingPunct="0">
              <a:lnSpc>
                <a:spcPct val="12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ko-KR" altLang="en-US" sz="16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엔젤투자 소득공제 확대 등 세제지원 강화</a:t>
            </a:r>
            <a:endParaRPr lang="en-US" altLang="ko-KR" sz="1600" kern="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16" name="모서리가 둥근 직사각형 8"/>
          <p:cNvSpPr/>
          <p:nvPr/>
        </p:nvSpPr>
        <p:spPr>
          <a:xfrm>
            <a:off x="3705198" y="5490818"/>
            <a:ext cx="4806000" cy="92342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>
            <a:innerShdw blurRad="152400" dir="13500000">
              <a:schemeClr val="bg1">
                <a:lumMod val="65000"/>
                <a:alpha val="31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 dirty="0">
              <a:solidFill>
                <a:prstClr val="white"/>
              </a:solidFill>
              <a:cs typeface="Arial" pitchFamily="34" charset="0"/>
            </a:endParaRPr>
          </a:p>
        </p:txBody>
      </p:sp>
      <p:grpSp>
        <p:nvGrpSpPr>
          <p:cNvPr id="7" name="그룹 132"/>
          <p:cNvGrpSpPr/>
          <p:nvPr/>
        </p:nvGrpSpPr>
        <p:grpSpPr>
          <a:xfrm>
            <a:off x="3705198" y="5245800"/>
            <a:ext cx="4816644" cy="470922"/>
            <a:chOff x="469465" y="1387805"/>
            <a:chExt cx="6675214" cy="433081"/>
          </a:xfrm>
        </p:grpSpPr>
        <p:sp>
          <p:nvSpPr>
            <p:cNvPr id="119" name="AutoShape 55"/>
            <p:cNvSpPr>
              <a:spLocks noChangeArrowheads="1"/>
            </p:cNvSpPr>
            <p:nvPr/>
          </p:nvSpPr>
          <p:spPr bwMode="auto">
            <a:xfrm>
              <a:off x="469465" y="1477690"/>
              <a:ext cx="6662153" cy="343196"/>
            </a:xfrm>
            <a:prstGeom prst="roundRect">
              <a:avLst>
                <a:gd name="adj" fmla="val 0"/>
              </a:avLst>
            </a:prstGeom>
            <a:solidFill>
              <a:srgbClr val="248E9C"/>
            </a:solidFill>
            <a:ln w="31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dirty="0">
                <a:solidFill>
                  <a:prstClr val="black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21" name="직사각형 120"/>
            <p:cNvSpPr/>
            <p:nvPr/>
          </p:nvSpPr>
          <p:spPr>
            <a:xfrm>
              <a:off x="483730" y="1387805"/>
              <a:ext cx="6660949" cy="48148"/>
            </a:xfrm>
            <a:prstGeom prst="rect">
              <a:avLst/>
            </a:prstGeom>
            <a:gradFill>
              <a:gsLst>
                <a:gs pos="100000">
                  <a:schemeClr val="bg1">
                    <a:alpha val="41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16200000" scaled="0"/>
            </a:gradFill>
            <a:ln w="22225">
              <a:noFill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solidFill>
                  <a:prstClr val="white"/>
                </a:solidFill>
              </a:endParaRPr>
            </a:p>
          </p:txBody>
        </p:sp>
        <p:pic>
          <p:nvPicPr>
            <p:cNvPr id="122" name="Picture 3" descr="E:\PNG\기타\빛광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245" y="1394429"/>
              <a:ext cx="1223766" cy="4571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8" name="제목 114"/>
          <p:cNvSpPr txBox="1">
            <a:spLocks/>
          </p:cNvSpPr>
          <p:nvPr/>
        </p:nvSpPr>
        <p:spPr>
          <a:xfrm>
            <a:off x="3631656" y="5362826"/>
            <a:ext cx="4861612" cy="332248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eaLnBrk="0" latinLnBrk="0" hangingPunct="0">
              <a:defRPr/>
            </a:pPr>
            <a:r>
              <a:rPr lang="ko-KR" altLang="en-US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  </a:t>
            </a:r>
            <a:r>
              <a:rPr lang="en-US" altLang="ko-KR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3. </a:t>
            </a:r>
            <a:r>
              <a:rPr lang="ko-KR" altLang="en-US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기술금융 </a:t>
            </a:r>
            <a:r>
              <a:rPr lang="en-US" altLang="ko-KR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3.0 </a:t>
            </a:r>
            <a:r>
              <a:rPr lang="ko-KR" altLang="en-US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으로 </a:t>
            </a:r>
            <a:r>
              <a:rPr lang="ko-KR" altLang="en-US" kern="0" dirty="0" err="1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원스톱</a:t>
            </a:r>
            <a:r>
              <a:rPr lang="ko-KR" altLang="en-US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 자금공급</a:t>
            </a:r>
          </a:p>
        </p:txBody>
      </p:sp>
      <p:sp>
        <p:nvSpPr>
          <p:cNvPr id="114" name="직사각형 113"/>
          <p:cNvSpPr/>
          <p:nvPr/>
        </p:nvSpPr>
        <p:spPr>
          <a:xfrm>
            <a:off x="3837406" y="5688115"/>
            <a:ext cx="4768104" cy="708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defTabSz="1330325" eaLnBrk="0" latinLnBrk="0" hangingPunct="0">
              <a:lnSpc>
                <a:spcPct val="120000"/>
              </a:lnSpc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ko-KR" sz="16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ea typeface="-윤고딕330" pitchFamily="18" charset="-127"/>
              </a:rPr>
              <a:t>‘</a:t>
            </a:r>
            <a:r>
              <a:rPr lang="ko-KR" altLang="en-US" sz="16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기술투자펀드</a:t>
            </a:r>
            <a:r>
              <a:rPr lang="en-US" altLang="ko-KR" sz="16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ea typeface="-윤고딕330" pitchFamily="18" charset="-127"/>
              </a:rPr>
              <a:t>‘</a:t>
            </a:r>
            <a:r>
              <a:rPr lang="ko-KR" altLang="en-US" sz="16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등 기술금융 </a:t>
            </a:r>
            <a:r>
              <a:rPr lang="en-US" altLang="ko-KR" sz="16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20</a:t>
            </a:r>
            <a:r>
              <a:rPr lang="ko-KR" altLang="en-US" sz="16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조원 이상 추가공급</a:t>
            </a:r>
            <a:endParaRPr lang="en-US" altLang="ko-KR" sz="1600" kern="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  <a:p>
            <a:pPr marL="177800" indent="-177800" defTabSz="1330325" eaLnBrk="0" latinLnBrk="0" hangingPunct="0">
              <a:lnSpc>
                <a:spcPct val="120000"/>
              </a:lnSpc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ko-KR" altLang="en-US" sz="1600" kern="0" spc="-1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창조경제혁신센터 내 </a:t>
            </a:r>
            <a:r>
              <a:rPr lang="en-US" altLang="ko-KR" sz="1600" kern="0" spc="-1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Finance Zone</a:t>
            </a:r>
            <a:r>
              <a:rPr lang="ko-KR" altLang="en-US" sz="1600" kern="0" spc="-1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설치</a:t>
            </a:r>
            <a:r>
              <a:rPr lang="en-US" altLang="ko-KR" sz="1400" kern="0" spc="-2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(</a:t>
            </a:r>
            <a:r>
              <a:rPr lang="ko-KR" altLang="en-US" sz="1400" kern="0" spc="-2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상담 </a:t>
            </a:r>
            <a:r>
              <a:rPr lang="en-US" altLang="ko-KR" sz="1400" kern="0" spc="-2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+ </a:t>
            </a:r>
            <a:r>
              <a:rPr lang="ko-KR" altLang="en-US" sz="1400" kern="0" spc="-2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자문</a:t>
            </a:r>
            <a:r>
              <a:rPr lang="en-US" altLang="ko-KR" sz="1400" kern="0" spc="-2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+ </a:t>
            </a:r>
            <a:r>
              <a:rPr lang="ko-KR" altLang="en-US" sz="1400" kern="0" spc="-250" dirty="0" err="1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펀딩</a:t>
            </a:r>
            <a:r>
              <a:rPr lang="en-US" altLang="ko-KR" sz="1400" kern="0" spc="-2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)</a:t>
            </a:r>
            <a:endParaRPr lang="ko-KR" altLang="en-US" sz="1600" kern="0" spc="-25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462334" y="2178097"/>
            <a:ext cx="8217598" cy="400110"/>
            <a:chOff x="462334" y="2105942"/>
            <a:chExt cx="8217598" cy="400110"/>
          </a:xfrm>
        </p:grpSpPr>
        <p:grpSp>
          <p:nvGrpSpPr>
            <p:cNvPr id="17" name="그룹 156"/>
            <p:cNvGrpSpPr/>
            <p:nvPr/>
          </p:nvGrpSpPr>
          <p:grpSpPr>
            <a:xfrm>
              <a:off x="462334" y="2105942"/>
              <a:ext cx="8217598" cy="400110"/>
              <a:chOff x="458857" y="5257860"/>
              <a:chExt cx="8217598" cy="460736"/>
            </a:xfrm>
          </p:grpSpPr>
          <p:grpSp>
            <p:nvGrpSpPr>
              <p:cNvPr id="18" name="그룹 66"/>
              <p:cNvGrpSpPr/>
              <p:nvPr/>
            </p:nvGrpSpPr>
            <p:grpSpPr>
              <a:xfrm>
                <a:off x="458857" y="5301208"/>
                <a:ext cx="8217598" cy="385152"/>
                <a:chOff x="1825122" y="2312279"/>
                <a:chExt cx="6622005" cy="271806"/>
              </a:xfrm>
            </p:grpSpPr>
            <p:cxnSp>
              <p:nvCxnSpPr>
                <p:cNvPr id="160" name="직선 연결선 159"/>
                <p:cNvCxnSpPr/>
                <p:nvPr/>
              </p:nvCxnSpPr>
              <p:spPr>
                <a:xfrm>
                  <a:off x="1825123" y="2584085"/>
                  <a:ext cx="662200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1" name="직사각형 160"/>
                <p:cNvSpPr/>
                <p:nvPr/>
              </p:nvSpPr>
              <p:spPr>
                <a:xfrm>
                  <a:off x="1825122" y="2312279"/>
                  <a:ext cx="6622003" cy="271806"/>
                </a:xfrm>
                <a:prstGeom prst="rect">
                  <a:avLst/>
                </a:prstGeom>
                <a:solidFill>
                  <a:schemeClr val="bg2"/>
                </a:solidFill>
                <a:ln w="25400" cap="rnd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62" name="직선 연결선 161"/>
                <p:cNvCxnSpPr/>
                <p:nvPr/>
              </p:nvCxnSpPr>
              <p:spPr>
                <a:xfrm>
                  <a:off x="1825122" y="2312279"/>
                  <a:ext cx="6622005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9" name="직사각형 158"/>
              <p:cNvSpPr/>
              <p:nvPr/>
            </p:nvSpPr>
            <p:spPr>
              <a:xfrm>
                <a:off x="573439" y="5257860"/>
                <a:ext cx="7981313" cy="4607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330325" eaLnBrk="0" latinLnBrk="0" hangingPunct="0">
                  <a:spcAft>
                    <a:spcPts val="600"/>
                  </a:spcAft>
                  <a:buSzPct val="100000"/>
                  <a:defRPr/>
                </a:pPr>
                <a:r>
                  <a:rPr lang="ko-KR" altLang="en-US" sz="2000" kern="0" spc="-50" dirty="0">
                    <a:gradFill>
                      <a:gsLst>
                        <a:gs pos="100000">
                          <a:srgbClr val="EEECE1">
                            <a:lumMod val="25000"/>
                          </a:srgbClr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40" pitchFamily="18" charset="-127"/>
                    <a:ea typeface="-윤고딕340" pitchFamily="18" charset="-127"/>
                  </a:rPr>
                  <a:t>은행은 가까워도 투자는 멀게만 느껴지는 예비창업자 </a:t>
                </a:r>
                <a:r>
                  <a:rPr lang="en-US" altLang="ko-KR" sz="2000" kern="0" spc="-50" dirty="0">
                    <a:gradFill>
                      <a:gsLst>
                        <a:gs pos="100000">
                          <a:srgbClr val="EEECE1">
                            <a:lumMod val="25000"/>
                          </a:srgbClr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40" pitchFamily="18" charset="-127"/>
                    <a:ea typeface="-윤고딕340" pitchFamily="18" charset="-127"/>
                  </a:rPr>
                  <a:t>A</a:t>
                </a:r>
                <a:r>
                  <a:rPr lang="ko-KR" altLang="en-US" sz="2000" kern="0" spc="-50" dirty="0">
                    <a:gradFill>
                      <a:gsLst>
                        <a:gs pos="100000">
                          <a:srgbClr val="EEECE1">
                            <a:lumMod val="25000"/>
                          </a:srgbClr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40" pitchFamily="18" charset="-127"/>
                    <a:ea typeface="-윤고딕340" pitchFamily="18" charset="-127"/>
                  </a:rPr>
                  <a:t>씨</a:t>
                </a:r>
                <a:r>
                  <a:rPr lang="en-US" altLang="ko-KR" sz="2000" kern="0" spc="-50" dirty="0">
                    <a:gradFill>
                      <a:gsLst>
                        <a:gs pos="100000">
                          <a:srgbClr val="EEECE1">
                            <a:lumMod val="25000"/>
                          </a:srgbClr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40" pitchFamily="18" charset="-127"/>
                    <a:ea typeface="-윤고딕340" pitchFamily="18" charset="-127"/>
                  </a:rPr>
                  <a:t>,</a:t>
                </a:r>
              </a:p>
            </p:txBody>
          </p:sp>
        </p:grpSp>
        <p:grpSp>
          <p:nvGrpSpPr>
            <p:cNvPr id="19" name="그룹 163"/>
            <p:cNvGrpSpPr/>
            <p:nvPr/>
          </p:nvGrpSpPr>
          <p:grpSpPr>
            <a:xfrm>
              <a:off x="462336" y="2142457"/>
              <a:ext cx="111306" cy="342164"/>
              <a:chOff x="469466" y="1674340"/>
              <a:chExt cx="4007925" cy="354747"/>
            </a:xfrm>
          </p:grpSpPr>
          <p:sp>
            <p:nvSpPr>
              <p:cNvPr id="165" name="AutoShape 55"/>
              <p:cNvSpPr>
                <a:spLocks noChangeArrowheads="1"/>
              </p:cNvSpPr>
              <p:nvPr/>
            </p:nvSpPr>
            <p:spPr bwMode="auto">
              <a:xfrm>
                <a:off x="469466" y="1674340"/>
                <a:ext cx="4007925" cy="354747"/>
              </a:xfrm>
              <a:prstGeom prst="roundRect">
                <a:avLst>
                  <a:gd name="adj" fmla="val 0"/>
                </a:avLst>
              </a:prstGeom>
              <a:solidFill>
                <a:srgbClr val="AC7300"/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>
                  <a:solidFill>
                    <a:prstClr val="black"/>
                  </a:solidFill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166" name="자유형 165"/>
              <p:cNvSpPr/>
              <p:nvPr/>
            </p:nvSpPr>
            <p:spPr>
              <a:xfrm>
                <a:off x="483149" y="1682497"/>
                <a:ext cx="3824283" cy="346220"/>
              </a:xfrm>
              <a:custGeom>
                <a:avLst/>
                <a:gdLst>
                  <a:gd name="connsiteX0" fmla="*/ 0 w 922421"/>
                  <a:gd name="connsiteY0" fmla="*/ 409074 h 409074"/>
                  <a:gd name="connsiteX1" fmla="*/ 922421 w 922421"/>
                  <a:gd name="connsiteY1" fmla="*/ 0 h 409074"/>
                  <a:gd name="connsiteX2" fmla="*/ 0 w 922421"/>
                  <a:gd name="connsiteY2" fmla="*/ 0 h 409074"/>
                  <a:gd name="connsiteX3" fmla="*/ 0 w 922421"/>
                  <a:gd name="connsiteY3" fmla="*/ 409074 h 409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2421" h="409074">
                    <a:moveTo>
                      <a:pt x="0" y="409074"/>
                    </a:moveTo>
                    <a:lnTo>
                      <a:pt x="922421" y="0"/>
                    </a:lnTo>
                    <a:lnTo>
                      <a:pt x="0" y="0"/>
                    </a:lnTo>
                    <a:lnTo>
                      <a:pt x="0" y="409074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alpha val="10000"/>
                    </a:schemeClr>
                  </a:gs>
                  <a:gs pos="0">
                    <a:schemeClr val="bg1">
                      <a:alpha val="27000"/>
                    </a:schemeClr>
                  </a:gs>
                </a:gsLst>
                <a:lin ang="9000000" scaled="0"/>
              </a:gradFill>
              <a:ln w="15875" cap="rnd">
                <a:noFill/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0" name="그룹 82"/>
          <p:cNvGrpSpPr/>
          <p:nvPr/>
        </p:nvGrpSpPr>
        <p:grpSpPr>
          <a:xfrm>
            <a:off x="690719" y="2684918"/>
            <a:ext cx="2733417" cy="300773"/>
            <a:chOff x="4192973" y="-1008406"/>
            <a:chExt cx="7515035" cy="364860"/>
          </a:xfrm>
        </p:grpSpPr>
        <p:sp>
          <p:nvSpPr>
            <p:cNvPr id="84" name="AutoShape 55"/>
            <p:cNvSpPr>
              <a:spLocks noChangeArrowheads="1"/>
            </p:cNvSpPr>
            <p:nvPr/>
          </p:nvSpPr>
          <p:spPr bwMode="auto">
            <a:xfrm>
              <a:off x="4192973" y="-955396"/>
              <a:ext cx="7515035" cy="311850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5400000" scaled="0"/>
            </a:gradFill>
            <a:ln w="31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2000">
                <a:solidFill>
                  <a:prstClr val="black"/>
                </a:solidFill>
                <a:latin typeface="굴림" pitchFamily="50" charset="-127"/>
              </a:endParaRPr>
            </a:p>
          </p:txBody>
        </p:sp>
        <p:sp>
          <p:nvSpPr>
            <p:cNvPr id="85" name="직사각형 84"/>
            <p:cNvSpPr/>
            <p:nvPr/>
          </p:nvSpPr>
          <p:spPr>
            <a:xfrm>
              <a:off x="4474275" y="-1008406"/>
              <a:ext cx="6985255" cy="3566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1600" b="1" kern="0" spc="-15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창업기업 가장 큰 애로는 자금</a:t>
              </a:r>
            </a:p>
          </p:txBody>
        </p:sp>
      </p:grpSp>
      <p:graphicFrame>
        <p:nvGraphicFramePr>
          <p:cNvPr id="70" name="차트 69"/>
          <p:cNvGraphicFramePr/>
          <p:nvPr>
            <p:extLst>
              <p:ext uri="{D42A27DB-BD31-4B8C-83A1-F6EECF244321}">
                <p14:modId xmlns="" xmlns:p14="http://schemas.microsoft.com/office/powerpoint/2010/main" val="1756885029"/>
              </p:ext>
            </p:extLst>
          </p:nvPr>
        </p:nvGraphicFramePr>
        <p:xfrm>
          <a:off x="471549" y="5187840"/>
          <a:ext cx="3605920" cy="1300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7" name="직사각형 86"/>
          <p:cNvSpPr/>
          <p:nvPr/>
        </p:nvSpPr>
        <p:spPr>
          <a:xfrm>
            <a:off x="2374862" y="4862084"/>
            <a:ext cx="109677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en-US" altLang="ko-KR" sz="1050" b="1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(2014 </a:t>
            </a:r>
            <a:r>
              <a:rPr lang="ko-KR" altLang="en-US" sz="1050" b="1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대한상의</a:t>
            </a:r>
            <a:r>
              <a:rPr lang="en-US" altLang="ko-KR" sz="1050" b="1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)</a:t>
            </a:r>
            <a:endParaRPr lang="ko-KR" altLang="en-US" sz="1050" b="1" kern="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F79646">
                      <a:lumMod val="75000"/>
                    </a:srgbClr>
                  </a:gs>
                </a:gsLst>
                <a:lin ang="54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  <a:cs typeface="Arial" panose="020B0604020202020204" pitchFamily="34" charset="0"/>
            </a:endParaRPr>
          </a:p>
        </p:txBody>
      </p:sp>
      <p:grpSp>
        <p:nvGrpSpPr>
          <p:cNvPr id="94" name="그룹 82"/>
          <p:cNvGrpSpPr/>
          <p:nvPr/>
        </p:nvGrpSpPr>
        <p:grpSpPr>
          <a:xfrm>
            <a:off x="683568" y="4538509"/>
            <a:ext cx="2793050" cy="338554"/>
            <a:chOff x="4192973" y="-1000249"/>
            <a:chExt cx="7515035" cy="410690"/>
          </a:xfrm>
        </p:grpSpPr>
        <p:sp>
          <p:nvSpPr>
            <p:cNvPr id="95" name="AutoShape 55"/>
            <p:cNvSpPr>
              <a:spLocks noChangeArrowheads="1"/>
            </p:cNvSpPr>
            <p:nvPr/>
          </p:nvSpPr>
          <p:spPr bwMode="auto">
            <a:xfrm>
              <a:off x="4192973" y="-955396"/>
              <a:ext cx="7515035" cy="311850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5400000" scaled="0"/>
            </a:gradFill>
            <a:ln w="31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2000">
                <a:solidFill>
                  <a:prstClr val="black"/>
                </a:solidFill>
                <a:latin typeface="굴림" pitchFamily="50" charset="-127"/>
              </a:endParaRPr>
            </a:p>
          </p:txBody>
        </p:sp>
        <p:sp>
          <p:nvSpPr>
            <p:cNvPr id="96" name="직사각형 95"/>
            <p:cNvSpPr/>
            <p:nvPr/>
          </p:nvSpPr>
          <p:spPr>
            <a:xfrm>
              <a:off x="4474276" y="-1000249"/>
              <a:ext cx="6985254" cy="4106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1600" b="1" kern="0" spc="-15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대출에만 의존하는 자금구조</a:t>
              </a:r>
            </a:p>
          </p:txBody>
        </p:sp>
      </p:grpSp>
      <p:grpSp>
        <p:nvGrpSpPr>
          <p:cNvPr id="99" name="그룹 281"/>
          <p:cNvGrpSpPr/>
          <p:nvPr/>
        </p:nvGrpSpPr>
        <p:grpSpPr>
          <a:xfrm>
            <a:off x="683568" y="3998272"/>
            <a:ext cx="2650190" cy="349029"/>
            <a:chOff x="1043608" y="5513705"/>
            <a:chExt cx="2503561" cy="651599"/>
          </a:xfrm>
        </p:grpSpPr>
        <p:sp>
          <p:nvSpPr>
            <p:cNvPr id="141" name="직사각형 140"/>
            <p:cNvSpPr/>
            <p:nvPr/>
          </p:nvSpPr>
          <p:spPr>
            <a:xfrm>
              <a:off x="1043608" y="5805264"/>
              <a:ext cx="2503561" cy="360040"/>
            </a:xfrm>
            <a:prstGeom prst="rect">
              <a:avLst/>
            </a:prstGeom>
            <a:solidFill>
              <a:srgbClr val="236A8D"/>
            </a:solidFill>
            <a:ln w="15875" cap="rnd">
              <a:noFill/>
              <a:tailEnd type="none"/>
            </a:ln>
            <a:effectLst>
              <a:innerShdw blurRad="63500">
                <a:schemeClr val="tx2">
                  <a:lumMod val="75000"/>
                  <a:alpha val="73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42" name="사다리꼴 141"/>
            <p:cNvSpPr/>
            <p:nvPr/>
          </p:nvSpPr>
          <p:spPr>
            <a:xfrm>
              <a:off x="1043608" y="5513705"/>
              <a:ext cx="2503561" cy="288032"/>
            </a:xfrm>
            <a:prstGeom prst="trapezoid">
              <a:avLst>
                <a:gd name="adj" fmla="val 64961"/>
              </a:avLst>
            </a:prstGeom>
            <a:solidFill>
              <a:schemeClr val="bg1">
                <a:lumMod val="95000"/>
              </a:schemeClr>
            </a:solidFill>
            <a:ln w="6350" cap="rnd">
              <a:solidFill>
                <a:schemeClr val="bg1">
                  <a:lumMod val="85000"/>
                </a:schemeClr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00" name="그룹 284"/>
          <p:cNvGrpSpPr/>
          <p:nvPr/>
        </p:nvGrpSpPr>
        <p:grpSpPr>
          <a:xfrm>
            <a:off x="1109125" y="3486986"/>
            <a:ext cx="274614" cy="621527"/>
            <a:chOff x="2966984" y="8254663"/>
            <a:chExt cx="289837" cy="335238"/>
          </a:xfrm>
        </p:grpSpPr>
        <p:sp>
          <p:nvSpPr>
            <p:cNvPr id="139" name="Rectangle 29"/>
            <p:cNvSpPr>
              <a:spLocks noChangeArrowheads="1"/>
            </p:cNvSpPr>
            <p:nvPr/>
          </p:nvSpPr>
          <p:spPr bwMode="auto">
            <a:xfrm rot="10800000">
              <a:off x="2966984" y="8254663"/>
              <a:ext cx="289837" cy="335238"/>
            </a:xfrm>
            <a:prstGeom prst="rect">
              <a:avLst/>
            </a:prstGeom>
            <a:gradFill rotWithShape="1">
              <a:gsLst>
                <a:gs pos="100000">
                  <a:srgbClr val="C00000"/>
                </a:gs>
                <a:gs pos="0">
                  <a:srgbClr val="C00000"/>
                </a:gs>
                <a:gs pos="51000">
                  <a:srgbClr val="FF0000"/>
                </a:gs>
                <a:gs pos="45000">
                  <a:schemeClr val="accent2">
                    <a:lumMod val="50000"/>
                  </a:schemeClr>
                </a:gs>
              </a:gsLst>
              <a:lin ang="10800000" scaled="0"/>
            </a:gradFill>
            <a:ln>
              <a:noFill/>
            </a:ln>
            <a:effectLst>
              <a:reflection blurRad="6350" stA="32000" endPos="9000" dir="5400000" sy="-100000" algn="bl" rotWithShape="0"/>
            </a:effectLst>
            <a:extLst/>
          </p:spPr>
          <p:txBody>
            <a:bodyPr wrap="none" anchor="ctr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40" name="직사각형 139"/>
            <p:cNvSpPr/>
            <p:nvPr/>
          </p:nvSpPr>
          <p:spPr>
            <a:xfrm>
              <a:off x="3100469" y="8254663"/>
              <a:ext cx="51027" cy="335238"/>
            </a:xfrm>
            <a:prstGeom prst="rect">
              <a:avLst/>
            </a:prstGeom>
            <a:gradFill>
              <a:gsLst>
                <a:gs pos="0">
                  <a:srgbClr val="3E7898">
                    <a:tint val="66000"/>
                    <a:satMod val="160000"/>
                    <a:alpha val="0"/>
                  </a:srgbClr>
                </a:gs>
                <a:gs pos="50000">
                  <a:srgbClr val="FFFFFF">
                    <a:alpha val="73000"/>
                  </a:srgbClr>
                </a:gs>
                <a:gs pos="100000">
                  <a:srgbClr val="3E7898">
                    <a:tint val="23500"/>
                    <a:satMod val="160000"/>
                    <a:alpha val="0"/>
                  </a:srgbClr>
                </a:gs>
              </a:gsLst>
              <a:lin ang="0" scaled="0"/>
            </a:gradFill>
            <a:ln w="15875" cap="rnd" cmpd="sng" algn="ctr">
              <a:noFill/>
              <a:prstDash val="solid"/>
              <a:tailEnd type="none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prstClr val="white"/>
                </a:solidFill>
              </a:endParaRPr>
            </a:p>
          </p:txBody>
        </p:sp>
      </p:grpSp>
      <p:grpSp>
        <p:nvGrpSpPr>
          <p:cNvPr id="101" name="그룹 287"/>
          <p:cNvGrpSpPr/>
          <p:nvPr/>
        </p:nvGrpSpPr>
        <p:grpSpPr>
          <a:xfrm>
            <a:off x="1894070" y="3632002"/>
            <a:ext cx="274614" cy="469865"/>
            <a:chOff x="2966984" y="8254663"/>
            <a:chExt cx="289837" cy="335238"/>
          </a:xfrm>
        </p:grpSpPr>
        <p:sp>
          <p:nvSpPr>
            <p:cNvPr id="135" name="Rectangle 29"/>
            <p:cNvSpPr>
              <a:spLocks noChangeArrowheads="1"/>
            </p:cNvSpPr>
            <p:nvPr/>
          </p:nvSpPr>
          <p:spPr bwMode="auto">
            <a:xfrm rot="10800000">
              <a:off x="2966984" y="8254663"/>
              <a:ext cx="289837" cy="335238"/>
            </a:xfrm>
            <a:prstGeom prst="rect">
              <a:avLst/>
            </a:prstGeom>
            <a:gradFill rotWithShape="1">
              <a:gsLst>
                <a:gs pos="100000">
                  <a:schemeClr val="accent6">
                    <a:lumMod val="75000"/>
                  </a:schemeClr>
                </a:gs>
                <a:gs pos="0">
                  <a:schemeClr val="accent6">
                    <a:lumMod val="50000"/>
                  </a:schemeClr>
                </a:gs>
                <a:gs pos="51000">
                  <a:schemeClr val="accent6">
                    <a:lumMod val="75000"/>
                  </a:schemeClr>
                </a:gs>
                <a:gs pos="45000">
                  <a:schemeClr val="accent6">
                    <a:lumMod val="50000"/>
                  </a:schemeClr>
                </a:gs>
              </a:gsLst>
              <a:lin ang="10800000" scaled="0"/>
            </a:gradFill>
            <a:ln>
              <a:noFill/>
            </a:ln>
            <a:effectLst>
              <a:reflection blurRad="6350" stA="32000" endPos="9000" dir="5400000" sy="-100000" algn="bl" rotWithShape="0"/>
            </a:effectLst>
            <a:extLst/>
          </p:spPr>
          <p:txBody>
            <a:bodyPr wrap="none" anchor="ctr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36" name="직사각형 135"/>
            <p:cNvSpPr/>
            <p:nvPr/>
          </p:nvSpPr>
          <p:spPr>
            <a:xfrm>
              <a:off x="3100469" y="8254663"/>
              <a:ext cx="51027" cy="335238"/>
            </a:xfrm>
            <a:prstGeom prst="rect">
              <a:avLst/>
            </a:prstGeom>
            <a:gradFill>
              <a:gsLst>
                <a:gs pos="0">
                  <a:srgbClr val="3E7898">
                    <a:tint val="66000"/>
                    <a:satMod val="160000"/>
                    <a:alpha val="0"/>
                  </a:srgbClr>
                </a:gs>
                <a:gs pos="50000">
                  <a:srgbClr val="FFFFFF">
                    <a:alpha val="73000"/>
                  </a:srgbClr>
                </a:gs>
                <a:gs pos="100000">
                  <a:srgbClr val="3E7898">
                    <a:tint val="23500"/>
                    <a:satMod val="160000"/>
                    <a:alpha val="0"/>
                  </a:srgbClr>
                </a:gs>
              </a:gsLst>
              <a:lin ang="0" scaled="0"/>
            </a:gradFill>
            <a:ln w="15875" cap="rnd" cmpd="sng" algn="ctr">
              <a:noFill/>
              <a:prstDash val="solid"/>
              <a:tailEnd type="none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prstClr val="white"/>
                </a:solidFill>
              </a:endParaRPr>
            </a:p>
          </p:txBody>
        </p:sp>
      </p:grpSp>
      <p:sp>
        <p:nvSpPr>
          <p:cNvPr id="102" name="Text Box 170"/>
          <p:cNvSpPr txBox="1">
            <a:spLocks noChangeArrowheads="1"/>
          </p:cNvSpPr>
          <p:nvPr/>
        </p:nvSpPr>
        <p:spPr bwMode="auto">
          <a:xfrm>
            <a:off x="834607" y="3258125"/>
            <a:ext cx="834109" cy="28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>
            <a:spAutoFit/>
          </a:bodyPr>
          <a:lstStyle/>
          <a:p>
            <a:pPr algn="ctr" eaLnBrk="0" latinLnBrk="0" hangingPunct="0">
              <a:lnSpc>
                <a:spcPts val="1400"/>
              </a:lnSpc>
              <a:buSzPct val="100000"/>
              <a:defRPr/>
            </a:pPr>
            <a:r>
              <a:rPr lang="en-US" altLang="ko-KR" sz="1400" kern="0" dirty="0">
                <a:gradFill>
                  <a:gsLst>
                    <a:gs pos="100000">
                      <a:srgbClr val="C00000"/>
                    </a:gs>
                    <a:gs pos="10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53%</a:t>
            </a:r>
            <a:endParaRPr lang="ko-KR" altLang="en-US" sz="1400" kern="0" dirty="0">
              <a:gradFill>
                <a:gsLst>
                  <a:gs pos="100000">
                    <a:srgbClr val="C00000"/>
                  </a:gs>
                  <a:gs pos="100000">
                    <a:prstClr val="white">
                      <a:lumMod val="75000"/>
                    </a:prstClr>
                  </a:gs>
                  <a:gs pos="100000">
                    <a:prstClr val="white">
                      <a:lumMod val="65000"/>
                    </a:prstClr>
                  </a:gs>
                </a:gsLst>
                <a:lin ang="5400000" scaled="0"/>
              </a:gradFill>
              <a:latin typeface="-윤고딕340" pitchFamily="18" charset="-127"/>
              <a:ea typeface="-윤고딕340" pitchFamily="18" charset="-127"/>
            </a:endParaRPr>
          </a:p>
        </p:txBody>
      </p:sp>
      <p:sp>
        <p:nvSpPr>
          <p:cNvPr id="104" name="제목 114"/>
          <p:cNvSpPr txBox="1">
            <a:spLocks/>
          </p:cNvSpPr>
          <p:nvPr/>
        </p:nvSpPr>
        <p:spPr>
          <a:xfrm>
            <a:off x="958400" y="4130662"/>
            <a:ext cx="522381" cy="240422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eaLnBrk="0" latinLnBrk="0" hangingPunct="0">
              <a:defRPr/>
            </a:pPr>
            <a:r>
              <a:rPr lang="ko-KR" altLang="en-US" sz="1300" kern="0" spc="-90" dirty="0">
                <a:gradFill>
                  <a:gsLst>
                    <a:gs pos="100000">
                      <a:srgbClr val="FFFF00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자금</a:t>
            </a:r>
          </a:p>
        </p:txBody>
      </p:sp>
      <p:sp>
        <p:nvSpPr>
          <p:cNvPr id="105" name="제목 114"/>
          <p:cNvSpPr txBox="1">
            <a:spLocks/>
          </p:cNvSpPr>
          <p:nvPr/>
        </p:nvSpPr>
        <p:spPr>
          <a:xfrm>
            <a:off x="1504540" y="4130662"/>
            <a:ext cx="1028004" cy="240422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eaLnBrk="0" latinLnBrk="0" hangingPunct="0">
              <a:defRPr/>
            </a:pPr>
            <a:r>
              <a:rPr lang="ko-KR" altLang="en-US" sz="1300" kern="0" spc="-9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실패두려움</a:t>
            </a:r>
          </a:p>
        </p:txBody>
      </p:sp>
      <p:sp>
        <p:nvSpPr>
          <p:cNvPr id="109" name="제목 114"/>
          <p:cNvSpPr txBox="1">
            <a:spLocks/>
          </p:cNvSpPr>
          <p:nvPr/>
        </p:nvSpPr>
        <p:spPr>
          <a:xfrm>
            <a:off x="2362630" y="4130662"/>
            <a:ext cx="907276" cy="240422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eaLnBrk="0" latinLnBrk="0" hangingPunct="0">
              <a:defRPr/>
            </a:pPr>
            <a:r>
              <a:rPr lang="ko-KR" altLang="en-US" sz="1300" kern="0" spc="-9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경험부족</a:t>
            </a:r>
          </a:p>
        </p:txBody>
      </p:sp>
      <p:grpSp>
        <p:nvGrpSpPr>
          <p:cNvPr id="112" name="그룹 297"/>
          <p:cNvGrpSpPr/>
          <p:nvPr/>
        </p:nvGrpSpPr>
        <p:grpSpPr>
          <a:xfrm>
            <a:off x="2676443" y="3856571"/>
            <a:ext cx="274614" cy="253876"/>
            <a:chOff x="2966984" y="8254663"/>
            <a:chExt cx="289837" cy="335238"/>
          </a:xfrm>
        </p:grpSpPr>
        <p:sp>
          <p:nvSpPr>
            <p:cNvPr id="125" name="Rectangle 29"/>
            <p:cNvSpPr>
              <a:spLocks noChangeArrowheads="1"/>
            </p:cNvSpPr>
            <p:nvPr/>
          </p:nvSpPr>
          <p:spPr bwMode="auto">
            <a:xfrm rot="10800000">
              <a:off x="2966984" y="8254663"/>
              <a:ext cx="289837" cy="335238"/>
            </a:xfrm>
            <a:prstGeom prst="rect">
              <a:avLst/>
            </a:prstGeom>
            <a:gradFill rotWithShape="1">
              <a:gsLst>
                <a:gs pos="100000">
                  <a:schemeClr val="tx1">
                    <a:lumMod val="50000"/>
                    <a:lumOff val="50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  <a:gs pos="51000">
                  <a:schemeClr val="tx1">
                    <a:lumMod val="65000"/>
                    <a:lumOff val="35000"/>
                  </a:schemeClr>
                </a:gs>
                <a:gs pos="45000">
                  <a:schemeClr val="tx1">
                    <a:lumMod val="75000"/>
                    <a:lumOff val="25000"/>
                  </a:schemeClr>
                </a:gs>
              </a:gsLst>
              <a:lin ang="10800000" scaled="0"/>
            </a:gradFill>
            <a:ln>
              <a:noFill/>
            </a:ln>
            <a:effectLst>
              <a:reflection blurRad="6350" stA="32000" endPos="9000" dir="5400000" sy="-100000" algn="bl" rotWithShape="0"/>
            </a:effectLst>
            <a:extLst/>
          </p:spPr>
          <p:txBody>
            <a:bodyPr wrap="none" anchor="ctr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9" name="직사각형 128"/>
            <p:cNvSpPr/>
            <p:nvPr/>
          </p:nvSpPr>
          <p:spPr>
            <a:xfrm>
              <a:off x="3100469" y="8254663"/>
              <a:ext cx="51027" cy="335238"/>
            </a:xfrm>
            <a:prstGeom prst="rect">
              <a:avLst/>
            </a:prstGeom>
            <a:gradFill>
              <a:gsLst>
                <a:gs pos="0">
                  <a:srgbClr val="3E7898">
                    <a:tint val="66000"/>
                    <a:satMod val="160000"/>
                    <a:alpha val="0"/>
                  </a:srgbClr>
                </a:gs>
                <a:gs pos="50000">
                  <a:srgbClr val="FFFFFF">
                    <a:alpha val="73000"/>
                  </a:srgbClr>
                </a:gs>
                <a:gs pos="100000">
                  <a:srgbClr val="3E7898">
                    <a:tint val="23500"/>
                    <a:satMod val="160000"/>
                    <a:alpha val="0"/>
                  </a:srgbClr>
                </a:gs>
              </a:gsLst>
              <a:lin ang="0" scaled="0"/>
            </a:gradFill>
            <a:ln w="15875" cap="rnd" cmpd="sng" algn="ctr">
              <a:noFill/>
              <a:prstDash val="solid"/>
              <a:tailEnd type="none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prstClr val="white"/>
                </a:solidFill>
              </a:endParaRPr>
            </a:p>
          </p:txBody>
        </p:sp>
      </p:grpSp>
      <p:sp>
        <p:nvSpPr>
          <p:cNvPr id="113" name="Text Box 170"/>
          <p:cNvSpPr txBox="1">
            <a:spLocks noChangeArrowheads="1"/>
          </p:cNvSpPr>
          <p:nvPr/>
        </p:nvSpPr>
        <p:spPr bwMode="auto">
          <a:xfrm>
            <a:off x="1621346" y="3403666"/>
            <a:ext cx="834109" cy="289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>
            <a:spAutoFit/>
          </a:bodyPr>
          <a:lstStyle/>
          <a:p>
            <a:pPr algn="ctr" eaLnBrk="0" latinLnBrk="0" hangingPunct="0">
              <a:lnSpc>
                <a:spcPts val="1500"/>
              </a:lnSpc>
              <a:buSzPct val="100000"/>
              <a:defRPr/>
            </a:pPr>
            <a:r>
              <a:rPr lang="en-US" altLang="ko-KR" sz="14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32%</a:t>
            </a:r>
            <a:endParaRPr lang="ko-KR" altLang="en-US" sz="1400" kern="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prstClr val="white">
                      <a:lumMod val="75000"/>
                    </a:prstClr>
                  </a:gs>
                  <a:gs pos="100000">
                    <a:prstClr val="white">
                      <a:lumMod val="65000"/>
                    </a:prstClr>
                  </a:gs>
                </a:gsLst>
                <a:lin ang="5400000" scaled="0"/>
              </a:gradFill>
              <a:latin typeface="-윤고딕340" pitchFamily="18" charset="-127"/>
              <a:ea typeface="-윤고딕340" pitchFamily="18" charset="-127"/>
            </a:endParaRPr>
          </a:p>
        </p:txBody>
      </p:sp>
      <p:sp>
        <p:nvSpPr>
          <p:cNvPr id="115" name="Text Box 170"/>
          <p:cNvSpPr txBox="1">
            <a:spLocks noChangeArrowheads="1"/>
          </p:cNvSpPr>
          <p:nvPr/>
        </p:nvSpPr>
        <p:spPr bwMode="auto">
          <a:xfrm>
            <a:off x="2508627" y="3591665"/>
            <a:ext cx="6480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>
            <a:spAutoFit/>
          </a:bodyPr>
          <a:lstStyle/>
          <a:p>
            <a:pPr algn="ctr" eaLnBrk="0" latinLnBrk="0" hangingPunct="0">
              <a:buSzPct val="100000"/>
              <a:defRPr/>
            </a:pPr>
            <a:r>
              <a:rPr lang="en-US" altLang="ko-KR" sz="14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19%</a:t>
            </a:r>
            <a:endParaRPr lang="ko-KR" altLang="en-US" sz="1400" kern="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prstClr val="white">
                      <a:lumMod val="75000"/>
                    </a:prstClr>
                  </a:gs>
                  <a:gs pos="100000">
                    <a:prstClr val="white">
                      <a:lumMod val="65000"/>
                    </a:prstClr>
                  </a:gs>
                </a:gsLst>
                <a:lin ang="5400000" scaled="0"/>
              </a:gradFill>
              <a:latin typeface="-윤고딕340" pitchFamily="18" charset="-127"/>
              <a:ea typeface="-윤고딕340" pitchFamily="18" charset="-127"/>
            </a:endParaRPr>
          </a:p>
        </p:txBody>
      </p:sp>
      <p:sp>
        <p:nvSpPr>
          <p:cNvPr id="124" name="직사각형 123"/>
          <p:cNvSpPr/>
          <p:nvPr/>
        </p:nvSpPr>
        <p:spPr>
          <a:xfrm>
            <a:off x="1924413" y="2993119"/>
            <a:ext cx="154721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050" b="1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(</a:t>
            </a:r>
            <a:r>
              <a:rPr lang="en-US" altLang="ko-KR" sz="1050" b="1" ker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2014 </a:t>
            </a:r>
            <a:r>
              <a:rPr lang="ko-KR" altLang="en-US" sz="1050" b="1" kern="0" dirty="0" err="1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중기청</a:t>
            </a:r>
            <a:r>
              <a:rPr lang="en-US" altLang="ko-KR" sz="1050" b="1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, </a:t>
            </a:r>
            <a:r>
              <a:rPr lang="ko-KR" altLang="en-US" sz="1050" b="1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복수응답</a:t>
            </a:r>
            <a:r>
              <a:rPr lang="en-US" altLang="ko-KR" sz="1050" b="1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)</a:t>
            </a:r>
            <a:endParaRPr lang="ko-KR" altLang="en-US" sz="1050" b="1" kern="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F79646">
                      <a:lumMod val="75000"/>
                    </a:srgbClr>
                  </a:gs>
                </a:gsLst>
                <a:lin ang="54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 bwMode="auto">
          <a:xfrm>
            <a:off x="478159" y="242257"/>
            <a:ext cx="3098925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00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2015</a:t>
            </a:r>
            <a:r>
              <a:rPr lang="ko-KR" altLang="en-US" sz="300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년도 중점과제</a:t>
            </a:r>
          </a:p>
        </p:txBody>
      </p:sp>
      <p:grpSp>
        <p:nvGrpSpPr>
          <p:cNvPr id="117" name="그룹 141"/>
          <p:cNvGrpSpPr/>
          <p:nvPr/>
        </p:nvGrpSpPr>
        <p:grpSpPr>
          <a:xfrm>
            <a:off x="323528" y="1424047"/>
            <a:ext cx="8990224" cy="549717"/>
            <a:chOff x="323528" y="5798540"/>
            <a:chExt cx="8990224" cy="549717"/>
          </a:xfrm>
        </p:grpSpPr>
        <p:grpSp>
          <p:nvGrpSpPr>
            <p:cNvPr id="137" name="그룹 142"/>
            <p:cNvGrpSpPr/>
            <p:nvPr/>
          </p:nvGrpSpPr>
          <p:grpSpPr>
            <a:xfrm>
              <a:off x="323528" y="5798540"/>
              <a:ext cx="8741788" cy="549717"/>
              <a:chOff x="9525" y="336688"/>
              <a:chExt cx="4102220" cy="558662"/>
            </a:xfrm>
          </p:grpSpPr>
          <p:sp>
            <p:nvSpPr>
              <p:cNvPr id="157" name="직사각형 156"/>
              <p:cNvSpPr/>
              <p:nvPr/>
            </p:nvSpPr>
            <p:spPr bwMode="auto">
              <a:xfrm>
                <a:off x="12828" y="336688"/>
                <a:ext cx="4098917" cy="558662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kern="0">
                  <a:solidFill>
                    <a:srgbClr val="FFFF00"/>
                  </a:solidFill>
                  <a:latin typeface="HY헤드라인M"/>
                  <a:ea typeface="HY헤드라인M"/>
                </a:endParaRPr>
              </a:p>
            </p:txBody>
          </p:sp>
          <p:grpSp>
            <p:nvGrpSpPr>
              <p:cNvPr id="158" name="그룹 145"/>
              <p:cNvGrpSpPr/>
              <p:nvPr/>
            </p:nvGrpSpPr>
            <p:grpSpPr>
              <a:xfrm>
                <a:off x="9525" y="336688"/>
                <a:ext cx="3935812" cy="558662"/>
                <a:chOff x="130761" y="336688"/>
                <a:chExt cx="3814576" cy="558662"/>
              </a:xfrm>
            </p:grpSpPr>
            <p:cxnSp>
              <p:nvCxnSpPr>
                <p:cNvPr id="163" name="직선 연결선 162"/>
                <p:cNvCxnSpPr/>
                <p:nvPr/>
              </p:nvCxnSpPr>
              <p:spPr bwMode="auto">
                <a:xfrm flipH="1">
                  <a:off x="130761" y="336688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4" name="직선 연결선 163"/>
                <p:cNvCxnSpPr/>
                <p:nvPr/>
              </p:nvCxnSpPr>
              <p:spPr bwMode="auto">
                <a:xfrm flipH="1">
                  <a:off x="130761" y="895350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138" name="직사각형 137"/>
            <p:cNvSpPr/>
            <p:nvPr/>
          </p:nvSpPr>
          <p:spPr>
            <a:xfrm>
              <a:off x="1456200" y="5847015"/>
              <a:ext cx="785755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2400" b="1" kern="0" spc="-150" dirty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창의와 아이디어에 투자하는 금융환경을 만들겠습니다</a:t>
              </a:r>
              <a:r>
                <a:rPr lang="en-US" altLang="ko-KR" sz="2400" b="1" kern="0" spc="-150" dirty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642910" y="5072791"/>
            <a:ext cx="2700501" cy="1016170"/>
            <a:chOff x="522323" y="5073455"/>
            <a:chExt cx="2700501" cy="1016170"/>
          </a:xfrm>
        </p:grpSpPr>
        <p:sp>
          <p:nvSpPr>
            <p:cNvPr id="79" name="직사각형 78"/>
            <p:cNvSpPr/>
            <p:nvPr/>
          </p:nvSpPr>
          <p:spPr>
            <a:xfrm>
              <a:off x="1951083" y="5470994"/>
              <a:ext cx="1271741" cy="6186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soft" dir="t"/>
              </a:scene3d>
              <a:sp3d extrusionH="12700" prstMaterial="plastic">
                <a:bevelT w="12700" h="12700"/>
              </a:sp3d>
            </a:bodyPr>
            <a:lstStyle/>
            <a:p>
              <a:pPr algn="ctr">
                <a:lnSpc>
                  <a:spcPct val="90000"/>
                </a:lnSpc>
              </a:pPr>
              <a:r>
                <a:rPr lang="ko-KR" altLang="en-US" b="1" dirty="0">
                  <a:solidFill>
                    <a:prstClr val="white"/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  <a:cs typeface="Arial" charset="0"/>
                </a:rPr>
                <a:t>대출</a:t>
              </a:r>
              <a:r>
                <a:rPr lang="en-US" altLang="ko-KR" sz="2400" b="1" dirty="0">
                  <a:solidFill>
                    <a:prstClr val="white"/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  <a:cs typeface="Arial" charset="0"/>
                </a:rPr>
                <a:t/>
              </a:r>
              <a:br>
                <a:rPr lang="en-US" altLang="ko-KR" sz="2400" b="1" dirty="0">
                  <a:solidFill>
                    <a:prstClr val="white"/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  <a:cs typeface="Arial" charset="0"/>
                </a:rPr>
              </a:br>
              <a:r>
                <a:rPr lang="en-US" altLang="ko-KR" sz="2000" b="1" dirty="0">
                  <a:solidFill>
                    <a:prstClr val="white"/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  <a:cs typeface="Arial" charset="0"/>
                </a:rPr>
                <a:t>92%</a:t>
              </a:r>
              <a:endParaRPr lang="ko-KR" altLang="en-US" sz="2400" b="1" dirty="0">
                <a:solidFill>
                  <a:prstClr val="white"/>
                </a:solidFill>
                <a:latin typeface="-윤고딕330" panose="02030504000101010101" pitchFamily="18" charset="-127"/>
                <a:ea typeface="-윤고딕330" panose="02030504000101010101" pitchFamily="18" charset="-127"/>
                <a:cs typeface="Arial" charset="0"/>
              </a:endParaRPr>
            </a:p>
          </p:txBody>
        </p:sp>
        <p:sp>
          <p:nvSpPr>
            <p:cNvPr id="167" name="직사각형 166"/>
            <p:cNvSpPr/>
            <p:nvPr/>
          </p:nvSpPr>
          <p:spPr>
            <a:xfrm>
              <a:off x="522323" y="5073455"/>
              <a:ext cx="1857388" cy="26180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soft" dir="t"/>
              </a:scene3d>
              <a:sp3d extrusionH="12700" prstMaterial="plastic">
                <a:bevelT w="12700" h="12700"/>
              </a:sp3d>
            </a:bodyPr>
            <a:lstStyle/>
            <a:p>
              <a:pPr algn="ctr">
                <a:lnSpc>
                  <a:spcPct val="80000"/>
                </a:lnSpc>
              </a:pPr>
              <a:r>
                <a:rPr lang="ko-KR" altLang="en-US" sz="1300" b="1" dirty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-윤고딕320" panose="02030504000101010101" pitchFamily="18" charset="-127"/>
                  <a:ea typeface="-윤고딕320" panose="02030504000101010101" pitchFamily="18" charset="-127"/>
                  <a:cs typeface="Arial" charset="0"/>
                </a:rPr>
                <a:t>자본시장 </a:t>
              </a:r>
              <a:r>
                <a:rPr lang="en-US" altLang="ko-KR" sz="1300" b="1" dirty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-윤고딕320" panose="02030504000101010101" pitchFamily="18" charset="-127"/>
                  <a:ea typeface="-윤고딕320" panose="02030504000101010101" pitchFamily="18" charset="-127"/>
                  <a:cs typeface="Arial" charset="0"/>
                </a:rPr>
                <a:t>1%</a:t>
              </a:r>
              <a:endParaRPr lang="ko-KR" altLang="en-US" sz="13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-윤고딕320" panose="02030504000101010101" pitchFamily="18" charset="-127"/>
                <a:ea typeface="-윤고딕320" panose="02030504000101010101" pitchFamily="18" charset="-127"/>
                <a:cs typeface="Arial" charset="0"/>
              </a:endParaRPr>
            </a:p>
          </p:txBody>
        </p:sp>
        <p:sp>
          <p:nvSpPr>
            <p:cNvPr id="168" name="직사각형 167"/>
            <p:cNvSpPr/>
            <p:nvPr/>
          </p:nvSpPr>
          <p:spPr>
            <a:xfrm>
              <a:off x="591152" y="5415112"/>
              <a:ext cx="1002741" cy="44730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soft" dir="t"/>
              </a:scene3d>
              <a:sp3d extrusionH="12700" prstMaterial="plastic">
                <a:bevelT w="12700" h="12700"/>
              </a:sp3d>
            </a:bodyPr>
            <a:lstStyle/>
            <a:p>
              <a:pPr algn="ctr">
                <a:lnSpc>
                  <a:spcPct val="80000"/>
                </a:lnSpc>
              </a:pPr>
              <a:r>
                <a:rPr lang="ko-KR" altLang="en-US" sz="1400" b="1" dirty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-윤고딕320" panose="02030504000101010101" pitchFamily="18" charset="-127"/>
                  <a:ea typeface="-윤고딕320" panose="02030504000101010101" pitchFamily="18" charset="-127"/>
                  <a:cs typeface="Arial" charset="0"/>
                </a:rPr>
                <a:t>내부자금</a:t>
              </a:r>
              <a:r>
                <a:rPr lang="en-US" altLang="ko-KR" sz="1400" b="1" dirty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-윤고딕320" panose="02030504000101010101" pitchFamily="18" charset="-127"/>
                  <a:ea typeface="-윤고딕320" panose="02030504000101010101" pitchFamily="18" charset="-127"/>
                  <a:cs typeface="Arial" charset="0"/>
                </a:rPr>
                <a:t/>
              </a:r>
              <a:br>
                <a:rPr lang="en-US" altLang="ko-KR" sz="1400" b="1" dirty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-윤고딕320" panose="02030504000101010101" pitchFamily="18" charset="-127"/>
                  <a:ea typeface="-윤고딕320" panose="02030504000101010101" pitchFamily="18" charset="-127"/>
                  <a:cs typeface="Arial" charset="0"/>
                </a:rPr>
              </a:br>
              <a:r>
                <a:rPr lang="en-US" altLang="ko-KR" sz="1400" b="1" dirty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-윤고딕320" panose="02030504000101010101" pitchFamily="18" charset="-127"/>
                  <a:ea typeface="-윤고딕320" panose="02030504000101010101" pitchFamily="18" charset="-127"/>
                  <a:cs typeface="Arial" charset="0"/>
                </a:rPr>
                <a:t>7%</a:t>
              </a:r>
              <a:endParaRPr lang="ko-KR" altLang="en-US" sz="1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-윤고딕320" panose="02030504000101010101" pitchFamily="18" charset="-127"/>
                <a:ea typeface="-윤고딕320" panose="02030504000101010101" pitchFamily="18" charset="-127"/>
                <a:cs typeface="Arial" charset="0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7918352" y="1455698"/>
            <a:ext cx="1137600" cy="438220"/>
            <a:chOff x="7718481" y="1487998"/>
            <a:chExt cx="1393557" cy="536818"/>
          </a:xfrm>
        </p:grpSpPr>
        <p:pic>
          <p:nvPicPr>
            <p:cNvPr id="144" name="그림 14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8481" y="1707614"/>
              <a:ext cx="678351" cy="202840"/>
            </a:xfrm>
            <a:prstGeom prst="rect">
              <a:avLst/>
            </a:prstGeom>
          </p:spPr>
        </p:pic>
        <p:pic>
          <p:nvPicPr>
            <p:cNvPr id="145" name="그림 14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4639" y="1487998"/>
              <a:ext cx="727399" cy="307586"/>
            </a:xfrm>
            <a:prstGeom prst="rect">
              <a:avLst/>
            </a:prstGeom>
          </p:spPr>
        </p:pic>
        <p:pic>
          <p:nvPicPr>
            <p:cNvPr id="147" name="그림 14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25185" b="23889"/>
            <a:stretch/>
          </p:blipFill>
          <p:spPr>
            <a:xfrm>
              <a:off x="8404962" y="1772816"/>
              <a:ext cx="659782" cy="252000"/>
            </a:xfrm>
            <a:prstGeom prst="rect">
              <a:avLst/>
            </a:prstGeom>
          </p:spPr>
        </p:pic>
      </p:grpSp>
      <p:grpSp>
        <p:nvGrpSpPr>
          <p:cNvPr id="149" name="그룹 148"/>
          <p:cNvGrpSpPr/>
          <p:nvPr/>
        </p:nvGrpSpPr>
        <p:grpSpPr>
          <a:xfrm>
            <a:off x="6858154" y="481896"/>
            <a:ext cx="1859830" cy="333943"/>
            <a:chOff x="5957544" y="497136"/>
            <a:chExt cx="1859830" cy="333943"/>
          </a:xfrm>
        </p:grpSpPr>
        <p:sp>
          <p:nvSpPr>
            <p:cNvPr id="150" name="모서리가 둥근 직사각형 149"/>
            <p:cNvSpPr/>
            <p:nvPr/>
          </p:nvSpPr>
          <p:spPr>
            <a:xfrm>
              <a:off x="6035047" y="525727"/>
              <a:ext cx="812855" cy="25059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 w="952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151" name="Text Box 5"/>
            <p:cNvSpPr txBox="1">
              <a:spLocks noChangeArrowheads="1"/>
            </p:cNvSpPr>
            <p:nvPr/>
          </p:nvSpPr>
          <p:spPr bwMode="auto">
            <a:xfrm>
              <a:off x="6807082" y="507914"/>
              <a:ext cx="10102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latinLnBrk="0" hangingPunct="1">
                <a:defRPr/>
              </a:pPr>
              <a:r>
                <a:rPr lang="ko-KR" altLang="en-US" sz="1500" kern="0" spc="-90" dirty="0" smtClean="0">
                  <a:gradFill>
                    <a:gsLst>
                      <a:gs pos="100000">
                        <a:srgbClr val="4F81BD">
                          <a:lumMod val="75000"/>
                        </a:srgbClr>
                      </a:gs>
                      <a:gs pos="100000">
                        <a:srgbClr val="00589A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금융생태계</a:t>
              </a:r>
              <a:endParaRPr lang="ko-KR" altLang="en-US" sz="1500" kern="0" spc="-90" dirty="0">
                <a:gradFill>
                  <a:gsLst>
                    <a:gs pos="100000">
                      <a:srgbClr val="4F81BD">
                        <a:lumMod val="75000"/>
                      </a:srgbClr>
                    </a:gs>
                    <a:gs pos="100000">
                      <a:srgbClr val="00589A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5957544" y="497136"/>
              <a:ext cx="9678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base">
                <a:spcAft>
                  <a:spcPct val="0"/>
                </a:spcAft>
                <a:buClr>
                  <a:prstClr val="black">
                    <a:lumMod val="85000"/>
                    <a:lumOff val="15000"/>
                  </a:prstClr>
                </a:buClr>
              </a:pPr>
              <a:r>
                <a:rPr kumimoji="1" lang="ko-KR" altLang="en-US" sz="1400" b="1" spc="-40" dirty="0">
                  <a:gradFill>
                    <a:gsLst>
                      <a:gs pos="100000">
                        <a:prstClr val="white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창조경제</a:t>
              </a:r>
            </a:p>
          </p:txBody>
        </p:sp>
      </p:grpSp>
      <p:grpSp>
        <p:nvGrpSpPr>
          <p:cNvPr id="88" name="그룹 87"/>
          <p:cNvGrpSpPr/>
          <p:nvPr/>
        </p:nvGrpSpPr>
        <p:grpSpPr>
          <a:xfrm>
            <a:off x="321553" y="1479171"/>
            <a:ext cx="1235839" cy="422717"/>
            <a:chOff x="4756576" y="5581400"/>
            <a:chExt cx="1235839" cy="422717"/>
          </a:xfrm>
        </p:grpSpPr>
        <p:grpSp>
          <p:nvGrpSpPr>
            <p:cNvPr id="89" name="그룹 88"/>
            <p:cNvGrpSpPr/>
            <p:nvPr/>
          </p:nvGrpSpPr>
          <p:grpSpPr>
            <a:xfrm>
              <a:off x="4867496" y="5581400"/>
              <a:ext cx="1074440" cy="422717"/>
              <a:chOff x="4867496" y="5581400"/>
              <a:chExt cx="1074440" cy="422717"/>
            </a:xfrm>
          </p:grpSpPr>
          <p:sp>
            <p:nvSpPr>
              <p:cNvPr id="91" name="오각형 90"/>
              <p:cNvSpPr/>
              <p:nvPr/>
            </p:nvSpPr>
            <p:spPr>
              <a:xfrm>
                <a:off x="4867496" y="5581400"/>
                <a:ext cx="1074440" cy="422717"/>
              </a:xfrm>
              <a:prstGeom prst="homePlate">
                <a:avLst>
                  <a:gd name="adj" fmla="val 36772"/>
                </a:avLst>
              </a:prstGeom>
              <a:solidFill>
                <a:srgbClr val="23639D"/>
              </a:solidFill>
              <a:ln>
                <a:noFill/>
              </a:ln>
              <a:effectLst>
                <a:outerShdw blurRad="38100" dist="12700" dir="2700000" algn="ctr" rotWithShape="0">
                  <a:srgbClr val="000000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  <a:latin typeface="-윤고딕340" panose="02030504000101010101" pitchFamily="18" charset="-127"/>
                  <a:ea typeface="-윤고딕340" panose="02030504000101010101" pitchFamily="18" charset="-127"/>
                </a:endParaRPr>
              </a:p>
            </p:txBody>
          </p:sp>
          <p:sp>
            <p:nvSpPr>
              <p:cNvPr id="92" name="자유형 91"/>
              <p:cNvSpPr/>
              <p:nvPr/>
            </p:nvSpPr>
            <p:spPr>
              <a:xfrm>
                <a:off x="4868779" y="5590673"/>
                <a:ext cx="922421" cy="409074"/>
              </a:xfrm>
              <a:custGeom>
                <a:avLst/>
                <a:gdLst>
                  <a:gd name="connsiteX0" fmla="*/ 0 w 922421"/>
                  <a:gd name="connsiteY0" fmla="*/ 409074 h 409074"/>
                  <a:gd name="connsiteX1" fmla="*/ 922421 w 922421"/>
                  <a:gd name="connsiteY1" fmla="*/ 0 h 409074"/>
                  <a:gd name="connsiteX2" fmla="*/ 0 w 922421"/>
                  <a:gd name="connsiteY2" fmla="*/ 0 h 409074"/>
                  <a:gd name="connsiteX3" fmla="*/ 0 w 922421"/>
                  <a:gd name="connsiteY3" fmla="*/ 409074 h 409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2421" h="409074">
                    <a:moveTo>
                      <a:pt x="0" y="409074"/>
                    </a:moveTo>
                    <a:lnTo>
                      <a:pt x="922421" y="0"/>
                    </a:lnTo>
                    <a:lnTo>
                      <a:pt x="0" y="0"/>
                    </a:lnTo>
                    <a:lnTo>
                      <a:pt x="0" y="409074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alpha val="10000"/>
                    </a:schemeClr>
                  </a:gs>
                  <a:gs pos="0">
                    <a:schemeClr val="bg1">
                      <a:alpha val="27000"/>
                    </a:schemeClr>
                  </a:gs>
                </a:gsLst>
                <a:lin ang="9000000" scaled="0"/>
              </a:gradFill>
              <a:ln w="15875" cap="rnd">
                <a:noFill/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0" name="제목 114"/>
            <p:cNvSpPr txBox="1">
              <a:spLocks/>
            </p:cNvSpPr>
            <p:nvPr/>
          </p:nvSpPr>
          <p:spPr>
            <a:xfrm>
              <a:off x="4756576" y="5635304"/>
              <a:ext cx="1235839" cy="314907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b="1" kern="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창업단계</a:t>
              </a:r>
              <a:endParaRPr lang="en-US" altLang="ko-KR" b="1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endParaRPr>
            </a:p>
          </p:txBody>
        </p:sp>
      </p:grpSp>
      <p:grpSp>
        <p:nvGrpSpPr>
          <p:cNvPr id="83" name="그룹 82"/>
          <p:cNvGrpSpPr/>
          <p:nvPr/>
        </p:nvGrpSpPr>
        <p:grpSpPr>
          <a:xfrm>
            <a:off x="420572" y="886847"/>
            <a:ext cx="7758789" cy="461665"/>
            <a:chOff x="420572" y="883036"/>
            <a:chExt cx="7758789" cy="519666"/>
          </a:xfrm>
        </p:grpSpPr>
        <p:grpSp>
          <p:nvGrpSpPr>
            <p:cNvPr id="93" name="그룹 48"/>
            <p:cNvGrpSpPr/>
            <p:nvPr/>
          </p:nvGrpSpPr>
          <p:grpSpPr>
            <a:xfrm>
              <a:off x="473685" y="926849"/>
              <a:ext cx="7387823" cy="460857"/>
              <a:chOff x="9525" y="336688"/>
              <a:chExt cx="4102220" cy="558662"/>
            </a:xfrm>
          </p:grpSpPr>
          <p:sp>
            <p:nvSpPr>
              <p:cNvPr id="107" name="직사각형 106"/>
              <p:cNvSpPr/>
              <p:nvPr/>
            </p:nvSpPr>
            <p:spPr bwMode="auto">
              <a:xfrm>
                <a:off x="12828" y="336688"/>
                <a:ext cx="4098917" cy="558662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30000"/>
                    </a:srgbClr>
                  </a:gs>
                  <a:gs pos="52000">
                    <a:srgbClr val="FFFFFF">
                      <a:lumMod val="85000"/>
                      <a:alpha val="48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sz="1600" kern="0" smtClean="0">
                  <a:solidFill>
                    <a:srgbClr val="FFFF00"/>
                  </a:solidFill>
                  <a:latin typeface="HY헤드라인M"/>
                  <a:ea typeface="HY헤드라인M"/>
                </a:endParaRPr>
              </a:p>
            </p:txBody>
          </p:sp>
          <p:grpSp>
            <p:nvGrpSpPr>
              <p:cNvPr id="108" name="그룹 53"/>
              <p:cNvGrpSpPr/>
              <p:nvPr/>
            </p:nvGrpSpPr>
            <p:grpSpPr>
              <a:xfrm>
                <a:off x="9525" y="336688"/>
                <a:ext cx="3935812" cy="558662"/>
                <a:chOff x="130761" y="336688"/>
                <a:chExt cx="3814576" cy="558662"/>
              </a:xfrm>
            </p:grpSpPr>
            <p:cxnSp>
              <p:nvCxnSpPr>
                <p:cNvPr id="120" name="직선 연결선 119"/>
                <p:cNvCxnSpPr/>
                <p:nvPr/>
              </p:nvCxnSpPr>
              <p:spPr bwMode="auto">
                <a:xfrm flipH="1">
                  <a:off x="130761" y="336688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12700" cap="flat" cmpd="sng" algn="ctr">
                  <a:gradFill>
                    <a:gsLst>
                      <a:gs pos="0">
                        <a:srgbClr val="FFFFFF">
                          <a:lumMod val="85000"/>
                        </a:srgbClr>
                      </a:gs>
                      <a:gs pos="35000">
                        <a:schemeClr val="bg1">
                          <a:lumMod val="85000"/>
                        </a:schemeClr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3" name="직선 연결선 122"/>
                <p:cNvCxnSpPr/>
                <p:nvPr/>
              </p:nvCxnSpPr>
              <p:spPr bwMode="auto">
                <a:xfrm flipH="1">
                  <a:off x="130761" y="895350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12700" cap="flat" cmpd="sng" algn="ctr">
                  <a:gradFill>
                    <a:gsLst>
                      <a:gs pos="0">
                        <a:srgbClr val="FFFFFF">
                          <a:lumMod val="85000"/>
                        </a:srgbClr>
                      </a:gs>
                      <a:gs pos="35000">
                        <a:schemeClr val="bg1">
                          <a:lumMod val="85000"/>
                        </a:schemeClr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97" name="Text Box 33"/>
            <p:cNvSpPr txBox="1">
              <a:spLocks noChangeArrowheads="1"/>
            </p:cNvSpPr>
            <p:nvPr/>
          </p:nvSpPr>
          <p:spPr bwMode="auto">
            <a:xfrm>
              <a:off x="420572" y="883036"/>
              <a:ext cx="7758789" cy="519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ko-KR" sz="2400" spc="-9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prstClr val="black">
                          <a:lumMod val="85000"/>
                          <a:lumOff val="15000"/>
                        </a:prst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itchFamily="34" charset="0"/>
                </a:rPr>
                <a:t>1. </a:t>
              </a:r>
              <a:r>
                <a:rPr lang="ko-KR" altLang="en-US" sz="2400" spc="-9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prstClr val="black">
                          <a:lumMod val="85000"/>
                          <a:lumOff val="15000"/>
                        </a:prst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itchFamily="34" charset="0"/>
                </a:rPr>
                <a:t>선순환 금융생태계 구축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4832725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Rectangle 2"/>
          <p:cNvSpPr>
            <a:spLocks noChangeArrowheads="1"/>
          </p:cNvSpPr>
          <p:nvPr/>
        </p:nvSpPr>
        <p:spPr bwMode="auto">
          <a:xfrm>
            <a:off x="462336" y="2101916"/>
            <a:ext cx="8215367" cy="4176316"/>
          </a:xfrm>
          <a:prstGeom prst="rect">
            <a:avLst/>
          </a:prstGeom>
          <a:solidFill>
            <a:srgbClr val="F9F9F9"/>
          </a:solidFill>
          <a:ln w="3175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59" name="모서리가 둥근 직사각형 8"/>
          <p:cNvSpPr/>
          <p:nvPr/>
        </p:nvSpPr>
        <p:spPr>
          <a:xfrm>
            <a:off x="3705198" y="2490142"/>
            <a:ext cx="4806000" cy="371345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>
            <a:innerShdw blurRad="152400" dir="13500000">
              <a:schemeClr val="bg1">
                <a:lumMod val="65000"/>
                <a:alpha val="31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442" name="직사각형 441"/>
          <p:cNvSpPr/>
          <p:nvPr/>
        </p:nvSpPr>
        <p:spPr>
          <a:xfrm>
            <a:off x="3937023" y="4885300"/>
            <a:ext cx="2232000" cy="1260000"/>
          </a:xfrm>
          <a:prstGeom prst="rect">
            <a:avLst/>
          </a:prstGeom>
          <a:solidFill>
            <a:schemeClr val="bg1"/>
          </a:solidFill>
          <a:ln w="3175" cap="rnd">
            <a:solidFill>
              <a:srgbClr val="DDDDDD"/>
            </a:solidFill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39" name="직사각형 438"/>
          <p:cNvSpPr/>
          <p:nvPr/>
        </p:nvSpPr>
        <p:spPr>
          <a:xfrm>
            <a:off x="6222871" y="4885299"/>
            <a:ext cx="2232000" cy="1260000"/>
          </a:xfrm>
          <a:prstGeom prst="rect">
            <a:avLst/>
          </a:prstGeom>
          <a:solidFill>
            <a:schemeClr val="bg1"/>
          </a:solidFill>
          <a:ln w="3175" cap="rnd">
            <a:solidFill>
              <a:srgbClr val="DDDDDD"/>
            </a:solidFill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62" name="직사각형 461"/>
          <p:cNvSpPr/>
          <p:nvPr/>
        </p:nvSpPr>
        <p:spPr>
          <a:xfrm>
            <a:off x="3937023" y="4877581"/>
            <a:ext cx="2232000" cy="216456"/>
          </a:xfrm>
          <a:prstGeom prst="rect">
            <a:avLst/>
          </a:prstGeom>
          <a:solidFill>
            <a:srgbClr val="DDDDDD"/>
          </a:solidFill>
          <a:ln w="317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63" name="직사각형 462"/>
          <p:cNvSpPr/>
          <p:nvPr/>
        </p:nvSpPr>
        <p:spPr>
          <a:xfrm>
            <a:off x="6223935" y="4877581"/>
            <a:ext cx="2232000" cy="216456"/>
          </a:xfrm>
          <a:prstGeom prst="rect">
            <a:avLst/>
          </a:prstGeom>
          <a:solidFill>
            <a:srgbClr val="DDDDDD"/>
          </a:solidFill>
          <a:ln w="317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98" name="TextBox 197"/>
          <p:cNvSpPr txBox="1"/>
          <p:nvPr/>
        </p:nvSpPr>
        <p:spPr bwMode="auto">
          <a:xfrm>
            <a:off x="478159" y="242257"/>
            <a:ext cx="4174541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00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1. </a:t>
            </a:r>
            <a:r>
              <a:rPr lang="ko-KR" altLang="en-US" sz="3000" spc="-150" dirty="0" err="1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선순환</a:t>
            </a:r>
            <a:r>
              <a:rPr lang="ko-KR" altLang="en-US" sz="300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 금융생태계 구축</a:t>
            </a:r>
          </a:p>
        </p:txBody>
      </p:sp>
      <p:grpSp>
        <p:nvGrpSpPr>
          <p:cNvPr id="321" name="그룹 320"/>
          <p:cNvGrpSpPr/>
          <p:nvPr/>
        </p:nvGrpSpPr>
        <p:grpSpPr>
          <a:xfrm>
            <a:off x="462334" y="1930987"/>
            <a:ext cx="8217598" cy="400110"/>
            <a:chOff x="462334" y="2105944"/>
            <a:chExt cx="8217598" cy="400110"/>
          </a:xfrm>
        </p:grpSpPr>
        <p:grpSp>
          <p:nvGrpSpPr>
            <p:cNvPr id="322" name="그룹 156"/>
            <p:cNvGrpSpPr/>
            <p:nvPr/>
          </p:nvGrpSpPr>
          <p:grpSpPr>
            <a:xfrm>
              <a:off x="462334" y="2105944"/>
              <a:ext cx="8217598" cy="400110"/>
              <a:chOff x="458857" y="5257863"/>
              <a:chExt cx="8217598" cy="460736"/>
            </a:xfrm>
          </p:grpSpPr>
          <p:grpSp>
            <p:nvGrpSpPr>
              <p:cNvPr id="326" name="그룹 66"/>
              <p:cNvGrpSpPr/>
              <p:nvPr/>
            </p:nvGrpSpPr>
            <p:grpSpPr>
              <a:xfrm>
                <a:off x="458857" y="5301208"/>
                <a:ext cx="8217598" cy="385152"/>
                <a:chOff x="1825122" y="2312279"/>
                <a:chExt cx="6622005" cy="271806"/>
              </a:xfrm>
            </p:grpSpPr>
            <p:cxnSp>
              <p:nvCxnSpPr>
                <p:cNvPr id="328" name="직선 연결선 327"/>
                <p:cNvCxnSpPr/>
                <p:nvPr/>
              </p:nvCxnSpPr>
              <p:spPr>
                <a:xfrm>
                  <a:off x="1825123" y="2584085"/>
                  <a:ext cx="662200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0" name="직사각형 329"/>
                <p:cNvSpPr/>
                <p:nvPr/>
              </p:nvSpPr>
              <p:spPr>
                <a:xfrm>
                  <a:off x="1825122" y="2312279"/>
                  <a:ext cx="6622003" cy="271806"/>
                </a:xfrm>
                <a:prstGeom prst="rect">
                  <a:avLst/>
                </a:prstGeom>
                <a:solidFill>
                  <a:schemeClr val="bg2"/>
                </a:solidFill>
                <a:ln w="25400" cap="rnd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331" name="직선 연결선 330"/>
                <p:cNvCxnSpPr/>
                <p:nvPr/>
              </p:nvCxnSpPr>
              <p:spPr>
                <a:xfrm>
                  <a:off x="1825122" y="2312279"/>
                  <a:ext cx="6622005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27" name="직사각형 326"/>
              <p:cNvSpPr/>
              <p:nvPr/>
            </p:nvSpPr>
            <p:spPr>
              <a:xfrm>
                <a:off x="573439" y="5257863"/>
                <a:ext cx="7981313" cy="4607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330325" eaLnBrk="0" latinLnBrk="0" hangingPunct="0">
                  <a:spcAft>
                    <a:spcPts val="600"/>
                  </a:spcAft>
                  <a:buSzPct val="100000"/>
                  <a:defRPr/>
                </a:pPr>
                <a:r>
                  <a:rPr lang="ko-KR" altLang="en-US" sz="2000" kern="0" spc="-50" dirty="0">
                    <a:gradFill>
                      <a:gsLst>
                        <a:gs pos="100000">
                          <a:srgbClr val="EEECE1">
                            <a:lumMod val="25000"/>
                          </a:srgbClr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40" pitchFamily="18" charset="-127"/>
                    <a:ea typeface="-윤고딕340" pitchFamily="18" charset="-127"/>
                  </a:rPr>
                  <a:t>일시적 경영애로를 겪고 있는 중소기업인 </a:t>
                </a:r>
                <a:r>
                  <a:rPr lang="en-US" altLang="ko-KR" sz="2000" kern="0" spc="-50" dirty="0">
                    <a:gradFill>
                      <a:gsLst>
                        <a:gs pos="100000">
                          <a:srgbClr val="EEECE1">
                            <a:lumMod val="25000"/>
                          </a:srgbClr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40" pitchFamily="18" charset="-127"/>
                    <a:ea typeface="-윤고딕340" pitchFamily="18" charset="-127"/>
                  </a:rPr>
                  <a:t>B</a:t>
                </a:r>
                <a:r>
                  <a:rPr lang="ko-KR" altLang="en-US" sz="2000" kern="0" spc="-50" dirty="0">
                    <a:gradFill>
                      <a:gsLst>
                        <a:gs pos="100000">
                          <a:srgbClr val="EEECE1">
                            <a:lumMod val="25000"/>
                          </a:srgbClr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40" pitchFamily="18" charset="-127"/>
                    <a:ea typeface="-윤고딕340" pitchFamily="18" charset="-127"/>
                  </a:rPr>
                  <a:t>씨</a:t>
                </a:r>
                <a:r>
                  <a:rPr lang="en-US" altLang="ko-KR" sz="2000" kern="0" spc="-50" dirty="0">
                    <a:gradFill>
                      <a:gsLst>
                        <a:gs pos="100000">
                          <a:srgbClr val="EEECE1">
                            <a:lumMod val="25000"/>
                          </a:srgbClr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40" pitchFamily="18" charset="-127"/>
                    <a:ea typeface="-윤고딕340" pitchFamily="18" charset="-127"/>
                  </a:rPr>
                  <a:t>,</a:t>
                </a:r>
              </a:p>
            </p:txBody>
          </p:sp>
        </p:grpSp>
        <p:grpSp>
          <p:nvGrpSpPr>
            <p:cNvPr id="323" name="그룹 163"/>
            <p:cNvGrpSpPr/>
            <p:nvPr/>
          </p:nvGrpSpPr>
          <p:grpSpPr>
            <a:xfrm>
              <a:off x="462336" y="2142457"/>
              <a:ext cx="111306" cy="342164"/>
              <a:chOff x="469466" y="1674340"/>
              <a:chExt cx="4007925" cy="354747"/>
            </a:xfrm>
          </p:grpSpPr>
          <p:sp>
            <p:nvSpPr>
              <p:cNvPr id="324" name="AutoShape 55"/>
              <p:cNvSpPr>
                <a:spLocks noChangeArrowheads="1"/>
              </p:cNvSpPr>
              <p:nvPr/>
            </p:nvSpPr>
            <p:spPr bwMode="auto">
              <a:xfrm>
                <a:off x="469466" y="1674340"/>
                <a:ext cx="4007925" cy="354747"/>
              </a:xfrm>
              <a:prstGeom prst="roundRect">
                <a:avLst>
                  <a:gd name="adj" fmla="val 0"/>
                </a:avLst>
              </a:prstGeom>
              <a:solidFill>
                <a:srgbClr val="AC7300"/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>
                  <a:solidFill>
                    <a:prstClr val="black"/>
                  </a:solidFill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325" name="자유형 324"/>
              <p:cNvSpPr/>
              <p:nvPr/>
            </p:nvSpPr>
            <p:spPr>
              <a:xfrm>
                <a:off x="483149" y="1682497"/>
                <a:ext cx="3824283" cy="346220"/>
              </a:xfrm>
              <a:custGeom>
                <a:avLst/>
                <a:gdLst>
                  <a:gd name="connsiteX0" fmla="*/ 0 w 922421"/>
                  <a:gd name="connsiteY0" fmla="*/ 409074 h 409074"/>
                  <a:gd name="connsiteX1" fmla="*/ 922421 w 922421"/>
                  <a:gd name="connsiteY1" fmla="*/ 0 h 409074"/>
                  <a:gd name="connsiteX2" fmla="*/ 0 w 922421"/>
                  <a:gd name="connsiteY2" fmla="*/ 0 h 409074"/>
                  <a:gd name="connsiteX3" fmla="*/ 0 w 922421"/>
                  <a:gd name="connsiteY3" fmla="*/ 409074 h 409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2421" h="409074">
                    <a:moveTo>
                      <a:pt x="0" y="409074"/>
                    </a:moveTo>
                    <a:lnTo>
                      <a:pt x="922421" y="0"/>
                    </a:lnTo>
                    <a:lnTo>
                      <a:pt x="0" y="0"/>
                    </a:lnTo>
                    <a:lnTo>
                      <a:pt x="0" y="409074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alpha val="10000"/>
                    </a:schemeClr>
                  </a:gs>
                  <a:gs pos="0">
                    <a:schemeClr val="bg1">
                      <a:alpha val="27000"/>
                    </a:schemeClr>
                  </a:gs>
                </a:gsLst>
                <a:lin ang="9000000" scaled="0"/>
              </a:gradFill>
              <a:ln w="15875" cap="rnd">
                <a:noFill/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373" name="그룹 82"/>
          <p:cNvGrpSpPr/>
          <p:nvPr/>
        </p:nvGrpSpPr>
        <p:grpSpPr>
          <a:xfrm>
            <a:off x="690719" y="2437806"/>
            <a:ext cx="2733417" cy="338554"/>
            <a:chOff x="4192973" y="-1008406"/>
            <a:chExt cx="7515035" cy="410691"/>
          </a:xfrm>
        </p:grpSpPr>
        <p:sp>
          <p:nvSpPr>
            <p:cNvPr id="374" name="AutoShape 55"/>
            <p:cNvSpPr>
              <a:spLocks noChangeArrowheads="1"/>
            </p:cNvSpPr>
            <p:nvPr/>
          </p:nvSpPr>
          <p:spPr bwMode="auto">
            <a:xfrm>
              <a:off x="4192973" y="-955396"/>
              <a:ext cx="7515035" cy="311850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5400000" scaled="0"/>
            </a:gradFill>
            <a:ln w="31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2000">
                <a:solidFill>
                  <a:prstClr val="black"/>
                </a:solidFill>
                <a:latin typeface="굴림" pitchFamily="50" charset="-127"/>
              </a:endParaRPr>
            </a:p>
          </p:txBody>
        </p:sp>
        <p:sp>
          <p:nvSpPr>
            <p:cNvPr id="375" name="직사각형 374"/>
            <p:cNvSpPr/>
            <p:nvPr/>
          </p:nvSpPr>
          <p:spPr>
            <a:xfrm>
              <a:off x="4474275" y="-1008406"/>
              <a:ext cx="6985255" cy="4106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1600" b="1" kern="0" spc="-15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점점 감소하는 설비투자</a:t>
              </a:r>
            </a:p>
          </p:txBody>
        </p:sp>
      </p:grpSp>
      <p:grpSp>
        <p:nvGrpSpPr>
          <p:cNvPr id="376" name="그룹 82"/>
          <p:cNvGrpSpPr/>
          <p:nvPr/>
        </p:nvGrpSpPr>
        <p:grpSpPr>
          <a:xfrm>
            <a:off x="500034" y="4203737"/>
            <a:ext cx="3071834" cy="338554"/>
            <a:chOff x="3963268" y="-1000254"/>
            <a:chExt cx="7992570" cy="410690"/>
          </a:xfrm>
        </p:grpSpPr>
        <p:sp>
          <p:nvSpPr>
            <p:cNvPr id="377" name="AutoShape 55"/>
            <p:cNvSpPr>
              <a:spLocks noChangeArrowheads="1"/>
            </p:cNvSpPr>
            <p:nvPr/>
          </p:nvSpPr>
          <p:spPr bwMode="auto">
            <a:xfrm>
              <a:off x="4192973" y="-955396"/>
              <a:ext cx="7515035" cy="311850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5400000" scaled="0"/>
            </a:gradFill>
            <a:ln w="31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2000">
                <a:solidFill>
                  <a:prstClr val="black"/>
                </a:solidFill>
                <a:latin typeface="굴림" pitchFamily="50" charset="-127"/>
              </a:endParaRPr>
            </a:p>
          </p:txBody>
        </p:sp>
        <p:sp>
          <p:nvSpPr>
            <p:cNvPr id="378" name="직사각형 377"/>
            <p:cNvSpPr/>
            <p:nvPr/>
          </p:nvSpPr>
          <p:spPr>
            <a:xfrm>
              <a:off x="3963268" y="-1000254"/>
              <a:ext cx="7992570" cy="4106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endParaRPr lang="ko-KR" altLang="en-US" sz="1600" b="1" kern="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381" name="그룹 14"/>
          <p:cNvGrpSpPr/>
          <p:nvPr/>
        </p:nvGrpSpPr>
        <p:grpSpPr>
          <a:xfrm>
            <a:off x="4196350" y="2408998"/>
            <a:ext cx="3823696" cy="364830"/>
            <a:chOff x="471482" y="1390934"/>
            <a:chExt cx="4043874" cy="466703"/>
          </a:xfrm>
        </p:grpSpPr>
        <p:sp>
          <p:nvSpPr>
            <p:cNvPr id="453" name="모서리가 둥근 직사각형 452"/>
            <p:cNvSpPr/>
            <p:nvPr/>
          </p:nvSpPr>
          <p:spPr>
            <a:xfrm>
              <a:off x="511199" y="1390934"/>
              <a:ext cx="3957965" cy="466703"/>
            </a:xfrm>
            <a:prstGeom prst="roundRect">
              <a:avLst>
                <a:gd name="adj" fmla="val 0"/>
              </a:avLst>
            </a:prstGeom>
            <a:solidFill>
              <a:srgbClr val="23639D"/>
            </a:solidFill>
            <a:ln w="6350">
              <a:solidFill>
                <a:schemeClr val="bg1"/>
              </a:solidFill>
            </a:ln>
            <a:effectLst>
              <a:outerShdw blurRad="25400" dist="25400" dir="5400000" algn="t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455" name="직사각형 454"/>
            <p:cNvSpPr/>
            <p:nvPr/>
          </p:nvSpPr>
          <p:spPr>
            <a:xfrm>
              <a:off x="530658" y="1407733"/>
              <a:ext cx="3919468" cy="45719"/>
            </a:xfrm>
            <a:prstGeom prst="rect">
              <a:avLst/>
            </a:prstGeom>
            <a:gradFill>
              <a:gsLst>
                <a:gs pos="100000">
                  <a:schemeClr val="bg1">
                    <a:alpha val="41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16200000" scaled="0"/>
            </a:gradFill>
            <a:ln w="22225">
              <a:noFill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prstClr val="white"/>
                </a:solidFill>
              </a:endParaRPr>
            </a:p>
          </p:txBody>
        </p:sp>
        <p:sp>
          <p:nvSpPr>
            <p:cNvPr id="457" name="자유형 3"/>
            <p:cNvSpPr/>
            <p:nvPr/>
          </p:nvSpPr>
          <p:spPr>
            <a:xfrm>
              <a:off x="4465423" y="1395924"/>
              <a:ext cx="49933" cy="91981"/>
            </a:xfrm>
            <a:custGeom>
              <a:avLst/>
              <a:gdLst>
                <a:gd name="connsiteX0" fmla="*/ 0 w 45991"/>
                <a:gd name="connsiteY0" fmla="*/ 0 h 91981"/>
                <a:gd name="connsiteX1" fmla="*/ 0 w 45991"/>
                <a:gd name="connsiteY1" fmla="*/ 91981 h 91981"/>
                <a:gd name="connsiteX2" fmla="*/ 45991 w 45991"/>
                <a:gd name="connsiteY2" fmla="*/ 91981 h 91981"/>
                <a:gd name="connsiteX3" fmla="*/ 0 w 45991"/>
                <a:gd name="connsiteY3" fmla="*/ 0 h 91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991" h="91981">
                  <a:moveTo>
                    <a:pt x="0" y="0"/>
                  </a:moveTo>
                  <a:lnTo>
                    <a:pt x="0" y="91981"/>
                  </a:lnTo>
                  <a:lnTo>
                    <a:pt x="45991" y="919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58" name="자유형 457"/>
            <p:cNvSpPr/>
            <p:nvPr/>
          </p:nvSpPr>
          <p:spPr>
            <a:xfrm flipH="1">
              <a:off x="471482" y="1395924"/>
              <a:ext cx="49933" cy="91981"/>
            </a:xfrm>
            <a:custGeom>
              <a:avLst/>
              <a:gdLst>
                <a:gd name="connsiteX0" fmla="*/ 0 w 45991"/>
                <a:gd name="connsiteY0" fmla="*/ 0 h 91981"/>
                <a:gd name="connsiteX1" fmla="*/ 0 w 45991"/>
                <a:gd name="connsiteY1" fmla="*/ 91981 h 91981"/>
                <a:gd name="connsiteX2" fmla="*/ 45991 w 45991"/>
                <a:gd name="connsiteY2" fmla="*/ 91981 h 91981"/>
                <a:gd name="connsiteX3" fmla="*/ 0 w 45991"/>
                <a:gd name="connsiteY3" fmla="*/ 0 h 91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991" h="91981">
                  <a:moveTo>
                    <a:pt x="0" y="0"/>
                  </a:moveTo>
                  <a:lnTo>
                    <a:pt x="0" y="91981"/>
                  </a:lnTo>
                  <a:lnTo>
                    <a:pt x="45991" y="919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82" name="제목 114"/>
          <p:cNvSpPr txBox="1">
            <a:spLocks/>
          </p:cNvSpPr>
          <p:nvPr/>
        </p:nvSpPr>
        <p:spPr>
          <a:xfrm>
            <a:off x="4245071" y="2458182"/>
            <a:ext cx="3726255" cy="265748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eaLnBrk="0" latinLnBrk="0" hangingPunct="0">
              <a:defRPr/>
            </a:pPr>
            <a:r>
              <a:rPr lang="ko-KR" altLang="en-US" sz="200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기업성장 안정적 지원</a:t>
            </a:r>
          </a:p>
        </p:txBody>
      </p:sp>
      <p:sp>
        <p:nvSpPr>
          <p:cNvPr id="383" name="Text Box 5"/>
          <p:cNvSpPr txBox="1">
            <a:spLocks noChangeArrowheads="1"/>
          </p:cNvSpPr>
          <p:nvPr/>
        </p:nvSpPr>
        <p:spPr bwMode="auto">
          <a:xfrm>
            <a:off x="3810231" y="2853901"/>
            <a:ext cx="395052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buFont typeface="Arial" panose="020B0604020202020204" pitchFamily="34" charset="0"/>
              <a:buChar char="•"/>
            </a:pPr>
            <a:r>
              <a:rPr lang="ko-KR" altLang="en-US" sz="16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신성장산업 등 정책금융 지원확대</a:t>
            </a:r>
            <a:endParaRPr lang="ko-KR" altLang="en-US" sz="1600" kern="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384" name="Text Box 5"/>
          <p:cNvSpPr txBox="1">
            <a:spLocks noChangeArrowheads="1"/>
          </p:cNvSpPr>
          <p:nvPr/>
        </p:nvSpPr>
        <p:spPr bwMode="auto">
          <a:xfrm>
            <a:off x="3810231" y="4514403"/>
            <a:ext cx="395052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buFont typeface="Arial" panose="020B0604020202020204" pitchFamily="34" charset="0"/>
              <a:buChar char="•"/>
            </a:pPr>
            <a:r>
              <a:rPr lang="ko-KR" altLang="en-US" sz="16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일시적 경영애로 기업은 신속지원</a:t>
            </a:r>
            <a:endParaRPr lang="ko-KR" altLang="en-US" sz="1600" kern="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444" name="직사각형 443"/>
          <p:cNvSpPr/>
          <p:nvPr/>
        </p:nvSpPr>
        <p:spPr>
          <a:xfrm>
            <a:off x="4033252" y="4836958"/>
            <a:ext cx="2050561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30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자산매입 후 임대 프로그램</a:t>
            </a:r>
          </a:p>
        </p:txBody>
      </p:sp>
      <p:sp>
        <p:nvSpPr>
          <p:cNvPr id="441" name="직사각형 440"/>
          <p:cNvSpPr/>
          <p:nvPr/>
        </p:nvSpPr>
        <p:spPr>
          <a:xfrm>
            <a:off x="6345171" y="4836958"/>
            <a:ext cx="199285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30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중기 </a:t>
            </a:r>
            <a:r>
              <a:rPr lang="ko-KR" altLang="en-US" sz="1300" dirty="0" err="1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패스트트랙</a:t>
            </a:r>
            <a:r>
              <a:rPr lang="ko-KR" altLang="en-US" sz="130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기한연장</a:t>
            </a:r>
          </a:p>
        </p:txBody>
      </p:sp>
      <p:sp>
        <p:nvSpPr>
          <p:cNvPr id="447" name="직사각형 446"/>
          <p:cNvSpPr/>
          <p:nvPr/>
        </p:nvSpPr>
        <p:spPr>
          <a:xfrm>
            <a:off x="3929059" y="3213498"/>
            <a:ext cx="1476000" cy="1190412"/>
          </a:xfrm>
          <a:prstGeom prst="rect">
            <a:avLst/>
          </a:prstGeom>
          <a:solidFill>
            <a:schemeClr val="bg1"/>
          </a:solidFill>
          <a:ln w="3175" cap="rnd">
            <a:solidFill>
              <a:srgbClr val="DDDDDD"/>
            </a:solidFill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61" name="직사각형 460"/>
          <p:cNvSpPr/>
          <p:nvPr/>
        </p:nvSpPr>
        <p:spPr>
          <a:xfrm>
            <a:off x="3929058" y="3213498"/>
            <a:ext cx="1476000" cy="215441"/>
          </a:xfrm>
          <a:prstGeom prst="rect">
            <a:avLst/>
          </a:prstGeom>
          <a:solidFill>
            <a:srgbClr val="DDDDDD"/>
          </a:solidFill>
          <a:ln w="317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49" name="직사각형 448"/>
          <p:cNvSpPr/>
          <p:nvPr/>
        </p:nvSpPr>
        <p:spPr>
          <a:xfrm>
            <a:off x="4006319" y="3177843"/>
            <a:ext cx="131959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300" dirty="0" err="1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신성장산업</a:t>
            </a:r>
            <a:r>
              <a:rPr lang="ko-KR" altLang="en-US" sz="130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지원</a:t>
            </a:r>
          </a:p>
        </p:txBody>
      </p:sp>
      <p:sp>
        <p:nvSpPr>
          <p:cNvPr id="467" name="제목 114"/>
          <p:cNvSpPr txBox="1">
            <a:spLocks/>
          </p:cNvSpPr>
          <p:nvPr/>
        </p:nvSpPr>
        <p:spPr>
          <a:xfrm>
            <a:off x="979462" y="3856740"/>
            <a:ext cx="857256" cy="240422"/>
          </a:xfrm>
          <a:prstGeom prst="rect">
            <a:avLst/>
          </a:prstGeom>
          <a:effectLst/>
        </p:spPr>
        <p:txBody>
          <a:bodyPr anchor="ctr" anchorCtr="0"/>
          <a:lstStyle/>
          <a:p>
            <a:pPr algn="ctr" eaLnBrk="0" latinLnBrk="0" hangingPunct="0">
              <a:defRPr/>
            </a:pPr>
            <a:r>
              <a:rPr lang="en-US" altLang="ko-KR" sz="130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'13.4</a:t>
            </a:r>
            <a:r>
              <a:rPr lang="ko-KR" altLang="en-US" sz="130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분기</a:t>
            </a:r>
          </a:p>
        </p:txBody>
      </p:sp>
      <p:sp>
        <p:nvSpPr>
          <p:cNvPr id="468" name="제목 114"/>
          <p:cNvSpPr txBox="1">
            <a:spLocks/>
          </p:cNvSpPr>
          <p:nvPr/>
        </p:nvSpPr>
        <p:spPr>
          <a:xfrm>
            <a:off x="2031828" y="3856740"/>
            <a:ext cx="1028004" cy="240422"/>
          </a:xfrm>
          <a:prstGeom prst="rect">
            <a:avLst/>
          </a:prstGeom>
          <a:effectLst/>
        </p:spPr>
        <p:txBody>
          <a:bodyPr anchor="ctr" anchorCtr="0"/>
          <a:lstStyle/>
          <a:p>
            <a:pPr algn="ctr" eaLnBrk="0" latinLnBrk="0" hangingPunct="0">
              <a:defRPr/>
            </a:pPr>
            <a:r>
              <a:rPr lang="en-US" altLang="ko-KR" sz="130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'14.3</a:t>
            </a:r>
            <a:r>
              <a:rPr lang="ko-KR" altLang="en-US" sz="130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분기</a:t>
            </a:r>
          </a:p>
        </p:txBody>
      </p:sp>
      <p:grpSp>
        <p:nvGrpSpPr>
          <p:cNvPr id="469" name="그룹 250"/>
          <p:cNvGrpSpPr/>
          <p:nvPr/>
        </p:nvGrpSpPr>
        <p:grpSpPr>
          <a:xfrm>
            <a:off x="1256172" y="3114713"/>
            <a:ext cx="271486" cy="638743"/>
            <a:chOff x="2966984" y="8254663"/>
            <a:chExt cx="289837" cy="335238"/>
          </a:xfrm>
        </p:grpSpPr>
        <p:sp>
          <p:nvSpPr>
            <p:cNvPr id="470" name="Rectangle 29"/>
            <p:cNvSpPr>
              <a:spLocks noChangeArrowheads="1"/>
            </p:cNvSpPr>
            <p:nvPr/>
          </p:nvSpPr>
          <p:spPr bwMode="auto">
            <a:xfrm rot="10800000">
              <a:off x="2966984" y="8254663"/>
              <a:ext cx="289837" cy="335238"/>
            </a:xfrm>
            <a:prstGeom prst="rect">
              <a:avLst/>
            </a:prstGeom>
            <a:gradFill rotWithShape="1">
              <a:gsLst>
                <a:gs pos="100000">
                  <a:srgbClr val="0070C0"/>
                </a:gs>
                <a:gs pos="0">
                  <a:schemeClr val="accent1">
                    <a:lumMod val="75000"/>
                  </a:schemeClr>
                </a:gs>
                <a:gs pos="51000">
                  <a:srgbClr val="0070C0"/>
                </a:gs>
                <a:gs pos="45000">
                  <a:schemeClr val="accent1">
                    <a:lumMod val="75000"/>
                  </a:schemeClr>
                </a:gs>
              </a:gsLst>
              <a:lin ang="10800000" scaled="0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71" name="직사각형 470"/>
            <p:cNvSpPr/>
            <p:nvPr/>
          </p:nvSpPr>
          <p:spPr>
            <a:xfrm>
              <a:off x="3100469" y="8254663"/>
              <a:ext cx="51027" cy="335238"/>
            </a:xfrm>
            <a:prstGeom prst="rect">
              <a:avLst/>
            </a:prstGeom>
            <a:gradFill>
              <a:gsLst>
                <a:gs pos="0">
                  <a:srgbClr val="3E7898">
                    <a:tint val="66000"/>
                    <a:satMod val="160000"/>
                    <a:alpha val="0"/>
                  </a:srgbClr>
                </a:gs>
                <a:gs pos="50000">
                  <a:srgbClr val="FFFFFF">
                    <a:alpha val="73000"/>
                  </a:srgbClr>
                </a:gs>
                <a:gs pos="100000">
                  <a:srgbClr val="3E7898">
                    <a:tint val="23500"/>
                    <a:satMod val="160000"/>
                    <a:alpha val="0"/>
                  </a:srgbClr>
                </a:gs>
              </a:gsLst>
              <a:lin ang="0" scaled="0"/>
            </a:gradFill>
            <a:ln w="15875" cap="rnd" cmpd="sng" algn="ctr">
              <a:noFill/>
              <a:prstDash val="solid"/>
              <a:tailEnd type="none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prstClr val="white"/>
                </a:solidFill>
              </a:endParaRPr>
            </a:p>
          </p:txBody>
        </p:sp>
      </p:grpSp>
      <p:sp>
        <p:nvSpPr>
          <p:cNvPr id="472" name="Text Box 170"/>
          <p:cNvSpPr txBox="1">
            <a:spLocks noChangeArrowheads="1"/>
          </p:cNvSpPr>
          <p:nvPr/>
        </p:nvSpPr>
        <p:spPr bwMode="auto">
          <a:xfrm>
            <a:off x="973534" y="2841045"/>
            <a:ext cx="8367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>
            <a:spAutoFit/>
          </a:bodyPr>
          <a:lstStyle/>
          <a:p>
            <a:pPr algn="ctr" eaLnBrk="0" latinLnBrk="0" hangingPunct="0">
              <a:buSzPct val="100000"/>
              <a:defRPr/>
            </a:pPr>
            <a:r>
              <a:rPr lang="en-US" altLang="ko-KR" sz="1400" kern="0" dirty="0">
                <a:gradFill>
                  <a:gsLst>
                    <a:gs pos="100000">
                      <a:srgbClr val="0070C0"/>
                    </a:gs>
                    <a:gs pos="10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5.6%</a:t>
            </a:r>
            <a:endParaRPr lang="ko-KR" altLang="en-US" sz="1400" kern="0" dirty="0">
              <a:gradFill>
                <a:gsLst>
                  <a:gs pos="100000">
                    <a:srgbClr val="0070C0"/>
                  </a:gs>
                  <a:gs pos="100000">
                    <a:prstClr val="white">
                      <a:lumMod val="75000"/>
                    </a:prstClr>
                  </a:gs>
                  <a:gs pos="100000">
                    <a:prstClr val="white">
                      <a:lumMod val="65000"/>
                    </a:prstClr>
                  </a:gs>
                </a:gsLst>
                <a:lin ang="5400000" scaled="0"/>
              </a:gradFill>
              <a:latin typeface="-윤고딕340" pitchFamily="18" charset="-127"/>
              <a:ea typeface="-윤고딕340" pitchFamily="18" charset="-127"/>
            </a:endParaRPr>
          </a:p>
        </p:txBody>
      </p:sp>
      <p:grpSp>
        <p:nvGrpSpPr>
          <p:cNvPr id="473" name="그룹 250"/>
          <p:cNvGrpSpPr/>
          <p:nvPr/>
        </p:nvGrpSpPr>
        <p:grpSpPr>
          <a:xfrm>
            <a:off x="2410087" y="3750671"/>
            <a:ext cx="271486" cy="76421"/>
            <a:chOff x="2966984" y="8254663"/>
            <a:chExt cx="289837" cy="335238"/>
          </a:xfrm>
        </p:grpSpPr>
        <p:sp>
          <p:nvSpPr>
            <p:cNvPr id="474" name="Rectangle 29"/>
            <p:cNvSpPr>
              <a:spLocks noChangeArrowheads="1"/>
            </p:cNvSpPr>
            <p:nvPr/>
          </p:nvSpPr>
          <p:spPr bwMode="auto">
            <a:xfrm rot="10800000">
              <a:off x="2966984" y="8254663"/>
              <a:ext cx="289837" cy="335238"/>
            </a:xfrm>
            <a:prstGeom prst="rect">
              <a:avLst/>
            </a:prstGeom>
            <a:gradFill rotWithShape="1">
              <a:gsLst>
                <a:gs pos="100000">
                  <a:srgbClr val="C00000"/>
                </a:gs>
                <a:gs pos="0">
                  <a:srgbClr val="C00000"/>
                </a:gs>
                <a:gs pos="51000">
                  <a:srgbClr val="FF0000"/>
                </a:gs>
                <a:gs pos="45000">
                  <a:schemeClr val="accent2">
                    <a:lumMod val="50000"/>
                  </a:schemeClr>
                </a:gs>
              </a:gsLst>
              <a:lin ang="10800000" scaled="0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75" name="직사각형 474"/>
            <p:cNvSpPr/>
            <p:nvPr/>
          </p:nvSpPr>
          <p:spPr>
            <a:xfrm>
              <a:off x="3100469" y="8254663"/>
              <a:ext cx="51027" cy="335238"/>
            </a:xfrm>
            <a:prstGeom prst="rect">
              <a:avLst/>
            </a:prstGeom>
            <a:gradFill>
              <a:gsLst>
                <a:gs pos="0">
                  <a:srgbClr val="3E7898">
                    <a:tint val="66000"/>
                    <a:satMod val="160000"/>
                    <a:alpha val="0"/>
                  </a:srgbClr>
                </a:gs>
                <a:gs pos="50000">
                  <a:srgbClr val="FFFFFF">
                    <a:alpha val="73000"/>
                  </a:srgbClr>
                </a:gs>
                <a:gs pos="100000">
                  <a:srgbClr val="3E7898">
                    <a:tint val="23500"/>
                    <a:satMod val="160000"/>
                    <a:alpha val="0"/>
                  </a:srgbClr>
                </a:gs>
              </a:gsLst>
              <a:lin ang="0" scaled="0"/>
            </a:gradFill>
            <a:ln w="15875" cap="rnd" cmpd="sng" algn="ctr">
              <a:noFill/>
              <a:prstDash val="solid"/>
              <a:tailEnd type="none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prstClr val="white"/>
                </a:solidFill>
              </a:endParaRPr>
            </a:p>
          </p:txBody>
        </p:sp>
      </p:grpSp>
      <p:sp>
        <p:nvSpPr>
          <p:cNvPr id="476" name="Text Box 170"/>
          <p:cNvSpPr txBox="1">
            <a:spLocks noChangeArrowheads="1"/>
          </p:cNvSpPr>
          <p:nvPr/>
        </p:nvSpPr>
        <p:spPr bwMode="auto">
          <a:xfrm>
            <a:off x="2127449" y="3465716"/>
            <a:ext cx="83676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>
            <a:spAutoFit/>
          </a:bodyPr>
          <a:lstStyle/>
          <a:p>
            <a:pPr algn="ctr" eaLnBrk="0" latinLnBrk="0" hangingPunct="0">
              <a:buSzPct val="100000"/>
              <a:defRPr/>
            </a:pPr>
            <a:r>
              <a:rPr lang="en-US" altLang="ko-KR" sz="1500" kern="0" dirty="0">
                <a:gradFill>
                  <a:gsLst>
                    <a:gs pos="100000">
                      <a:srgbClr val="C00000"/>
                    </a:gs>
                    <a:gs pos="10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-0.5%</a:t>
            </a:r>
            <a:endParaRPr lang="ko-KR" altLang="en-US" sz="1500" kern="0" dirty="0">
              <a:gradFill>
                <a:gsLst>
                  <a:gs pos="100000">
                    <a:srgbClr val="C00000"/>
                  </a:gs>
                  <a:gs pos="100000">
                    <a:prstClr val="white">
                      <a:lumMod val="75000"/>
                    </a:prstClr>
                  </a:gs>
                  <a:gs pos="100000">
                    <a:prstClr val="white">
                      <a:lumMod val="65000"/>
                    </a:prstClr>
                  </a:gs>
                </a:gsLst>
                <a:lin ang="5400000" scaled="0"/>
              </a:gradFill>
              <a:latin typeface="-윤고딕340" pitchFamily="18" charset="-127"/>
              <a:ea typeface="-윤고딕340" pitchFamily="18" charset="-127"/>
            </a:endParaRPr>
          </a:p>
        </p:txBody>
      </p:sp>
      <p:cxnSp>
        <p:nvCxnSpPr>
          <p:cNvPr id="29" name="직선 연결선 28"/>
          <p:cNvCxnSpPr/>
          <p:nvPr/>
        </p:nvCxnSpPr>
        <p:spPr>
          <a:xfrm>
            <a:off x="862705" y="3751572"/>
            <a:ext cx="2339527" cy="0"/>
          </a:xfrm>
          <a:prstGeom prst="line">
            <a:avLst/>
          </a:prstGeom>
          <a:ln w="3175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그룹 41"/>
          <p:cNvGrpSpPr/>
          <p:nvPr/>
        </p:nvGrpSpPr>
        <p:grpSpPr>
          <a:xfrm>
            <a:off x="5317079" y="5391311"/>
            <a:ext cx="603290" cy="603290"/>
            <a:chOff x="5279561" y="5399384"/>
            <a:chExt cx="603290" cy="603290"/>
          </a:xfrm>
        </p:grpSpPr>
        <p:sp>
          <p:nvSpPr>
            <p:cNvPr id="32" name="타원 31"/>
            <p:cNvSpPr/>
            <p:nvPr/>
          </p:nvSpPr>
          <p:spPr>
            <a:xfrm>
              <a:off x="5279561" y="5399384"/>
              <a:ext cx="603290" cy="603290"/>
            </a:xfrm>
            <a:prstGeom prst="ellipse">
              <a:avLst/>
            </a:prstGeom>
            <a:solidFill>
              <a:schemeClr val="bg1"/>
            </a:solidFill>
            <a:ln w="15875" cap="rnd">
              <a:solidFill>
                <a:srgbClr val="0070C0"/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pic>
          <p:nvPicPr>
            <p:cNvPr id="31" name="그림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3127" y="5553706"/>
              <a:ext cx="441556" cy="281944"/>
            </a:xfrm>
            <a:prstGeom prst="rect">
              <a:avLst/>
            </a:prstGeom>
          </p:spPr>
        </p:pic>
      </p:grpSp>
      <p:sp>
        <p:nvSpPr>
          <p:cNvPr id="485" name="Text Box 170"/>
          <p:cNvSpPr txBox="1">
            <a:spLocks noChangeArrowheads="1"/>
          </p:cNvSpPr>
          <p:nvPr/>
        </p:nvSpPr>
        <p:spPr bwMode="auto">
          <a:xfrm>
            <a:off x="4055286" y="5098048"/>
            <a:ext cx="73823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>
            <a:spAutoFit/>
          </a:bodyPr>
          <a:lstStyle/>
          <a:p>
            <a:pPr algn="ctr" eaLnBrk="0" latinLnBrk="0" hangingPunct="0">
              <a:buSzPct val="100000"/>
              <a:defRPr/>
            </a:pPr>
            <a:r>
              <a:rPr lang="en-US" altLang="ko-KR" sz="1000" kern="0" spc="-1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&lt;</a:t>
            </a:r>
            <a:r>
              <a:rPr lang="ko-KR" altLang="en-US" sz="1000" kern="0" spc="-1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중소기업</a:t>
            </a:r>
            <a:r>
              <a:rPr lang="en-US" altLang="ko-KR" sz="1000" kern="0" spc="-1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&gt;</a:t>
            </a:r>
            <a:endParaRPr lang="ko-KR" altLang="en-US" sz="1000" kern="0" spc="-10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grpSp>
        <p:nvGrpSpPr>
          <p:cNvPr id="34" name="그룹 33"/>
          <p:cNvGrpSpPr/>
          <p:nvPr/>
        </p:nvGrpSpPr>
        <p:grpSpPr>
          <a:xfrm>
            <a:off x="4740525" y="5579928"/>
            <a:ext cx="561144" cy="249032"/>
            <a:chOff x="4752484" y="5423799"/>
            <a:chExt cx="406432" cy="300567"/>
          </a:xfrm>
        </p:grpSpPr>
        <p:sp>
          <p:nvSpPr>
            <p:cNvPr id="486" name="오른쪽 화살표 485"/>
            <p:cNvSpPr/>
            <p:nvPr/>
          </p:nvSpPr>
          <p:spPr>
            <a:xfrm flipH="1">
              <a:off x="4752484" y="5583125"/>
              <a:ext cx="406432" cy="141241"/>
            </a:xfrm>
            <a:prstGeom prst="rightArrow">
              <a:avLst/>
            </a:prstGeom>
            <a:gradFill>
              <a:gsLst>
                <a:gs pos="1000">
                  <a:srgbClr val="275791">
                    <a:alpha val="0"/>
                  </a:srgbClr>
                </a:gs>
                <a:gs pos="100000">
                  <a:srgbClr val="275791"/>
                </a:gs>
              </a:gsLst>
              <a:lin ang="0" scaled="0"/>
            </a:gra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88" name="오른쪽 화살표 487"/>
            <p:cNvSpPr/>
            <p:nvPr/>
          </p:nvSpPr>
          <p:spPr>
            <a:xfrm>
              <a:off x="4752484" y="5423799"/>
              <a:ext cx="406432" cy="141241"/>
            </a:xfrm>
            <a:prstGeom prst="rightArrow">
              <a:avLst/>
            </a:prstGeom>
            <a:gradFill>
              <a:gsLst>
                <a:gs pos="1000">
                  <a:srgbClr val="C00000">
                    <a:alpha val="0"/>
                  </a:srgbClr>
                </a:gs>
                <a:gs pos="100000">
                  <a:srgbClr val="C00000"/>
                </a:gs>
              </a:gsLst>
              <a:lin ang="0" scaled="0"/>
            </a:gra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489" name="Text Box 170"/>
          <p:cNvSpPr txBox="1">
            <a:spLocks noChangeArrowheads="1"/>
          </p:cNvSpPr>
          <p:nvPr/>
        </p:nvSpPr>
        <p:spPr bwMode="auto">
          <a:xfrm>
            <a:off x="4593399" y="5362204"/>
            <a:ext cx="836762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>
            <a:spAutoFit/>
          </a:bodyPr>
          <a:lstStyle/>
          <a:p>
            <a:pPr algn="ctr" eaLnBrk="0" latinLnBrk="0" hangingPunct="0">
              <a:buSzPct val="100000"/>
              <a:defRPr/>
            </a:pPr>
            <a:r>
              <a:rPr lang="en-US" altLang="ko-KR" sz="1050" kern="0" dirty="0">
                <a:gradFill>
                  <a:gsLst>
                    <a:gs pos="100000">
                      <a:srgbClr val="C00000"/>
                    </a:gs>
                    <a:gs pos="10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1</a:t>
            </a:r>
            <a:r>
              <a:rPr lang="ko-KR" altLang="en-US" sz="1050" kern="0" dirty="0" err="1">
                <a:gradFill>
                  <a:gsLst>
                    <a:gs pos="100000">
                      <a:srgbClr val="C00000"/>
                    </a:gs>
                    <a:gs pos="10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천억원</a:t>
            </a:r>
            <a:endParaRPr lang="ko-KR" altLang="en-US" sz="1050" kern="0" dirty="0">
              <a:gradFill>
                <a:gsLst>
                  <a:gs pos="100000">
                    <a:srgbClr val="C00000"/>
                  </a:gs>
                  <a:gs pos="100000">
                    <a:prstClr val="white">
                      <a:lumMod val="75000"/>
                    </a:prstClr>
                  </a:gs>
                  <a:gs pos="100000">
                    <a:prstClr val="white">
                      <a:lumMod val="65000"/>
                    </a:prstClr>
                  </a:gs>
                </a:gsLst>
                <a:lin ang="5400000" scaled="0"/>
              </a:gradFill>
              <a:latin typeface="-윤고딕340" pitchFamily="18" charset="-127"/>
              <a:ea typeface="-윤고딕340" pitchFamily="18" charset="-127"/>
            </a:endParaRPr>
          </a:p>
        </p:txBody>
      </p:sp>
      <p:sp>
        <p:nvSpPr>
          <p:cNvPr id="490" name="Text Box 170"/>
          <p:cNvSpPr txBox="1">
            <a:spLocks noChangeArrowheads="1"/>
          </p:cNvSpPr>
          <p:nvPr/>
        </p:nvSpPr>
        <p:spPr bwMode="auto">
          <a:xfrm>
            <a:off x="4612449" y="5779747"/>
            <a:ext cx="836762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>
            <a:spAutoFit/>
          </a:bodyPr>
          <a:lstStyle/>
          <a:p>
            <a:pPr algn="ctr" eaLnBrk="0" latinLnBrk="0" hangingPunct="0">
              <a:buSzPct val="100000"/>
              <a:defRPr/>
            </a:pPr>
            <a:r>
              <a:rPr lang="ko-KR" altLang="en-US" sz="1050" kern="0" dirty="0">
                <a:gradFill>
                  <a:gsLst>
                    <a:gs pos="100000">
                      <a:srgbClr val="0070C0"/>
                    </a:gs>
                    <a:gs pos="10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임대</a:t>
            </a:r>
          </a:p>
        </p:txBody>
      </p:sp>
      <p:grpSp>
        <p:nvGrpSpPr>
          <p:cNvPr id="41" name="그룹 40"/>
          <p:cNvGrpSpPr/>
          <p:nvPr/>
        </p:nvGrpSpPr>
        <p:grpSpPr>
          <a:xfrm>
            <a:off x="4122760" y="5391311"/>
            <a:ext cx="603290" cy="603290"/>
            <a:chOff x="4135418" y="5399384"/>
            <a:chExt cx="603290" cy="603290"/>
          </a:xfrm>
        </p:grpSpPr>
        <p:sp>
          <p:nvSpPr>
            <p:cNvPr id="481" name="타원 480"/>
            <p:cNvSpPr/>
            <p:nvPr/>
          </p:nvSpPr>
          <p:spPr>
            <a:xfrm>
              <a:off x="4135418" y="5399384"/>
              <a:ext cx="603290" cy="603290"/>
            </a:xfrm>
            <a:prstGeom prst="ellipse">
              <a:avLst/>
            </a:prstGeom>
            <a:solidFill>
              <a:schemeClr val="bg1"/>
            </a:solidFill>
            <a:ln w="15875" cap="rnd">
              <a:solidFill>
                <a:schemeClr val="accent2">
                  <a:lumMod val="50000"/>
                </a:schemeClr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40" name="그룹 39"/>
            <p:cNvGrpSpPr/>
            <p:nvPr/>
          </p:nvGrpSpPr>
          <p:grpSpPr>
            <a:xfrm>
              <a:off x="4251016" y="5525943"/>
              <a:ext cx="386994" cy="332933"/>
              <a:chOff x="4251016" y="5525943"/>
              <a:chExt cx="386994" cy="332933"/>
            </a:xfrm>
          </p:grpSpPr>
          <p:grpSp>
            <p:nvGrpSpPr>
              <p:cNvPr id="37" name="그룹 36"/>
              <p:cNvGrpSpPr/>
              <p:nvPr/>
            </p:nvGrpSpPr>
            <p:grpSpPr>
              <a:xfrm>
                <a:off x="4251016" y="5525943"/>
                <a:ext cx="386994" cy="332933"/>
                <a:chOff x="4251016" y="5366559"/>
                <a:chExt cx="386994" cy="332933"/>
              </a:xfrm>
            </p:grpSpPr>
            <p:sp>
              <p:nvSpPr>
                <p:cNvPr id="491" name="순서도: 수동 입력 490"/>
                <p:cNvSpPr/>
                <p:nvPr/>
              </p:nvSpPr>
              <p:spPr>
                <a:xfrm>
                  <a:off x="4251016" y="5442151"/>
                  <a:ext cx="386994" cy="257341"/>
                </a:xfrm>
                <a:prstGeom prst="flowChartManualInput">
                  <a:avLst/>
                </a:prstGeom>
                <a:solidFill>
                  <a:srgbClr val="9EB3D2"/>
                </a:solidFill>
                <a:ln w="15875" cap="rnd">
                  <a:noFill/>
                  <a:tailEnd type="none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" name="직사각형 35"/>
                <p:cNvSpPr/>
                <p:nvPr/>
              </p:nvSpPr>
              <p:spPr>
                <a:xfrm>
                  <a:off x="4284728" y="5366559"/>
                  <a:ext cx="66628" cy="186638"/>
                </a:xfrm>
                <a:prstGeom prst="rect">
                  <a:avLst/>
                </a:prstGeom>
                <a:solidFill>
                  <a:srgbClr val="9EB3D2"/>
                </a:solidFill>
                <a:ln w="15875" cap="rnd">
                  <a:noFill/>
                  <a:tailEnd type="none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92" name="직사각형 491"/>
                <p:cNvSpPr/>
                <p:nvPr/>
              </p:nvSpPr>
              <p:spPr>
                <a:xfrm>
                  <a:off x="4374840" y="5398309"/>
                  <a:ext cx="66628" cy="186638"/>
                </a:xfrm>
                <a:prstGeom prst="rect">
                  <a:avLst/>
                </a:prstGeom>
                <a:solidFill>
                  <a:srgbClr val="9EB3D2"/>
                </a:solidFill>
                <a:ln w="15875" cap="rnd">
                  <a:noFill/>
                  <a:tailEnd type="none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9" name="그룹 38"/>
              <p:cNvGrpSpPr/>
              <p:nvPr/>
            </p:nvGrpSpPr>
            <p:grpSpPr>
              <a:xfrm>
                <a:off x="4307434" y="5693413"/>
                <a:ext cx="274158" cy="72910"/>
                <a:chOff x="4317565" y="5586434"/>
                <a:chExt cx="262328" cy="69764"/>
              </a:xfrm>
            </p:grpSpPr>
            <p:sp>
              <p:nvSpPr>
                <p:cNvPr id="38" name="직사각형 37"/>
                <p:cNvSpPr/>
                <p:nvPr/>
              </p:nvSpPr>
              <p:spPr>
                <a:xfrm>
                  <a:off x="4317565" y="5586434"/>
                  <a:ext cx="69764" cy="69764"/>
                </a:xfrm>
                <a:prstGeom prst="rect">
                  <a:avLst/>
                </a:prstGeom>
                <a:solidFill>
                  <a:schemeClr val="bg1"/>
                </a:solidFill>
                <a:ln w="15875" cap="rnd">
                  <a:noFill/>
                  <a:tailEnd type="none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93" name="직사각형 492"/>
                <p:cNvSpPr/>
                <p:nvPr/>
              </p:nvSpPr>
              <p:spPr>
                <a:xfrm>
                  <a:off x="4413847" y="5586434"/>
                  <a:ext cx="69764" cy="69764"/>
                </a:xfrm>
                <a:prstGeom prst="rect">
                  <a:avLst/>
                </a:prstGeom>
                <a:solidFill>
                  <a:schemeClr val="bg1"/>
                </a:solidFill>
                <a:ln w="15875" cap="rnd">
                  <a:noFill/>
                  <a:tailEnd type="none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94" name="직사각형 493"/>
                <p:cNvSpPr/>
                <p:nvPr/>
              </p:nvSpPr>
              <p:spPr>
                <a:xfrm>
                  <a:off x="4510129" y="5586434"/>
                  <a:ext cx="69764" cy="69764"/>
                </a:xfrm>
                <a:prstGeom prst="rect">
                  <a:avLst/>
                </a:prstGeom>
                <a:solidFill>
                  <a:schemeClr val="bg1"/>
                </a:solidFill>
                <a:ln w="15875" cap="rnd">
                  <a:noFill/>
                  <a:tailEnd type="none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grpSp>
        <p:nvGrpSpPr>
          <p:cNvPr id="43" name="그룹 42"/>
          <p:cNvGrpSpPr/>
          <p:nvPr/>
        </p:nvGrpSpPr>
        <p:grpSpPr>
          <a:xfrm>
            <a:off x="7278511" y="5360493"/>
            <a:ext cx="1056895" cy="523220"/>
            <a:chOff x="6787060" y="5795154"/>
            <a:chExt cx="1056895" cy="523220"/>
          </a:xfrm>
        </p:grpSpPr>
        <p:sp>
          <p:nvSpPr>
            <p:cNvPr id="499" name="오른쪽 화살표 498"/>
            <p:cNvSpPr/>
            <p:nvPr/>
          </p:nvSpPr>
          <p:spPr>
            <a:xfrm>
              <a:off x="6787060" y="5828025"/>
              <a:ext cx="220375" cy="407638"/>
            </a:xfrm>
            <a:prstGeom prst="rightArrow">
              <a:avLst/>
            </a:prstGeom>
            <a:gradFill>
              <a:gsLst>
                <a:gs pos="0">
                  <a:prstClr val="black">
                    <a:lumMod val="65000"/>
                    <a:lumOff val="35000"/>
                    <a:alpha val="0"/>
                  </a:prstClr>
                </a:gs>
                <a:gs pos="100000">
                  <a:srgbClr val="36A2E6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509" name="직사각형 508"/>
            <p:cNvSpPr/>
            <p:nvPr/>
          </p:nvSpPr>
          <p:spPr>
            <a:xfrm>
              <a:off x="6969998" y="5795154"/>
              <a:ext cx="873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400" b="1" kern="0" spc="-100" dirty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'15</a:t>
              </a:r>
              <a:r>
                <a:rPr lang="ko-KR" altLang="en-US" sz="1400" b="1" kern="0" spc="-100" dirty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년 까지</a:t>
              </a:r>
              <a:r>
                <a:rPr lang="en-US" altLang="ko-KR" sz="1400" b="1" kern="0" spc="-100" dirty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/>
              </a:r>
              <a:br>
                <a:rPr lang="en-US" altLang="ko-KR" sz="1400" b="1" kern="0" spc="-100" dirty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</a:br>
              <a:r>
                <a:rPr lang="en-US" altLang="ko-KR" sz="1400" b="1" kern="0" spc="-100" dirty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 1</a:t>
              </a:r>
              <a:r>
                <a:rPr lang="ko-KR" altLang="en-US" sz="1400" b="1" kern="0" spc="-100" dirty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년 연장</a:t>
              </a:r>
            </a:p>
          </p:txBody>
        </p:sp>
      </p:grpSp>
      <p:sp>
        <p:nvSpPr>
          <p:cNvPr id="511" name="타원 510"/>
          <p:cNvSpPr/>
          <p:nvPr/>
        </p:nvSpPr>
        <p:spPr>
          <a:xfrm>
            <a:off x="6402137" y="5300449"/>
            <a:ext cx="534656" cy="534656"/>
          </a:xfrm>
          <a:prstGeom prst="ellipse">
            <a:avLst/>
          </a:prstGeom>
          <a:solidFill>
            <a:schemeClr val="bg1"/>
          </a:solidFill>
          <a:ln w="15875" cap="rnd">
            <a:solidFill>
              <a:srgbClr val="0070C0"/>
            </a:solidFill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522" name="타원 521"/>
          <p:cNvSpPr/>
          <p:nvPr/>
        </p:nvSpPr>
        <p:spPr>
          <a:xfrm>
            <a:off x="6792345" y="5605395"/>
            <a:ext cx="534656" cy="534656"/>
          </a:xfrm>
          <a:prstGeom prst="ellipse">
            <a:avLst/>
          </a:prstGeom>
          <a:solidFill>
            <a:schemeClr val="bg1"/>
          </a:solidFill>
          <a:ln w="15875" cap="rnd">
            <a:solidFill>
              <a:srgbClr val="0070C0"/>
            </a:solidFill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535" name="Text Box 170"/>
          <p:cNvSpPr txBox="1">
            <a:spLocks noChangeArrowheads="1"/>
          </p:cNvSpPr>
          <p:nvPr/>
        </p:nvSpPr>
        <p:spPr bwMode="auto">
          <a:xfrm>
            <a:off x="6371158" y="5376566"/>
            <a:ext cx="60272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>
            <a:spAutoFit/>
          </a:bodyPr>
          <a:lstStyle/>
          <a:p>
            <a:pPr algn="ctr" eaLnBrk="0" latinLnBrk="0" hangingPunct="0">
              <a:buSzPct val="100000"/>
              <a:defRPr/>
            </a:pPr>
            <a:r>
              <a:rPr lang="en-US" altLang="ko-KR" sz="1100" kern="0" spc="-1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8,720</a:t>
            </a:r>
            <a:r>
              <a:rPr lang="ko-KR" altLang="en-US" sz="1100" kern="0" spc="-1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개</a:t>
            </a:r>
            <a:r>
              <a:rPr lang="en-US" altLang="ko-KR" sz="1100" kern="0" spc="-1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/>
            </a:r>
            <a:br>
              <a:rPr lang="en-US" altLang="ko-KR" sz="1100" kern="0" spc="-1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</a:br>
            <a:r>
              <a:rPr lang="ko-KR" altLang="en-US" sz="1100" kern="0" spc="-1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기업</a:t>
            </a:r>
          </a:p>
        </p:txBody>
      </p:sp>
      <p:sp>
        <p:nvSpPr>
          <p:cNvPr id="536" name="Text Box 170"/>
          <p:cNvSpPr txBox="1">
            <a:spLocks noChangeArrowheads="1"/>
          </p:cNvSpPr>
          <p:nvPr/>
        </p:nvSpPr>
        <p:spPr bwMode="auto">
          <a:xfrm>
            <a:off x="6668519" y="5673445"/>
            <a:ext cx="77305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>
            <a:spAutoFit/>
          </a:bodyPr>
          <a:lstStyle/>
          <a:p>
            <a:pPr algn="ctr" eaLnBrk="0" latinLnBrk="0" hangingPunct="0">
              <a:buSzPct val="100000"/>
              <a:defRPr/>
            </a:pPr>
            <a:r>
              <a:rPr lang="en-US" altLang="ko-KR" sz="1100" kern="0" spc="-1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34.7</a:t>
            </a:r>
            <a:r>
              <a:rPr lang="ko-KR" altLang="en-US" sz="1100" kern="0" spc="-1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조원</a:t>
            </a:r>
            <a:r>
              <a:rPr lang="en-US" altLang="ko-KR" sz="1100" kern="0" spc="-1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/>
            </a:r>
            <a:br>
              <a:rPr lang="en-US" altLang="ko-KR" sz="1100" kern="0" spc="-1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</a:br>
            <a:r>
              <a:rPr lang="ko-KR" altLang="en-US" sz="1100" kern="0" spc="-1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지원</a:t>
            </a:r>
          </a:p>
        </p:txBody>
      </p:sp>
      <p:pic>
        <p:nvPicPr>
          <p:cNvPr id="157" name="Picture 2" descr="E:\PNG\화살표\arrow04_0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02626">
            <a:off x="1660903" y="3118640"/>
            <a:ext cx="704781" cy="3898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" name="직사각형 157"/>
          <p:cNvSpPr/>
          <p:nvPr/>
        </p:nvSpPr>
        <p:spPr>
          <a:xfrm>
            <a:off x="2281203" y="2753977"/>
            <a:ext cx="121860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en-US" altLang="ko-KR" sz="1050" b="1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(2014 </a:t>
            </a:r>
            <a:r>
              <a:rPr lang="ko-KR" altLang="en-US" sz="1050" b="1" kern="0" dirty="0" err="1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기획재정부</a:t>
            </a:r>
            <a:r>
              <a:rPr lang="en-US" altLang="ko-KR" sz="1050" b="1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)</a:t>
            </a:r>
            <a:endParaRPr lang="ko-KR" altLang="en-US" sz="1050" b="1" kern="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F79646">
                      <a:lumMod val="75000"/>
                    </a:srgbClr>
                  </a:gs>
                </a:gsLst>
                <a:lin ang="54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59" name="직사각형 158"/>
          <p:cNvSpPr/>
          <p:nvPr/>
        </p:nvSpPr>
        <p:spPr>
          <a:xfrm>
            <a:off x="6182905" y="5063902"/>
            <a:ext cx="115770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30325" eaLnBrk="0" latinLnBrk="0" hangingPunct="0">
              <a:spcAft>
                <a:spcPts val="300"/>
              </a:spcAft>
              <a:buClr>
                <a:srgbClr val="4F81BD">
                  <a:lumMod val="75000"/>
                </a:srgbClr>
              </a:buClr>
              <a:buSzPct val="100000"/>
              <a:defRPr/>
            </a:pPr>
            <a:r>
              <a:rPr lang="en-US" altLang="ko-KR" sz="105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&lt;</a:t>
            </a:r>
            <a:r>
              <a:rPr lang="ko-KR" altLang="en-US" sz="105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긴급자금지원</a:t>
            </a:r>
            <a:r>
              <a:rPr lang="en-US" altLang="ko-KR" sz="105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&gt;</a:t>
            </a:r>
            <a:endParaRPr lang="ko-KR" altLang="en-US" sz="1050" kern="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60" name="Text Box 170"/>
          <p:cNvSpPr txBox="1">
            <a:spLocks noChangeArrowheads="1"/>
          </p:cNvSpPr>
          <p:nvPr/>
        </p:nvSpPr>
        <p:spPr bwMode="auto">
          <a:xfrm>
            <a:off x="4609518" y="5208465"/>
            <a:ext cx="836762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>
            <a:spAutoFit/>
          </a:bodyPr>
          <a:lstStyle/>
          <a:p>
            <a:pPr algn="ctr" eaLnBrk="0" latinLnBrk="0" hangingPunct="0">
              <a:buSzPct val="100000"/>
              <a:defRPr/>
            </a:pPr>
            <a:r>
              <a:rPr lang="ko-KR" altLang="en-US" sz="1050" kern="0" dirty="0">
                <a:gradFill>
                  <a:gsLst>
                    <a:gs pos="100000">
                      <a:srgbClr val="C00000"/>
                    </a:gs>
                    <a:gs pos="10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자산매입</a:t>
            </a:r>
          </a:p>
        </p:txBody>
      </p:sp>
      <p:sp>
        <p:nvSpPr>
          <p:cNvPr id="162" name="직사각형 161"/>
          <p:cNvSpPr/>
          <p:nvPr/>
        </p:nvSpPr>
        <p:spPr>
          <a:xfrm>
            <a:off x="5444674" y="3218260"/>
            <a:ext cx="1476000" cy="1190412"/>
          </a:xfrm>
          <a:prstGeom prst="rect">
            <a:avLst/>
          </a:prstGeom>
          <a:solidFill>
            <a:schemeClr val="bg1"/>
          </a:solidFill>
          <a:ln w="3175" cap="rnd">
            <a:solidFill>
              <a:srgbClr val="DDDDDD"/>
            </a:solidFill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63" name="직사각형 162"/>
          <p:cNvSpPr/>
          <p:nvPr/>
        </p:nvSpPr>
        <p:spPr>
          <a:xfrm>
            <a:off x="5450612" y="3218260"/>
            <a:ext cx="1476000" cy="210679"/>
          </a:xfrm>
          <a:prstGeom prst="rect">
            <a:avLst/>
          </a:prstGeom>
          <a:solidFill>
            <a:srgbClr val="DDDDDD"/>
          </a:solidFill>
          <a:ln w="317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64" name="직사각형 163"/>
          <p:cNvSpPr/>
          <p:nvPr/>
        </p:nvSpPr>
        <p:spPr>
          <a:xfrm>
            <a:off x="5396411" y="3180224"/>
            <a:ext cx="1569660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300" spc="-15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기업투자 촉진프로그램</a:t>
            </a:r>
          </a:p>
        </p:txBody>
      </p:sp>
      <p:sp>
        <p:nvSpPr>
          <p:cNvPr id="182" name="직사각형 181"/>
          <p:cNvSpPr/>
          <p:nvPr/>
        </p:nvSpPr>
        <p:spPr>
          <a:xfrm>
            <a:off x="6973568" y="3218260"/>
            <a:ext cx="1476000" cy="1190412"/>
          </a:xfrm>
          <a:prstGeom prst="rect">
            <a:avLst/>
          </a:prstGeom>
          <a:solidFill>
            <a:schemeClr val="bg1"/>
          </a:solidFill>
          <a:ln w="3175" cap="rnd">
            <a:solidFill>
              <a:srgbClr val="DDDDDD"/>
            </a:solidFill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3" name="직사각형 182"/>
          <p:cNvSpPr/>
          <p:nvPr/>
        </p:nvSpPr>
        <p:spPr>
          <a:xfrm>
            <a:off x="6973568" y="3218260"/>
            <a:ext cx="1476000" cy="210679"/>
          </a:xfrm>
          <a:prstGeom prst="rect">
            <a:avLst/>
          </a:prstGeom>
          <a:solidFill>
            <a:srgbClr val="DDDDDD"/>
          </a:solidFill>
          <a:ln w="317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4" name="직사각형 183"/>
          <p:cNvSpPr/>
          <p:nvPr/>
        </p:nvSpPr>
        <p:spPr>
          <a:xfrm>
            <a:off x="7055462" y="3173078"/>
            <a:ext cx="1300356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300" spc="-150" dirty="0" err="1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통합산은</a:t>
            </a:r>
            <a:r>
              <a:rPr lang="ko-KR" altLang="en-US" sz="1300" spc="-15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투자확대</a:t>
            </a:r>
          </a:p>
        </p:txBody>
      </p:sp>
      <p:grpSp>
        <p:nvGrpSpPr>
          <p:cNvPr id="185" name="그룹 139"/>
          <p:cNvGrpSpPr/>
          <p:nvPr/>
        </p:nvGrpSpPr>
        <p:grpSpPr>
          <a:xfrm>
            <a:off x="7112421" y="3978448"/>
            <a:ext cx="1186061" cy="331910"/>
            <a:chOff x="1043608" y="5513705"/>
            <a:chExt cx="2503561" cy="651599"/>
          </a:xfrm>
        </p:grpSpPr>
        <p:sp>
          <p:nvSpPr>
            <p:cNvPr id="186" name="직사각형 185"/>
            <p:cNvSpPr/>
            <p:nvPr/>
          </p:nvSpPr>
          <p:spPr>
            <a:xfrm>
              <a:off x="1043608" y="5805264"/>
              <a:ext cx="2503561" cy="360040"/>
            </a:xfrm>
            <a:prstGeom prst="rect">
              <a:avLst/>
            </a:prstGeom>
            <a:solidFill>
              <a:srgbClr val="236A8D"/>
            </a:solidFill>
            <a:ln w="15875" cap="rnd">
              <a:noFill/>
              <a:tailEnd type="none"/>
            </a:ln>
            <a:effectLst>
              <a:innerShdw blurRad="63500">
                <a:schemeClr val="tx2">
                  <a:lumMod val="75000"/>
                  <a:alpha val="73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187" name="사다리꼴 186"/>
            <p:cNvSpPr/>
            <p:nvPr/>
          </p:nvSpPr>
          <p:spPr>
            <a:xfrm>
              <a:off x="1043608" y="5513705"/>
              <a:ext cx="2503561" cy="288032"/>
            </a:xfrm>
            <a:prstGeom prst="trapezoid">
              <a:avLst>
                <a:gd name="adj" fmla="val 64961"/>
              </a:avLst>
            </a:prstGeom>
            <a:solidFill>
              <a:schemeClr val="bg1">
                <a:lumMod val="95000"/>
              </a:schemeClr>
            </a:solidFill>
            <a:ln w="6350" cap="rnd">
              <a:solidFill>
                <a:schemeClr val="bg1">
                  <a:lumMod val="85000"/>
                </a:schemeClr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prstClr val="white"/>
                </a:solidFill>
              </a:endParaRPr>
            </a:p>
          </p:txBody>
        </p:sp>
      </p:grpSp>
      <p:grpSp>
        <p:nvGrpSpPr>
          <p:cNvPr id="188" name="그룹 149"/>
          <p:cNvGrpSpPr/>
          <p:nvPr/>
        </p:nvGrpSpPr>
        <p:grpSpPr>
          <a:xfrm>
            <a:off x="7910835" y="3710321"/>
            <a:ext cx="208503" cy="116804"/>
            <a:chOff x="2966984" y="8254663"/>
            <a:chExt cx="289837" cy="335238"/>
          </a:xfrm>
        </p:grpSpPr>
        <p:sp>
          <p:nvSpPr>
            <p:cNvPr id="189" name="Rectangle 29"/>
            <p:cNvSpPr>
              <a:spLocks noChangeArrowheads="1"/>
            </p:cNvSpPr>
            <p:nvPr/>
          </p:nvSpPr>
          <p:spPr bwMode="auto">
            <a:xfrm rot="10800000">
              <a:off x="2966984" y="8254663"/>
              <a:ext cx="289837" cy="335238"/>
            </a:xfrm>
            <a:prstGeom prst="rect">
              <a:avLst/>
            </a:prstGeom>
            <a:gradFill rotWithShape="1">
              <a:gsLst>
                <a:gs pos="100000">
                  <a:srgbClr val="C00000">
                    <a:alpha val="70000"/>
                  </a:srgbClr>
                </a:gs>
                <a:gs pos="0">
                  <a:srgbClr val="C00000">
                    <a:alpha val="70000"/>
                  </a:srgbClr>
                </a:gs>
                <a:gs pos="51000">
                  <a:srgbClr val="FF0000">
                    <a:alpha val="70000"/>
                  </a:srgbClr>
                </a:gs>
                <a:gs pos="45000">
                  <a:schemeClr val="accent2">
                    <a:lumMod val="50000"/>
                    <a:alpha val="70000"/>
                  </a:schemeClr>
                </a:gs>
              </a:gsLst>
              <a:lin ang="10800000" scaled="0"/>
            </a:gradFill>
            <a:ln>
              <a:noFill/>
            </a:ln>
            <a:effectLst>
              <a:reflection blurRad="6350" stA="32000" endPos="9000" dir="5400000" sy="-100000" algn="bl" rotWithShape="0"/>
            </a:effectLst>
            <a:extLst/>
          </p:spPr>
          <p:txBody>
            <a:bodyPr wrap="none" anchor="ctr"/>
            <a:lstStyle/>
            <a:p>
              <a:endParaRPr lang="ko-KR" altLang="en-US" sz="1600">
                <a:solidFill>
                  <a:prstClr val="black"/>
                </a:solidFill>
              </a:endParaRPr>
            </a:p>
          </p:txBody>
        </p:sp>
        <p:sp>
          <p:nvSpPr>
            <p:cNvPr id="190" name="직사각형 189"/>
            <p:cNvSpPr/>
            <p:nvPr/>
          </p:nvSpPr>
          <p:spPr>
            <a:xfrm>
              <a:off x="3100469" y="8254663"/>
              <a:ext cx="51027" cy="335238"/>
            </a:xfrm>
            <a:prstGeom prst="rect">
              <a:avLst/>
            </a:prstGeom>
            <a:gradFill>
              <a:gsLst>
                <a:gs pos="0">
                  <a:srgbClr val="3E7898">
                    <a:tint val="66000"/>
                    <a:satMod val="160000"/>
                    <a:alpha val="0"/>
                  </a:srgbClr>
                </a:gs>
                <a:gs pos="50000">
                  <a:srgbClr val="FFFFFF">
                    <a:alpha val="73000"/>
                  </a:srgbClr>
                </a:gs>
                <a:gs pos="100000">
                  <a:srgbClr val="3E7898">
                    <a:tint val="23500"/>
                    <a:satMod val="160000"/>
                    <a:alpha val="0"/>
                  </a:srgbClr>
                </a:gs>
              </a:gsLst>
              <a:lin ang="0" scaled="0"/>
            </a:gradFill>
            <a:ln w="15875" cap="rnd" cmpd="sng" algn="ctr">
              <a:noFill/>
              <a:prstDash val="solid"/>
              <a:tailEnd type="none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sz="1600" kern="0">
                <a:solidFill>
                  <a:prstClr val="white"/>
                </a:solidFill>
              </a:endParaRPr>
            </a:p>
          </p:txBody>
        </p:sp>
      </p:grpSp>
      <p:grpSp>
        <p:nvGrpSpPr>
          <p:cNvPr id="191" name="그룹 152"/>
          <p:cNvGrpSpPr/>
          <p:nvPr/>
        </p:nvGrpSpPr>
        <p:grpSpPr>
          <a:xfrm>
            <a:off x="7322976" y="3951924"/>
            <a:ext cx="208503" cy="125037"/>
            <a:chOff x="2966984" y="8254663"/>
            <a:chExt cx="289837" cy="335238"/>
          </a:xfrm>
        </p:grpSpPr>
        <p:sp>
          <p:nvSpPr>
            <p:cNvPr id="192" name="Rectangle 29"/>
            <p:cNvSpPr>
              <a:spLocks noChangeArrowheads="1"/>
            </p:cNvSpPr>
            <p:nvPr/>
          </p:nvSpPr>
          <p:spPr bwMode="auto">
            <a:xfrm rot="10800000">
              <a:off x="2966984" y="8254663"/>
              <a:ext cx="289837" cy="335238"/>
            </a:xfrm>
            <a:prstGeom prst="rect">
              <a:avLst/>
            </a:prstGeom>
            <a:gradFill rotWithShape="1">
              <a:gsLst>
                <a:gs pos="100000">
                  <a:srgbClr val="0070C0"/>
                </a:gs>
                <a:gs pos="0">
                  <a:schemeClr val="accent1">
                    <a:lumMod val="75000"/>
                  </a:schemeClr>
                </a:gs>
                <a:gs pos="51000">
                  <a:srgbClr val="0070C0"/>
                </a:gs>
                <a:gs pos="45000">
                  <a:schemeClr val="accent1">
                    <a:lumMod val="75000"/>
                  </a:schemeClr>
                </a:gs>
              </a:gsLst>
              <a:lin ang="10800000" scaled="0"/>
            </a:gradFill>
            <a:ln>
              <a:noFill/>
            </a:ln>
            <a:effectLst>
              <a:reflection blurRad="6350" stA="32000" endPos="9000" dir="5400000" sy="-100000" algn="bl" rotWithShape="0"/>
            </a:effectLst>
            <a:extLst/>
          </p:spPr>
          <p:txBody>
            <a:bodyPr wrap="none" anchor="ctr"/>
            <a:lstStyle/>
            <a:p>
              <a:endParaRPr lang="ko-KR" altLang="en-US" sz="1600">
                <a:solidFill>
                  <a:prstClr val="black"/>
                </a:solidFill>
              </a:endParaRPr>
            </a:p>
          </p:txBody>
        </p:sp>
        <p:sp>
          <p:nvSpPr>
            <p:cNvPr id="193" name="직사각형 192"/>
            <p:cNvSpPr/>
            <p:nvPr/>
          </p:nvSpPr>
          <p:spPr>
            <a:xfrm>
              <a:off x="3100469" y="8254663"/>
              <a:ext cx="51027" cy="335238"/>
            </a:xfrm>
            <a:prstGeom prst="rect">
              <a:avLst/>
            </a:prstGeom>
            <a:gradFill>
              <a:gsLst>
                <a:gs pos="0">
                  <a:srgbClr val="3E7898">
                    <a:tint val="66000"/>
                    <a:satMod val="160000"/>
                    <a:alpha val="0"/>
                  </a:srgbClr>
                </a:gs>
                <a:gs pos="50000">
                  <a:srgbClr val="FFFFFF">
                    <a:alpha val="73000"/>
                  </a:srgbClr>
                </a:gs>
                <a:gs pos="100000">
                  <a:srgbClr val="3E7898">
                    <a:tint val="23500"/>
                    <a:satMod val="160000"/>
                    <a:alpha val="0"/>
                  </a:srgbClr>
                </a:gs>
              </a:gsLst>
              <a:lin ang="0" scaled="0"/>
            </a:gradFill>
            <a:ln w="15875" cap="rnd" cmpd="sng" algn="ctr">
              <a:noFill/>
              <a:prstDash val="solid"/>
              <a:tailEnd type="none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sz="1600" kern="0">
                <a:solidFill>
                  <a:prstClr val="white"/>
                </a:solidFill>
              </a:endParaRPr>
            </a:p>
          </p:txBody>
        </p:sp>
      </p:grpSp>
      <p:pic>
        <p:nvPicPr>
          <p:cNvPr id="194" name="Picture 2" descr="E:\PNG\화살표\arrow04_0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92008" flipV="1">
            <a:off x="7581639" y="3760537"/>
            <a:ext cx="265686" cy="2917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5" name="그룹 175"/>
          <p:cNvGrpSpPr/>
          <p:nvPr/>
        </p:nvGrpSpPr>
        <p:grpSpPr>
          <a:xfrm>
            <a:off x="7911085" y="3826887"/>
            <a:ext cx="208503" cy="250075"/>
            <a:chOff x="2966984" y="8254663"/>
            <a:chExt cx="289837" cy="335238"/>
          </a:xfrm>
        </p:grpSpPr>
        <p:sp>
          <p:nvSpPr>
            <p:cNvPr id="196" name="Rectangle 29"/>
            <p:cNvSpPr>
              <a:spLocks noChangeArrowheads="1"/>
            </p:cNvSpPr>
            <p:nvPr/>
          </p:nvSpPr>
          <p:spPr bwMode="auto">
            <a:xfrm rot="10800000">
              <a:off x="2966984" y="8254663"/>
              <a:ext cx="289837" cy="335238"/>
            </a:xfrm>
            <a:prstGeom prst="rect">
              <a:avLst/>
            </a:prstGeom>
            <a:gradFill rotWithShape="1">
              <a:gsLst>
                <a:gs pos="100000">
                  <a:srgbClr val="0070C0"/>
                </a:gs>
                <a:gs pos="0">
                  <a:schemeClr val="accent1">
                    <a:lumMod val="75000"/>
                  </a:schemeClr>
                </a:gs>
                <a:gs pos="51000">
                  <a:srgbClr val="0070C0"/>
                </a:gs>
                <a:gs pos="45000">
                  <a:schemeClr val="accent1">
                    <a:lumMod val="75000"/>
                  </a:schemeClr>
                </a:gs>
              </a:gsLst>
              <a:lin ang="10800000" scaled="0"/>
            </a:gradFill>
            <a:ln>
              <a:noFill/>
            </a:ln>
            <a:effectLst>
              <a:reflection blurRad="6350" stA="32000" endPos="9000" dir="5400000" sy="-100000" algn="bl" rotWithShape="0"/>
            </a:effectLst>
            <a:extLst/>
          </p:spPr>
          <p:txBody>
            <a:bodyPr wrap="none" anchor="ctr"/>
            <a:lstStyle/>
            <a:p>
              <a:endParaRPr lang="ko-KR" altLang="en-US" sz="1600">
                <a:solidFill>
                  <a:prstClr val="black"/>
                </a:solidFill>
              </a:endParaRPr>
            </a:p>
          </p:txBody>
        </p:sp>
        <p:sp>
          <p:nvSpPr>
            <p:cNvPr id="197" name="직사각형 196"/>
            <p:cNvSpPr/>
            <p:nvPr/>
          </p:nvSpPr>
          <p:spPr>
            <a:xfrm>
              <a:off x="3100469" y="8254663"/>
              <a:ext cx="51027" cy="335238"/>
            </a:xfrm>
            <a:prstGeom prst="rect">
              <a:avLst/>
            </a:prstGeom>
            <a:gradFill>
              <a:gsLst>
                <a:gs pos="0">
                  <a:srgbClr val="3E7898">
                    <a:tint val="66000"/>
                    <a:satMod val="160000"/>
                    <a:alpha val="0"/>
                  </a:srgbClr>
                </a:gs>
                <a:gs pos="50000">
                  <a:srgbClr val="FFFFFF">
                    <a:alpha val="73000"/>
                  </a:srgbClr>
                </a:gs>
                <a:gs pos="100000">
                  <a:srgbClr val="3E7898">
                    <a:tint val="23500"/>
                    <a:satMod val="160000"/>
                    <a:alpha val="0"/>
                  </a:srgbClr>
                </a:gs>
              </a:gsLst>
              <a:lin ang="0" scaled="0"/>
            </a:gradFill>
            <a:ln w="15875" cap="rnd" cmpd="sng" algn="ctr">
              <a:noFill/>
              <a:prstDash val="solid"/>
              <a:tailEnd type="none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sz="1600" kern="0">
                <a:solidFill>
                  <a:prstClr val="white"/>
                </a:solidFill>
              </a:endParaRPr>
            </a:p>
          </p:txBody>
        </p:sp>
      </p:grpSp>
      <p:sp>
        <p:nvSpPr>
          <p:cNvPr id="201" name="제목 114"/>
          <p:cNvSpPr txBox="1">
            <a:spLocks/>
          </p:cNvSpPr>
          <p:nvPr/>
        </p:nvSpPr>
        <p:spPr>
          <a:xfrm>
            <a:off x="7115806" y="4104344"/>
            <a:ext cx="584742" cy="228629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eaLnBrk="0" latinLnBrk="0" hangingPunct="0">
              <a:defRPr/>
            </a:pPr>
            <a:r>
              <a:rPr lang="en-US" altLang="ko-KR" sz="1200" kern="0" spc="-9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'14</a:t>
            </a:r>
            <a:endParaRPr lang="ko-KR" altLang="en-US" sz="1200" kern="0" spc="-9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40" panose="02030504000101010101" pitchFamily="18" charset="-127"/>
              <a:ea typeface="-윤고딕340" panose="02030504000101010101" pitchFamily="18" charset="-127"/>
              <a:cs typeface="Arial" pitchFamily="34" charset="0"/>
            </a:endParaRPr>
          </a:p>
        </p:txBody>
      </p:sp>
      <p:sp>
        <p:nvSpPr>
          <p:cNvPr id="202" name="제목 114"/>
          <p:cNvSpPr txBox="1">
            <a:spLocks/>
          </p:cNvSpPr>
          <p:nvPr/>
        </p:nvSpPr>
        <p:spPr>
          <a:xfrm>
            <a:off x="7674013" y="4104344"/>
            <a:ext cx="647082" cy="228629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eaLnBrk="0" latinLnBrk="0" hangingPunct="0">
              <a:defRPr/>
            </a:pPr>
            <a:r>
              <a:rPr lang="en-US" altLang="ko-KR" sz="1200" kern="0" spc="-9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'15</a:t>
            </a:r>
            <a:endParaRPr lang="ko-KR" altLang="en-US" sz="1200" kern="0" spc="-9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40" panose="02030504000101010101" pitchFamily="18" charset="-127"/>
              <a:ea typeface="-윤고딕340" panose="02030504000101010101" pitchFamily="18" charset="-127"/>
              <a:cs typeface="Arial" pitchFamily="34" charset="0"/>
            </a:endParaRPr>
          </a:p>
        </p:txBody>
      </p:sp>
      <p:sp>
        <p:nvSpPr>
          <p:cNvPr id="203" name="Text Box 170"/>
          <p:cNvSpPr txBox="1">
            <a:spLocks noChangeArrowheads="1"/>
          </p:cNvSpPr>
          <p:nvPr/>
        </p:nvSpPr>
        <p:spPr bwMode="auto">
          <a:xfrm>
            <a:off x="6910735" y="3705112"/>
            <a:ext cx="10028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>
            <a:spAutoFit/>
          </a:bodyPr>
          <a:lstStyle/>
          <a:p>
            <a:pPr algn="ctr" eaLnBrk="0" latinLnBrk="0" hangingPunct="0">
              <a:buSzPct val="100000"/>
              <a:defRPr/>
            </a:pPr>
            <a:r>
              <a:rPr lang="en-US" altLang="ko-KR" sz="12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6.5</a:t>
            </a:r>
            <a:r>
              <a:rPr lang="ko-KR" altLang="en-US" sz="12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조원</a:t>
            </a:r>
          </a:p>
        </p:txBody>
      </p:sp>
      <p:sp>
        <p:nvSpPr>
          <p:cNvPr id="207" name="Text Box 170"/>
          <p:cNvSpPr txBox="1">
            <a:spLocks noChangeArrowheads="1"/>
          </p:cNvSpPr>
          <p:nvPr/>
        </p:nvSpPr>
        <p:spPr bwMode="auto">
          <a:xfrm>
            <a:off x="7533125" y="3415791"/>
            <a:ext cx="9514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>
            <a:spAutoFit/>
          </a:bodyPr>
          <a:lstStyle/>
          <a:p>
            <a:pPr algn="ctr" eaLnBrk="0" latinLnBrk="0" hangingPunct="0">
              <a:buSzPct val="100000"/>
              <a:defRPr/>
            </a:pPr>
            <a:r>
              <a:rPr lang="en-US" altLang="ko-KR" sz="1400" b="1" dirty="0">
                <a:gradFill>
                  <a:gsLst>
                    <a:gs pos="100000">
                      <a:srgbClr val="0070C0"/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21594000" scaled="0"/>
                </a:gradFill>
                <a:latin typeface="-윤고딕330" pitchFamily="18" charset="-127"/>
                <a:ea typeface="-윤고딕330" pitchFamily="18" charset="-127"/>
              </a:rPr>
              <a:t>10.5</a:t>
            </a:r>
            <a:r>
              <a:rPr lang="ko-KR" altLang="en-US" sz="1400" b="1" dirty="0">
                <a:gradFill>
                  <a:gsLst>
                    <a:gs pos="100000">
                      <a:srgbClr val="0070C0"/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21594000" scaled="0"/>
                </a:gradFill>
                <a:latin typeface="-윤고딕330" pitchFamily="18" charset="-127"/>
                <a:ea typeface="-윤고딕330" pitchFamily="18" charset="-127"/>
              </a:rPr>
              <a:t>조원</a:t>
            </a:r>
          </a:p>
        </p:txBody>
      </p:sp>
      <p:grpSp>
        <p:nvGrpSpPr>
          <p:cNvPr id="209" name="그룹 244"/>
          <p:cNvGrpSpPr/>
          <p:nvPr/>
        </p:nvGrpSpPr>
        <p:grpSpPr>
          <a:xfrm>
            <a:off x="2000232" y="5670010"/>
            <a:ext cx="1500198" cy="500055"/>
            <a:chOff x="1035868" y="5684725"/>
            <a:chExt cx="2511300" cy="776884"/>
          </a:xfrm>
        </p:grpSpPr>
        <p:sp>
          <p:nvSpPr>
            <p:cNvPr id="210" name="직사각형 209"/>
            <p:cNvSpPr/>
            <p:nvPr/>
          </p:nvSpPr>
          <p:spPr>
            <a:xfrm>
              <a:off x="1043608" y="5906682"/>
              <a:ext cx="2503560" cy="554927"/>
            </a:xfrm>
            <a:prstGeom prst="rect">
              <a:avLst/>
            </a:prstGeom>
            <a:solidFill>
              <a:srgbClr val="236A8D"/>
            </a:solidFill>
            <a:ln w="15875" cap="rnd">
              <a:noFill/>
              <a:tailEnd type="none"/>
            </a:ln>
            <a:effectLst>
              <a:innerShdw blurRad="63500">
                <a:schemeClr val="tx2">
                  <a:lumMod val="75000"/>
                  <a:alpha val="73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11" name="사다리꼴 210"/>
            <p:cNvSpPr/>
            <p:nvPr/>
          </p:nvSpPr>
          <p:spPr>
            <a:xfrm>
              <a:off x="1035868" y="5684725"/>
              <a:ext cx="2503560" cy="207995"/>
            </a:xfrm>
            <a:prstGeom prst="trapezoid">
              <a:avLst>
                <a:gd name="adj" fmla="val 64961"/>
              </a:avLst>
            </a:prstGeom>
            <a:solidFill>
              <a:schemeClr val="bg1">
                <a:lumMod val="95000"/>
              </a:schemeClr>
            </a:solidFill>
            <a:ln w="6350" cap="rnd">
              <a:solidFill>
                <a:schemeClr val="bg1">
                  <a:lumMod val="85000"/>
                </a:schemeClr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12" name="그룹 247"/>
          <p:cNvGrpSpPr/>
          <p:nvPr/>
        </p:nvGrpSpPr>
        <p:grpSpPr>
          <a:xfrm>
            <a:off x="2959191" y="5142936"/>
            <a:ext cx="274614" cy="611214"/>
            <a:chOff x="2966984" y="8254663"/>
            <a:chExt cx="289837" cy="335238"/>
          </a:xfrm>
        </p:grpSpPr>
        <p:sp>
          <p:nvSpPr>
            <p:cNvPr id="213" name="Rectangle 29"/>
            <p:cNvSpPr>
              <a:spLocks noChangeArrowheads="1"/>
            </p:cNvSpPr>
            <p:nvPr/>
          </p:nvSpPr>
          <p:spPr bwMode="auto">
            <a:xfrm rot="10800000">
              <a:off x="2966984" y="8254663"/>
              <a:ext cx="289837" cy="335238"/>
            </a:xfrm>
            <a:prstGeom prst="rect">
              <a:avLst/>
            </a:prstGeom>
            <a:gradFill rotWithShape="1">
              <a:gsLst>
                <a:gs pos="100000">
                  <a:srgbClr val="C00000"/>
                </a:gs>
                <a:gs pos="0">
                  <a:srgbClr val="C00000"/>
                </a:gs>
                <a:gs pos="51000">
                  <a:srgbClr val="FF0000"/>
                </a:gs>
                <a:gs pos="45000">
                  <a:schemeClr val="accent2">
                    <a:lumMod val="50000"/>
                  </a:schemeClr>
                </a:gs>
              </a:gsLst>
              <a:lin ang="10800000" scaled="0"/>
            </a:gradFill>
            <a:ln>
              <a:noFill/>
            </a:ln>
            <a:effectLst>
              <a:reflection blurRad="6350" stA="32000" endPos="9000" dir="5400000" sy="-100000" algn="bl" rotWithShape="0"/>
            </a:effectLst>
            <a:extLst/>
          </p:spPr>
          <p:txBody>
            <a:bodyPr wrap="none" anchor="ctr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14" name="직사각형 213"/>
            <p:cNvSpPr/>
            <p:nvPr/>
          </p:nvSpPr>
          <p:spPr>
            <a:xfrm>
              <a:off x="3100469" y="8254663"/>
              <a:ext cx="51027" cy="335238"/>
            </a:xfrm>
            <a:prstGeom prst="rect">
              <a:avLst/>
            </a:prstGeom>
            <a:gradFill>
              <a:gsLst>
                <a:gs pos="0">
                  <a:srgbClr val="3E7898">
                    <a:tint val="66000"/>
                    <a:satMod val="160000"/>
                    <a:alpha val="0"/>
                  </a:srgbClr>
                </a:gs>
                <a:gs pos="50000">
                  <a:srgbClr val="FFFFFF">
                    <a:alpha val="73000"/>
                  </a:srgbClr>
                </a:gs>
                <a:gs pos="100000">
                  <a:srgbClr val="3E7898">
                    <a:tint val="23500"/>
                    <a:satMod val="160000"/>
                    <a:alpha val="0"/>
                  </a:srgbClr>
                </a:gs>
              </a:gsLst>
              <a:lin ang="0" scaled="0"/>
            </a:gradFill>
            <a:ln w="15875" cap="rnd" cmpd="sng" algn="ctr">
              <a:noFill/>
              <a:prstDash val="solid"/>
              <a:tailEnd type="none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prstClr val="white"/>
                </a:solidFill>
              </a:endParaRPr>
            </a:p>
          </p:txBody>
        </p:sp>
      </p:grpSp>
      <p:grpSp>
        <p:nvGrpSpPr>
          <p:cNvPr id="216" name="그룹 250"/>
          <p:cNvGrpSpPr/>
          <p:nvPr/>
        </p:nvGrpSpPr>
        <p:grpSpPr>
          <a:xfrm>
            <a:off x="2268195" y="5428688"/>
            <a:ext cx="271486" cy="317842"/>
            <a:chOff x="2966984" y="8254663"/>
            <a:chExt cx="289837" cy="335238"/>
          </a:xfrm>
        </p:grpSpPr>
        <p:sp>
          <p:nvSpPr>
            <p:cNvPr id="221" name="Rectangle 29"/>
            <p:cNvSpPr>
              <a:spLocks noChangeArrowheads="1"/>
            </p:cNvSpPr>
            <p:nvPr/>
          </p:nvSpPr>
          <p:spPr bwMode="auto">
            <a:xfrm rot="10800000">
              <a:off x="2966984" y="8254663"/>
              <a:ext cx="289837" cy="335238"/>
            </a:xfrm>
            <a:prstGeom prst="rect">
              <a:avLst/>
            </a:prstGeom>
            <a:gradFill rotWithShape="1">
              <a:gsLst>
                <a:gs pos="100000">
                  <a:srgbClr val="0070C0"/>
                </a:gs>
                <a:gs pos="0">
                  <a:schemeClr val="accent1">
                    <a:lumMod val="75000"/>
                  </a:schemeClr>
                </a:gs>
                <a:gs pos="51000">
                  <a:srgbClr val="0070C0"/>
                </a:gs>
                <a:gs pos="45000">
                  <a:schemeClr val="accent1">
                    <a:lumMod val="75000"/>
                  </a:schemeClr>
                </a:gs>
              </a:gsLst>
              <a:lin ang="10800000" scaled="0"/>
            </a:gradFill>
            <a:ln>
              <a:noFill/>
            </a:ln>
            <a:effectLst>
              <a:reflection blurRad="6350" stA="32000" endPos="9000" dir="5400000" sy="-100000" algn="bl" rotWithShape="0"/>
            </a:effectLst>
            <a:extLst/>
          </p:spPr>
          <p:txBody>
            <a:bodyPr wrap="none" anchor="ctr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22" name="직사각형 221"/>
            <p:cNvSpPr/>
            <p:nvPr/>
          </p:nvSpPr>
          <p:spPr>
            <a:xfrm>
              <a:off x="3100469" y="8254663"/>
              <a:ext cx="51027" cy="335238"/>
            </a:xfrm>
            <a:prstGeom prst="rect">
              <a:avLst/>
            </a:prstGeom>
            <a:gradFill>
              <a:gsLst>
                <a:gs pos="0">
                  <a:srgbClr val="3E7898">
                    <a:tint val="66000"/>
                    <a:satMod val="160000"/>
                    <a:alpha val="0"/>
                  </a:srgbClr>
                </a:gs>
                <a:gs pos="50000">
                  <a:srgbClr val="FFFFFF">
                    <a:alpha val="73000"/>
                  </a:srgbClr>
                </a:gs>
                <a:gs pos="100000">
                  <a:srgbClr val="3E7898">
                    <a:tint val="23500"/>
                    <a:satMod val="160000"/>
                    <a:alpha val="0"/>
                  </a:srgbClr>
                </a:gs>
              </a:gsLst>
              <a:lin ang="0" scaled="0"/>
            </a:gradFill>
            <a:ln w="15875" cap="rnd" cmpd="sng" algn="ctr">
              <a:noFill/>
              <a:prstDash val="solid"/>
              <a:tailEnd type="none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prstClr val="white"/>
                </a:solidFill>
              </a:endParaRPr>
            </a:p>
          </p:txBody>
        </p:sp>
      </p:grpSp>
      <p:sp>
        <p:nvSpPr>
          <p:cNvPr id="223" name="Text Box 170"/>
          <p:cNvSpPr txBox="1">
            <a:spLocks noChangeArrowheads="1"/>
          </p:cNvSpPr>
          <p:nvPr/>
        </p:nvSpPr>
        <p:spPr bwMode="auto">
          <a:xfrm>
            <a:off x="1990706" y="5166631"/>
            <a:ext cx="8367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>
            <a:spAutoFit/>
          </a:bodyPr>
          <a:lstStyle/>
          <a:p>
            <a:pPr algn="ctr" eaLnBrk="0" latinLnBrk="0" hangingPunct="0">
              <a:buSzPct val="100000"/>
              <a:defRPr/>
            </a:pPr>
            <a:r>
              <a:rPr lang="en-US" altLang="ko-KR" sz="1400" kern="0" dirty="0">
                <a:gradFill>
                  <a:gsLst>
                    <a:gs pos="100000">
                      <a:srgbClr val="0070C0"/>
                    </a:gs>
                    <a:gs pos="10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30%</a:t>
            </a:r>
            <a:endParaRPr lang="ko-KR" altLang="en-US" sz="1400" kern="0" dirty="0">
              <a:gradFill>
                <a:gsLst>
                  <a:gs pos="100000">
                    <a:srgbClr val="0070C0"/>
                  </a:gs>
                  <a:gs pos="100000">
                    <a:prstClr val="white">
                      <a:lumMod val="75000"/>
                    </a:prstClr>
                  </a:gs>
                  <a:gs pos="100000">
                    <a:prstClr val="white">
                      <a:lumMod val="65000"/>
                    </a:prstClr>
                  </a:gs>
                </a:gsLst>
                <a:lin ang="5400000" scaled="0"/>
              </a:gradFill>
              <a:latin typeface="-윤고딕340" pitchFamily="18" charset="-127"/>
              <a:ea typeface="-윤고딕340" pitchFamily="18" charset="-127"/>
            </a:endParaRPr>
          </a:p>
        </p:txBody>
      </p:sp>
      <p:sp>
        <p:nvSpPr>
          <p:cNvPr id="224" name="Text Box 170"/>
          <p:cNvSpPr txBox="1">
            <a:spLocks noChangeArrowheads="1"/>
          </p:cNvSpPr>
          <p:nvPr/>
        </p:nvSpPr>
        <p:spPr bwMode="auto">
          <a:xfrm>
            <a:off x="2586976" y="4863438"/>
            <a:ext cx="10468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>
            <a:spAutoFit/>
          </a:bodyPr>
          <a:lstStyle/>
          <a:p>
            <a:pPr algn="ctr" eaLnBrk="0" latinLnBrk="0" hangingPunct="0">
              <a:buSzPct val="100000"/>
              <a:defRPr/>
            </a:pPr>
            <a:r>
              <a:rPr lang="en-US" altLang="ko-KR" sz="1600" kern="0" dirty="0">
                <a:gradFill>
                  <a:gsLst>
                    <a:gs pos="100000">
                      <a:srgbClr val="C00000"/>
                    </a:gs>
                    <a:gs pos="10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41%</a:t>
            </a:r>
            <a:endParaRPr lang="ko-KR" altLang="en-US" sz="1600" kern="0" dirty="0">
              <a:gradFill>
                <a:gsLst>
                  <a:gs pos="100000">
                    <a:srgbClr val="C00000"/>
                  </a:gs>
                  <a:gs pos="100000">
                    <a:prstClr val="white">
                      <a:lumMod val="75000"/>
                    </a:prstClr>
                  </a:gs>
                  <a:gs pos="100000">
                    <a:prstClr val="white">
                      <a:lumMod val="65000"/>
                    </a:prstClr>
                  </a:gs>
                </a:gsLst>
                <a:lin ang="5400000" scaled="0"/>
              </a:gradFill>
              <a:latin typeface="-윤고딕340" pitchFamily="18" charset="-127"/>
              <a:ea typeface="-윤고딕340" pitchFamily="18" charset="-127"/>
            </a:endParaRPr>
          </a:p>
        </p:txBody>
      </p:sp>
      <p:sp>
        <p:nvSpPr>
          <p:cNvPr id="225" name="제목 114"/>
          <p:cNvSpPr txBox="1">
            <a:spLocks/>
          </p:cNvSpPr>
          <p:nvPr/>
        </p:nvSpPr>
        <p:spPr>
          <a:xfrm>
            <a:off x="1916388" y="5824239"/>
            <a:ext cx="983285" cy="346942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eaLnBrk="0" latinLnBrk="0" hangingPunct="0">
              <a:lnSpc>
                <a:spcPct val="85000"/>
              </a:lnSpc>
              <a:defRPr/>
            </a:pPr>
            <a:r>
              <a:rPr lang="ko-KR" altLang="en-US" sz="1200" kern="0" spc="-9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정책자금</a:t>
            </a:r>
            <a:endParaRPr lang="en-US" altLang="ko-KR" sz="1200" kern="0" spc="-9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40" panose="02030504000101010101" pitchFamily="18" charset="-127"/>
              <a:ea typeface="-윤고딕340" panose="02030504000101010101" pitchFamily="18" charset="-127"/>
              <a:cs typeface="Arial" pitchFamily="34" charset="0"/>
            </a:endParaRPr>
          </a:p>
          <a:p>
            <a:pPr algn="ctr" eaLnBrk="0" latinLnBrk="0" hangingPunct="0">
              <a:lnSpc>
                <a:spcPct val="85000"/>
              </a:lnSpc>
              <a:defRPr/>
            </a:pPr>
            <a:r>
              <a:rPr lang="ko-KR" altLang="en-US" sz="1200" kern="0" spc="-9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확대</a:t>
            </a:r>
          </a:p>
        </p:txBody>
      </p:sp>
      <p:sp>
        <p:nvSpPr>
          <p:cNvPr id="226" name="제목 114"/>
          <p:cNvSpPr txBox="1">
            <a:spLocks/>
          </p:cNvSpPr>
          <p:nvPr/>
        </p:nvSpPr>
        <p:spPr>
          <a:xfrm>
            <a:off x="2584351" y="5839443"/>
            <a:ext cx="1013511" cy="316498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eaLnBrk="0" latinLnBrk="0" hangingPunct="0">
              <a:lnSpc>
                <a:spcPct val="85000"/>
              </a:lnSpc>
              <a:defRPr/>
            </a:pPr>
            <a:r>
              <a:rPr lang="ko-KR" altLang="en-US" sz="1200" kern="0" spc="-90" dirty="0" err="1">
                <a:gradFill>
                  <a:gsLst>
                    <a:gs pos="100000">
                      <a:srgbClr val="FFFF00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불황시</a:t>
            </a:r>
            <a:endParaRPr lang="en-US" altLang="ko-KR" sz="1200" kern="0" spc="-90" dirty="0">
              <a:gradFill>
                <a:gsLst>
                  <a:gs pos="100000">
                    <a:srgbClr val="FFFF00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40" panose="02030504000101010101" pitchFamily="18" charset="-127"/>
              <a:ea typeface="-윤고딕340" panose="02030504000101010101" pitchFamily="18" charset="-127"/>
              <a:cs typeface="Arial" pitchFamily="34" charset="0"/>
            </a:endParaRPr>
          </a:p>
          <a:p>
            <a:pPr algn="ctr" eaLnBrk="0" latinLnBrk="0" hangingPunct="0">
              <a:lnSpc>
                <a:spcPct val="85000"/>
              </a:lnSpc>
              <a:defRPr/>
            </a:pPr>
            <a:r>
              <a:rPr lang="ko-KR" altLang="en-US" sz="1200" kern="0" spc="-200" dirty="0">
                <a:gradFill>
                  <a:gsLst>
                    <a:gs pos="100000">
                      <a:srgbClr val="FFFF00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자금회수 자제</a:t>
            </a:r>
          </a:p>
        </p:txBody>
      </p:sp>
      <p:grpSp>
        <p:nvGrpSpPr>
          <p:cNvPr id="228" name="그룹 227"/>
          <p:cNvGrpSpPr/>
          <p:nvPr/>
        </p:nvGrpSpPr>
        <p:grpSpPr>
          <a:xfrm>
            <a:off x="500034" y="4506589"/>
            <a:ext cx="1552499" cy="1247784"/>
            <a:chOff x="443837" y="4922408"/>
            <a:chExt cx="1401822" cy="1105030"/>
          </a:xfrm>
        </p:grpSpPr>
        <p:sp>
          <p:nvSpPr>
            <p:cNvPr id="229" name="타원 228"/>
            <p:cNvSpPr/>
            <p:nvPr/>
          </p:nvSpPr>
          <p:spPr>
            <a:xfrm>
              <a:off x="690622" y="5553035"/>
              <a:ext cx="956368" cy="391496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GB"/>
              </a:defPPr>
              <a:lvl1pPr algn="l" defTabSz="449263" rtl="0" fontAlgn="base" latinLnBrk="1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49263" rtl="0" fontAlgn="base" latinLnBrk="1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49263" rtl="0" fontAlgn="base" latinLnBrk="1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49263" rtl="0" fontAlgn="base" latinLnBrk="1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49263" rtl="0" fontAlgn="base" latinLnBrk="1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00">
                <a:solidFill>
                  <a:prstClr val="white"/>
                </a:solidFill>
              </a:endParaRPr>
            </a:p>
          </p:txBody>
        </p:sp>
        <p:grpSp>
          <p:nvGrpSpPr>
            <p:cNvPr id="230" name="그룹 44"/>
            <p:cNvGrpSpPr/>
            <p:nvPr/>
          </p:nvGrpSpPr>
          <p:grpSpPr>
            <a:xfrm>
              <a:off x="443837" y="4922408"/>
              <a:ext cx="1401822" cy="1105030"/>
              <a:chOff x="3615380" y="882033"/>
              <a:chExt cx="2564076" cy="1838275"/>
            </a:xfrm>
          </p:grpSpPr>
          <p:graphicFrame>
            <p:nvGraphicFramePr>
              <p:cNvPr id="231" name="차트 230"/>
              <p:cNvGraphicFramePr/>
              <p:nvPr>
                <p:extLst>
                  <p:ext uri="{D42A27DB-BD31-4B8C-83A1-F6EECF244321}">
                    <p14:modId xmlns="" xmlns:p14="http://schemas.microsoft.com/office/powerpoint/2010/main" val="1117817264"/>
                  </p:ext>
                </p:extLst>
              </p:nvPr>
            </p:nvGraphicFramePr>
            <p:xfrm>
              <a:off x="3615380" y="882033"/>
              <a:ext cx="2273994" cy="183827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sp>
            <p:nvSpPr>
              <p:cNvPr id="232" name="직사각형 231"/>
              <p:cNvSpPr/>
              <p:nvPr/>
            </p:nvSpPr>
            <p:spPr>
              <a:xfrm>
                <a:off x="4426400" y="1219994"/>
                <a:ext cx="1753056" cy="662003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soft" dir="t"/>
                </a:scene3d>
                <a:sp3d extrusionH="12700" prstMaterial="plastic">
                  <a:bevelT w="12700" h="12700"/>
                </a:sp3d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altLang="ko-KR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-윤고딕330" panose="02030504000101010101" pitchFamily="18" charset="-127"/>
                    <a:ea typeface="-윤고딕330" panose="02030504000101010101" pitchFamily="18" charset="-127"/>
                    <a:cs typeface="Arial" charset="0"/>
                  </a:rPr>
                  <a:t>55%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ko-KR" altLang="en-US" sz="11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-윤고딕330" panose="02030504000101010101" pitchFamily="18" charset="-127"/>
                    <a:ea typeface="-윤고딕330" panose="02030504000101010101" pitchFamily="18" charset="-127"/>
                    <a:cs typeface="Arial" charset="0"/>
                  </a:rPr>
                  <a:t>자금난</a:t>
                </a:r>
                <a:r>
                  <a:rPr lang="en-US" altLang="ko-KR" sz="11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-윤고딕330" panose="02030504000101010101" pitchFamily="18" charset="-127"/>
                    <a:ea typeface="-윤고딕330" panose="02030504000101010101" pitchFamily="18" charset="-127"/>
                    <a:cs typeface="Arial" charset="0"/>
                  </a:rPr>
                  <a:t> </a:t>
                </a:r>
                <a:r>
                  <a:rPr lang="ko-KR" altLang="en-US" sz="11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-윤고딕330" panose="02030504000101010101" pitchFamily="18" charset="-127"/>
                    <a:ea typeface="-윤고딕330" panose="02030504000101010101" pitchFamily="18" charset="-127"/>
                    <a:cs typeface="Arial" charset="0"/>
                  </a:rPr>
                  <a:t>경험</a:t>
                </a:r>
                <a:endParaRPr lang="en-US" altLang="ko-KR" sz="11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-윤고딕330" panose="02030504000101010101" pitchFamily="18" charset="-127"/>
                  <a:ea typeface="-윤고딕330" panose="02030504000101010101" pitchFamily="18" charset="-127"/>
                  <a:cs typeface="Arial" charset="0"/>
                </a:endParaRPr>
              </a:p>
            </p:txBody>
          </p:sp>
        </p:grpSp>
      </p:grpSp>
      <p:sp>
        <p:nvSpPr>
          <p:cNvPr id="236" name="직사각형 235"/>
          <p:cNvSpPr/>
          <p:nvPr/>
        </p:nvSpPr>
        <p:spPr>
          <a:xfrm>
            <a:off x="2359865" y="4537073"/>
            <a:ext cx="109677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en-US" altLang="ko-KR" sz="1050" b="1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(2014 </a:t>
            </a:r>
            <a:r>
              <a:rPr lang="ko-KR" altLang="en-US" sz="1050" b="1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대한상의</a:t>
            </a:r>
            <a:r>
              <a:rPr lang="en-US" altLang="ko-KR" sz="1050" b="1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)</a:t>
            </a:r>
            <a:endParaRPr lang="ko-KR" altLang="en-US" sz="1050" b="1" kern="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F79646">
                      <a:lumMod val="75000"/>
                    </a:srgbClr>
                  </a:gs>
                </a:gsLst>
                <a:lin ang="54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37" name="직사각형 236"/>
          <p:cNvSpPr/>
          <p:nvPr/>
        </p:nvSpPr>
        <p:spPr>
          <a:xfrm>
            <a:off x="685473" y="4206050"/>
            <a:ext cx="26720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ko-KR" altLang="en-US" sz="1600" b="1" kern="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성장발목을 잡는 </a:t>
            </a:r>
            <a:r>
              <a:rPr lang="ko-KR" altLang="en-US" sz="1600" b="1" kern="0" spc="-15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일시적 자금애로</a:t>
            </a:r>
            <a:endParaRPr lang="ko-KR" altLang="en-US" sz="1600" b="1" kern="0" spc="-15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F79646">
                      <a:lumMod val="75000"/>
                    </a:srgbClr>
                  </a:gs>
                </a:gsLst>
                <a:lin ang="54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38" name="직사각형 237"/>
          <p:cNvSpPr/>
          <p:nvPr/>
        </p:nvSpPr>
        <p:spPr>
          <a:xfrm>
            <a:off x="5613880" y="3707483"/>
            <a:ext cx="1513427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>
                <a:rot lat="0" lon="0" rev="3000000"/>
              </a:lightRig>
            </a:scene3d>
            <a:sp3d extrusionH="88900" prstMaterial="softEdge">
              <a:bevelT h="19050"/>
              <a:bevelB w="107950"/>
              <a:contourClr>
                <a:schemeClr val="bg1"/>
              </a:contourClr>
            </a:sp3d>
          </a:bodyPr>
          <a:lstStyle/>
          <a:p>
            <a:pPr defTabSz="1330325" eaLnBrk="0" latinLnBrk="0" hangingPunct="0">
              <a:spcAft>
                <a:spcPts val="600"/>
              </a:spcAft>
              <a:buClr>
                <a:srgbClr val="D0A660"/>
              </a:buClr>
              <a:buSzPct val="100000"/>
              <a:defRPr/>
            </a:pPr>
            <a:r>
              <a:rPr lang="en-US" altLang="ko-KR" sz="3200" b="1" kern="0" spc="-300" dirty="0">
                <a:gradFill>
                  <a:gsLst>
                    <a:gs pos="100000">
                      <a:srgbClr val="C00000"/>
                    </a:gs>
                    <a:gs pos="0">
                      <a:srgbClr val="C0504D">
                        <a:lumMod val="50000"/>
                      </a:srgbClr>
                    </a:gs>
                  </a:gsLst>
                  <a:lin ang="5400000" scaled="0"/>
                </a:gradFill>
                <a:effectLst>
                  <a:reflection stA="24000" endPos="45500" dist="25400" dir="5400000" sy="-100000" algn="bl" rotWithShape="0"/>
                </a:effectLst>
                <a:latin typeface="-윤고딕340" pitchFamily="18" charset="-127"/>
                <a:ea typeface="-윤고딕340" pitchFamily="18" charset="-127"/>
              </a:rPr>
              <a:t>30</a:t>
            </a:r>
            <a:r>
              <a:rPr lang="ko-KR" altLang="en-US" sz="3200" b="1" kern="0" spc="-300" dirty="0">
                <a:gradFill>
                  <a:gsLst>
                    <a:gs pos="100000">
                      <a:srgbClr val="C00000"/>
                    </a:gs>
                    <a:gs pos="0">
                      <a:srgbClr val="C0504D">
                        <a:lumMod val="50000"/>
                      </a:srgbClr>
                    </a:gs>
                  </a:gsLst>
                  <a:lin ang="5400000" scaled="0"/>
                </a:gradFill>
                <a:effectLst>
                  <a:reflection stA="24000" endPos="45500" dist="25400" dir="5400000" sy="-100000" algn="bl" rotWithShape="0"/>
                </a:effectLst>
                <a:latin typeface="-윤고딕340" pitchFamily="18" charset="-127"/>
                <a:ea typeface="-윤고딕340" pitchFamily="18" charset="-127"/>
              </a:rPr>
              <a:t>조</a:t>
            </a:r>
            <a:r>
              <a:rPr lang="ko-KR" altLang="en-US" b="1" kern="0" spc="-300" dirty="0">
                <a:gradFill>
                  <a:gsLst>
                    <a:gs pos="100000">
                      <a:srgbClr val="C00000"/>
                    </a:gs>
                    <a:gs pos="0">
                      <a:srgbClr val="C0504D">
                        <a:lumMod val="50000"/>
                      </a:srgbClr>
                    </a:gs>
                  </a:gsLst>
                  <a:lin ang="5400000" scaled="0"/>
                </a:gradFill>
                <a:effectLst>
                  <a:reflection stA="24000" endPos="45500" dist="25400" dir="5400000" sy="-100000" algn="bl" rotWithShape="0"/>
                </a:effectLst>
                <a:latin typeface="-윤고딕340" pitchFamily="18" charset="-127"/>
                <a:ea typeface="-윤고딕340" pitchFamily="18" charset="-127"/>
              </a:rPr>
              <a:t>원</a:t>
            </a:r>
            <a:endParaRPr lang="en-US" altLang="ko-KR" sz="100" b="1" kern="0" spc="-30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effectLst>
                <a:reflection stA="24000" endPos="45500" dist="25400" dir="5400000" sy="-100000" algn="bl" rotWithShape="0"/>
              </a:effectLst>
              <a:latin typeface="-윤고딕340" pitchFamily="18" charset="-127"/>
              <a:ea typeface="-윤고딕340" pitchFamily="18" charset="-127"/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5399566" y="3539795"/>
            <a:ext cx="870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3</a:t>
            </a:r>
            <a:r>
              <a:rPr lang="ko-KR" altLang="en-US" sz="140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년간</a:t>
            </a:r>
          </a:p>
        </p:txBody>
      </p:sp>
      <p:sp>
        <p:nvSpPr>
          <p:cNvPr id="244" name="아래쪽 화살표 243"/>
          <p:cNvSpPr/>
          <p:nvPr/>
        </p:nvSpPr>
        <p:spPr>
          <a:xfrm flipV="1">
            <a:off x="6561824" y="3539795"/>
            <a:ext cx="357190" cy="663576"/>
          </a:xfrm>
          <a:prstGeom prst="downArrow">
            <a:avLst/>
          </a:prstGeom>
          <a:gradFill>
            <a:gsLst>
              <a:gs pos="0">
                <a:srgbClr val="C00000">
                  <a:alpha val="86000"/>
                </a:srgbClr>
              </a:gs>
              <a:gs pos="50000">
                <a:srgbClr val="C00000">
                  <a:alpha val="64000"/>
                </a:srgbClr>
              </a:gs>
              <a:gs pos="100000">
                <a:srgbClr val="C00000">
                  <a:alpha val="0"/>
                </a:srgbClr>
              </a:gs>
            </a:gsLst>
            <a:lin ang="16200000" scaled="0"/>
          </a:gradFill>
          <a:ln w="1587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pc="-300">
              <a:solidFill>
                <a:prstClr val="white"/>
              </a:solidFill>
            </a:endParaRPr>
          </a:p>
        </p:txBody>
      </p:sp>
      <p:graphicFrame>
        <p:nvGraphicFramePr>
          <p:cNvPr id="173" name="차트 172"/>
          <p:cNvGraphicFramePr/>
          <p:nvPr>
            <p:extLst>
              <p:ext uri="{D42A27DB-BD31-4B8C-83A1-F6EECF244321}">
                <p14:modId xmlns="" xmlns:p14="http://schemas.microsoft.com/office/powerpoint/2010/main" val="3909678498"/>
              </p:ext>
            </p:extLst>
          </p:nvPr>
        </p:nvGraphicFramePr>
        <p:xfrm>
          <a:off x="4071934" y="3468357"/>
          <a:ext cx="1357322" cy="96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75" name="직사각형 174"/>
          <p:cNvSpPr/>
          <p:nvPr/>
        </p:nvSpPr>
        <p:spPr>
          <a:xfrm>
            <a:off x="4296376" y="3855596"/>
            <a:ext cx="1061442" cy="3271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12700" prstMaterial="plastic">
              <a:bevelT w="12700" h="12700"/>
            </a:sp3d>
          </a:bodyPr>
          <a:lstStyle/>
          <a:p>
            <a:pPr algn="ctr">
              <a:lnSpc>
                <a:spcPct val="80000"/>
              </a:lnSpc>
            </a:pPr>
            <a:r>
              <a:rPr lang="en-US" altLang="ko-KR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윤고딕330" panose="02030504000101010101" pitchFamily="18" charset="-127"/>
                <a:ea typeface="-윤고딕330" panose="02030504000101010101" pitchFamily="18" charset="-127"/>
                <a:cs typeface="Arial" charset="0"/>
              </a:rPr>
              <a:t>100</a:t>
            </a:r>
            <a:r>
              <a:rPr lang="ko-KR" alt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윤고딕330" panose="02030504000101010101" pitchFamily="18" charset="-127"/>
                <a:ea typeface="-윤고딕330" panose="02030504000101010101" pitchFamily="18" charset="-127"/>
                <a:cs typeface="Arial" charset="0"/>
              </a:rPr>
              <a:t>조원</a:t>
            </a:r>
            <a:endParaRPr lang="en-US" altLang="ko-KR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-윤고딕330" panose="02030504000101010101" pitchFamily="18" charset="-127"/>
              <a:ea typeface="-윤고딕330" panose="02030504000101010101" pitchFamily="18" charset="-127"/>
              <a:cs typeface="Arial" charset="0"/>
            </a:endParaRPr>
          </a:p>
        </p:txBody>
      </p:sp>
      <p:sp>
        <p:nvSpPr>
          <p:cNvPr id="176" name="직사각형 175"/>
          <p:cNvSpPr/>
          <p:nvPr/>
        </p:nvSpPr>
        <p:spPr>
          <a:xfrm>
            <a:off x="3878314" y="3387294"/>
            <a:ext cx="116570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en-US" altLang="ko-KR" sz="1050" b="1" kern="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(</a:t>
            </a:r>
            <a:r>
              <a:rPr lang="ko-KR" altLang="en-US" sz="1050" b="1" kern="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정책금융 </a:t>
            </a:r>
            <a:r>
              <a:rPr lang="en-US" altLang="ko-KR" sz="1050" b="1" kern="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180</a:t>
            </a:r>
            <a:r>
              <a:rPr lang="ko-KR" altLang="en-US" sz="1050" b="1" kern="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조원 중</a:t>
            </a:r>
            <a:r>
              <a:rPr lang="en-US" altLang="ko-KR" sz="1050" b="1" kern="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)</a:t>
            </a:r>
            <a:endParaRPr lang="ko-KR" altLang="en-US" sz="1050" b="1" kern="0" spc="-15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F79646">
                      <a:lumMod val="75000"/>
                    </a:srgbClr>
                  </a:gs>
                </a:gsLst>
                <a:lin ang="54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  <a:cs typeface="Arial" panose="020B0604020202020204" pitchFamily="34" charset="0"/>
            </a:endParaRPr>
          </a:p>
        </p:txBody>
      </p:sp>
      <p:grpSp>
        <p:nvGrpSpPr>
          <p:cNvPr id="165" name="그룹 164"/>
          <p:cNvGrpSpPr/>
          <p:nvPr/>
        </p:nvGrpSpPr>
        <p:grpSpPr>
          <a:xfrm>
            <a:off x="6858154" y="481896"/>
            <a:ext cx="1859830" cy="333943"/>
            <a:chOff x="5957544" y="497136"/>
            <a:chExt cx="1859830" cy="333943"/>
          </a:xfrm>
        </p:grpSpPr>
        <p:sp>
          <p:nvSpPr>
            <p:cNvPr id="166" name="모서리가 둥근 직사각형 165"/>
            <p:cNvSpPr/>
            <p:nvPr/>
          </p:nvSpPr>
          <p:spPr>
            <a:xfrm>
              <a:off x="6035047" y="525727"/>
              <a:ext cx="812855" cy="25059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 w="952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167" name="Text Box 5"/>
            <p:cNvSpPr txBox="1">
              <a:spLocks noChangeArrowheads="1"/>
            </p:cNvSpPr>
            <p:nvPr/>
          </p:nvSpPr>
          <p:spPr bwMode="auto">
            <a:xfrm>
              <a:off x="6807082" y="507914"/>
              <a:ext cx="10102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latinLnBrk="0" hangingPunct="1">
                <a:defRPr/>
              </a:pPr>
              <a:r>
                <a:rPr lang="ko-KR" altLang="en-US" sz="1500" kern="0" spc="-90" dirty="0" smtClean="0">
                  <a:gradFill>
                    <a:gsLst>
                      <a:gs pos="100000">
                        <a:srgbClr val="4F81BD">
                          <a:lumMod val="75000"/>
                        </a:srgbClr>
                      </a:gs>
                      <a:gs pos="100000">
                        <a:srgbClr val="00589A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금융생태계</a:t>
              </a:r>
              <a:endParaRPr lang="ko-KR" altLang="en-US" sz="1500" kern="0" spc="-90" dirty="0">
                <a:gradFill>
                  <a:gsLst>
                    <a:gs pos="100000">
                      <a:srgbClr val="4F81BD">
                        <a:lumMod val="75000"/>
                      </a:srgbClr>
                    </a:gs>
                    <a:gs pos="100000">
                      <a:srgbClr val="00589A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5957544" y="497136"/>
              <a:ext cx="9678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base">
                <a:spcAft>
                  <a:spcPct val="0"/>
                </a:spcAft>
                <a:buClr>
                  <a:prstClr val="black">
                    <a:lumMod val="85000"/>
                    <a:lumOff val="15000"/>
                  </a:prstClr>
                </a:buClr>
              </a:pPr>
              <a:r>
                <a:rPr kumimoji="1" lang="ko-KR" altLang="en-US" sz="1400" b="1" spc="-40" dirty="0">
                  <a:gradFill>
                    <a:gsLst>
                      <a:gs pos="100000">
                        <a:prstClr val="white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창조경제</a:t>
              </a:r>
            </a:p>
          </p:txBody>
        </p:sp>
      </p:grpSp>
      <p:sp>
        <p:nvSpPr>
          <p:cNvPr id="151" name="직사각형 150"/>
          <p:cNvSpPr/>
          <p:nvPr/>
        </p:nvSpPr>
        <p:spPr>
          <a:xfrm>
            <a:off x="1979712" y="4923486"/>
            <a:ext cx="92525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en-US" altLang="ko-KR" sz="1100" b="1" kern="0" spc="-15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&lt;</a:t>
            </a:r>
            <a:r>
              <a:rPr lang="ko-KR" altLang="en-US" sz="1100" b="1" kern="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개선필요사항</a:t>
            </a:r>
            <a:r>
              <a:rPr lang="en-US" altLang="ko-KR" sz="1100" b="1" kern="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&gt;</a:t>
            </a:r>
            <a:endParaRPr lang="ko-KR" altLang="en-US" sz="1100" b="1" kern="0" spc="-15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F79646">
                      <a:lumMod val="75000"/>
                    </a:srgbClr>
                  </a:gs>
                </a:gsLst>
                <a:lin ang="54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  <a:cs typeface="Arial" panose="020B0604020202020204" pitchFamily="34" charset="0"/>
            </a:endParaRPr>
          </a:p>
        </p:txBody>
      </p:sp>
      <p:grpSp>
        <p:nvGrpSpPr>
          <p:cNvPr id="152" name="그룹 141"/>
          <p:cNvGrpSpPr/>
          <p:nvPr/>
        </p:nvGrpSpPr>
        <p:grpSpPr>
          <a:xfrm>
            <a:off x="323528" y="1196190"/>
            <a:ext cx="8990224" cy="549717"/>
            <a:chOff x="323528" y="5798540"/>
            <a:chExt cx="8990224" cy="549717"/>
          </a:xfrm>
        </p:grpSpPr>
        <p:grpSp>
          <p:nvGrpSpPr>
            <p:cNvPr id="153" name="그룹 142"/>
            <p:cNvGrpSpPr/>
            <p:nvPr/>
          </p:nvGrpSpPr>
          <p:grpSpPr>
            <a:xfrm>
              <a:off x="323528" y="5798540"/>
              <a:ext cx="8741788" cy="549717"/>
              <a:chOff x="9525" y="336688"/>
              <a:chExt cx="4102220" cy="558662"/>
            </a:xfrm>
          </p:grpSpPr>
          <p:sp>
            <p:nvSpPr>
              <p:cNvPr id="155" name="직사각형 154"/>
              <p:cNvSpPr/>
              <p:nvPr/>
            </p:nvSpPr>
            <p:spPr bwMode="auto">
              <a:xfrm>
                <a:off x="12828" y="336688"/>
                <a:ext cx="4098917" cy="558662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kern="0">
                  <a:solidFill>
                    <a:srgbClr val="FFFF00"/>
                  </a:solidFill>
                  <a:latin typeface="HY헤드라인M"/>
                  <a:ea typeface="HY헤드라인M"/>
                </a:endParaRPr>
              </a:p>
            </p:txBody>
          </p:sp>
          <p:grpSp>
            <p:nvGrpSpPr>
              <p:cNvPr id="156" name="그룹 145"/>
              <p:cNvGrpSpPr/>
              <p:nvPr/>
            </p:nvGrpSpPr>
            <p:grpSpPr>
              <a:xfrm>
                <a:off x="9525" y="336688"/>
                <a:ext cx="3935812" cy="558662"/>
                <a:chOff x="130761" y="336688"/>
                <a:chExt cx="3814576" cy="558662"/>
              </a:xfrm>
            </p:grpSpPr>
            <p:cxnSp>
              <p:nvCxnSpPr>
                <p:cNvPr id="161" name="직선 연결선 160"/>
                <p:cNvCxnSpPr/>
                <p:nvPr/>
              </p:nvCxnSpPr>
              <p:spPr bwMode="auto">
                <a:xfrm flipH="1">
                  <a:off x="130761" y="336688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2" name="직선 연결선 171"/>
                <p:cNvCxnSpPr/>
                <p:nvPr/>
              </p:nvCxnSpPr>
              <p:spPr bwMode="auto">
                <a:xfrm flipH="1">
                  <a:off x="130761" y="895350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154" name="직사각형 153"/>
            <p:cNvSpPr/>
            <p:nvPr/>
          </p:nvSpPr>
          <p:spPr>
            <a:xfrm>
              <a:off x="1456200" y="5847015"/>
              <a:ext cx="785755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2400" b="1" kern="0" spc="-150" dirty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금융이 기업성장의 든든한 버팀목이 되겠습니다</a:t>
              </a:r>
              <a:r>
                <a:rPr lang="en-US" altLang="ko-KR" sz="2400" b="1" kern="0" spc="-150" dirty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80" name="그룹 179"/>
          <p:cNvGrpSpPr/>
          <p:nvPr/>
        </p:nvGrpSpPr>
        <p:grpSpPr>
          <a:xfrm>
            <a:off x="321553" y="1251314"/>
            <a:ext cx="1235839" cy="422717"/>
            <a:chOff x="4756576" y="5581400"/>
            <a:chExt cx="1235839" cy="422717"/>
          </a:xfrm>
        </p:grpSpPr>
        <p:grpSp>
          <p:nvGrpSpPr>
            <p:cNvPr id="181" name="그룹 180"/>
            <p:cNvGrpSpPr/>
            <p:nvPr/>
          </p:nvGrpSpPr>
          <p:grpSpPr>
            <a:xfrm>
              <a:off x="4867496" y="5581400"/>
              <a:ext cx="1074440" cy="422717"/>
              <a:chOff x="4867496" y="5581400"/>
              <a:chExt cx="1074440" cy="422717"/>
            </a:xfrm>
          </p:grpSpPr>
          <p:sp>
            <p:nvSpPr>
              <p:cNvPr id="200" name="오각형 199"/>
              <p:cNvSpPr/>
              <p:nvPr/>
            </p:nvSpPr>
            <p:spPr>
              <a:xfrm>
                <a:off x="4867496" y="5581400"/>
                <a:ext cx="1074440" cy="422717"/>
              </a:xfrm>
              <a:prstGeom prst="homePlate">
                <a:avLst>
                  <a:gd name="adj" fmla="val 36772"/>
                </a:avLst>
              </a:prstGeom>
              <a:solidFill>
                <a:srgbClr val="23639D"/>
              </a:solidFill>
              <a:ln>
                <a:noFill/>
              </a:ln>
              <a:effectLst>
                <a:outerShdw blurRad="38100" dist="12700" dir="2700000" algn="ctr" rotWithShape="0">
                  <a:srgbClr val="000000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  <a:latin typeface="-윤고딕340" panose="02030504000101010101" pitchFamily="18" charset="-127"/>
                  <a:ea typeface="-윤고딕340" panose="02030504000101010101" pitchFamily="18" charset="-127"/>
                </a:endParaRPr>
              </a:p>
            </p:txBody>
          </p:sp>
          <p:sp>
            <p:nvSpPr>
              <p:cNvPr id="204" name="자유형 203"/>
              <p:cNvSpPr/>
              <p:nvPr/>
            </p:nvSpPr>
            <p:spPr>
              <a:xfrm>
                <a:off x="4868779" y="5590673"/>
                <a:ext cx="922421" cy="409074"/>
              </a:xfrm>
              <a:custGeom>
                <a:avLst/>
                <a:gdLst>
                  <a:gd name="connsiteX0" fmla="*/ 0 w 922421"/>
                  <a:gd name="connsiteY0" fmla="*/ 409074 h 409074"/>
                  <a:gd name="connsiteX1" fmla="*/ 922421 w 922421"/>
                  <a:gd name="connsiteY1" fmla="*/ 0 h 409074"/>
                  <a:gd name="connsiteX2" fmla="*/ 0 w 922421"/>
                  <a:gd name="connsiteY2" fmla="*/ 0 h 409074"/>
                  <a:gd name="connsiteX3" fmla="*/ 0 w 922421"/>
                  <a:gd name="connsiteY3" fmla="*/ 409074 h 409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2421" h="409074">
                    <a:moveTo>
                      <a:pt x="0" y="409074"/>
                    </a:moveTo>
                    <a:lnTo>
                      <a:pt x="922421" y="0"/>
                    </a:lnTo>
                    <a:lnTo>
                      <a:pt x="0" y="0"/>
                    </a:lnTo>
                    <a:lnTo>
                      <a:pt x="0" y="409074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alpha val="10000"/>
                    </a:schemeClr>
                  </a:gs>
                  <a:gs pos="0">
                    <a:schemeClr val="bg1">
                      <a:alpha val="27000"/>
                    </a:schemeClr>
                  </a:gs>
                </a:gsLst>
                <a:lin ang="9000000" scaled="0"/>
              </a:gradFill>
              <a:ln w="15875" cap="rnd">
                <a:noFill/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99" name="제목 114"/>
            <p:cNvSpPr txBox="1">
              <a:spLocks/>
            </p:cNvSpPr>
            <p:nvPr/>
          </p:nvSpPr>
          <p:spPr>
            <a:xfrm>
              <a:off x="4756576" y="5635304"/>
              <a:ext cx="1235839" cy="314907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b="1" kern="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성장단계</a:t>
              </a:r>
              <a:endParaRPr lang="en-US" altLang="ko-KR" b="1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7353758" y="1278359"/>
            <a:ext cx="1222224" cy="414996"/>
            <a:chOff x="7308304" y="-1849383"/>
            <a:chExt cx="1415602" cy="480655"/>
          </a:xfrm>
        </p:grpSpPr>
        <p:pic>
          <p:nvPicPr>
            <p:cNvPr id="168" name="그림 16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9001" y="-1849383"/>
              <a:ext cx="724905" cy="202840"/>
            </a:xfrm>
            <a:prstGeom prst="rect">
              <a:avLst/>
            </a:prstGeom>
          </p:spPr>
        </p:pic>
        <p:pic>
          <p:nvPicPr>
            <p:cNvPr id="169" name="그림 16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8304" y="-1726541"/>
              <a:ext cx="678351" cy="202840"/>
            </a:xfrm>
            <a:prstGeom prst="rect">
              <a:avLst/>
            </a:prstGeom>
          </p:spPr>
        </p:pic>
        <p:pic>
          <p:nvPicPr>
            <p:cNvPr id="170" name="그림 169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25185" b="23889"/>
            <a:stretch/>
          </p:blipFill>
          <p:spPr>
            <a:xfrm>
              <a:off x="8063119" y="-1620733"/>
              <a:ext cx="659782" cy="2520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40832013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모서리가 둥근 직사각형 8"/>
          <p:cNvSpPr/>
          <p:nvPr/>
        </p:nvSpPr>
        <p:spPr>
          <a:xfrm>
            <a:off x="4670271" y="2506633"/>
            <a:ext cx="3996496" cy="378761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>
            <a:innerShdw blurRad="152400" dir="13500000">
              <a:schemeClr val="bg1">
                <a:lumMod val="65000"/>
                <a:alpha val="31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 dirty="0">
              <a:solidFill>
                <a:prstClr val="white"/>
              </a:solidFill>
              <a:cs typeface="Arial" pitchFamily="34" charset="0"/>
            </a:endParaRPr>
          </a:p>
        </p:txBody>
      </p:sp>
      <p:grpSp>
        <p:nvGrpSpPr>
          <p:cNvPr id="224" name="그룹 223"/>
          <p:cNvGrpSpPr/>
          <p:nvPr/>
        </p:nvGrpSpPr>
        <p:grpSpPr>
          <a:xfrm>
            <a:off x="4877616" y="4931818"/>
            <a:ext cx="3596767" cy="1285313"/>
            <a:chOff x="733018" y="2989399"/>
            <a:chExt cx="3776242" cy="1477825"/>
          </a:xfrm>
        </p:grpSpPr>
        <p:grpSp>
          <p:nvGrpSpPr>
            <p:cNvPr id="225" name="그룹 224"/>
            <p:cNvGrpSpPr/>
            <p:nvPr/>
          </p:nvGrpSpPr>
          <p:grpSpPr>
            <a:xfrm>
              <a:off x="733018" y="2989399"/>
              <a:ext cx="1838732" cy="1477825"/>
              <a:chOff x="-2159713" y="2907444"/>
              <a:chExt cx="1414280" cy="950600"/>
            </a:xfrm>
          </p:grpSpPr>
          <p:sp>
            <p:nvSpPr>
              <p:cNvPr id="230" name="직사각형 229"/>
              <p:cNvSpPr/>
              <p:nvPr/>
            </p:nvSpPr>
            <p:spPr>
              <a:xfrm>
                <a:off x="-2159713" y="2937488"/>
                <a:ext cx="1414280" cy="920556"/>
              </a:xfrm>
              <a:prstGeom prst="rect">
                <a:avLst/>
              </a:prstGeom>
              <a:solidFill>
                <a:schemeClr val="bg1"/>
              </a:solidFill>
              <a:ln w="3175" cap="rnd">
                <a:solidFill>
                  <a:srgbClr val="DDDDDD"/>
                </a:solidFill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31" name="직사각형 230"/>
              <p:cNvSpPr/>
              <p:nvPr/>
            </p:nvSpPr>
            <p:spPr>
              <a:xfrm>
                <a:off x="-2159713" y="2937488"/>
                <a:ext cx="1414280" cy="160088"/>
              </a:xfrm>
              <a:prstGeom prst="rect">
                <a:avLst/>
              </a:prstGeom>
              <a:solidFill>
                <a:srgbClr val="DDDDDD"/>
              </a:solidFill>
              <a:ln w="3175" cap="rnd">
                <a:noFill/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32" name="직사각형 231"/>
              <p:cNvSpPr/>
              <p:nvPr/>
            </p:nvSpPr>
            <p:spPr>
              <a:xfrm>
                <a:off x="-2144530" y="2907444"/>
                <a:ext cx="1383914" cy="1880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ko-KR" sz="1300" spc="-100" dirty="0">
                    <a:gradFill>
                      <a:gsLst>
                        <a:gs pos="100000">
                          <a:srgbClr val="000000"/>
                        </a:gs>
                        <a:gs pos="100000">
                          <a:srgbClr val="BBE0E3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  <a:latin typeface="-윤고딕330" pitchFamily="18" charset="-127"/>
                    <a:ea typeface="-윤고딕330" pitchFamily="18" charset="-127"/>
                  </a:rPr>
                  <a:t>K-OTC 2</a:t>
                </a:r>
                <a:r>
                  <a:rPr lang="ko-KR" altLang="en-US" sz="1300" spc="-100" dirty="0">
                    <a:gradFill>
                      <a:gsLst>
                        <a:gs pos="100000">
                          <a:srgbClr val="000000"/>
                        </a:gs>
                        <a:gs pos="100000">
                          <a:srgbClr val="BBE0E3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  <a:latin typeface="-윤고딕330" pitchFamily="18" charset="-127"/>
                    <a:ea typeface="-윤고딕330" pitchFamily="18" charset="-127"/>
                  </a:rPr>
                  <a:t>부 신시장 조성</a:t>
                </a:r>
              </a:p>
            </p:txBody>
          </p:sp>
        </p:grpSp>
        <p:grpSp>
          <p:nvGrpSpPr>
            <p:cNvPr id="226" name="그룹 225"/>
            <p:cNvGrpSpPr/>
            <p:nvPr/>
          </p:nvGrpSpPr>
          <p:grpSpPr>
            <a:xfrm>
              <a:off x="2639120" y="2989399"/>
              <a:ext cx="1870140" cy="1477825"/>
              <a:chOff x="-2171791" y="2907444"/>
              <a:chExt cx="1438438" cy="950600"/>
            </a:xfrm>
          </p:grpSpPr>
          <p:sp>
            <p:nvSpPr>
              <p:cNvPr id="227" name="직사각형 226"/>
              <p:cNvSpPr/>
              <p:nvPr/>
            </p:nvSpPr>
            <p:spPr>
              <a:xfrm>
                <a:off x="-2159713" y="2937488"/>
                <a:ext cx="1414280" cy="920556"/>
              </a:xfrm>
              <a:prstGeom prst="rect">
                <a:avLst/>
              </a:prstGeom>
              <a:solidFill>
                <a:schemeClr val="bg1"/>
              </a:solidFill>
              <a:ln w="3175" cap="rnd">
                <a:solidFill>
                  <a:srgbClr val="DDDDDD"/>
                </a:solidFill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8" name="직사각형 227"/>
              <p:cNvSpPr/>
              <p:nvPr/>
            </p:nvSpPr>
            <p:spPr>
              <a:xfrm>
                <a:off x="-2159713" y="2937488"/>
                <a:ext cx="1414280" cy="160088"/>
              </a:xfrm>
              <a:prstGeom prst="rect">
                <a:avLst/>
              </a:prstGeom>
              <a:solidFill>
                <a:srgbClr val="DDDDDD"/>
              </a:solidFill>
              <a:ln w="3175" cap="rnd">
                <a:noFill/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9" name="직사각형 228"/>
              <p:cNvSpPr/>
              <p:nvPr/>
            </p:nvSpPr>
            <p:spPr>
              <a:xfrm>
                <a:off x="-2171791" y="2907444"/>
                <a:ext cx="1438438" cy="1880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ko-KR" altLang="en-US" sz="1300" spc="-100" dirty="0">
                    <a:gradFill>
                      <a:gsLst>
                        <a:gs pos="100000">
                          <a:srgbClr val="000000"/>
                        </a:gs>
                        <a:gs pos="100000">
                          <a:srgbClr val="BBE0E3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  <a:latin typeface="-윤고딕330" pitchFamily="18" charset="-127"/>
                    <a:ea typeface="-윤고딕330" pitchFamily="18" charset="-127"/>
                  </a:rPr>
                  <a:t>벤처투자지분 거래활성화</a:t>
                </a:r>
              </a:p>
            </p:txBody>
          </p:sp>
        </p:grpSp>
      </p:grpSp>
      <p:sp>
        <p:nvSpPr>
          <p:cNvPr id="105" name="모서리가 둥근 직사각형 8"/>
          <p:cNvSpPr/>
          <p:nvPr/>
        </p:nvSpPr>
        <p:spPr>
          <a:xfrm>
            <a:off x="474438" y="2506633"/>
            <a:ext cx="4018033" cy="378760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>
            <a:innerShdw blurRad="152400" dir="13500000">
              <a:schemeClr val="bg1">
                <a:lumMod val="65000"/>
                <a:alpha val="31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>
              <a:solidFill>
                <a:prstClr val="white"/>
              </a:solidFill>
              <a:cs typeface="Arial" pitchFamily="34" charset="0"/>
            </a:endParaRPr>
          </a:p>
        </p:txBody>
      </p:sp>
      <p:grpSp>
        <p:nvGrpSpPr>
          <p:cNvPr id="5" name="그룹 14"/>
          <p:cNvGrpSpPr/>
          <p:nvPr/>
        </p:nvGrpSpPr>
        <p:grpSpPr>
          <a:xfrm>
            <a:off x="560855" y="2436093"/>
            <a:ext cx="3823696" cy="344505"/>
            <a:chOff x="471482" y="1390934"/>
            <a:chExt cx="4043874" cy="466703"/>
          </a:xfrm>
        </p:grpSpPr>
        <p:sp>
          <p:nvSpPr>
            <p:cNvPr id="110" name="모서리가 둥근 직사각형 109"/>
            <p:cNvSpPr/>
            <p:nvPr/>
          </p:nvSpPr>
          <p:spPr>
            <a:xfrm>
              <a:off x="511199" y="1390934"/>
              <a:ext cx="3957965" cy="466703"/>
            </a:xfrm>
            <a:prstGeom prst="roundRect">
              <a:avLst>
                <a:gd name="adj" fmla="val 0"/>
              </a:avLst>
            </a:prstGeom>
            <a:solidFill>
              <a:srgbClr val="23639D"/>
            </a:solidFill>
            <a:ln w="6350">
              <a:solidFill>
                <a:schemeClr val="bg1"/>
              </a:solidFill>
            </a:ln>
            <a:effectLst>
              <a:outerShdw blurRad="25400" dist="25400" dir="5400000" algn="t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13" name="직사각형 112"/>
            <p:cNvSpPr/>
            <p:nvPr/>
          </p:nvSpPr>
          <p:spPr>
            <a:xfrm>
              <a:off x="530658" y="1407733"/>
              <a:ext cx="3919468" cy="45719"/>
            </a:xfrm>
            <a:prstGeom prst="rect">
              <a:avLst/>
            </a:prstGeom>
            <a:gradFill>
              <a:gsLst>
                <a:gs pos="100000">
                  <a:schemeClr val="bg1">
                    <a:alpha val="41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16200000" scaled="0"/>
            </a:gradFill>
            <a:ln w="22225">
              <a:noFill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prstClr val="white"/>
                </a:solidFill>
              </a:endParaRPr>
            </a:p>
          </p:txBody>
        </p:sp>
        <p:sp>
          <p:nvSpPr>
            <p:cNvPr id="115" name="자유형 3"/>
            <p:cNvSpPr/>
            <p:nvPr/>
          </p:nvSpPr>
          <p:spPr>
            <a:xfrm>
              <a:off x="4465423" y="1395924"/>
              <a:ext cx="49933" cy="91981"/>
            </a:xfrm>
            <a:custGeom>
              <a:avLst/>
              <a:gdLst>
                <a:gd name="connsiteX0" fmla="*/ 0 w 45991"/>
                <a:gd name="connsiteY0" fmla="*/ 0 h 91981"/>
                <a:gd name="connsiteX1" fmla="*/ 0 w 45991"/>
                <a:gd name="connsiteY1" fmla="*/ 91981 h 91981"/>
                <a:gd name="connsiteX2" fmla="*/ 45991 w 45991"/>
                <a:gd name="connsiteY2" fmla="*/ 91981 h 91981"/>
                <a:gd name="connsiteX3" fmla="*/ 0 w 45991"/>
                <a:gd name="connsiteY3" fmla="*/ 0 h 91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991" h="91981">
                  <a:moveTo>
                    <a:pt x="0" y="0"/>
                  </a:moveTo>
                  <a:lnTo>
                    <a:pt x="0" y="91981"/>
                  </a:lnTo>
                  <a:lnTo>
                    <a:pt x="45991" y="919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16" name="자유형 115"/>
            <p:cNvSpPr/>
            <p:nvPr/>
          </p:nvSpPr>
          <p:spPr>
            <a:xfrm flipH="1">
              <a:off x="471482" y="1395924"/>
              <a:ext cx="49933" cy="91981"/>
            </a:xfrm>
            <a:custGeom>
              <a:avLst/>
              <a:gdLst>
                <a:gd name="connsiteX0" fmla="*/ 0 w 45991"/>
                <a:gd name="connsiteY0" fmla="*/ 0 h 91981"/>
                <a:gd name="connsiteX1" fmla="*/ 0 w 45991"/>
                <a:gd name="connsiteY1" fmla="*/ 91981 h 91981"/>
                <a:gd name="connsiteX2" fmla="*/ 45991 w 45991"/>
                <a:gd name="connsiteY2" fmla="*/ 91981 h 91981"/>
                <a:gd name="connsiteX3" fmla="*/ 0 w 45991"/>
                <a:gd name="connsiteY3" fmla="*/ 0 h 91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991" h="91981">
                  <a:moveTo>
                    <a:pt x="0" y="0"/>
                  </a:moveTo>
                  <a:lnTo>
                    <a:pt x="0" y="91981"/>
                  </a:lnTo>
                  <a:lnTo>
                    <a:pt x="45991" y="919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8" name="제목 114"/>
          <p:cNvSpPr txBox="1">
            <a:spLocks/>
          </p:cNvSpPr>
          <p:nvPr/>
        </p:nvSpPr>
        <p:spPr>
          <a:xfrm>
            <a:off x="620196" y="2481524"/>
            <a:ext cx="3726255" cy="265748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eaLnBrk="0" latinLnBrk="0" hangingPunct="0">
              <a:defRPr/>
            </a:pPr>
            <a:r>
              <a:rPr lang="en-US" altLang="ko-KR" sz="200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M&amp;A </a:t>
            </a:r>
            <a:r>
              <a:rPr lang="ko-KR" altLang="en-US" sz="200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활성화</a:t>
            </a:r>
          </a:p>
        </p:txBody>
      </p:sp>
      <p:grpSp>
        <p:nvGrpSpPr>
          <p:cNvPr id="7" name="그룹 44"/>
          <p:cNvGrpSpPr/>
          <p:nvPr/>
        </p:nvGrpSpPr>
        <p:grpSpPr>
          <a:xfrm>
            <a:off x="4749924" y="2436093"/>
            <a:ext cx="3823697" cy="344505"/>
            <a:chOff x="471482" y="1390934"/>
            <a:chExt cx="4043874" cy="466703"/>
          </a:xfrm>
        </p:grpSpPr>
        <p:sp>
          <p:nvSpPr>
            <p:cNvPr id="99" name="모서리가 둥근 직사각형 98"/>
            <p:cNvSpPr/>
            <p:nvPr/>
          </p:nvSpPr>
          <p:spPr>
            <a:xfrm>
              <a:off x="511199" y="1390934"/>
              <a:ext cx="3957965" cy="466703"/>
            </a:xfrm>
            <a:prstGeom prst="roundRect">
              <a:avLst>
                <a:gd name="adj" fmla="val 0"/>
              </a:avLst>
            </a:prstGeom>
            <a:solidFill>
              <a:srgbClr val="236A8D"/>
            </a:solidFill>
            <a:ln w="6350">
              <a:solidFill>
                <a:schemeClr val="bg1"/>
              </a:solidFill>
            </a:ln>
            <a:effectLst>
              <a:outerShdw blurRad="25400" dist="25400" dir="5400000" algn="t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01" name="직사각형 100"/>
            <p:cNvSpPr/>
            <p:nvPr/>
          </p:nvSpPr>
          <p:spPr>
            <a:xfrm>
              <a:off x="530658" y="1407733"/>
              <a:ext cx="3919468" cy="45719"/>
            </a:xfrm>
            <a:prstGeom prst="rect">
              <a:avLst/>
            </a:prstGeom>
            <a:gradFill>
              <a:gsLst>
                <a:gs pos="100000">
                  <a:schemeClr val="bg1">
                    <a:alpha val="41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16200000" scaled="0"/>
            </a:gradFill>
            <a:ln w="22225">
              <a:noFill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prstClr val="white"/>
                </a:solidFill>
              </a:endParaRPr>
            </a:p>
          </p:txBody>
        </p:sp>
        <p:sp>
          <p:nvSpPr>
            <p:cNvPr id="103" name="자유형 102"/>
            <p:cNvSpPr/>
            <p:nvPr/>
          </p:nvSpPr>
          <p:spPr>
            <a:xfrm>
              <a:off x="4465423" y="1395924"/>
              <a:ext cx="49933" cy="91981"/>
            </a:xfrm>
            <a:custGeom>
              <a:avLst/>
              <a:gdLst>
                <a:gd name="connsiteX0" fmla="*/ 0 w 45991"/>
                <a:gd name="connsiteY0" fmla="*/ 0 h 91981"/>
                <a:gd name="connsiteX1" fmla="*/ 0 w 45991"/>
                <a:gd name="connsiteY1" fmla="*/ 91981 h 91981"/>
                <a:gd name="connsiteX2" fmla="*/ 45991 w 45991"/>
                <a:gd name="connsiteY2" fmla="*/ 91981 h 91981"/>
                <a:gd name="connsiteX3" fmla="*/ 0 w 45991"/>
                <a:gd name="connsiteY3" fmla="*/ 0 h 91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991" h="91981">
                  <a:moveTo>
                    <a:pt x="0" y="0"/>
                  </a:moveTo>
                  <a:lnTo>
                    <a:pt x="0" y="91981"/>
                  </a:lnTo>
                  <a:lnTo>
                    <a:pt x="45991" y="919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4" name="자유형 103"/>
            <p:cNvSpPr/>
            <p:nvPr/>
          </p:nvSpPr>
          <p:spPr>
            <a:xfrm flipH="1">
              <a:off x="471482" y="1395924"/>
              <a:ext cx="49933" cy="91981"/>
            </a:xfrm>
            <a:custGeom>
              <a:avLst/>
              <a:gdLst>
                <a:gd name="connsiteX0" fmla="*/ 0 w 45991"/>
                <a:gd name="connsiteY0" fmla="*/ 0 h 91981"/>
                <a:gd name="connsiteX1" fmla="*/ 0 w 45991"/>
                <a:gd name="connsiteY1" fmla="*/ 91981 h 91981"/>
                <a:gd name="connsiteX2" fmla="*/ 45991 w 45991"/>
                <a:gd name="connsiteY2" fmla="*/ 91981 h 91981"/>
                <a:gd name="connsiteX3" fmla="*/ 0 w 45991"/>
                <a:gd name="connsiteY3" fmla="*/ 0 h 91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991" h="91981">
                  <a:moveTo>
                    <a:pt x="0" y="0"/>
                  </a:moveTo>
                  <a:lnTo>
                    <a:pt x="0" y="91981"/>
                  </a:lnTo>
                  <a:lnTo>
                    <a:pt x="45991" y="919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98" name="제목 114"/>
          <p:cNvSpPr txBox="1">
            <a:spLocks/>
          </p:cNvSpPr>
          <p:nvPr/>
        </p:nvSpPr>
        <p:spPr>
          <a:xfrm>
            <a:off x="5085493" y="2481524"/>
            <a:ext cx="3139865" cy="265748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eaLnBrk="0" latinLnBrk="0" hangingPunct="0">
              <a:defRPr/>
            </a:pPr>
            <a:r>
              <a:rPr lang="en-US" altLang="ko-KR" sz="200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IPO </a:t>
            </a:r>
            <a:r>
              <a:rPr lang="ko-KR" altLang="en-US" sz="200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등 회수시장 활성화</a:t>
            </a:r>
          </a:p>
        </p:txBody>
      </p:sp>
      <p:sp>
        <p:nvSpPr>
          <p:cNvPr id="122" name="Text Box 5"/>
          <p:cNvSpPr txBox="1">
            <a:spLocks noChangeArrowheads="1"/>
          </p:cNvSpPr>
          <p:nvPr/>
        </p:nvSpPr>
        <p:spPr bwMode="auto">
          <a:xfrm>
            <a:off x="541944" y="2869913"/>
            <a:ext cx="3950527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buFont typeface="Arial" panose="020B0604020202020204" pitchFamily="34" charset="0"/>
              <a:buChar char="•"/>
            </a:pPr>
            <a:r>
              <a:rPr lang="ko-KR" altLang="en-US" sz="17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중소기업 </a:t>
            </a:r>
            <a:r>
              <a:rPr lang="en-US" altLang="ko-KR" sz="17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M&amp;A </a:t>
            </a:r>
            <a:r>
              <a:rPr lang="ko-KR" altLang="en-US" sz="17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지원확대</a:t>
            </a:r>
            <a:endParaRPr lang="ko-KR" altLang="en-US" sz="1700" kern="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51" name="Text Box 5"/>
          <p:cNvSpPr txBox="1">
            <a:spLocks noChangeArrowheads="1"/>
          </p:cNvSpPr>
          <p:nvPr/>
        </p:nvSpPr>
        <p:spPr bwMode="auto">
          <a:xfrm>
            <a:off x="4711814" y="4585133"/>
            <a:ext cx="3814795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ko-KR" altLang="en-US" sz="17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투자자금 </a:t>
            </a:r>
            <a:r>
              <a:rPr lang="ko-KR" altLang="en-US" sz="17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회수수단은 다양하게</a:t>
            </a:r>
          </a:p>
        </p:txBody>
      </p:sp>
      <p:sp>
        <p:nvSpPr>
          <p:cNvPr id="123" name="Text Box 5"/>
          <p:cNvSpPr txBox="1">
            <a:spLocks noChangeArrowheads="1"/>
          </p:cNvSpPr>
          <p:nvPr/>
        </p:nvSpPr>
        <p:spPr bwMode="auto">
          <a:xfrm>
            <a:off x="541944" y="4585133"/>
            <a:ext cx="3950527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buFont typeface="Arial" panose="020B0604020202020204" pitchFamily="34" charset="0"/>
              <a:buChar char="•"/>
            </a:pPr>
            <a:r>
              <a:rPr lang="ko-KR" altLang="en-US" sz="17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정책금융 </a:t>
            </a:r>
            <a:r>
              <a:rPr lang="ko-KR" altLang="en-US" sz="17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및 세제지원 강화</a:t>
            </a:r>
          </a:p>
        </p:txBody>
      </p:sp>
      <p:grpSp>
        <p:nvGrpSpPr>
          <p:cNvPr id="10" name="그룹 9"/>
          <p:cNvGrpSpPr/>
          <p:nvPr/>
        </p:nvGrpSpPr>
        <p:grpSpPr>
          <a:xfrm>
            <a:off x="689104" y="3203109"/>
            <a:ext cx="3581807" cy="1285313"/>
            <a:chOff x="733018" y="2989399"/>
            <a:chExt cx="3760536" cy="1477825"/>
          </a:xfrm>
        </p:grpSpPr>
        <p:grpSp>
          <p:nvGrpSpPr>
            <p:cNvPr id="9" name="그룹 8"/>
            <p:cNvGrpSpPr/>
            <p:nvPr/>
          </p:nvGrpSpPr>
          <p:grpSpPr>
            <a:xfrm>
              <a:off x="733018" y="2989399"/>
              <a:ext cx="1838732" cy="1477825"/>
              <a:chOff x="-2159713" y="2907444"/>
              <a:chExt cx="1414280" cy="950600"/>
            </a:xfrm>
          </p:grpSpPr>
          <p:sp>
            <p:nvSpPr>
              <p:cNvPr id="180" name="직사각형 179"/>
              <p:cNvSpPr/>
              <p:nvPr/>
            </p:nvSpPr>
            <p:spPr>
              <a:xfrm>
                <a:off x="-2159713" y="2937488"/>
                <a:ext cx="1414280" cy="920556"/>
              </a:xfrm>
              <a:prstGeom prst="rect">
                <a:avLst/>
              </a:prstGeom>
              <a:solidFill>
                <a:schemeClr val="bg1"/>
              </a:solidFill>
              <a:ln w="3175" cap="rnd">
                <a:solidFill>
                  <a:srgbClr val="DDDDDD"/>
                </a:solidFill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3" name="직사각형 182"/>
              <p:cNvSpPr/>
              <p:nvPr/>
            </p:nvSpPr>
            <p:spPr>
              <a:xfrm>
                <a:off x="-2159713" y="2937488"/>
                <a:ext cx="1414280" cy="160088"/>
              </a:xfrm>
              <a:prstGeom prst="rect">
                <a:avLst/>
              </a:prstGeom>
              <a:solidFill>
                <a:srgbClr val="DDDDDD"/>
              </a:solidFill>
              <a:ln w="3175" cap="rnd">
                <a:noFill/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4" name="직사각형 183"/>
              <p:cNvSpPr/>
              <p:nvPr/>
            </p:nvSpPr>
            <p:spPr>
              <a:xfrm>
                <a:off x="-2116774" y="2907444"/>
                <a:ext cx="1328406" cy="216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ko-KR" altLang="en-US" sz="1300" spc="-100" dirty="0">
                    <a:gradFill>
                      <a:gsLst>
                        <a:gs pos="100000">
                          <a:srgbClr val="000000"/>
                        </a:gs>
                        <a:gs pos="100000">
                          <a:srgbClr val="BBE0E3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  <a:latin typeface="-윤고딕330" pitchFamily="18" charset="-127"/>
                    <a:ea typeface="-윤고딕330" pitchFamily="18" charset="-127"/>
                  </a:rPr>
                  <a:t>중기 </a:t>
                </a:r>
                <a:r>
                  <a:rPr lang="en-US" altLang="ko-KR" sz="1300" spc="-100" dirty="0">
                    <a:gradFill>
                      <a:gsLst>
                        <a:gs pos="100000">
                          <a:srgbClr val="000000"/>
                        </a:gs>
                        <a:gs pos="100000">
                          <a:srgbClr val="BBE0E3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  <a:latin typeface="-윤고딕330" pitchFamily="18" charset="-127"/>
                    <a:ea typeface="-윤고딕330" pitchFamily="18" charset="-127"/>
                  </a:rPr>
                  <a:t>M&amp;A </a:t>
                </a:r>
                <a:r>
                  <a:rPr lang="ko-KR" altLang="en-US" sz="1300" spc="-100" dirty="0">
                    <a:gradFill>
                      <a:gsLst>
                        <a:gs pos="100000">
                          <a:srgbClr val="000000"/>
                        </a:gs>
                        <a:gs pos="100000">
                          <a:srgbClr val="BBE0E3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  <a:latin typeface="-윤고딕330" pitchFamily="18" charset="-127"/>
                    <a:ea typeface="-윤고딕330" pitchFamily="18" charset="-127"/>
                  </a:rPr>
                  <a:t>특화 </a:t>
                </a:r>
                <a:r>
                  <a:rPr lang="en-US" altLang="ko-KR" sz="1300" spc="-100" dirty="0">
                    <a:gradFill>
                      <a:gsLst>
                        <a:gs pos="100000">
                          <a:srgbClr val="000000"/>
                        </a:gs>
                        <a:gs pos="100000">
                          <a:srgbClr val="BBE0E3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  <a:latin typeface="-윤고딕330" pitchFamily="18" charset="-127"/>
                    <a:ea typeface="-윤고딕330" pitchFamily="18" charset="-127"/>
                  </a:rPr>
                  <a:t>IB </a:t>
                </a:r>
                <a:r>
                  <a:rPr lang="ko-KR" altLang="en-US" sz="1300" spc="-100" dirty="0">
                    <a:gradFill>
                      <a:gsLst>
                        <a:gs pos="100000">
                          <a:srgbClr val="000000"/>
                        </a:gs>
                        <a:gs pos="100000">
                          <a:srgbClr val="BBE0E3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  <a:latin typeface="-윤고딕330" pitchFamily="18" charset="-127"/>
                    <a:ea typeface="-윤고딕330" pitchFamily="18" charset="-127"/>
                  </a:rPr>
                  <a:t>육성</a:t>
                </a:r>
              </a:p>
            </p:txBody>
          </p:sp>
        </p:grpSp>
        <p:grpSp>
          <p:nvGrpSpPr>
            <p:cNvPr id="185" name="그룹 184"/>
            <p:cNvGrpSpPr/>
            <p:nvPr/>
          </p:nvGrpSpPr>
          <p:grpSpPr>
            <a:xfrm>
              <a:off x="2654822" y="2989399"/>
              <a:ext cx="1838732" cy="1477825"/>
              <a:chOff x="-2159713" y="2907444"/>
              <a:chExt cx="1414280" cy="950600"/>
            </a:xfrm>
          </p:grpSpPr>
          <p:sp>
            <p:nvSpPr>
              <p:cNvPr id="186" name="직사각형 185"/>
              <p:cNvSpPr/>
              <p:nvPr/>
            </p:nvSpPr>
            <p:spPr>
              <a:xfrm>
                <a:off x="-2159713" y="2937488"/>
                <a:ext cx="1414280" cy="920556"/>
              </a:xfrm>
              <a:prstGeom prst="rect">
                <a:avLst/>
              </a:prstGeom>
              <a:solidFill>
                <a:schemeClr val="bg1"/>
              </a:solidFill>
              <a:ln w="3175" cap="rnd">
                <a:solidFill>
                  <a:srgbClr val="DDDDDD"/>
                </a:solidFill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7" name="직사각형 186"/>
              <p:cNvSpPr/>
              <p:nvPr/>
            </p:nvSpPr>
            <p:spPr>
              <a:xfrm>
                <a:off x="-2159713" y="2937488"/>
                <a:ext cx="1414280" cy="160088"/>
              </a:xfrm>
              <a:prstGeom prst="rect">
                <a:avLst/>
              </a:prstGeom>
              <a:solidFill>
                <a:srgbClr val="DDDDDD"/>
              </a:solidFill>
              <a:ln w="3175" cap="rnd">
                <a:noFill/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1" name="직사각형 200"/>
              <p:cNvSpPr/>
              <p:nvPr/>
            </p:nvSpPr>
            <p:spPr>
              <a:xfrm>
                <a:off x="-2075997" y="2907444"/>
                <a:ext cx="1246853" cy="216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ko-KR" altLang="en-US" sz="1300" spc="-100" dirty="0">
                    <a:gradFill>
                      <a:gsLst>
                        <a:gs pos="100000">
                          <a:srgbClr val="000000"/>
                        </a:gs>
                        <a:gs pos="100000">
                          <a:srgbClr val="BBE0E3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  <a:latin typeface="-윤고딕330" pitchFamily="18" charset="-127"/>
                    <a:ea typeface="-윤고딕330" pitchFamily="18" charset="-127"/>
                  </a:rPr>
                  <a:t>사업 </a:t>
                </a:r>
                <a:r>
                  <a:rPr lang="ko-KR" altLang="en-US" sz="1300" spc="-100" dirty="0" err="1">
                    <a:gradFill>
                      <a:gsLst>
                        <a:gs pos="100000">
                          <a:srgbClr val="000000"/>
                        </a:gs>
                        <a:gs pos="100000">
                          <a:srgbClr val="BBE0E3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  <a:latin typeface="-윤고딕330" pitchFamily="18" charset="-127"/>
                    <a:ea typeface="-윤고딕330" pitchFamily="18" charset="-127"/>
                  </a:rPr>
                  <a:t>재편시</a:t>
                </a:r>
                <a:r>
                  <a:rPr lang="ko-KR" altLang="en-US" sz="1300" spc="-100" dirty="0">
                    <a:gradFill>
                      <a:gsLst>
                        <a:gs pos="100000">
                          <a:srgbClr val="000000"/>
                        </a:gs>
                        <a:gs pos="100000">
                          <a:srgbClr val="BBE0E3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  <a:latin typeface="-윤고딕330" pitchFamily="18" charset="-127"/>
                    <a:ea typeface="-윤고딕330" pitchFamily="18" charset="-127"/>
                  </a:rPr>
                  <a:t> 특례지원</a:t>
                </a:r>
              </a:p>
            </p:txBody>
          </p:sp>
        </p:grpSp>
      </p:grpSp>
      <p:grpSp>
        <p:nvGrpSpPr>
          <p:cNvPr id="202" name="그룹 201"/>
          <p:cNvGrpSpPr/>
          <p:nvPr/>
        </p:nvGrpSpPr>
        <p:grpSpPr>
          <a:xfrm>
            <a:off x="681360" y="4931818"/>
            <a:ext cx="3589551" cy="1285313"/>
            <a:chOff x="724888" y="2989399"/>
            <a:chExt cx="3768666" cy="1477825"/>
          </a:xfrm>
        </p:grpSpPr>
        <p:grpSp>
          <p:nvGrpSpPr>
            <p:cNvPr id="203" name="그룹 202"/>
            <p:cNvGrpSpPr/>
            <p:nvPr/>
          </p:nvGrpSpPr>
          <p:grpSpPr>
            <a:xfrm>
              <a:off x="724888" y="2989399"/>
              <a:ext cx="1854993" cy="1477825"/>
              <a:chOff x="-2165966" y="2907444"/>
              <a:chExt cx="1426787" cy="950600"/>
            </a:xfrm>
          </p:grpSpPr>
          <p:sp>
            <p:nvSpPr>
              <p:cNvPr id="212" name="직사각형 211"/>
              <p:cNvSpPr/>
              <p:nvPr/>
            </p:nvSpPr>
            <p:spPr>
              <a:xfrm>
                <a:off x="-2159713" y="2937488"/>
                <a:ext cx="1414280" cy="920556"/>
              </a:xfrm>
              <a:prstGeom prst="rect">
                <a:avLst/>
              </a:prstGeom>
              <a:solidFill>
                <a:schemeClr val="bg1"/>
              </a:solidFill>
              <a:ln w="3175" cap="rnd">
                <a:solidFill>
                  <a:srgbClr val="DDDDDD"/>
                </a:solidFill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13" name="직사각형 212"/>
              <p:cNvSpPr/>
              <p:nvPr/>
            </p:nvSpPr>
            <p:spPr>
              <a:xfrm>
                <a:off x="-2159713" y="2937488"/>
                <a:ext cx="1414280" cy="160088"/>
              </a:xfrm>
              <a:prstGeom prst="rect">
                <a:avLst/>
              </a:prstGeom>
              <a:solidFill>
                <a:srgbClr val="DDDDDD"/>
              </a:solidFill>
              <a:ln w="3175" cap="rnd">
                <a:noFill/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14" name="직사각형 213"/>
              <p:cNvSpPr/>
              <p:nvPr/>
            </p:nvSpPr>
            <p:spPr>
              <a:xfrm>
                <a:off x="-2165966" y="2907444"/>
                <a:ext cx="1426787" cy="216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ko-KR" altLang="en-US" sz="1300" spc="-100" dirty="0">
                    <a:gradFill>
                      <a:gsLst>
                        <a:gs pos="100000">
                          <a:srgbClr val="000000"/>
                        </a:gs>
                        <a:gs pos="100000">
                          <a:srgbClr val="BBE0E3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  <a:latin typeface="-윤고딕330" pitchFamily="18" charset="-127"/>
                    <a:ea typeface="-윤고딕330" pitchFamily="18" charset="-127"/>
                  </a:rPr>
                  <a:t>중기 </a:t>
                </a:r>
                <a:r>
                  <a:rPr lang="en-US" altLang="ko-KR" sz="1300" spc="-100" dirty="0">
                    <a:gradFill>
                      <a:gsLst>
                        <a:gs pos="100000">
                          <a:srgbClr val="000000"/>
                        </a:gs>
                        <a:gs pos="100000">
                          <a:srgbClr val="BBE0E3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  <a:latin typeface="-윤고딕330" pitchFamily="18" charset="-127"/>
                    <a:ea typeface="-윤고딕330" pitchFamily="18" charset="-127"/>
                  </a:rPr>
                  <a:t>M&amp;A </a:t>
                </a:r>
                <a:r>
                  <a:rPr lang="ko-KR" altLang="en-US" sz="1300" spc="-100" dirty="0">
                    <a:gradFill>
                      <a:gsLst>
                        <a:gs pos="100000">
                          <a:srgbClr val="000000"/>
                        </a:gs>
                        <a:gs pos="100000">
                          <a:srgbClr val="BBE0E3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  <a:latin typeface="-윤고딕330" pitchFamily="18" charset="-127"/>
                    <a:ea typeface="-윤고딕330" pitchFamily="18" charset="-127"/>
                  </a:rPr>
                  <a:t>지원펀드 조성</a:t>
                </a:r>
              </a:p>
            </p:txBody>
          </p:sp>
        </p:grpSp>
        <p:grpSp>
          <p:nvGrpSpPr>
            <p:cNvPr id="207" name="그룹 206"/>
            <p:cNvGrpSpPr/>
            <p:nvPr/>
          </p:nvGrpSpPr>
          <p:grpSpPr>
            <a:xfrm>
              <a:off x="2654822" y="2989399"/>
              <a:ext cx="1838732" cy="1477825"/>
              <a:chOff x="-2159713" y="2907444"/>
              <a:chExt cx="1414280" cy="950600"/>
            </a:xfrm>
          </p:grpSpPr>
          <p:sp>
            <p:nvSpPr>
              <p:cNvPr id="209" name="직사각형 208"/>
              <p:cNvSpPr/>
              <p:nvPr/>
            </p:nvSpPr>
            <p:spPr>
              <a:xfrm>
                <a:off x="-2159713" y="2937488"/>
                <a:ext cx="1414280" cy="920556"/>
              </a:xfrm>
              <a:prstGeom prst="rect">
                <a:avLst/>
              </a:prstGeom>
              <a:solidFill>
                <a:schemeClr val="bg1"/>
              </a:solidFill>
              <a:ln w="3175" cap="rnd">
                <a:solidFill>
                  <a:srgbClr val="DDDDDD"/>
                </a:solidFill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10" name="직사각형 209"/>
              <p:cNvSpPr/>
              <p:nvPr/>
            </p:nvSpPr>
            <p:spPr>
              <a:xfrm>
                <a:off x="-2159713" y="2937488"/>
                <a:ext cx="1414280" cy="160088"/>
              </a:xfrm>
              <a:prstGeom prst="rect">
                <a:avLst/>
              </a:prstGeom>
              <a:solidFill>
                <a:srgbClr val="DDDDDD"/>
              </a:solidFill>
              <a:ln w="3175" cap="rnd">
                <a:noFill/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11" name="직사각형 210"/>
              <p:cNvSpPr/>
              <p:nvPr/>
            </p:nvSpPr>
            <p:spPr>
              <a:xfrm>
                <a:off x="-2132956" y="2907444"/>
                <a:ext cx="1360768" cy="216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ko-KR" altLang="en-US" sz="1300" spc="-100" dirty="0">
                    <a:gradFill>
                      <a:gsLst>
                        <a:gs pos="100000">
                          <a:srgbClr val="000000"/>
                        </a:gs>
                        <a:gs pos="100000">
                          <a:srgbClr val="BBE0E3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  <a:latin typeface="-윤고딕330" pitchFamily="18" charset="-127"/>
                    <a:ea typeface="-윤고딕330" pitchFamily="18" charset="-127"/>
                  </a:rPr>
                  <a:t>자산양도 세제지원 확대</a:t>
                </a:r>
              </a:p>
            </p:txBody>
          </p:sp>
        </p:grpSp>
      </p:grpSp>
      <p:pic>
        <p:nvPicPr>
          <p:cNvPr id="329" name="Picture 6" descr="C:\Users\Administrator\Desktop\ivvvi\icon\don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779" y="5933389"/>
            <a:ext cx="313198" cy="2723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그룹 25"/>
          <p:cNvGrpSpPr/>
          <p:nvPr/>
        </p:nvGrpSpPr>
        <p:grpSpPr>
          <a:xfrm>
            <a:off x="710255" y="5270296"/>
            <a:ext cx="2075795" cy="938060"/>
            <a:chOff x="2555776" y="5355556"/>
            <a:chExt cx="2075795" cy="938060"/>
          </a:xfrm>
        </p:grpSpPr>
        <p:grpSp>
          <p:nvGrpSpPr>
            <p:cNvPr id="25" name="그룹 24"/>
            <p:cNvGrpSpPr/>
            <p:nvPr/>
          </p:nvGrpSpPr>
          <p:grpSpPr>
            <a:xfrm>
              <a:off x="2555776" y="5355556"/>
              <a:ext cx="2075795" cy="938060"/>
              <a:chOff x="2555776" y="5355556"/>
              <a:chExt cx="2075795" cy="938060"/>
            </a:xfrm>
          </p:grpSpPr>
          <p:grpSp>
            <p:nvGrpSpPr>
              <p:cNvPr id="293" name="그룹 292"/>
              <p:cNvGrpSpPr/>
              <p:nvPr/>
            </p:nvGrpSpPr>
            <p:grpSpPr>
              <a:xfrm>
                <a:off x="2990876" y="5355556"/>
                <a:ext cx="1640695" cy="938060"/>
                <a:chOff x="2999414" y="5229200"/>
                <a:chExt cx="1757689" cy="1078563"/>
              </a:xfrm>
            </p:grpSpPr>
            <p:sp>
              <p:nvSpPr>
                <p:cNvPr id="294" name="직사각형 293"/>
                <p:cNvSpPr/>
                <p:nvPr/>
              </p:nvSpPr>
              <p:spPr>
                <a:xfrm>
                  <a:off x="3135757" y="5564624"/>
                  <a:ext cx="1621346" cy="743139"/>
                </a:xfrm>
                <a:prstGeom prst="rect">
                  <a:avLst/>
                </a:prstGeom>
              </p:spPr>
              <p:txBody>
                <a:bodyPr wrap="square">
                  <a:spAutoFit/>
                  <a:scene3d>
                    <a:camera prst="orthographicFront"/>
                    <a:lightRig rig="threePt" dir="t">
                      <a:rot lat="0" lon="0" rev="3000000"/>
                    </a:lightRig>
                  </a:scene3d>
                  <a:sp3d extrusionH="88900" prstMaterial="softEdge">
                    <a:bevelT h="19050"/>
                    <a:bevelB w="107950"/>
                    <a:contourClr>
                      <a:schemeClr val="bg1"/>
                    </a:contourClr>
                  </a:sp3d>
                </a:bodyPr>
                <a:lstStyle/>
                <a:p>
                  <a:pPr defTabSz="1330325" eaLnBrk="0" latinLnBrk="0" hangingPunct="0">
                    <a:spcAft>
                      <a:spcPts val="600"/>
                    </a:spcAft>
                    <a:buClr>
                      <a:srgbClr val="D0A660"/>
                    </a:buClr>
                    <a:buSzPct val="100000"/>
                    <a:defRPr/>
                  </a:pPr>
                  <a:r>
                    <a:rPr lang="en-US" altLang="ko-KR" sz="3600" b="1" kern="0" spc="-150" dirty="0">
                      <a:gradFill>
                        <a:gsLst>
                          <a:gs pos="100000">
                            <a:srgbClr val="C00000"/>
                          </a:gs>
                          <a:gs pos="0">
                            <a:srgbClr val="C0504D">
                              <a:lumMod val="50000"/>
                            </a:srgbClr>
                          </a:gs>
                        </a:gsLst>
                        <a:lin ang="5400000" scaled="0"/>
                      </a:gradFill>
                      <a:effectLst>
                        <a:reflection stA="24000" endPos="45500" dist="25400" dir="5400000" sy="-100000" algn="bl" rotWithShape="0"/>
                      </a:effectLst>
                      <a:latin typeface="-윤고딕340" pitchFamily="18" charset="-127"/>
                      <a:ea typeface="-윤고딕340" pitchFamily="18" charset="-127"/>
                    </a:rPr>
                    <a:t>1</a:t>
                  </a:r>
                  <a:r>
                    <a:rPr lang="ko-KR" altLang="en-US" sz="3600" b="1" kern="0" spc="-150" dirty="0">
                      <a:gradFill>
                        <a:gsLst>
                          <a:gs pos="100000">
                            <a:srgbClr val="C00000"/>
                          </a:gs>
                          <a:gs pos="0">
                            <a:srgbClr val="C0504D">
                              <a:lumMod val="50000"/>
                            </a:srgbClr>
                          </a:gs>
                        </a:gsLst>
                        <a:lin ang="5400000" scaled="0"/>
                      </a:gradFill>
                      <a:effectLst>
                        <a:reflection stA="24000" endPos="45500" dist="25400" dir="5400000" sy="-100000" algn="bl" rotWithShape="0"/>
                      </a:effectLst>
                      <a:latin typeface="-윤고딕340" pitchFamily="18" charset="-127"/>
                      <a:ea typeface="-윤고딕340" pitchFamily="18" charset="-127"/>
                    </a:rPr>
                    <a:t>조</a:t>
                  </a:r>
                  <a:r>
                    <a:rPr lang="ko-KR" altLang="en-US" sz="2000" b="1" kern="0" spc="-150" dirty="0">
                      <a:gradFill>
                        <a:gsLst>
                          <a:gs pos="100000">
                            <a:srgbClr val="C00000"/>
                          </a:gs>
                          <a:gs pos="0">
                            <a:srgbClr val="C0504D">
                              <a:lumMod val="50000"/>
                            </a:srgbClr>
                          </a:gs>
                        </a:gsLst>
                        <a:lin ang="5400000" scaled="0"/>
                      </a:gradFill>
                      <a:effectLst>
                        <a:reflection stA="24000" endPos="45500" dist="25400" dir="5400000" sy="-100000" algn="bl" rotWithShape="0"/>
                      </a:effectLst>
                      <a:latin typeface="-윤고딕340" pitchFamily="18" charset="-127"/>
                      <a:ea typeface="-윤고딕340" pitchFamily="18" charset="-127"/>
                    </a:rPr>
                    <a:t>원</a:t>
                  </a:r>
                  <a:endParaRPr lang="en-US" altLang="ko-KR" sz="100" b="1" kern="0" spc="-150" dirty="0">
                    <a:gradFill>
                      <a:gsLst>
                        <a:gs pos="100000">
                          <a:prstClr val="black">
                            <a:lumMod val="85000"/>
                            <a:lumOff val="15000"/>
                          </a:prstClr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effectLst>
                      <a:reflection stA="24000" endPos="45500" dist="25400" dir="5400000" sy="-100000" algn="bl" rotWithShape="0"/>
                    </a:effectLst>
                    <a:latin typeface="-윤고딕340" pitchFamily="18" charset="-127"/>
                    <a:ea typeface="-윤고딕340" pitchFamily="18" charset="-127"/>
                  </a:endParaRPr>
                </a:p>
              </p:txBody>
            </p:sp>
            <p:sp>
              <p:nvSpPr>
                <p:cNvPr id="295" name="오른쪽 화살표 294"/>
                <p:cNvSpPr/>
                <p:nvPr/>
              </p:nvSpPr>
              <p:spPr>
                <a:xfrm rot="16200000">
                  <a:off x="3347414" y="5337832"/>
                  <a:ext cx="360040" cy="216024"/>
                </a:xfrm>
                <a:prstGeom prst="rightArrow">
                  <a:avLst/>
                </a:prstGeom>
                <a:gradFill>
                  <a:gsLst>
                    <a:gs pos="1000">
                      <a:srgbClr val="C00000">
                        <a:alpha val="0"/>
                      </a:srgbClr>
                    </a:gs>
                    <a:gs pos="100000">
                      <a:srgbClr val="C00000"/>
                    </a:gs>
                  </a:gsLst>
                  <a:lin ang="0" scaled="0"/>
                </a:gradFill>
                <a:ln w="15875" cap="rnd">
                  <a:noFill/>
                  <a:tailEnd type="none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  <p:pic>
              <p:nvPicPr>
                <p:cNvPr id="296" name="Picture 2" descr="C:\Users\Administrator\Desktop\ivvvi\icon\build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99414" y="5229200"/>
                  <a:ext cx="450579" cy="450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73" name="Picture 2" descr="C:\Users\Administrator\Desktop\ivvvi\icon\build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5776" y="5355561"/>
                <a:ext cx="450579" cy="3918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74" name="TextBox 173"/>
            <p:cNvSpPr txBox="1"/>
            <p:nvPr/>
          </p:nvSpPr>
          <p:spPr>
            <a:xfrm>
              <a:off x="2835570" y="5403859"/>
              <a:ext cx="360040" cy="321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prstClr val="black"/>
                  </a:solidFill>
                </a:rPr>
                <a:t>+</a:t>
              </a:r>
              <a:endParaRPr lang="ko-KR" altLang="en-US" dirty="0">
                <a:solidFill>
                  <a:prstClr val="black"/>
                </a:solidFill>
              </a:endParaRPr>
            </a:p>
          </p:txBody>
        </p:sp>
      </p:grpSp>
      <p:pic>
        <p:nvPicPr>
          <p:cNvPr id="17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737" y="5618916"/>
            <a:ext cx="699516" cy="35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7" name="TextBox 176"/>
          <p:cNvSpPr txBox="1"/>
          <p:nvPr/>
        </p:nvSpPr>
        <p:spPr>
          <a:xfrm>
            <a:off x="5615316" y="5597654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prstClr val="black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+</a:t>
            </a:r>
            <a:endParaRPr lang="ko-KR" altLang="en-US" sz="1600" dirty="0">
              <a:solidFill>
                <a:prstClr val="black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79" name="직사각형 178"/>
          <p:cNvSpPr/>
          <p:nvPr/>
        </p:nvSpPr>
        <p:spPr>
          <a:xfrm>
            <a:off x="5781346" y="5223568"/>
            <a:ext cx="984564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ko-KR" altLang="en-US" sz="1200" b="1" kern="0" spc="-10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중기 벤처전용</a:t>
            </a:r>
            <a:endParaRPr lang="en-US" altLang="ko-KR" sz="1200" b="1" kern="0" spc="-100" dirty="0">
              <a:gradFill>
                <a:gsLst>
                  <a:gs pos="100000">
                    <a:srgbClr val="0070C0"/>
                  </a:gs>
                  <a:gs pos="0">
                    <a:srgbClr val="1F497D">
                      <a:lumMod val="75000"/>
                    </a:srgbClr>
                  </a:gs>
                </a:gsLst>
                <a:lin ang="54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altLang="ko-KR" sz="1200" b="1" kern="0" spc="-10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K-OTC  2</a:t>
            </a:r>
            <a:r>
              <a:rPr lang="ko-KR" altLang="en-US" sz="1200" b="1" kern="0" spc="-10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부</a:t>
            </a:r>
          </a:p>
        </p:txBody>
      </p:sp>
      <p:pic>
        <p:nvPicPr>
          <p:cNvPr id="298" name="Picture 2" descr="C:\Users\Administrator\Desktop\ivvvi\icon\build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08" y="3624968"/>
            <a:ext cx="810619" cy="7050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2" name="오른쪽 화살표 301"/>
          <p:cNvSpPr/>
          <p:nvPr/>
        </p:nvSpPr>
        <p:spPr>
          <a:xfrm>
            <a:off x="1462268" y="3866048"/>
            <a:ext cx="249612" cy="187883"/>
          </a:xfrm>
          <a:prstGeom prst="rightArrow">
            <a:avLst/>
          </a:prstGeom>
          <a:gradFill>
            <a:gsLst>
              <a:gs pos="1000">
                <a:srgbClr val="C00000">
                  <a:alpha val="0"/>
                </a:srgbClr>
              </a:gs>
              <a:gs pos="100000">
                <a:srgbClr val="C00000"/>
              </a:gs>
            </a:gsLst>
            <a:lin ang="0" scaled="0"/>
          </a:gradFill>
          <a:ln w="1587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67" name="Text Box 170"/>
          <p:cNvSpPr txBox="1">
            <a:spLocks noChangeArrowheads="1"/>
          </p:cNvSpPr>
          <p:nvPr/>
        </p:nvSpPr>
        <p:spPr bwMode="auto">
          <a:xfrm>
            <a:off x="636274" y="3452745"/>
            <a:ext cx="100287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>
            <a:spAutoFit/>
          </a:bodyPr>
          <a:lstStyle/>
          <a:p>
            <a:pPr algn="ctr" eaLnBrk="0" latinLnBrk="0" hangingPunct="0">
              <a:buSzPct val="100000"/>
              <a:defRPr/>
            </a:pPr>
            <a:r>
              <a:rPr lang="en-US" altLang="ko-KR" sz="1100" kern="0" spc="-1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(</a:t>
            </a:r>
            <a:r>
              <a:rPr lang="ko-KR" altLang="en-US" sz="1100" kern="0" spc="-1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중소기업</a:t>
            </a:r>
            <a:r>
              <a:rPr lang="en-US" altLang="ko-KR" sz="1100" kern="0" spc="-1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)</a:t>
            </a:r>
            <a:endParaRPr lang="ko-KR" altLang="en-US" sz="1100" kern="0" spc="-10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1759315" y="3445457"/>
            <a:ext cx="624737" cy="1055576"/>
            <a:chOff x="1717996" y="5360084"/>
            <a:chExt cx="624737" cy="1055576"/>
          </a:xfrm>
        </p:grpSpPr>
        <p:grpSp>
          <p:nvGrpSpPr>
            <p:cNvPr id="299" name="그룹 298"/>
            <p:cNvGrpSpPr/>
            <p:nvPr/>
          </p:nvGrpSpPr>
          <p:grpSpPr>
            <a:xfrm rot="21017471">
              <a:off x="1719441" y="5360084"/>
              <a:ext cx="604416" cy="525680"/>
              <a:chOff x="1568935" y="5204583"/>
              <a:chExt cx="604416" cy="604416"/>
            </a:xfrm>
          </p:grpSpPr>
          <p:pic>
            <p:nvPicPr>
              <p:cNvPr id="306" name="그림 305"/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8935" y="5204583"/>
                <a:ext cx="604416" cy="604416"/>
              </a:xfrm>
              <a:prstGeom prst="rect">
                <a:avLst/>
              </a:prstGeom>
            </p:spPr>
          </p:pic>
          <p:sp>
            <p:nvSpPr>
              <p:cNvPr id="307" name="Text Box 170"/>
              <p:cNvSpPr txBox="1">
                <a:spLocks noChangeArrowheads="1"/>
              </p:cNvSpPr>
              <p:nvPr/>
            </p:nvSpPr>
            <p:spPr bwMode="auto">
              <a:xfrm>
                <a:off x="1568935" y="5323370"/>
                <a:ext cx="437284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0000">
                <a:spAutoFit/>
              </a:bodyPr>
              <a:lstStyle/>
              <a:p>
                <a:pPr algn="ctr" eaLnBrk="0" latinLnBrk="0" hangingPunct="0">
                  <a:buSzPct val="100000"/>
                  <a:defRPr/>
                </a:pPr>
                <a:r>
                  <a:rPr lang="ko-KR" altLang="en-US" sz="1000" kern="0" dirty="0">
                    <a:gradFill>
                      <a:gsLst>
                        <a:gs pos="100000">
                          <a:prstClr val="black">
                            <a:lumMod val="75000"/>
                            <a:lumOff val="25000"/>
                          </a:prstClr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30" pitchFamily="18" charset="-127"/>
                    <a:ea typeface="-윤고딕330" pitchFamily="18" charset="-127"/>
                  </a:rPr>
                  <a:t>주</a:t>
                </a:r>
              </a:p>
            </p:txBody>
          </p:sp>
          <p:sp>
            <p:nvSpPr>
              <p:cNvPr id="308" name="Text Box 170"/>
              <p:cNvSpPr txBox="1">
                <a:spLocks noChangeArrowheads="1"/>
              </p:cNvSpPr>
              <p:nvPr/>
            </p:nvSpPr>
            <p:spPr bwMode="auto">
              <a:xfrm>
                <a:off x="1720569" y="5373664"/>
                <a:ext cx="437284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0000">
                <a:spAutoFit/>
              </a:bodyPr>
              <a:lstStyle/>
              <a:p>
                <a:pPr algn="ctr" eaLnBrk="0" latinLnBrk="0" hangingPunct="0">
                  <a:buSzPct val="100000"/>
                  <a:defRPr/>
                </a:pPr>
                <a:r>
                  <a:rPr lang="ko-KR" altLang="en-US" sz="1000" kern="0" dirty="0">
                    <a:gradFill>
                      <a:gsLst>
                        <a:gs pos="100000">
                          <a:prstClr val="black">
                            <a:lumMod val="75000"/>
                            <a:lumOff val="25000"/>
                          </a:prstClr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30" pitchFamily="18" charset="-127"/>
                    <a:ea typeface="-윤고딕330" pitchFamily="18" charset="-127"/>
                  </a:rPr>
                  <a:t>식</a:t>
                </a:r>
              </a:p>
            </p:txBody>
          </p:sp>
        </p:grpSp>
        <p:grpSp>
          <p:nvGrpSpPr>
            <p:cNvPr id="301" name="그룹 300"/>
            <p:cNvGrpSpPr/>
            <p:nvPr/>
          </p:nvGrpSpPr>
          <p:grpSpPr>
            <a:xfrm rot="21017471">
              <a:off x="1717996" y="5630976"/>
              <a:ext cx="605871" cy="525680"/>
              <a:chOff x="1588314" y="5607149"/>
              <a:chExt cx="605871" cy="604416"/>
            </a:xfrm>
          </p:grpSpPr>
          <p:pic>
            <p:nvPicPr>
              <p:cNvPr id="303" name="그림 302"/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89769" y="5607149"/>
                <a:ext cx="604416" cy="604416"/>
              </a:xfrm>
              <a:prstGeom prst="rect">
                <a:avLst/>
              </a:prstGeom>
            </p:spPr>
          </p:pic>
          <p:sp>
            <p:nvSpPr>
              <p:cNvPr id="304" name="Text Box 170"/>
              <p:cNvSpPr txBox="1">
                <a:spLocks noChangeArrowheads="1"/>
              </p:cNvSpPr>
              <p:nvPr/>
            </p:nvSpPr>
            <p:spPr bwMode="auto">
              <a:xfrm>
                <a:off x="1588314" y="5734445"/>
                <a:ext cx="437284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0000">
                <a:spAutoFit/>
              </a:bodyPr>
              <a:lstStyle/>
              <a:p>
                <a:pPr algn="ctr" eaLnBrk="0" latinLnBrk="0" hangingPunct="0">
                  <a:buSzPct val="100000"/>
                  <a:defRPr/>
                </a:pPr>
                <a:r>
                  <a:rPr lang="ko-KR" altLang="en-US" sz="1000" kern="0" dirty="0">
                    <a:gradFill>
                      <a:gsLst>
                        <a:gs pos="100000">
                          <a:prstClr val="black">
                            <a:lumMod val="75000"/>
                            <a:lumOff val="25000"/>
                          </a:prstClr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30" pitchFamily="18" charset="-127"/>
                    <a:ea typeface="-윤고딕330" pitchFamily="18" charset="-127"/>
                  </a:rPr>
                  <a:t>채</a:t>
                </a:r>
              </a:p>
            </p:txBody>
          </p:sp>
          <p:sp>
            <p:nvSpPr>
              <p:cNvPr id="305" name="Text Box 170"/>
              <p:cNvSpPr txBox="1">
                <a:spLocks noChangeArrowheads="1"/>
              </p:cNvSpPr>
              <p:nvPr/>
            </p:nvSpPr>
            <p:spPr bwMode="auto">
              <a:xfrm>
                <a:off x="1741403" y="5784728"/>
                <a:ext cx="437284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0000">
                <a:spAutoFit/>
              </a:bodyPr>
              <a:lstStyle/>
              <a:p>
                <a:pPr algn="ctr" eaLnBrk="0" latinLnBrk="0" hangingPunct="0">
                  <a:buSzPct val="100000"/>
                  <a:defRPr/>
                </a:pPr>
                <a:r>
                  <a:rPr lang="ko-KR" altLang="en-US" sz="1000" kern="0" dirty="0">
                    <a:gradFill>
                      <a:gsLst>
                        <a:gs pos="100000">
                          <a:prstClr val="black">
                            <a:lumMod val="75000"/>
                            <a:lumOff val="25000"/>
                          </a:prstClr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30" pitchFamily="18" charset="-127"/>
                    <a:ea typeface="-윤고딕330" pitchFamily="18" charset="-127"/>
                  </a:rPr>
                  <a:t>권</a:t>
                </a:r>
              </a:p>
            </p:txBody>
          </p:sp>
        </p:grpSp>
        <p:pic>
          <p:nvPicPr>
            <p:cNvPr id="168" name="그림 167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17471">
              <a:off x="1738317" y="5889980"/>
              <a:ext cx="604416" cy="525680"/>
            </a:xfrm>
            <a:prstGeom prst="rect">
              <a:avLst/>
            </a:prstGeom>
          </p:spPr>
        </p:pic>
        <p:sp>
          <p:nvSpPr>
            <p:cNvPr id="169" name="Text Box 170"/>
            <p:cNvSpPr txBox="1">
              <a:spLocks noChangeArrowheads="1"/>
            </p:cNvSpPr>
            <p:nvPr/>
          </p:nvSpPr>
          <p:spPr bwMode="auto">
            <a:xfrm>
              <a:off x="1742827" y="6019664"/>
              <a:ext cx="539723" cy="227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>
              <a:spAutoFit/>
            </a:bodyPr>
            <a:lstStyle/>
            <a:p>
              <a:pPr algn="ctr" eaLnBrk="0" latinLnBrk="0" hangingPunct="0">
                <a:buSzPct val="100000"/>
                <a:defRPr/>
              </a:pPr>
              <a:r>
                <a:rPr lang="en-US" altLang="ko-KR" sz="1100" kern="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M&amp;A</a:t>
              </a:r>
              <a:endParaRPr lang="ko-KR" altLang="en-US" sz="11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endParaRPr>
            </a:p>
          </p:txBody>
        </p:sp>
      </p:grpSp>
      <p:sp>
        <p:nvSpPr>
          <p:cNvPr id="175" name="Text Box 170"/>
          <p:cNvSpPr txBox="1">
            <a:spLocks noChangeArrowheads="1"/>
          </p:cNvSpPr>
          <p:nvPr/>
        </p:nvSpPr>
        <p:spPr bwMode="auto">
          <a:xfrm>
            <a:off x="1065320" y="3998507"/>
            <a:ext cx="1002876" cy="24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>
            <a:spAutoFit/>
          </a:bodyPr>
          <a:lstStyle/>
          <a:p>
            <a:pPr algn="ctr" eaLnBrk="0" latinLnBrk="0" hangingPunct="0">
              <a:buSzPct val="100000"/>
              <a:defRPr/>
            </a:pPr>
            <a:r>
              <a:rPr lang="en-US" altLang="ko-KR" sz="12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(IB)</a:t>
            </a:r>
            <a:endParaRPr lang="ko-KR" altLang="en-US" sz="1200" kern="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pic>
        <p:nvPicPr>
          <p:cNvPr id="182" name="Picture 6" descr="C:\Users\Administrator\Desktop\ivvvi\icon\don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568" y="4199235"/>
            <a:ext cx="318380" cy="2769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그룹 5"/>
          <p:cNvGrpSpPr/>
          <p:nvPr/>
        </p:nvGrpSpPr>
        <p:grpSpPr>
          <a:xfrm>
            <a:off x="4914862" y="5304946"/>
            <a:ext cx="794026" cy="784154"/>
            <a:chOff x="4863568" y="5390206"/>
            <a:chExt cx="794026" cy="784154"/>
          </a:xfrm>
        </p:grpSpPr>
        <p:grpSp>
          <p:nvGrpSpPr>
            <p:cNvPr id="3" name="그룹 2"/>
            <p:cNvGrpSpPr/>
            <p:nvPr/>
          </p:nvGrpSpPr>
          <p:grpSpPr>
            <a:xfrm>
              <a:off x="4863568" y="5390206"/>
              <a:ext cx="782945" cy="784154"/>
              <a:chOff x="4863566" y="5390205"/>
              <a:chExt cx="861964" cy="863295"/>
            </a:xfrm>
          </p:grpSpPr>
          <p:grpSp>
            <p:nvGrpSpPr>
              <p:cNvPr id="15" name="그룹 14"/>
              <p:cNvGrpSpPr/>
              <p:nvPr/>
            </p:nvGrpSpPr>
            <p:grpSpPr>
              <a:xfrm>
                <a:off x="5268249" y="5910644"/>
                <a:ext cx="457281" cy="342856"/>
                <a:chOff x="5268249" y="5867423"/>
                <a:chExt cx="457281" cy="394209"/>
              </a:xfrm>
            </p:grpSpPr>
            <p:sp>
              <p:nvSpPr>
                <p:cNvPr id="160" name="육각형 159"/>
                <p:cNvSpPr/>
                <p:nvPr/>
              </p:nvSpPr>
              <p:spPr>
                <a:xfrm>
                  <a:off x="5268249" y="5867423"/>
                  <a:ext cx="457281" cy="394209"/>
                </a:xfrm>
                <a:prstGeom prst="hexagon">
                  <a:avLst/>
                </a:prstGeom>
                <a:ln>
                  <a:tailEnd type="none"/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9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8" name="자유형 177"/>
                <p:cNvSpPr/>
                <p:nvPr/>
              </p:nvSpPr>
              <p:spPr>
                <a:xfrm>
                  <a:off x="5277826" y="5872554"/>
                  <a:ext cx="342198" cy="378661"/>
                </a:xfrm>
                <a:custGeom>
                  <a:avLst/>
                  <a:gdLst>
                    <a:gd name="connsiteX0" fmla="*/ 106586 w 342198"/>
                    <a:gd name="connsiteY0" fmla="*/ 375857 h 375857"/>
                    <a:gd name="connsiteX1" fmla="*/ 342198 w 342198"/>
                    <a:gd name="connsiteY1" fmla="*/ 0 h 375857"/>
                    <a:gd name="connsiteX2" fmla="*/ 106586 w 342198"/>
                    <a:gd name="connsiteY2" fmla="*/ 0 h 375857"/>
                    <a:gd name="connsiteX3" fmla="*/ 14024 w 342198"/>
                    <a:gd name="connsiteY3" fmla="*/ 176709 h 375857"/>
                    <a:gd name="connsiteX4" fmla="*/ 0 w 342198"/>
                    <a:gd name="connsiteY4" fmla="*/ 196343 h 375857"/>
                    <a:gd name="connsiteX5" fmla="*/ 106586 w 342198"/>
                    <a:gd name="connsiteY5" fmla="*/ 375857 h 375857"/>
                    <a:gd name="connsiteX0" fmla="*/ 106586 w 342198"/>
                    <a:gd name="connsiteY0" fmla="*/ 381466 h 381466"/>
                    <a:gd name="connsiteX1" fmla="*/ 342198 w 342198"/>
                    <a:gd name="connsiteY1" fmla="*/ 0 h 381466"/>
                    <a:gd name="connsiteX2" fmla="*/ 106586 w 342198"/>
                    <a:gd name="connsiteY2" fmla="*/ 0 h 381466"/>
                    <a:gd name="connsiteX3" fmla="*/ 14024 w 342198"/>
                    <a:gd name="connsiteY3" fmla="*/ 176709 h 381466"/>
                    <a:gd name="connsiteX4" fmla="*/ 0 w 342198"/>
                    <a:gd name="connsiteY4" fmla="*/ 196343 h 381466"/>
                    <a:gd name="connsiteX5" fmla="*/ 106586 w 342198"/>
                    <a:gd name="connsiteY5" fmla="*/ 381466 h 381466"/>
                    <a:gd name="connsiteX0" fmla="*/ 106586 w 342198"/>
                    <a:gd name="connsiteY0" fmla="*/ 381466 h 381466"/>
                    <a:gd name="connsiteX1" fmla="*/ 342198 w 342198"/>
                    <a:gd name="connsiteY1" fmla="*/ 0 h 381466"/>
                    <a:gd name="connsiteX2" fmla="*/ 106586 w 342198"/>
                    <a:gd name="connsiteY2" fmla="*/ 0 h 381466"/>
                    <a:gd name="connsiteX3" fmla="*/ 0 w 342198"/>
                    <a:gd name="connsiteY3" fmla="*/ 196343 h 381466"/>
                    <a:gd name="connsiteX4" fmla="*/ 106586 w 342198"/>
                    <a:gd name="connsiteY4" fmla="*/ 381466 h 381466"/>
                    <a:gd name="connsiteX0" fmla="*/ 106586 w 342198"/>
                    <a:gd name="connsiteY0" fmla="*/ 381466 h 381466"/>
                    <a:gd name="connsiteX1" fmla="*/ 98171 w 342198"/>
                    <a:gd name="connsiteY1" fmla="*/ 378661 h 381466"/>
                    <a:gd name="connsiteX2" fmla="*/ 342198 w 342198"/>
                    <a:gd name="connsiteY2" fmla="*/ 0 h 381466"/>
                    <a:gd name="connsiteX3" fmla="*/ 106586 w 342198"/>
                    <a:gd name="connsiteY3" fmla="*/ 0 h 381466"/>
                    <a:gd name="connsiteX4" fmla="*/ 0 w 342198"/>
                    <a:gd name="connsiteY4" fmla="*/ 196343 h 381466"/>
                    <a:gd name="connsiteX5" fmla="*/ 106586 w 342198"/>
                    <a:gd name="connsiteY5" fmla="*/ 381466 h 381466"/>
                    <a:gd name="connsiteX0" fmla="*/ 100976 w 342198"/>
                    <a:gd name="connsiteY0" fmla="*/ 389880 h 389880"/>
                    <a:gd name="connsiteX1" fmla="*/ 98171 w 342198"/>
                    <a:gd name="connsiteY1" fmla="*/ 378661 h 389880"/>
                    <a:gd name="connsiteX2" fmla="*/ 342198 w 342198"/>
                    <a:gd name="connsiteY2" fmla="*/ 0 h 389880"/>
                    <a:gd name="connsiteX3" fmla="*/ 106586 w 342198"/>
                    <a:gd name="connsiteY3" fmla="*/ 0 h 389880"/>
                    <a:gd name="connsiteX4" fmla="*/ 0 w 342198"/>
                    <a:gd name="connsiteY4" fmla="*/ 196343 h 389880"/>
                    <a:gd name="connsiteX5" fmla="*/ 100976 w 342198"/>
                    <a:gd name="connsiteY5" fmla="*/ 389880 h 389880"/>
                    <a:gd name="connsiteX0" fmla="*/ 0 w 342198"/>
                    <a:gd name="connsiteY0" fmla="*/ 196343 h 378661"/>
                    <a:gd name="connsiteX1" fmla="*/ 98171 w 342198"/>
                    <a:gd name="connsiteY1" fmla="*/ 378661 h 378661"/>
                    <a:gd name="connsiteX2" fmla="*/ 342198 w 342198"/>
                    <a:gd name="connsiteY2" fmla="*/ 0 h 378661"/>
                    <a:gd name="connsiteX3" fmla="*/ 106586 w 342198"/>
                    <a:gd name="connsiteY3" fmla="*/ 0 h 378661"/>
                    <a:gd name="connsiteX4" fmla="*/ 0 w 342198"/>
                    <a:gd name="connsiteY4" fmla="*/ 196343 h 3786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2198" h="378661">
                      <a:moveTo>
                        <a:pt x="0" y="196343"/>
                      </a:moveTo>
                      <a:lnTo>
                        <a:pt x="98171" y="378661"/>
                      </a:lnTo>
                      <a:lnTo>
                        <a:pt x="342198" y="0"/>
                      </a:lnTo>
                      <a:lnTo>
                        <a:pt x="106586" y="0"/>
                      </a:lnTo>
                      <a:lnTo>
                        <a:pt x="0" y="196343"/>
                      </a:lnTo>
                      <a:close/>
                    </a:path>
                  </a:pathLst>
                </a:custGeom>
                <a:solidFill>
                  <a:schemeClr val="bg1">
                    <a:alpha val="39000"/>
                  </a:schemeClr>
                </a:solidFill>
                <a:ln w="15875" cap="rnd">
                  <a:noFill/>
                  <a:tailEnd type="none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9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2" name="그룹 11"/>
              <p:cNvGrpSpPr/>
              <p:nvPr/>
            </p:nvGrpSpPr>
            <p:grpSpPr>
              <a:xfrm>
                <a:off x="4863566" y="5390205"/>
                <a:ext cx="483906" cy="342856"/>
                <a:chOff x="4863566" y="5269033"/>
                <a:chExt cx="483906" cy="394209"/>
              </a:xfrm>
            </p:grpSpPr>
            <p:sp>
              <p:nvSpPr>
                <p:cNvPr id="2" name="육각형 1"/>
                <p:cNvSpPr/>
                <p:nvPr/>
              </p:nvSpPr>
              <p:spPr>
                <a:xfrm>
                  <a:off x="4887322" y="5269033"/>
                  <a:ext cx="457281" cy="394209"/>
                </a:xfrm>
                <a:prstGeom prst="hexagon">
                  <a:avLst/>
                </a:prstGeom>
                <a:ln>
                  <a:tailEnd type="none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9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" name="자유형 7"/>
                <p:cNvSpPr/>
                <p:nvPr/>
              </p:nvSpPr>
              <p:spPr>
                <a:xfrm>
                  <a:off x="4897370" y="5276032"/>
                  <a:ext cx="342198" cy="378661"/>
                </a:xfrm>
                <a:custGeom>
                  <a:avLst/>
                  <a:gdLst>
                    <a:gd name="connsiteX0" fmla="*/ 106586 w 342198"/>
                    <a:gd name="connsiteY0" fmla="*/ 375857 h 375857"/>
                    <a:gd name="connsiteX1" fmla="*/ 342198 w 342198"/>
                    <a:gd name="connsiteY1" fmla="*/ 0 h 375857"/>
                    <a:gd name="connsiteX2" fmla="*/ 106586 w 342198"/>
                    <a:gd name="connsiteY2" fmla="*/ 0 h 375857"/>
                    <a:gd name="connsiteX3" fmla="*/ 14024 w 342198"/>
                    <a:gd name="connsiteY3" fmla="*/ 176709 h 375857"/>
                    <a:gd name="connsiteX4" fmla="*/ 0 w 342198"/>
                    <a:gd name="connsiteY4" fmla="*/ 196343 h 375857"/>
                    <a:gd name="connsiteX5" fmla="*/ 106586 w 342198"/>
                    <a:gd name="connsiteY5" fmla="*/ 375857 h 375857"/>
                    <a:gd name="connsiteX0" fmla="*/ 106586 w 342198"/>
                    <a:gd name="connsiteY0" fmla="*/ 381466 h 381466"/>
                    <a:gd name="connsiteX1" fmla="*/ 342198 w 342198"/>
                    <a:gd name="connsiteY1" fmla="*/ 0 h 381466"/>
                    <a:gd name="connsiteX2" fmla="*/ 106586 w 342198"/>
                    <a:gd name="connsiteY2" fmla="*/ 0 h 381466"/>
                    <a:gd name="connsiteX3" fmla="*/ 14024 w 342198"/>
                    <a:gd name="connsiteY3" fmla="*/ 176709 h 381466"/>
                    <a:gd name="connsiteX4" fmla="*/ 0 w 342198"/>
                    <a:gd name="connsiteY4" fmla="*/ 196343 h 381466"/>
                    <a:gd name="connsiteX5" fmla="*/ 106586 w 342198"/>
                    <a:gd name="connsiteY5" fmla="*/ 381466 h 381466"/>
                    <a:gd name="connsiteX0" fmla="*/ 106586 w 342198"/>
                    <a:gd name="connsiteY0" fmla="*/ 381466 h 381466"/>
                    <a:gd name="connsiteX1" fmla="*/ 342198 w 342198"/>
                    <a:gd name="connsiteY1" fmla="*/ 0 h 381466"/>
                    <a:gd name="connsiteX2" fmla="*/ 106586 w 342198"/>
                    <a:gd name="connsiteY2" fmla="*/ 0 h 381466"/>
                    <a:gd name="connsiteX3" fmla="*/ 0 w 342198"/>
                    <a:gd name="connsiteY3" fmla="*/ 196343 h 381466"/>
                    <a:gd name="connsiteX4" fmla="*/ 106586 w 342198"/>
                    <a:gd name="connsiteY4" fmla="*/ 381466 h 381466"/>
                    <a:gd name="connsiteX0" fmla="*/ 106586 w 342198"/>
                    <a:gd name="connsiteY0" fmla="*/ 381466 h 381466"/>
                    <a:gd name="connsiteX1" fmla="*/ 98171 w 342198"/>
                    <a:gd name="connsiteY1" fmla="*/ 378661 h 381466"/>
                    <a:gd name="connsiteX2" fmla="*/ 342198 w 342198"/>
                    <a:gd name="connsiteY2" fmla="*/ 0 h 381466"/>
                    <a:gd name="connsiteX3" fmla="*/ 106586 w 342198"/>
                    <a:gd name="connsiteY3" fmla="*/ 0 h 381466"/>
                    <a:gd name="connsiteX4" fmla="*/ 0 w 342198"/>
                    <a:gd name="connsiteY4" fmla="*/ 196343 h 381466"/>
                    <a:gd name="connsiteX5" fmla="*/ 106586 w 342198"/>
                    <a:gd name="connsiteY5" fmla="*/ 381466 h 381466"/>
                    <a:gd name="connsiteX0" fmla="*/ 100976 w 342198"/>
                    <a:gd name="connsiteY0" fmla="*/ 389880 h 389880"/>
                    <a:gd name="connsiteX1" fmla="*/ 98171 w 342198"/>
                    <a:gd name="connsiteY1" fmla="*/ 378661 h 389880"/>
                    <a:gd name="connsiteX2" fmla="*/ 342198 w 342198"/>
                    <a:gd name="connsiteY2" fmla="*/ 0 h 389880"/>
                    <a:gd name="connsiteX3" fmla="*/ 106586 w 342198"/>
                    <a:gd name="connsiteY3" fmla="*/ 0 h 389880"/>
                    <a:gd name="connsiteX4" fmla="*/ 0 w 342198"/>
                    <a:gd name="connsiteY4" fmla="*/ 196343 h 389880"/>
                    <a:gd name="connsiteX5" fmla="*/ 100976 w 342198"/>
                    <a:gd name="connsiteY5" fmla="*/ 389880 h 389880"/>
                    <a:gd name="connsiteX0" fmla="*/ 0 w 342198"/>
                    <a:gd name="connsiteY0" fmla="*/ 196343 h 378661"/>
                    <a:gd name="connsiteX1" fmla="*/ 98171 w 342198"/>
                    <a:gd name="connsiteY1" fmla="*/ 378661 h 378661"/>
                    <a:gd name="connsiteX2" fmla="*/ 342198 w 342198"/>
                    <a:gd name="connsiteY2" fmla="*/ 0 h 378661"/>
                    <a:gd name="connsiteX3" fmla="*/ 106586 w 342198"/>
                    <a:gd name="connsiteY3" fmla="*/ 0 h 378661"/>
                    <a:gd name="connsiteX4" fmla="*/ 0 w 342198"/>
                    <a:gd name="connsiteY4" fmla="*/ 196343 h 3786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2198" h="378661">
                      <a:moveTo>
                        <a:pt x="0" y="196343"/>
                      </a:moveTo>
                      <a:lnTo>
                        <a:pt x="98171" y="378661"/>
                      </a:lnTo>
                      <a:lnTo>
                        <a:pt x="342198" y="0"/>
                      </a:lnTo>
                      <a:lnTo>
                        <a:pt x="106586" y="0"/>
                      </a:lnTo>
                      <a:lnTo>
                        <a:pt x="0" y="196343"/>
                      </a:lnTo>
                      <a:close/>
                    </a:path>
                  </a:pathLst>
                </a:custGeom>
                <a:solidFill>
                  <a:schemeClr val="bg1">
                    <a:alpha val="39000"/>
                  </a:schemeClr>
                </a:solidFill>
                <a:ln w="15875" cap="rnd">
                  <a:noFill/>
                  <a:tailEnd type="none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" name="직사각형 3"/>
                <p:cNvSpPr/>
                <p:nvPr/>
              </p:nvSpPr>
              <p:spPr>
                <a:xfrm>
                  <a:off x="4863566" y="5339504"/>
                  <a:ext cx="483906" cy="2921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ko-KR" altLang="en-US" sz="900" b="1" spc="-150" dirty="0">
                      <a:gradFill>
                        <a:gsLst>
                          <a:gs pos="100000">
                            <a:prstClr val="black">
                              <a:lumMod val="75000"/>
                              <a:lumOff val="25000"/>
                            </a:prstClr>
                          </a:gs>
                          <a:gs pos="100000">
                            <a:srgbClr val="4F81BD">
                              <a:tint val="15000"/>
                              <a:satMod val="350000"/>
                            </a:srgbClr>
                          </a:gs>
                        </a:gsLst>
                        <a:lin ang="16200000" scaled="1"/>
                      </a:gradFill>
                      <a:latin typeface="-윤고딕330" panose="02030504000101010101" pitchFamily="18" charset="-127"/>
                      <a:ea typeface="-윤고딕330" panose="02030504000101010101" pitchFamily="18" charset="-127"/>
                    </a:rPr>
                    <a:t>코스피</a:t>
                  </a:r>
                </a:p>
              </p:txBody>
            </p:sp>
          </p:grpSp>
          <p:grpSp>
            <p:nvGrpSpPr>
              <p:cNvPr id="14" name="그룹 13"/>
              <p:cNvGrpSpPr/>
              <p:nvPr/>
            </p:nvGrpSpPr>
            <p:grpSpPr>
              <a:xfrm>
                <a:off x="4865201" y="5739217"/>
                <a:ext cx="484775" cy="342856"/>
                <a:chOff x="4865201" y="5670319"/>
                <a:chExt cx="484775" cy="394209"/>
              </a:xfrm>
            </p:grpSpPr>
            <p:sp>
              <p:nvSpPr>
                <p:cNvPr id="159" name="육각형 158"/>
                <p:cNvSpPr/>
                <p:nvPr/>
              </p:nvSpPr>
              <p:spPr>
                <a:xfrm>
                  <a:off x="4892695" y="5670319"/>
                  <a:ext cx="457281" cy="394209"/>
                </a:xfrm>
                <a:prstGeom prst="hexagon">
                  <a:avLst/>
                </a:prstGeom>
                <a:ln>
                  <a:tailEnd type="none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9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9" name="자유형 188"/>
                <p:cNvSpPr/>
                <p:nvPr/>
              </p:nvSpPr>
              <p:spPr>
                <a:xfrm>
                  <a:off x="4904386" y="5680975"/>
                  <a:ext cx="342198" cy="378661"/>
                </a:xfrm>
                <a:custGeom>
                  <a:avLst/>
                  <a:gdLst>
                    <a:gd name="connsiteX0" fmla="*/ 106586 w 342198"/>
                    <a:gd name="connsiteY0" fmla="*/ 375857 h 375857"/>
                    <a:gd name="connsiteX1" fmla="*/ 342198 w 342198"/>
                    <a:gd name="connsiteY1" fmla="*/ 0 h 375857"/>
                    <a:gd name="connsiteX2" fmla="*/ 106586 w 342198"/>
                    <a:gd name="connsiteY2" fmla="*/ 0 h 375857"/>
                    <a:gd name="connsiteX3" fmla="*/ 14024 w 342198"/>
                    <a:gd name="connsiteY3" fmla="*/ 176709 h 375857"/>
                    <a:gd name="connsiteX4" fmla="*/ 0 w 342198"/>
                    <a:gd name="connsiteY4" fmla="*/ 196343 h 375857"/>
                    <a:gd name="connsiteX5" fmla="*/ 106586 w 342198"/>
                    <a:gd name="connsiteY5" fmla="*/ 375857 h 375857"/>
                    <a:gd name="connsiteX0" fmla="*/ 106586 w 342198"/>
                    <a:gd name="connsiteY0" fmla="*/ 381466 h 381466"/>
                    <a:gd name="connsiteX1" fmla="*/ 342198 w 342198"/>
                    <a:gd name="connsiteY1" fmla="*/ 0 h 381466"/>
                    <a:gd name="connsiteX2" fmla="*/ 106586 w 342198"/>
                    <a:gd name="connsiteY2" fmla="*/ 0 h 381466"/>
                    <a:gd name="connsiteX3" fmla="*/ 14024 w 342198"/>
                    <a:gd name="connsiteY3" fmla="*/ 176709 h 381466"/>
                    <a:gd name="connsiteX4" fmla="*/ 0 w 342198"/>
                    <a:gd name="connsiteY4" fmla="*/ 196343 h 381466"/>
                    <a:gd name="connsiteX5" fmla="*/ 106586 w 342198"/>
                    <a:gd name="connsiteY5" fmla="*/ 381466 h 381466"/>
                    <a:gd name="connsiteX0" fmla="*/ 106586 w 342198"/>
                    <a:gd name="connsiteY0" fmla="*/ 381466 h 381466"/>
                    <a:gd name="connsiteX1" fmla="*/ 342198 w 342198"/>
                    <a:gd name="connsiteY1" fmla="*/ 0 h 381466"/>
                    <a:gd name="connsiteX2" fmla="*/ 106586 w 342198"/>
                    <a:gd name="connsiteY2" fmla="*/ 0 h 381466"/>
                    <a:gd name="connsiteX3" fmla="*/ 0 w 342198"/>
                    <a:gd name="connsiteY3" fmla="*/ 196343 h 381466"/>
                    <a:gd name="connsiteX4" fmla="*/ 106586 w 342198"/>
                    <a:gd name="connsiteY4" fmla="*/ 381466 h 381466"/>
                    <a:gd name="connsiteX0" fmla="*/ 106586 w 342198"/>
                    <a:gd name="connsiteY0" fmla="*/ 381466 h 381466"/>
                    <a:gd name="connsiteX1" fmla="*/ 98171 w 342198"/>
                    <a:gd name="connsiteY1" fmla="*/ 378661 h 381466"/>
                    <a:gd name="connsiteX2" fmla="*/ 342198 w 342198"/>
                    <a:gd name="connsiteY2" fmla="*/ 0 h 381466"/>
                    <a:gd name="connsiteX3" fmla="*/ 106586 w 342198"/>
                    <a:gd name="connsiteY3" fmla="*/ 0 h 381466"/>
                    <a:gd name="connsiteX4" fmla="*/ 0 w 342198"/>
                    <a:gd name="connsiteY4" fmla="*/ 196343 h 381466"/>
                    <a:gd name="connsiteX5" fmla="*/ 106586 w 342198"/>
                    <a:gd name="connsiteY5" fmla="*/ 381466 h 381466"/>
                    <a:gd name="connsiteX0" fmla="*/ 100976 w 342198"/>
                    <a:gd name="connsiteY0" fmla="*/ 389880 h 389880"/>
                    <a:gd name="connsiteX1" fmla="*/ 98171 w 342198"/>
                    <a:gd name="connsiteY1" fmla="*/ 378661 h 389880"/>
                    <a:gd name="connsiteX2" fmla="*/ 342198 w 342198"/>
                    <a:gd name="connsiteY2" fmla="*/ 0 h 389880"/>
                    <a:gd name="connsiteX3" fmla="*/ 106586 w 342198"/>
                    <a:gd name="connsiteY3" fmla="*/ 0 h 389880"/>
                    <a:gd name="connsiteX4" fmla="*/ 0 w 342198"/>
                    <a:gd name="connsiteY4" fmla="*/ 196343 h 389880"/>
                    <a:gd name="connsiteX5" fmla="*/ 100976 w 342198"/>
                    <a:gd name="connsiteY5" fmla="*/ 389880 h 389880"/>
                    <a:gd name="connsiteX0" fmla="*/ 0 w 342198"/>
                    <a:gd name="connsiteY0" fmla="*/ 196343 h 378661"/>
                    <a:gd name="connsiteX1" fmla="*/ 98171 w 342198"/>
                    <a:gd name="connsiteY1" fmla="*/ 378661 h 378661"/>
                    <a:gd name="connsiteX2" fmla="*/ 342198 w 342198"/>
                    <a:gd name="connsiteY2" fmla="*/ 0 h 378661"/>
                    <a:gd name="connsiteX3" fmla="*/ 106586 w 342198"/>
                    <a:gd name="connsiteY3" fmla="*/ 0 h 378661"/>
                    <a:gd name="connsiteX4" fmla="*/ 0 w 342198"/>
                    <a:gd name="connsiteY4" fmla="*/ 196343 h 3786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2198" h="378661">
                      <a:moveTo>
                        <a:pt x="0" y="196343"/>
                      </a:moveTo>
                      <a:lnTo>
                        <a:pt x="98171" y="378661"/>
                      </a:lnTo>
                      <a:lnTo>
                        <a:pt x="342198" y="0"/>
                      </a:lnTo>
                      <a:lnTo>
                        <a:pt x="106586" y="0"/>
                      </a:lnTo>
                      <a:lnTo>
                        <a:pt x="0" y="196343"/>
                      </a:lnTo>
                      <a:close/>
                    </a:path>
                  </a:pathLst>
                </a:custGeom>
                <a:solidFill>
                  <a:schemeClr val="bg1">
                    <a:alpha val="39000"/>
                  </a:schemeClr>
                </a:solidFill>
                <a:ln w="15875" cap="rnd">
                  <a:noFill/>
                  <a:tailEnd type="none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1" name="직사각형 160"/>
                <p:cNvSpPr/>
                <p:nvPr/>
              </p:nvSpPr>
              <p:spPr>
                <a:xfrm>
                  <a:off x="4865201" y="5745544"/>
                  <a:ext cx="483906" cy="2921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ko-KR" altLang="en-US" sz="900" b="1" spc="-150" dirty="0">
                      <a:gradFill>
                        <a:gsLst>
                          <a:gs pos="100000">
                            <a:prstClr val="black">
                              <a:lumMod val="75000"/>
                              <a:lumOff val="25000"/>
                            </a:prstClr>
                          </a:gs>
                          <a:gs pos="100000">
                            <a:srgbClr val="4F81BD">
                              <a:tint val="15000"/>
                              <a:satMod val="350000"/>
                            </a:srgbClr>
                          </a:gs>
                        </a:gsLst>
                        <a:lin ang="16200000" scaled="1"/>
                      </a:gradFill>
                      <a:latin typeface="-윤고딕330" panose="02030504000101010101" pitchFamily="18" charset="-127"/>
                      <a:ea typeface="-윤고딕330" panose="02030504000101010101" pitchFamily="18" charset="-127"/>
                    </a:rPr>
                    <a:t>코스닥</a:t>
                  </a:r>
                </a:p>
              </p:txBody>
            </p:sp>
          </p:grpSp>
          <p:grpSp>
            <p:nvGrpSpPr>
              <p:cNvPr id="13" name="그룹 12"/>
              <p:cNvGrpSpPr/>
              <p:nvPr/>
            </p:nvGrpSpPr>
            <p:grpSpPr>
              <a:xfrm>
                <a:off x="5239829" y="5563164"/>
                <a:ext cx="483906" cy="342856"/>
                <a:chOff x="5239829" y="5467897"/>
                <a:chExt cx="483906" cy="394209"/>
              </a:xfrm>
            </p:grpSpPr>
            <p:sp>
              <p:nvSpPr>
                <p:cNvPr id="158" name="육각형 157"/>
                <p:cNvSpPr/>
                <p:nvPr/>
              </p:nvSpPr>
              <p:spPr>
                <a:xfrm>
                  <a:off x="5262876" y="5467897"/>
                  <a:ext cx="457281" cy="394209"/>
                </a:xfrm>
                <a:prstGeom prst="hexagon">
                  <a:avLst/>
                </a:prstGeom>
                <a:ln>
                  <a:tailEnd type="none"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9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6" name="자유형 165"/>
                <p:cNvSpPr/>
                <p:nvPr/>
              </p:nvSpPr>
              <p:spPr>
                <a:xfrm>
                  <a:off x="5271829" y="5475379"/>
                  <a:ext cx="342198" cy="378661"/>
                </a:xfrm>
                <a:custGeom>
                  <a:avLst/>
                  <a:gdLst>
                    <a:gd name="connsiteX0" fmla="*/ 106586 w 342198"/>
                    <a:gd name="connsiteY0" fmla="*/ 375857 h 375857"/>
                    <a:gd name="connsiteX1" fmla="*/ 342198 w 342198"/>
                    <a:gd name="connsiteY1" fmla="*/ 0 h 375857"/>
                    <a:gd name="connsiteX2" fmla="*/ 106586 w 342198"/>
                    <a:gd name="connsiteY2" fmla="*/ 0 h 375857"/>
                    <a:gd name="connsiteX3" fmla="*/ 14024 w 342198"/>
                    <a:gd name="connsiteY3" fmla="*/ 176709 h 375857"/>
                    <a:gd name="connsiteX4" fmla="*/ 0 w 342198"/>
                    <a:gd name="connsiteY4" fmla="*/ 196343 h 375857"/>
                    <a:gd name="connsiteX5" fmla="*/ 106586 w 342198"/>
                    <a:gd name="connsiteY5" fmla="*/ 375857 h 375857"/>
                    <a:gd name="connsiteX0" fmla="*/ 106586 w 342198"/>
                    <a:gd name="connsiteY0" fmla="*/ 381466 h 381466"/>
                    <a:gd name="connsiteX1" fmla="*/ 342198 w 342198"/>
                    <a:gd name="connsiteY1" fmla="*/ 0 h 381466"/>
                    <a:gd name="connsiteX2" fmla="*/ 106586 w 342198"/>
                    <a:gd name="connsiteY2" fmla="*/ 0 h 381466"/>
                    <a:gd name="connsiteX3" fmla="*/ 14024 w 342198"/>
                    <a:gd name="connsiteY3" fmla="*/ 176709 h 381466"/>
                    <a:gd name="connsiteX4" fmla="*/ 0 w 342198"/>
                    <a:gd name="connsiteY4" fmla="*/ 196343 h 381466"/>
                    <a:gd name="connsiteX5" fmla="*/ 106586 w 342198"/>
                    <a:gd name="connsiteY5" fmla="*/ 381466 h 381466"/>
                    <a:gd name="connsiteX0" fmla="*/ 106586 w 342198"/>
                    <a:gd name="connsiteY0" fmla="*/ 381466 h 381466"/>
                    <a:gd name="connsiteX1" fmla="*/ 342198 w 342198"/>
                    <a:gd name="connsiteY1" fmla="*/ 0 h 381466"/>
                    <a:gd name="connsiteX2" fmla="*/ 106586 w 342198"/>
                    <a:gd name="connsiteY2" fmla="*/ 0 h 381466"/>
                    <a:gd name="connsiteX3" fmla="*/ 0 w 342198"/>
                    <a:gd name="connsiteY3" fmla="*/ 196343 h 381466"/>
                    <a:gd name="connsiteX4" fmla="*/ 106586 w 342198"/>
                    <a:gd name="connsiteY4" fmla="*/ 381466 h 381466"/>
                    <a:gd name="connsiteX0" fmla="*/ 106586 w 342198"/>
                    <a:gd name="connsiteY0" fmla="*/ 381466 h 381466"/>
                    <a:gd name="connsiteX1" fmla="*/ 98171 w 342198"/>
                    <a:gd name="connsiteY1" fmla="*/ 378661 h 381466"/>
                    <a:gd name="connsiteX2" fmla="*/ 342198 w 342198"/>
                    <a:gd name="connsiteY2" fmla="*/ 0 h 381466"/>
                    <a:gd name="connsiteX3" fmla="*/ 106586 w 342198"/>
                    <a:gd name="connsiteY3" fmla="*/ 0 h 381466"/>
                    <a:gd name="connsiteX4" fmla="*/ 0 w 342198"/>
                    <a:gd name="connsiteY4" fmla="*/ 196343 h 381466"/>
                    <a:gd name="connsiteX5" fmla="*/ 106586 w 342198"/>
                    <a:gd name="connsiteY5" fmla="*/ 381466 h 381466"/>
                    <a:gd name="connsiteX0" fmla="*/ 100976 w 342198"/>
                    <a:gd name="connsiteY0" fmla="*/ 389880 h 389880"/>
                    <a:gd name="connsiteX1" fmla="*/ 98171 w 342198"/>
                    <a:gd name="connsiteY1" fmla="*/ 378661 h 389880"/>
                    <a:gd name="connsiteX2" fmla="*/ 342198 w 342198"/>
                    <a:gd name="connsiteY2" fmla="*/ 0 h 389880"/>
                    <a:gd name="connsiteX3" fmla="*/ 106586 w 342198"/>
                    <a:gd name="connsiteY3" fmla="*/ 0 h 389880"/>
                    <a:gd name="connsiteX4" fmla="*/ 0 w 342198"/>
                    <a:gd name="connsiteY4" fmla="*/ 196343 h 389880"/>
                    <a:gd name="connsiteX5" fmla="*/ 100976 w 342198"/>
                    <a:gd name="connsiteY5" fmla="*/ 389880 h 389880"/>
                    <a:gd name="connsiteX0" fmla="*/ 0 w 342198"/>
                    <a:gd name="connsiteY0" fmla="*/ 196343 h 378661"/>
                    <a:gd name="connsiteX1" fmla="*/ 98171 w 342198"/>
                    <a:gd name="connsiteY1" fmla="*/ 378661 h 378661"/>
                    <a:gd name="connsiteX2" fmla="*/ 342198 w 342198"/>
                    <a:gd name="connsiteY2" fmla="*/ 0 h 378661"/>
                    <a:gd name="connsiteX3" fmla="*/ 106586 w 342198"/>
                    <a:gd name="connsiteY3" fmla="*/ 0 h 378661"/>
                    <a:gd name="connsiteX4" fmla="*/ 0 w 342198"/>
                    <a:gd name="connsiteY4" fmla="*/ 196343 h 3786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2198" h="378661">
                      <a:moveTo>
                        <a:pt x="0" y="196343"/>
                      </a:moveTo>
                      <a:lnTo>
                        <a:pt x="98171" y="378661"/>
                      </a:lnTo>
                      <a:lnTo>
                        <a:pt x="342198" y="0"/>
                      </a:lnTo>
                      <a:lnTo>
                        <a:pt x="106586" y="0"/>
                      </a:lnTo>
                      <a:lnTo>
                        <a:pt x="0" y="196343"/>
                      </a:lnTo>
                      <a:close/>
                    </a:path>
                  </a:pathLst>
                </a:custGeom>
                <a:solidFill>
                  <a:schemeClr val="bg1">
                    <a:alpha val="39000"/>
                  </a:schemeClr>
                </a:solidFill>
                <a:ln w="15875" cap="rnd">
                  <a:noFill/>
                  <a:tailEnd type="none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2" name="직사각형 161"/>
                <p:cNvSpPr/>
                <p:nvPr/>
              </p:nvSpPr>
              <p:spPr>
                <a:xfrm>
                  <a:off x="5239829" y="5531205"/>
                  <a:ext cx="483906" cy="2921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ko-KR" altLang="en-US" sz="900" b="1" spc="-150" dirty="0">
                      <a:gradFill>
                        <a:gsLst>
                          <a:gs pos="100000">
                            <a:prstClr val="black">
                              <a:lumMod val="75000"/>
                              <a:lumOff val="25000"/>
                            </a:prstClr>
                          </a:gs>
                          <a:gs pos="100000">
                            <a:srgbClr val="4F81BD">
                              <a:tint val="15000"/>
                              <a:satMod val="350000"/>
                            </a:srgbClr>
                          </a:gs>
                        </a:gsLst>
                        <a:lin ang="16200000" scaled="1"/>
                      </a:gradFill>
                      <a:latin typeface="-윤고딕330" panose="02030504000101010101" pitchFamily="18" charset="-127"/>
                      <a:ea typeface="-윤고딕330" panose="02030504000101010101" pitchFamily="18" charset="-127"/>
                    </a:rPr>
                    <a:t>코넥스</a:t>
                  </a:r>
                </a:p>
              </p:txBody>
            </p:sp>
          </p:grpSp>
        </p:grpSp>
        <p:sp>
          <p:nvSpPr>
            <p:cNvPr id="163" name="직사각형 162"/>
            <p:cNvSpPr/>
            <p:nvPr/>
          </p:nvSpPr>
          <p:spPr>
            <a:xfrm>
              <a:off x="5197212" y="5911180"/>
              <a:ext cx="460382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900" b="1" spc="-15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4F81BD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K-OTC</a:t>
              </a:r>
            </a:p>
          </p:txBody>
        </p:sp>
      </p:grpSp>
      <p:sp>
        <p:nvSpPr>
          <p:cNvPr id="198" name="TextBox 197"/>
          <p:cNvSpPr txBox="1"/>
          <p:nvPr/>
        </p:nvSpPr>
        <p:spPr bwMode="auto">
          <a:xfrm>
            <a:off x="478159" y="242257"/>
            <a:ext cx="4174541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00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1. </a:t>
            </a:r>
            <a:r>
              <a:rPr lang="ko-KR" altLang="en-US" sz="3000" spc="-150" dirty="0" err="1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선순환</a:t>
            </a:r>
            <a:r>
              <a:rPr lang="ko-KR" altLang="en-US" sz="300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 금융생태계 구축</a:t>
            </a:r>
          </a:p>
        </p:txBody>
      </p:sp>
      <p:grpSp>
        <p:nvGrpSpPr>
          <p:cNvPr id="321" name="그룹 320"/>
          <p:cNvGrpSpPr/>
          <p:nvPr/>
        </p:nvGrpSpPr>
        <p:grpSpPr>
          <a:xfrm>
            <a:off x="462334" y="1946999"/>
            <a:ext cx="8217598" cy="400110"/>
            <a:chOff x="462334" y="2105944"/>
            <a:chExt cx="8217598" cy="400110"/>
          </a:xfrm>
        </p:grpSpPr>
        <p:grpSp>
          <p:nvGrpSpPr>
            <p:cNvPr id="322" name="그룹 156"/>
            <p:cNvGrpSpPr/>
            <p:nvPr/>
          </p:nvGrpSpPr>
          <p:grpSpPr>
            <a:xfrm>
              <a:off x="462334" y="2105944"/>
              <a:ext cx="8217598" cy="400110"/>
              <a:chOff x="458857" y="5257863"/>
              <a:chExt cx="8217598" cy="460736"/>
            </a:xfrm>
          </p:grpSpPr>
          <p:grpSp>
            <p:nvGrpSpPr>
              <p:cNvPr id="326" name="그룹 66"/>
              <p:cNvGrpSpPr/>
              <p:nvPr/>
            </p:nvGrpSpPr>
            <p:grpSpPr>
              <a:xfrm>
                <a:off x="458857" y="5301208"/>
                <a:ext cx="8217598" cy="385152"/>
                <a:chOff x="1825122" y="2312279"/>
                <a:chExt cx="6622005" cy="271806"/>
              </a:xfrm>
            </p:grpSpPr>
            <p:cxnSp>
              <p:nvCxnSpPr>
                <p:cNvPr id="328" name="직선 연결선 327"/>
                <p:cNvCxnSpPr/>
                <p:nvPr/>
              </p:nvCxnSpPr>
              <p:spPr>
                <a:xfrm>
                  <a:off x="1825123" y="2584085"/>
                  <a:ext cx="662200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0" name="직사각형 329"/>
                <p:cNvSpPr/>
                <p:nvPr/>
              </p:nvSpPr>
              <p:spPr>
                <a:xfrm>
                  <a:off x="1825122" y="2312279"/>
                  <a:ext cx="6622003" cy="271806"/>
                </a:xfrm>
                <a:prstGeom prst="rect">
                  <a:avLst/>
                </a:prstGeom>
                <a:solidFill>
                  <a:schemeClr val="bg2"/>
                </a:solidFill>
                <a:ln w="25400" cap="rnd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331" name="직선 연결선 330"/>
                <p:cNvCxnSpPr/>
                <p:nvPr/>
              </p:nvCxnSpPr>
              <p:spPr>
                <a:xfrm>
                  <a:off x="1825122" y="2312279"/>
                  <a:ext cx="6622005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27" name="직사각형 326"/>
              <p:cNvSpPr/>
              <p:nvPr/>
            </p:nvSpPr>
            <p:spPr>
              <a:xfrm>
                <a:off x="573439" y="5257863"/>
                <a:ext cx="7981313" cy="4607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330325" eaLnBrk="0" latinLnBrk="0" hangingPunct="0">
                  <a:spcAft>
                    <a:spcPts val="600"/>
                  </a:spcAft>
                  <a:buSzPct val="100000"/>
                  <a:defRPr/>
                </a:pPr>
                <a:r>
                  <a:rPr lang="ko-KR" altLang="en-US" sz="2000" kern="0" spc="-50" dirty="0">
                    <a:gradFill>
                      <a:gsLst>
                        <a:gs pos="100000">
                          <a:srgbClr val="EEECE1">
                            <a:lumMod val="25000"/>
                          </a:srgbClr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40" pitchFamily="18" charset="-127"/>
                    <a:ea typeface="-윤고딕340" pitchFamily="18" charset="-127"/>
                  </a:rPr>
                  <a:t>기업상장 절차를 복잡하게 느끼는 중견기업인 </a:t>
                </a:r>
                <a:r>
                  <a:rPr lang="en-US" altLang="ko-KR" sz="2000" kern="0" spc="-50" dirty="0">
                    <a:gradFill>
                      <a:gsLst>
                        <a:gs pos="100000">
                          <a:srgbClr val="EEECE1">
                            <a:lumMod val="25000"/>
                          </a:srgbClr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40" pitchFamily="18" charset="-127"/>
                    <a:ea typeface="-윤고딕340" pitchFamily="18" charset="-127"/>
                  </a:rPr>
                  <a:t>C</a:t>
                </a:r>
                <a:r>
                  <a:rPr lang="ko-KR" altLang="en-US" sz="2000" kern="0" spc="-50" dirty="0">
                    <a:gradFill>
                      <a:gsLst>
                        <a:gs pos="100000">
                          <a:srgbClr val="EEECE1">
                            <a:lumMod val="25000"/>
                          </a:srgbClr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40" pitchFamily="18" charset="-127"/>
                    <a:ea typeface="-윤고딕340" pitchFamily="18" charset="-127"/>
                  </a:rPr>
                  <a:t>씨</a:t>
                </a:r>
                <a:r>
                  <a:rPr lang="en-US" altLang="ko-KR" sz="2000" kern="0" spc="-50" dirty="0">
                    <a:gradFill>
                      <a:gsLst>
                        <a:gs pos="100000">
                          <a:srgbClr val="EEECE1">
                            <a:lumMod val="25000"/>
                          </a:srgbClr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40" pitchFamily="18" charset="-127"/>
                    <a:ea typeface="-윤고딕340" pitchFamily="18" charset="-127"/>
                  </a:rPr>
                  <a:t>,</a:t>
                </a:r>
              </a:p>
            </p:txBody>
          </p:sp>
        </p:grpSp>
        <p:grpSp>
          <p:nvGrpSpPr>
            <p:cNvPr id="323" name="그룹 163"/>
            <p:cNvGrpSpPr/>
            <p:nvPr/>
          </p:nvGrpSpPr>
          <p:grpSpPr>
            <a:xfrm>
              <a:off x="462336" y="2142457"/>
              <a:ext cx="111306" cy="342164"/>
              <a:chOff x="469466" y="1674340"/>
              <a:chExt cx="4007925" cy="354747"/>
            </a:xfrm>
          </p:grpSpPr>
          <p:sp>
            <p:nvSpPr>
              <p:cNvPr id="324" name="AutoShape 55"/>
              <p:cNvSpPr>
                <a:spLocks noChangeArrowheads="1"/>
              </p:cNvSpPr>
              <p:nvPr/>
            </p:nvSpPr>
            <p:spPr bwMode="auto">
              <a:xfrm>
                <a:off x="469466" y="1674340"/>
                <a:ext cx="4007925" cy="354747"/>
              </a:xfrm>
              <a:prstGeom prst="roundRect">
                <a:avLst>
                  <a:gd name="adj" fmla="val 0"/>
                </a:avLst>
              </a:prstGeom>
              <a:solidFill>
                <a:srgbClr val="AC7300"/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>
                  <a:solidFill>
                    <a:prstClr val="black"/>
                  </a:solidFill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325" name="자유형 324"/>
              <p:cNvSpPr/>
              <p:nvPr/>
            </p:nvSpPr>
            <p:spPr>
              <a:xfrm>
                <a:off x="483149" y="1682497"/>
                <a:ext cx="3824283" cy="346220"/>
              </a:xfrm>
              <a:custGeom>
                <a:avLst/>
                <a:gdLst>
                  <a:gd name="connsiteX0" fmla="*/ 0 w 922421"/>
                  <a:gd name="connsiteY0" fmla="*/ 409074 h 409074"/>
                  <a:gd name="connsiteX1" fmla="*/ 922421 w 922421"/>
                  <a:gd name="connsiteY1" fmla="*/ 0 h 409074"/>
                  <a:gd name="connsiteX2" fmla="*/ 0 w 922421"/>
                  <a:gd name="connsiteY2" fmla="*/ 0 h 409074"/>
                  <a:gd name="connsiteX3" fmla="*/ 0 w 922421"/>
                  <a:gd name="connsiteY3" fmla="*/ 409074 h 409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2421" h="409074">
                    <a:moveTo>
                      <a:pt x="0" y="409074"/>
                    </a:moveTo>
                    <a:lnTo>
                      <a:pt x="922421" y="0"/>
                    </a:lnTo>
                    <a:lnTo>
                      <a:pt x="0" y="0"/>
                    </a:lnTo>
                    <a:lnTo>
                      <a:pt x="0" y="409074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alpha val="10000"/>
                    </a:schemeClr>
                  </a:gs>
                  <a:gs pos="0">
                    <a:schemeClr val="bg1">
                      <a:alpha val="27000"/>
                    </a:schemeClr>
                  </a:gs>
                </a:gsLst>
                <a:lin ang="9000000" scaled="0"/>
              </a:gradFill>
              <a:ln w="15875" cap="rnd">
                <a:noFill/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7" name="그룹 16"/>
          <p:cNvGrpSpPr/>
          <p:nvPr/>
        </p:nvGrpSpPr>
        <p:grpSpPr>
          <a:xfrm>
            <a:off x="7104980" y="5299324"/>
            <a:ext cx="951004" cy="407728"/>
            <a:chOff x="8055984" y="5337542"/>
            <a:chExt cx="951004" cy="407728"/>
          </a:xfrm>
        </p:grpSpPr>
        <p:pic>
          <p:nvPicPr>
            <p:cNvPr id="335" name="Picture 3" descr="E:\PNG\기타\빛광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8427" y="5696530"/>
              <a:ext cx="339508" cy="3668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7" name="AutoShape 55"/>
            <p:cNvSpPr>
              <a:spLocks noChangeArrowheads="1"/>
            </p:cNvSpPr>
            <p:nvPr/>
          </p:nvSpPr>
          <p:spPr bwMode="auto">
            <a:xfrm>
              <a:off x="8100392" y="5337542"/>
              <a:ext cx="871432" cy="407728"/>
            </a:xfrm>
            <a:prstGeom prst="roundRect">
              <a:avLst>
                <a:gd name="adj" fmla="val 8634"/>
              </a:avLst>
            </a:prstGeom>
            <a:solidFill>
              <a:srgbClr val="38799A"/>
            </a:solidFill>
            <a:ln w="3175">
              <a:noFill/>
              <a:round/>
              <a:headEnd/>
              <a:tailEnd/>
            </a:ln>
            <a:effectLst>
              <a:innerShdw blurRad="50800">
                <a:prstClr val="black">
                  <a:alpha val="56000"/>
                </a:prstClr>
              </a:innerShdw>
            </a:effectLst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400" b="1">
                <a:solidFill>
                  <a:prstClr val="black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pic>
          <p:nvPicPr>
            <p:cNvPr id="338" name="Picture 3" descr="E:\PNG\기타\빛광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8427" y="5341052"/>
              <a:ext cx="339509" cy="3668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9" name="제목 114"/>
            <p:cNvSpPr txBox="1">
              <a:spLocks/>
            </p:cNvSpPr>
            <p:nvPr/>
          </p:nvSpPr>
          <p:spPr>
            <a:xfrm>
              <a:off x="8055984" y="5350802"/>
              <a:ext cx="951004" cy="231086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90488" indent="-90488" defTabSz="1330325" eaLnBrk="0" latinLnBrk="0" hangingPunct="0">
                <a:spcAft>
                  <a:spcPts val="600"/>
                </a:spcAft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lang="ko-KR" altLang="en-US" sz="1000" kern="0" spc="-5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벤처지분거래</a:t>
              </a:r>
              <a:endParaRPr lang="ko-KR" altLang="en-US" sz="1000" kern="0" spc="-5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endParaRPr>
            </a:p>
          </p:txBody>
        </p:sp>
        <p:sp>
          <p:nvSpPr>
            <p:cNvPr id="345" name="제목 114"/>
            <p:cNvSpPr txBox="1">
              <a:spLocks/>
            </p:cNvSpPr>
            <p:nvPr/>
          </p:nvSpPr>
          <p:spPr>
            <a:xfrm>
              <a:off x="8055984" y="5503977"/>
              <a:ext cx="951004" cy="231086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90488" indent="-90488" defTabSz="1330325" eaLnBrk="0" latinLnBrk="0" hangingPunct="0">
                <a:spcAft>
                  <a:spcPts val="600"/>
                </a:spcAft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lang="ko-KR" altLang="en-US" sz="1000" kern="0" spc="-50" dirty="0" err="1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세컨더리펀드</a:t>
              </a:r>
              <a:endParaRPr lang="ko-KR" altLang="en-US" sz="1000" kern="0" spc="-5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6842484" y="5762871"/>
            <a:ext cx="537828" cy="290389"/>
            <a:chOff x="8324708" y="5692939"/>
            <a:chExt cx="537828" cy="290389"/>
          </a:xfrm>
        </p:grpSpPr>
        <p:sp>
          <p:nvSpPr>
            <p:cNvPr id="334" name="AutoShape 55"/>
            <p:cNvSpPr>
              <a:spLocks noChangeArrowheads="1"/>
            </p:cNvSpPr>
            <p:nvPr/>
          </p:nvSpPr>
          <p:spPr bwMode="auto">
            <a:xfrm>
              <a:off x="8340417" y="5692939"/>
              <a:ext cx="504150" cy="290389"/>
            </a:xfrm>
            <a:prstGeom prst="roundRect">
              <a:avLst>
                <a:gd name="adj" fmla="val 8634"/>
              </a:avLst>
            </a:prstGeom>
            <a:solidFill>
              <a:srgbClr val="338891"/>
            </a:solidFill>
            <a:ln w="3175">
              <a:noFill/>
              <a:round/>
              <a:headEnd/>
              <a:tailEnd/>
            </a:ln>
            <a:effectLst>
              <a:innerShdw blurRad="50800">
                <a:prstClr val="black">
                  <a:alpha val="56000"/>
                </a:prstClr>
              </a:innerShdw>
            </a:effectLst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400" b="1">
                <a:solidFill>
                  <a:prstClr val="black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336" name="제목 114"/>
            <p:cNvSpPr txBox="1">
              <a:spLocks/>
            </p:cNvSpPr>
            <p:nvPr/>
          </p:nvSpPr>
          <p:spPr>
            <a:xfrm>
              <a:off x="8324708" y="5720569"/>
              <a:ext cx="537828" cy="231086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1000" kern="0" spc="-5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재투자</a:t>
              </a:r>
              <a:endParaRPr lang="ko-KR" altLang="en-US" sz="1000" kern="0" spc="-5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endParaRPr>
            </a:p>
          </p:txBody>
        </p:sp>
        <p:pic>
          <p:nvPicPr>
            <p:cNvPr id="346" name="Picture 3" descr="E:\PNG\기타\빛광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8791" y="5692939"/>
              <a:ext cx="339508" cy="3668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굽은 화살표 20"/>
          <p:cNvSpPr/>
          <p:nvPr/>
        </p:nvSpPr>
        <p:spPr>
          <a:xfrm>
            <a:off x="6911615" y="5464671"/>
            <a:ext cx="228520" cy="243926"/>
          </a:xfrm>
          <a:prstGeom prst="bentArrow">
            <a:avLst/>
          </a:prstGeom>
          <a:gradFill>
            <a:gsLst>
              <a:gs pos="1000">
                <a:srgbClr val="275791">
                  <a:alpha val="0"/>
                </a:srgbClr>
              </a:gs>
              <a:gs pos="100000">
                <a:srgbClr val="275791"/>
              </a:gs>
            </a:gsLst>
            <a:lin ang="16200000" scaled="0"/>
          </a:gradFill>
          <a:ln w="1587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51" name="굽은 화살표 350"/>
          <p:cNvSpPr/>
          <p:nvPr/>
        </p:nvSpPr>
        <p:spPr>
          <a:xfrm rot="5400000">
            <a:off x="8032322" y="5464671"/>
            <a:ext cx="228520" cy="243926"/>
          </a:xfrm>
          <a:prstGeom prst="bentArrow">
            <a:avLst/>
          </a:prstGeom>
          <a:gradFill>
            <a:gsLst>
              <a:gs pos="1000">
                <a:srgbClr val="275791">
                  <a:alpha val="0"/>
                </a:srgbClr>
              </a:gs>
              <a:gs pos="100000">
                <a:srgbClr val="275791"/>
              </a:gs>
            </a:gsLst>
            <a:lin ang="16200000" scaled="0"/>
          </a:gradFill>
          <a:ln w="1587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2" name="오른쪽 화살표 21"/>
          <p:cNvSpPr/>
          <p:nvPr/>
        </p:nvSpPr>
        <p:spPr>
          <a:xfrm flipH="1">
            <a:off x="7376824" y="5834800"/>
            <a:ext cx="679160" cy="141241"/>
          </a:xfrm>
          <a:prstGeom prst="rightArrow">
            <a:avLst/>
          </a:prstGeom>
          <a:gradFill>
            <a:gsLst>
              <a:gs pos="1000">
                <a:srgbClr val="275791">
                  <a:alpha val="0"/>
                </a:srgbClr>
              </a:gs>
              <a:gs pos="100000">
                <a:srgbClr val="275791"/>
              </a:gs>
            </a:gsLst>
            <a:lin ang="0" scaled="0"/>
          </a:gradFill>
          <a:ln w="1587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16" name="직사각형 315"/>
          <p:cNvSpPr/>
          <p:nvPr/>
        </p:nvSpPr>
        <p:spPr>
          <a:xfrm>
            <a:off x="3215479" y="3656724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ko-KR" altLang="en-US" sz="1000" b="1" kern="0" spc="-10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패키지</a:t>
            </a:r>
            <a:r>
              <a:rPr lang="en-US" altLang="ko-KR" sz="1000" b="1" kern="0" spc="-10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/>
            </a:r>
            <a:br>
              <a:rPr lang="en-US" altLang="ko-KR" sz="1000" b="1" kern="0" spc="-10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</a:br>
            <a:r>
              <a:rPr lang="ko-KR" altLang="en-US" sz="1000" b="1" kern="0" spc="-10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지원</a:t>
            </a:r>
          </a:p>
        </p:txBody>
      </p:sp>
      <p:sp>
        <p:nvSpPr>
          <p:cNvPr id="317" name="오른쪽 화살표 316"/>
          <p:cNvSpPr/>
          <p:nvPr/>
        </p:nvSpPr>
        <p:spPr>
          <a:xfrm>
            <a:off x="3273662" y="3963877"/>
            <a:ext cx="366330" cy="187883"/>
          </a:xfrm>
          <a:prstGeom prst="rightArrow">
            <a:avLst/>
          </a:prstGeom>
          <a:gradFill>
            <a:gsLst>
              <a:gs pos="1000">
                <a:srgbClr val="C00000">
                  <a:alpha val="0"/>
                </a:srgbClr>
              </a:gs>
              <a:gs pos="100000">
                <a:srgbClr val="C00000"/>
              </a:gs>
            </a:gsLst>
            <a:lin ang="0" scaled="0"/>
          </a:gradFill>
          <a:ln w="1587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320" name="그룹 319"/>
          <p:cNvGrpSpPr/>
          <p:nvPr/>
        </p:nvGrpSpPr>
        <p:grpSpPr>
          <a:xfrm>
            <a:off x="3619908" y="3689160"/>
            <a:ext cx="668696" cy="643397"/>
            <a:chOff x="874819" y="2218398"/>
            <a:chExt cx="1309546" cy="1260000"/>
          </a:xfrm>
        </p:grpSpPr>
        <p:grpSp>
          <p:nvGrpSpPr>
            <p:cNvPr id="332" name="그룹 90"/>
            <p:cNvGrpSpPr>
              <a:grpSpLocks noChangeAspect="1"/>
            </p:cNvGrpSpPr>
            <p:nvPr/>
          </p:nvGrpSpPr>
          <p:grpSpPr>
            <a:xfrm>
              <a:off x="899592" y="2218398"/>
              <a:ext cx="1260000" cy="1260000"/>
              <a:chOff x="5618206" y="1680520"/>
              <a:chExt cx="1474573" cy="1474573"/>
            </a:xfrm>
          </p:grpSpPr>
          <p:sp>
            <p:nvSpPr>
              <p:cNvPr id="340" name="타원 339"/>
              <p:cNvSpPr/>
              <p:nvPr/>
            </p:nvSpPr>
            <p:spPr>
              <a:xfrm>
                <a:off x="5618206" y="1680520"/>
                <a:ext cx="1474573" cy="1474573"/>
              </a:xfrm>
              <a:prstGeom prst="ellipse">
                <a:avLst/>
              </a:prstGeom>
              <a:solidFill>
                <a:schemeClr val="bg1"/>
              </a:solidFill>
              <a:ln w="6350" cap="rnd">
                <a:noFill/>
                <a:prstDash val="dash"/>
                <a:tailEnd type="none"/>
              </a:ln>
              <a:effectLst>
                <a:outerShdw blurRad="63500" dist="25400" dir="5400000" algn="ctr" rotWithShape="0">
                  <a:srgbClr val="000000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41" name="그룹 100"/>
              <p:cNvGrpSpPr/>
              <p:nvPr/>
            </p:nvGrpSpPr>
            <p:grpSpPr>
              <a:xfrm>
                <a:off x="5643426" y="1709099"/>
                <a:ext cx="1424205" cy="1424203"/>
                <a:chOff x="-1836712" y="1988840"/>
                <a:chExt cx="1584176" cy="1584176"/>
              </a:xfrm>
            </p:grpSpPr>
            <p:grpSp>
              <p:nvGrpSpPr>
                <p:cNvPr id="342" name="그룹 119"/>
                <p:cNvGrpSpPr/>
                <p:nvPr/>
              </p:nvGrpSpPr>
              <p:grpSpPr>
                <a:xfrm>
                  <a:off x="-1836712" y="1988840"/>
                  <a:ext cx="1584176" cy="1584176"/>
                  <a:chOff x="755576" y="1988840"/>
                  <a:chExt cx="1584176" cy="1584176"/>
                </a:xfrm>
              </p:grpSpPr>
              <p:sp>
                <p:nvSpPr>
                  <p:cNvPr id="344" name="타원 343"/>
                  <p:cNvSpPr/>
                  <p:nvPr/>
                </p:nvSpPr>
                <p:spPr>
                  <a:xfrm>
                    <a:off x="755576" y="1988840"/>
                    <a:ext cx="1584176" cy="1584176"/>
                  </a:xfrm>
                  <a:prstGeom prst="ellipse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 w="317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ko-KR" altLang="en-US">
                      <a:solidFill>
                        <a:prstClr val="black"/>
                      </a:solidFill>
                      <a:latin typeface="굴림" pitchFamily="50" charset="-127"/>
                      <a:ea typeface="굴림" pitchFamily="50" charset="-127"/>
                    </a:endParaRPr>
                  </a:p>
                </p:txBody>
              </p:sp>
              <p:sp>
                <p:nvSpPr>
                  <p:cNvPr id="347" name="원형 346"/>
                  <p:cNvSpPr/>
                  <p:nvPr/>
                </p:nvSpPr>
                <p:spPr>
                  <a:xfrm rot="2700000">
                    <a:off x="793434" y="2021480"/>
                    <a:ext cx="1514704" cy="1514704"/>
                  </a:xfrm>
                  <a:prstGeom prst="pie">
                    <a:avLst>
                      <a:gd name="adj1" fmla="val 5353069"/>
                      <a:gd name="adj2" fmla="val 16200000"/>
                    </a:avLst>
                  </a:prstGeom>
                  <a:gradFill>
                    <a:gsLst>
                      <a:gs pos="10000">
                        <a:schemeClr val="bg1">
                          <a:alpha val="0"/>
                        </a:schemeClr>
                      </a:gs>
                      <a:gs pos="73000">
                        <a:schemeClr val="bg1">
                          <a:alpha val="54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343" name="타원 342"/>
                <p:cNvSpPr/>
                <p:nvPr/>
              </p:nvSpPr>
              <p:spPr>
                <a:xfrm>
                  <a:off x="-1764679" y="2062039"/>
                  <a:ext cx="1437778" cy="143777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dist="25400" dir="5400000" algn="t" rotWithShape="0">
                    <a:prstClr val="black">
                      <a:alpha val="27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600" dirty="0">
                    <a:solidFill>
                      <a:prstClr val="black"/>
                    </a:solidFill>
                    <a:latin typeface="-윤고딕330" pitchFamily="18" charset="-127"/>
                    <a:ea typeface="-윤고딕330" pitchFamily="18" charset="-127"/>
                  </a:endParaRPr>
                </a:p>
              </p:txBody>
            </p:sp>
          </p:grpSp>
        </p:grpSp>
        <p:sp>
          <p:nvSpPr>
            <p:cNvPr id="333" name="직사각형 332"/>
            <p:cNvSpPr/>
            <p:nvPr/>
          </p:nvSpPr>
          <p:spPr>
            <a:xfrm>
              <a:off x="874819" y="2417087"/>
              <a:ext cx="1309546" cy="9945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1300" b="1" kern="0" spc="-60" dirty="0" err="1">
                  <a:gradFill>
                    <a:gsLst>
                      <a:gs pos="100000">
                        <a:srgbClr val="1F497D">
                          <a:lumMod val="75000"/>
                        </a:srgbClr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선도형산업化</a:t>
              </a:r>
              <a:endParaRPr lang="en-US" altLang="ko-KR" sz="1300" b="1" kern="0" spc="-60" dirty="0">
                <a:gradFill>
                  <a:gsLst>
                    <a:gs pos="100000">
                      <a:srgbClr val="1F497D">
                        <a:lumMod val="75000"/>
                      </a:srgb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endParaRPr>
            </a:p>
          </p:txBody>
        </p:sp>
      </p:grpSp>
      <p:sp>
        <p:nvSpPr>
          <p:cNvPr id="353" name="타원 352"/>
          <p:cNvSpPr/>
          <p:nvPr/>
        </p:nvSpPr>
        <p:spPr>
          <a:xfrm>
            <a:off x="2676398" y="5272566"/>
            <a:ext cx="1466974" cy="872569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 cap="rnd">
            <a:gradFill>
              <a:gsLst>
                <a:gs pos="0">
                  <a:schemeClr val="accent1">
                    <a:lumMod val="5000"/>
                    <a:lumOff val="95000"/>
                    <a:alpha val="50000"/>
                  </a:schemeClr>
                </a:gs>
                <a:gs pos="100000">
                  <a:srgbClr val="6CBACA"/>
                </a:gs>
              </a:gsLst>
              <a:lin ang="5400000" scaled="1"/>
            </a:gradFill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59" name="Text Box 170"/>
          <p:cNvSpPr txBox="1">
            <a:spLocks noChangeArrowheads="1"/>
          </p:cNvSpPr>
          <p:nvPr/>
        </p:nvSpPr>
        <p:spPr bwMode="auto">
          <a:xfrm>
            <a:off x="2640430" y="5368146"/>
            <a:ext cx="10743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>
            <a:spAutoFit/>
          </a:bodyPr>
          <a:lstStyle/>
          <a:p>
            <a:pPr algn="ctr" eaLnBrk="0" latinLnBrk="0" hangingPunct="0">
              <a:buSzPct val="100000"/>
              <a:defRPr/>
            </a:pPr>
            <a:r>
              <a:rPr lang="ko-KR" altLang="en-US" sz="1200" kern="0" spc="-1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과세특례범위</a:t>
            </a:r>
          </a:p>
        </p:txBody>
      </p:sp>
      <p:grpSp>
        <p:nvGrpSpPr>
          <p:cNvPr id="31" name="그룹 30"/>
          <p:cNvGrpSpPr/>
          <p:nvPr/>
        </p:nvGrpSpPr>
        <p:grpSpPr>
          <a:xfrm>
            <a:off x="3495707" y="5449819"/>
            <a:ext cx="695314" cy="695314"/>
            <a:chOff x="3359472" y="5719722"/>
            <a:chExt cx="733434" cy="733434"/>
          </a:xfrm>
        </p:grpSpPr>
        <p:grpSp>
          <p:nvGrpSpPr>
            <p:cNvPr id="361" name="그룹 360"/>
            <p:cNvGrpSpPr/>
            <p:nvPr/>
          </p:nvGrpSpPr>
          <p:grpSpPr>
            <a:xfrm>
              <a:off x="3359472" y="5719722"/>
              <a:ext cx="733434" cy="733434"/>
              <a:chOff x="3279865" y="2214509"/>
              <a:chExt cx="1260000" cy="1260000"/>
            </a:xfrm>
          </p:grpSpPr>
          <p:sp>
            <p:nvSpPr>
              <p:cNvPr id="362" name="타원 361"/>
              <p:cNvSpPr/>
              <p:nvPr/>
            </p:nvSpPr>
            <p:spPr>
              <a:xfrm>
                <a:off x="3279865" y="2214509"/>
                <a:ext cx="1260000" cy="1260000"/>
              </a:xfrm>
              <a:prstGeom prst="ellipse">
                <a:avLst/>
              </a:prstGeom>
              <a:solidFill>
                <a:schemeClr val="bg1"/>
              </a:solidFill>
              <a:ln w="6350" cap="rnd">
                <a:noFill/>
                <a:prstDash val="dash"/>
                <a:tailEnd type="none"/>
              </a:ln>
              <a:effectLst>
                <a:outerShdw blurRad="63500" dist="25400" dir="5400000" algn="ctr" rotWithShape="0">
                  <a:srgbClr val="000000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64" name="그룹 123"/>
              <p:cNvGrpSpPr/>
              <p:nvPr/>
            </p:nvGrpSpPr>
            <p:grpSpPr>
              <a:xfrm>
                <a:off x="3301415" y="2238929"/>
                <a:ext cx="1216961" cy="1216960"/>
                <a:chOff x="-1836712" y="1988840"/>
                <a:chExt cx="1584176" cy="1584176"/>
              </a:xfrm>
            </p:grpSpPr>
            <p:grpSp>
              <p:nvGrpSpPr>
                <p:cNvPr id="366" name="그룹 119"/>
                <p:cNvGrpSpPr/>
                <p:nvPr/>
              </p:nvGrpSpPr>
              <p:grpSpPr>
                <a:xfrm>
                  <a:off x="-1836712" y="1988840"/>
                  <a:ext cx="1584176" cy="1584176"/>
                  <a:chOff x="755576" y="1988840"/>
                  <a:chExt cx="1584176" cy="1584176"/>
                </a:xfrm>
              </p:grpSpPr>
              <p:sp>
                <p:nvSpPr>
                  <p:cNvPr id="373" name="타원 372"/>
                  <p:cNvSpPr/>
                  <p:nvPr/>
                </p:nvSpPr>
                <p:spPr>
                  <a:xfrm>
                    <a:off x="755576" y="1988840"/>
                    <a:ext cx="1584176" cy="1584176"/>
                  </a:xfrm>
                  <a:prstGeom prst="ellipse">
                    <a:avLst/>
                  </a:prstGeom>
                  <a:solidFill>
                    <a:srgbClr val="57388E"/>
                  </a:solidFill>
                  <a:ln w="317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ko-KR" altLang="en-US">
                      <a:solidFill>
                        <a:prstClr val="black"/>
                      </a:solidFill>
                      <a:latin typeface="굴림" pitchFamily="50" charset="-127"/>
                      <a:ea typeface="굴림" pitchFamily="50" charset="-127"/>
                    </a:endParaRPr>
                  </a:p>
                </p:txBody>
              </p:sp>
              <p:sp>
                <p:nvSpPr>
                  <p:cNvPr id="374" name="원형 373"/>
                  <p:cNvSpPr/>
                  <p:nvPr/>
                </p:nvSpPr>
                <p:spPr>
                  <a:xfrm rot="2700000">
                    <a:off x="793434" y="2021480"/>
                    <a:ext cx="1514704" cy="1514704"/>
                  </a:xfrm>
                  <a:prstGeom prst="pie">
                    <a:avLst>
                      <a:gd name="adj1" fmla="val 5353069"/>
                      <a:gd name="adj2" fmla="val 16200000"/>
                    </a:avLst>
                  </a:prstGeom>
                  <a:gradFill>
                    <a:gsLst>
                      <a:gs pos="10000">
                        <a:schemeClr val="bg1">
                          <a:alpha val="0"/>
                        </a:schemeClr>
                      </a:gs>
                      <a:gs pos="73000">
                        <a:schemeClr val="bg1">
                          <a:alpha val="54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372" name="타원 371"/>
                <p:cNvSpPr/>
                <p:nvPr/>
              </p:nvSpPr>
              <p:spPr>
                <a:xfrm>
                  <a:off x="-1764679" y="2062039"/>
                  <a:ext cx="1437778" cy="143777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dist="25400" dir="5400000" algn="t" rotWithShape="0">
                    <a:prstClr val="black">
                      <a:alpha val="27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377" name="직사각형 376"/>
            <p:cNvSpPr/>
            <p:nvPr/>
          </p:nvSpPr>
          <p:spPr>
            <a:xfrm>
              <a:off x="3365682" y="5787748"/>
              <a:ext cx="708314" cy="608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1050" b="1" kern="0" spc="-60" dirty="0">
                  <a:gradFill>
                    <a:gsLst>
                      <a:gs pos="100000">
                        <a:srgbClr val="1F497D">
                          <a:lumMod val="75000"/>
                        </a:srgbClr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기업자산</a:t>
              </a:r>
              <a:br>
                <a:rPr lang="ko-KR" altLang="en-US" sz="1050" b="1" kern="0" spc="-60" dirty="0">
                  <a:gradFill>
                    <a:gsLst>
                      <a:gs pos="100000">
                        <a:srgbClr val="1F497D">
                          <a:lumMod val="75000"/>
                        </a:srgbClr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</a:br>
              <a:r>
                <a:rPr lang="ko-KR" altLang="en-US" sz="1050" b="1" kern="0" spc="-60" dirty="0">
                  <a:gradFill>
                    <a:gsLst>
                      <a:gs pos="100000">
                        <a:srgbClr val="1F497D">
                          <a:lumMod val="75000"/>
                        </a:srgbClr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포괄양도 요건확대</a:t>
              </a:r>
              <a:endParaRPr lang="en-US" altLang="ko-KR" sz="1050" b="1" kern="0" spc="-60" dirty="0">
                <a:gradFill>
                  <a:gsLst>
                    <a:gs pos="100000">
                      <a:srgbClr val="1F497D">
                        <a:lumMod val="75000"/>
                      </a:srgb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endParaRPr>
            </a:p>
          </p:txBody>
        </p:sp>
      </p:grpSp>
      <p:sp>
        <p:nvSpPr>
          <p:cNvPr id="378" name="TextBox 377"/>
          <p:cNvSpPr txBox="1"/>
          <p:nvPr/>
        </p:nvSpPr>
        <p:spPr>
          <a:xfrm>
            <a:off x="3196048" y="5513596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prstClr val="black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+</a:t>
            </a:r>
            <a:endParaRPr lang="ko-KR" altLang="en-US" sz="2000" dirty="0">
              <a:solidFill>
                <a:prstClr val="black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pic>
        <p:nvPicPr>
          <p:cNvPr id="380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820" y="5729991"/>
            <a:ext cx="371165" cy="378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2561009" y="3609124"/>
            <a:ext cx="706221" cy="848105"/>
          </a:xfrm>
          <a:prstGeom prst="rect">
            <a:avLst/>
          </a:prstGeom>
          <a:ln w="19050">
            <a:prstDash val="sysDot"/>
            <a:tailEnd type="non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grpSp>
        <p:nvGrpSpPr>
          <p:cNvPr id="28" name="그룹 27"/>
          <p:cNvGrpSpPr/>
          <p:nvPr/>
        </p:nvGrpSpPr>
        <p:grpSpPr>
          <a:xfrm>
            <a:off x="2663879" y="4129550"/>
            <a:ext cx="516714" cy="273677"/>
            <a:chOff x="2758967" y="4202494"/>
            <a:chExt cx="531146" cy="273677"/>
          </a:xfrm>
        </p:grpSpPr>
        <p:sp>
          <p:nvSpPr>
            <p:cNvPr id="314" name="AutoShape 55"/>
            <p:cNvSpPr>
              <a:spLocks noChangeArrowheads="1"/>
            </p:cNvSpPr>
            <p:nvPr/>
          </p:nvSpPr>
          <p:spPr bwMode="auto">
            <a:xfrm>
              <a:off x="2761991" y="4208786"/>
              <a:ext cx="505711" cy="267385"/>
            </a:xfrm>
            <a:prstGeom prst="roundRect">
              <a:avLst>
                <a:gd name="adj" fmla="val 8634"/>
              </a:avLst>
            </a:prstGeom>
            <a:solidFill>
              <a:srgbClr val="338891"/>
            </a:solidFill>
            <a:ln w="3175">
              <a:noFill/>
              <a:round/>
              <a:headEnd/>
              <a:tailEnd/>
            </a:ln>
            <a:effectLst>
              <a:innerShdw blurRad="50800">
                <a:prstClr val="black">
                  <a:alpha val="56000"/>
                </a:prstClr>
              </a:innerShdw>
            </a:effectLst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400" b="1">
                <a:solidFill>
                  <a:prstClr val="black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pic>
          <p:nvPicPr>
            <p:cNvPr id="315" name="Picture 3" descr="E:\PNG\기타\빛광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2132" y="4202494"/>
              <a:ext cx="226309" cy="3377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3" name="제목 114"/>
            <p:cNvSpPr txBox="1">
              <a:spLocks/>
            </p:cNvSpPr>
            <p:nvPr/>
          </p:nvSpPr>
          <p:spPr>
            <a:xfrm>
              <a:off x="2758967" y="4234154"/>
              <a:ext cx="531146" cy="212780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en-US" altLang="ko-KR" sz="900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B</a:t>
              </a:r>
              <a:r>
                <a:rPr lang="ko-KR" altLang="en-US" sz="900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사업</a:t>
              </a:r>
              <a:endParaRPr lang="ko-KR" altLang="en-US" sz="90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endParaRPr>
            </a:p>
          </p:txBody>
        </p:sp>
      </p:grpSp>
      <p:grpSp>
        <p:nvGrpSpPr>
          <p:cNvPr id="27" name="그룹 26"/>
          <p:cNvGrpSpPr/>
          <p:nvPr/>
        </p:nvGrpSpPr>
        <p:grpSpPr>
          <a:xfrm>
            <a:off x="2666904" y="3702972"/>
            <a:ext cx="502418" cy="273678"/>
            <a:chOff x="2761991" y="3887937"/>
            <a:chExt cx="516451" cy="273678"/>
          </a:xfrm>
        </p:grpSpPr>
        <p:sp>
          <p:nvSpPr>
            <p:cNvPr id="297" name="AutoShape 55"/>
            <p:cNvSpPr>
              <a:spLocks noChangeArrowheads="1"/>
            </p:cNvSpPr>
            <p:nvPr/>
          </p:nvSpPr>
          <p:spPr bwMode="auto">
            <a:xfrm>
              <a:off x="2761991" y="3894230"/>
              <a:ext cx="505711" cy="267385"/>
            </a:xfrm>
            <a:prstGeom prst="roundRect">
              <a:avLst>
                <a:gd name="adj" fmla="val 8634"/>
              </a:avLst>
            </a:prstGeom>
            <a:solidFill>
              <a:srgbClr val="38799A"/>
            </a:solidFill>
            <a:ln w="3175">
              <a:noFill/>
              <a:round/>
              <a:headEnd/>
              <a:tailEnd/>
            </a:ln>
            <a:effectLst>
              <a:innerShdw blurRad="50800">
                <a:prstClr val="black">
                  <a:alpha val="56000"/>
                </a:prstClr>
              </a:innerShdw>
            </a:effectLst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400" b="1">
                <a:solidFill>
                  <a:prstClr val="black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pic>
          <p:nvPicPr>
            <p:cNvPr id="311" name="Picture 3" descr="E:\PNG\기타\빛광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2132" y="3887937"/>
              <a:ext cx="226310" cy="3377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5" name="제목 114"/>
            <p:cNvSpPr txBox="1">
              <a:spLocks/>
            </p:cNvSpPr>
            <p:nvPr/>
          </p:nvSpPr>
          <p:spPr>
            <a:xfrm>
              <a:off x="2771760" y="3919597"/>
              <a:ext cx="505560" cy="212780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en-US" altLang="ko-KR" sz="900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A</a:t>
              </a:r>
              <a:r>
                <a:rPr lang="ko-KR" altLang="en-US" sz="900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사업 </a:t>
              </a:r>
              <a:endParaRPr lang="ko-KR" altLang="en-US" sz="90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endParaRPr>
            </a:p>
          </p:txBody>
        </p:sp>
      </p:grpSp>
      <p:sp>
        <p:nvSpPr>
          <p:cNvPr id="319" name="TextBox 318"/>
          <p:cNvSpPr txBox="1"/>
          <p:nvPr/>
        </p:nvSpPr>
        <p:spPr>
          <a:xfrm>
            <a:off x="2728540" y="3883746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prstClr val="black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+</a:t>
            </a:r>
            <a:endParaRPr lang="ko-KR" altLang="en-US" sz="1600" dirty="0">
              <a:solidFill>
                <a:prstClr val="black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2649569" y="3487143"/>
            <a:ext cx="540032" cy="201087"/>
          </a:xfrm>
          <a:prstGeom prst="rect">
            <a:avLst/>
          </a:prstGeom>
          <a:solidFill>
            <a:schemeClr val="bg1"/>
          </a:solidFill>
          <a:ln w="1587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36" name="Text Box 170"/>
          <p:cNvSpPr txBox="1">
            <a:spLocks noChangeArrowheads="1"/>
          </p:cNvSpPr>
          <p:nvPr/>
        </p:nvSpPr>
        <p:spPr bwMode="auto">
          <a:xfrm>
            <a:off x="2536806" y="3440892"/>
            <a:ext cx="720000" cy="26161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lIns="90000">
            <a:spAutoFit/>
          </a:bodyPr>
          <a:lstStyle/>
          <a:p>
            <a:pPr algn="ctr" eaLnBrk="0" latinLnBrk="0" hangingPunct="0">
              <a:buSzPct val="100000"/>
              <a:defRPr/>
            </a:pPr>
            <a:r>
              <a:rPr lang="en-US" altLang="ko-KR" sz="1100" kern="0" spc="-1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(</a:t>
            </a:r>
            <a:r>
              <a:rPr lang="ko-KR" altLang="en-US" sz="1100" kern="0" spc="-1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사업재편</a:t>
            </a:r>
            <a:r>
              <a:rPr lang="en-US" altLang="ko-KR" sz="1100" kern="0" spc="-1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)</a:t>
            </a:r>
            <a:endParaRPr lang="ko-KR" altLang="en-US" sz="1100" kern="0" spc="-10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237" name="직사각형 236"/>
          <p:cNvSpPr/>
          <p:nvPr/>
        </p:nvSpPr>
        <p:spPr>
          <a:xfrm>
            <a:off x="3220869" y="4145117"/>
            <a:ext cx="492444" cy="2342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ko-KR" altLang="en-US" sz="1000" b="1" kern="0" spc="-100" dirty="0" err="1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法제정</a:t>
            </a:r>
            <a:endParaRPr lang="ko-KR" altLang="en-US" sz="1000" b="1" kern="0" spc="-100" dirty="0">
              <a:gradFill>
                <a:gsLst>
                  <a:gs pos="100000">
                    <a:srgbClr val="0070C0"/>
                  </a:gs>
                  <a:gs pos="0">
                    <a:srgbClr val="1F497D">
                      <a:lumMod val="75000"/>
                    </a:srgbClr>
                  </a:gs>
                </a:gsLst>
                <a:lin ang="54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40" name="Text Box 5"/>
          <p:cNvSpPr txBox="1">
            <a:spLocks noChangeArrowheads="1"/>
          </p:cNvSpPr>
          <p:nvPr/>
        </p:nvSpPr>
        <p:spPr bwMode="auto">
          <a:xfrm>
            <a:off x="4711814" y="2869913"/>
            <a:ext cx="39549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buFont typeface="Arial" panose="020B0604020202020204" pitchFamily="34" charset="0"/>
              <a:buChar char="•"/>
            </a:pPr>
            <a:r>
              <a:rPr lang="ko-KR" altLang="en-US" sz="17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유망기업 상장활성화 지속 추진</a:t>
            </a:r>
            <a:endParaRPr lang="en-US" altLang="ko-KR" sz="1700" kern="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grpSp>
        <p:nvGrpSpPr>
          <p:cNvPr id="241" name="그룹 240"/>
          <p:cNvGrpSpPr/>
          <p:nvPr/>
        </p:nvGrpSpPr>
        <p:grpSpPr>
          <a:xfrm>
            <a:off x="4877618" y="3203109"/>
            <a:ext cx="3581806" cy="1285312"/>
            <a:chOff x="-2159713" y="2907444"/>
            <a:chExt cx="2892456" cy="950600"/>
          </a:xfrm>
        </p:grpSpPr>
        <p:sp>
          <p:nvSpPr>
            <p:cNvPr id="244" name="직사각형 243"/>
            <p:cNvSpPr/>
            <p:nvPr/>
          </p:nvSpPr>
          <p:spPr>
            <a:xfrm>
              <a:off x="-2159713" y="2937488"/>
              <a:ext cx="2892454" cy="920556"/>
            </a:xfrm>
            <a:prstGeom prst="rect">
              <a:avLst/>
            </a:prstGeom>
            <a:solidFill>
              <a:schemeClr val="bg1"/>
            </a:solidFill>
            <a:ln w="3175" cap="rnd">
              <a:solidFill>
                <a:srgbClr val="DDDDDD"/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45" name="직사각형 244"/>
            <p:cNvSpPr/>
            <p:nvPr/>
          </p:nvSpPr>
          <p:spPr>
            <a:xfrm>
              <a:off x="-2159713" y="2937488"/>
              <a:ext cx="2892456" cy="145564"/>
            </a:xfrm>
            <a:prstGeom prst="rect">
              <a:avLst/>
            </a:prstGeom>
            <a:solidFill>
              <a:srgbClr val="DDDDDD"/>
            </a:solidFill>
            <a:ln w="31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49" name="직사각형 248"/>
            <p:cNvSpPr/>
            <p:nvPr/>
          </p:nvSpPr>
          <p:spPr>
            <a:xfrm>
              <a:off x="-1797372" y="2907444"/>
              <a:ext cx="2075328" cy="2162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300" dirty="0">
                  <a:gradFill>
                    <a:gsLst>
                      <a:gs pos="100000">
                        <a:srgbClr val="000000"/>
                      </a:gs>
                      <a:gs pos="100000">
                        <a:srgbClr val="BBE0E3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기업의 상장 수요에 따른 제도개선</a:t>
              </a:r>
            </a:p>
          </p:txBody>
        </p:sp>
      </p:grpSp>
      <p:sp>
        <p:nvSpPr>
          <p:cNvPr id="250" name="직사각형 249"/>
          <p:cNvSpPr/>
          <p:nvPr/>
        </p:nvSpPr>
        <p:spPr>
          <a:xfrm>
            <a:off x="4930543" y="3487143"/>
            <a:ext cx="19989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3350" indent="-133350" defTabSz="1330325" eaLnBrk="0" latinLnBrk="0" hangingPunct="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ko-KR" altLang="en-US" sz="1200" b="1" kern="0" dirty="0" err="1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코넥스시장</a:t>
            </a:r>
            <a:r>
              <a:rPr lang="ko-KR" altLang="en-US" sz="1200" b="1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수요기반 확충</a:t>
            </a:r>
            <a:endParaRPr lang="en-US" altLang="ko-KR" sz="1200" b="1" kern="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  <a:p>
            <a:pPr marL="133350" indent="-133350" defTabSz="1330325" eaLnBrk="0" latinLnBrk="0" hangingPunct="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ko-KR" sz="1200" b="1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SPAC</a:t>
            </a:r>
            <a:r>
              <a:rPr lang="ko-KR" altLang="en-US" sz="1200" b="1" kern="0" dirty="0" err="1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합병시</a:t>
            </a:r>
            <a:r>
              <a:rPr lang="ko-KR" altLang="en-US" sz="1200" b="1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심사 간소화</a:t>
            </a:r>
            <a:endParaRPr lang="en-US" altLang="ko-KR" sz="1200" b="1" kern="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  <a:p>
            <a:pPr marL="133350" indent="-133350" defTabSz="1330325" eaLnBrk="0" latinLnBrk="0" hangingPunct="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ko-KR" altLang="en-US" sz="1200" b="1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상장기업에 대한 규제완화</a:t>
            </a:r>
          </a:p>
        </p:txBody>
      </p:sp>
      <p:sp>
        <p:nvSpPr>
          <p:cNvPr id="251" name="직사각형 250"/>
          <p:cNvSpPr/>
          <p:nvPr/>
        </p:nvSpPr>
        <p:spPr>
          <a:xfrm>
            <a:off x="6933590" y="3571696"/>
            <a:ext cx="1480370" cy="855895"/>
          </a:xfrm>
          <a:prstGeom prst="rect">
            <a:avLst/>
          </a:prstGeom>
          <a:ln w="19050">
            <a:prstDash val="sysDot"/>
            <a:tailEnd type="non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252" name="직사각형 251"/>
          <p:cNvSpPr/>
          <p:nvPr/>
        </p:nvSpPr>
        <p:spPr>
          <a:xfrm>
            <a:off x="7166320" y="3494705"/>
            <a:ext cx="1025529" cy="161227"/>
          </a:xfrm>
          <a:prstGeom prst="rect">
            <a:avLst/>
          </a:prstGeom>
          <a:solidFill>
            <a:schemeClr val="bg1"/>
          </a:solidFill>
          <a:ln w="1587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53" name="직사각형 252"/>
          <p:cNvSpPr/>
          <p:nvPr/>
        </p:nvSpPr>
        <p:spPr>
          <a:xfrm>
            <a:off x="7085248" y="3451317"/>
            <a:ext cx="118814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en-US" altLang="ko-KR" sz="11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&lt;</a:t>
            </a:r>
            <a:r>
              <a:rPr lang="ko-KR" altLang="en-US" sz="1100" kern="0" dirty="0" err="1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코넥스</a:t>
            </a:r>
            <a:r>
              <a:rPr lang="ko-KR" altLang="en-US" sz="11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 기업 수</a:t>
            </a:r>
            <a:r>
              <a:rPr lang="en-US" altLang="ko-KR" sz="11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&gt;</a:t>
            </a:r>
            <a:endParaRPr lang="ko-KR" altLang="en-US" sz="1100" kern="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F79646">
                      <a:lumMod val="75000"/>
                    </a:srgbClr>
                  </a:gs>
                </a:gsLst>
                <a:lin ang="54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  <a:cs typeface="Arial" panose="020B0604020202020204" pitchFamily="34" charset="0"/>
            </a:endParaRPr>
          </a:p>
        </p:txBody>
      </p:sp>
      <p:grpSp>
        <p:nvGrpSpPr>
          <p:cNvPr id="216" name="그룹 215"/>
          <p:cNvGrpSpPr/>
          <p:nvPr/>
        </p:nvGrpSpPr>
        <p:grpSpPr>
          <a:xfrm>
            <a:off x="6858154" y="481896"/>
            <a:ext cx="1859830" cy="333943"/>
            <a:chOff x="5957544" y="497136"/>
            <a:chExt cx="1859830" cy="333943"/>
          </a:xfrm>
        </p:grpSpPr>
        <p:sp>
          <p:nvSpPr>
            <p:cNvPr id="238" name="모서리가 둥근 직사각형 237"/>
            <p:cNvSpPr/>
            <p:nvPr/>
          </p:nvSpPr>
          <p:spPr>
            <a:xfrm>
              <a:off x="6035047" y="525727"/>
              <a:ext cx="812855" cy="25059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 w="952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255" name="Text Box 5"/>
            <p:cNvSpPr txBox="1">
              <a:spLocks noChangeArrowheads="1"/>
            </p:cNvSpPr>
            <p:nvPr/>
          </p:nvSpPr>
          <p:spPr bwMode="auto">
            <a:xfrm>
              <a:off x="6807082" y="507914"/>
              <a:ext cx="10102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latinLnBrk="0" hangingPunct="1">
                <a:defRPr/>
              </a:pPr>
              <a:r>
                <a:rPr lang="ko-KR" altLang="en-US" sz="1500" kern="0" spc="-90" dirty="0" smtClean="0">
                  <a:gradFill>
                    <a:gsLst>
                      <a:gs pos="100000">
                        <a:srgbClr val="4F81BD">
                          <a:lumMod val="75000"/>
                        </a:srgbClr>
                      </a:gs>
                      <a:gs pos="100000">
                        <a:srgbClr val="00589A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금융생태계</a:t>
              </a:r>
              <a:endParaRPr lang="ko-KR" altLang="en-US" sz="1500" kern="0" spc="-90" dirty="0">
                <a:gradFill>
                  <a:gsLst>
                    <a:gs pos="100000">
                      <a:srgbClr val="4F81BD">
                        <a:lumMod val="75000"/>
                      </a:srgbClr>
                    </a:gs>
                    <a:gs pos="100000">
                      <a:srgbClr val="00589A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256" name="TextBox 255"/>
            <p:cNvSpPr txBox="1"/>
            <p:nvPr/>
          </p:nvSpPr>
          <p:spPr>
            <a:xfrm>
              <a:off x="5957544" y="497136"/>
              <a:ext cx="9678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base">
                <a:spcAft>
                  <a:spcPct val="0"/>
                </a:spcAft>
                <a:buClr>
                  <a:prstClr val="black">
                    <a:lumMod val="85000"/>
                    <a:lumOff val="15000"/>
                  </a:prstClr>
                </a:buClr>
              </a:pPr>
              <a:r>
                <a:rPr kumimoji="1" lang="ko-KR" altLang="en-US" sz="1400" b="1" spc="-40" dirty="0">
                  <a:gradFill>
                    <a:gsLst>
                      <a:gs pos="100000">
                        <a:prstClr val="white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창조경제</a:t>
              </a:r>
            </a:p>
          </p:txBody>
        </p:sp>
      </p:grpSp>
      <p:grpSp>
        <p:nvGrpSpPr>
          <p:cNvPr id="188" name="그룹 141"/>
          <p:cNvGrpSpPr/>
          <p:nvPr/>
        </p:nvGrpSpPr>
        <p:grpSpPr>
          <a:xfrm>
            <a:off x="323528" y="1182238"/>
            <a:ext cx="8990224" cy="549717"/>
            <a:chOff x="323528" y="5798540"/>
            <a:chExt cx="8990224" cy="549717"/>
          </a:xfrm>
        </p:grpSpPr>
        <p:grpSp>
          <p:nvGrpSpPr>
            <p:cNvPr id="190" name="그룹 142"/>
            <p:cNvGrpSpPr/>
            <p:nvPr/>
          </p:nvGrpSpPr>
          <p:grpSpPr>
            <a:xfrm>
              <a:off x="323528" y="5798540"/>
              <a:ext cx="8741788" cy="549717"/>
              <a:chOff x="9525" y="336688"/>
              <a:chExt cx="4102220" cy="558662"/>
            </a:xfrm>
          </p:grpSpPr>
          <p:sp>
            <p:nvSpPr>
              <p:cNvPr id="192" name="직사각형 191"/>
              <p:cNvSpPr/>
              <p:nvPr/>
            </p:nvSpPr>
            <p:spPr bwMode="auto">
              <a:xfrm>
                <a:off x="12828" y="336688"/>
                <a:ext cx="4098917" cy="558662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kern="0">
                  <a:solidFill>
                    <a:srgbClr val="FFFF00"/>
                  </a:solidFill>
                  <a:latin typeface="HY헤드라인M"/>
                  <a:ea typeface="HY헤드라인M"/>
                </a:endParaRPr>
              </a:p>
            </p:txBody>
          </p:sp>
          <p:grpSp>
            <p:nvGrpSpPr>
              <p:cNvPr id="193" name="그룹 145"/>
              <p:cNvGrpSpPr/>
              <p:nvPr/>
            </p:nvGrpSpPr>
            <p:grpSpPr>
              <a:xfrm>
                <a:off x="9525" y="336688"/>
                <a:ext cx="3935812" cy="558662"/>
                <a:chOff x="130761" y="336688"/>
                <a:chExt cx="3814576" cy="558662"/>
              </a:xfrm>
            </p:grpSpPr>
            <p:cxnSp>
              <p:nvCxnSpPr>
                <p:cNvPr id="194" name="직선 연결선 193"/>
                <p:cNvCxnSpPr/>
                <p:nvPr/>
              </p:nvCxnSpPr>
              <p:spPr bwMode="auto">
                <a:xfrm flipH="1">
                  <a:off x="130761" y="336688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5" name="직선 연결선 194"/>
                <p:cNvCxnSpPr/>
                <p:nvPr/>
              </p:nvCxnSpPr>
              <p:spPr bwMode="auto">
                <a:xfrm flipH="1">
                  <a:off x="130761" y="895350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191" name="직사각형 190"/>
            <p:cNvSpPr/>
            <p:nvPr/>
          </p:nvSpPr>
          <p:spPr>
            <a:xfrm>
              <a:off x="1456200" y="5847015"/>
              <a:ext cx="785755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2400" b="1" kern="0" spc="-150" dirty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자금회수와 재투자의 선순환 구조를 만들겠습니다</a:t>
              </a:r>
              <a:r>
                <a:rPr lang="en-US" altLang="ko-KR" sz="2400" b="1" kern="0" spc="-150" dirty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96" name="그룹 195"/>
          <p:cNvGrpSpPr/>
          <p:nvPr/>
        </p:nvGrpSpPr>
        <p:grpSpPr>
          <a:xfrm>
            <a:off x="321553" y="1237362"/>
            <a:ext cx="1235839" cy="422717"/>
            <a:chOff x="4756576" y="5581400"/>
            <a:chExt cx="1235839" cy="422717"/>
          </a:xfrm>
        </p:grpSpPr>
        <p:grpSp>
          <p:nvGrpSpPr>
            <p:cNvPr id="197" name="그룹 196"/>
            <p:cNvGrpSpPr/>
            <p:nvPr/>
          </p:nvGrpSpPr>
          <p:grpSpPr>
            <a:xfrm>
              <a:off x="4867496" y="5581400"/>
              <a:ext cx="1074440" cy="422717"/>
              <a:chOff x="4867496" y="5581400"/>
              <a:chExt cx="1074440" cy="422717"/>
            </a:xfrm>
          </p:grpSpPr>
          <p:sp>
            <p:nvSpPr>
              <p:cNvPr id="200" name="오각형 199"/>
              <p:cNvSpPr/>
              <p:nvPr/>
            </p:nvSpPr>
            <p:spPr>
              <a:xfrm>
                <a:off x="4867496" y="5581400"/>
                <a:ext cx="1074440" cy="422717"/>
              </a:xfrm>
              <a:prstGeom prst="homePlate">
                <a:avLst>
                  <a:gd name="adj" fmla="val 36772"/>
                </a:avLst>
              </a:prstGeom>
              <a:solidFill>
                <a:srgbClr val="23639D"/>
              </a:solidFill>
              <a:ln>
                <a:noFill/>
              </a:ln>
              <a:effectLst>
                <a:outerShdw blurRad="38100" dist="12700" dir="2700000" algn="ctr" rotWithShape="0">
                  <a:srgbClr val="000000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  <a:latin typeface="-윤고딕340" panose="02030504000101010101" pitchFamily="18" charset="-127"/>
                  <a:ea typeface="-윤고딕340" panose="02030504000101010101" pitchFamily="18" charset="-127"/>
                </a:endParaRPr>
              </a:p>
            </p:txBody>
          </p:sp>
          <p:sp>
            <p:nvSpPr>
              <p:cNvPr id="204" name="자유형 203"/>
              <p:cNvSpPr/>
              <p:nvPr/>
            </p:nvSpPr>
            <p:spPr>
              <a:xfrm>
                <a:off x="4868779" y="5590673"/>
                <a:ext cx="922421" cy="409074"/>
              </a:xfrm>
              <a:custGeom>
                <a:avLst/>
                <a:gdLst>
                  <a:gd name="connsiteX0" fmla="*/ 0 w 922421"/>
                  <a:gd name="connsiteY0" fmla="*/ 409074 h 409074"/>
                  <a:gd name="connsiteX1" fmla="*/ 922421 w 922421"/>
                  <a:gd name="connsiteY1" fmla="*/ 0 h 409074"/>
                  <a:gd name="connsiteX2" fmla="*/ 0 w 922421"/>
                  <a:gd name="connsiteY2" fmla="*/ 0 h 409074"/>
                  <a:gd name="connsiteX3" fmla="*/ 0 w 922421"/>
                  <a:gd name="connsiteY3" fmla="*/ 409074 h 409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2421" h="409074">
                    <a:moveTo>
                      <a:pt x="0" y="409074"/>
                    </a:moveTo>
                    <a:lnTo>
                      <a:pt x="922421" y="0"/>
                    </a:lnTo>
                    <a:lnTo>
                      <a:pt x="0" y="0"/>
                    </a:lnTo>
                    <a:lnTo>
                      <a:pt x="0" y="409074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alpha val="10000"/>
                    </a:schemeClr>
                  </a:gs>
                  <a:gs pos="0">
                    <a:schemeClr val="bg1">
                      <a:alpha val="27000"/>
                    </a:schemeClr>
                  </a:gs>
                </a:gsLst>
                <a:lin ang="9000000" scaled="0"/>
              </a:gradFill>
              <a:ln w="15875" cap="rnd">
                <a:noFill/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99" name="제목 114"/>
            <p:cNvSpPr txBox="1">
              <a:spLocks/>
            </p:cNvSpPr>
            <p:nvPr/>
          </p:nvSpPr>
          <p:spPr>
            <a:xfrm>
              <a:off x="4756576" y="5635304"/>
              <a:ext cx="1235839" cy="314907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b="1" kern="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회수단계</a:t>
              </a:r>
              <a:endParaRPr lang="en-US" altLang="ko-KR" b="1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7481504" y="1236440"/>
            <a:ext cx="1383720" cy="462054"/>
            <a:chOff x="7651806" y="1572089"/>
            <a:chExt cx="1355788" cy="452727"/>
          </a:xfrm>
        </p:grpSpPr>
        <p:pic>
          <p:nvPicPr>
            <p:cNvPr id="221" name="그림 22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1806" y="1700808"/>
              <a:ext cx="678351" cy="202840"/>
            </a:xfrm>
            <a:prstGeom prst="rect">
              <a:avLst/>
            </a:prstGeom>
          </p:spPr>
        </p:pic>
        <p:pic>
          <p:nvPicPr>
            <p:cNvPr id="222" name="그림 221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25185" b="23889"/>
            <a:stretch/>
          </p:blipFill>
          <p:spPr>
            <a:xfrm>
              <a:off x="8347812" y="1772816"/>
              <a:ext cx="659782" cy="252000"/>
            </a:xfrm>
            <a:prstGeom prst="rect">
              <a:avLst/>
            </a:prstGeom>
          </p:spPr>
        </p:pic>
        <p:pic>
          <p:nvPicPr>
            <p:cNvPr id="223" name="그림 22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2914" y="1572089"/>
              <a:ext cx="528715" cy="202840"/>
            </a:xfrm>
            <a:prstGeom prst="rect">
              <a:avLst/>
            </a:prstGeom>
          </p:spPr>
        </p:pic>
      </p:grpSp>
      <p:sp>
        <p:nvSpPr>
          <p:cNvPr id="205" name="TextBox 204"/>
          <p:cNvSpPr txBox="1"/>
          <p:nvPr/>
        </p:nvSpPr>
        <p:spPr>
          <a:xfrm>
            <a:off x="844262" y="5800343"/>
            <a:ext cx="870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3</a:t>
            </a:r>
            <a:r>
              <a:rPr lang="ko-KR" altLang="en-US" sz="140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년간</a:t>
            </a:r>
          </a:p>
        </p:txBody>
      </p:sp>
      <p:sp>
        <p:nvSpPr>
          <p:cNvPr id="208" name="Text Box 170"/>
          <p:cNvSpPr txBox="1">
            <a:spLocks noChangeArrowheads="1"/>
          </p:cNvSpPr>
          <p:nvPr/>
        </p:nvSpPr>
        <p:spPr bwMode="auto">
          <a:xfrm>
            <a:off x="7731504" y="3619430"/>
            <a:ext cx="70448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>
            <a:spAutoFit/>
          </a:bodyPr>
          <a:lstStyle/>
          <a:p>
            <a:pPr algn="ctr" eaLnBrk="0" latinLnBrk="0" hangingPunct="0">
              <a:buSzPct val="100000"/>
              <a:defRPr/>
            </a:pPr>
            <a:r>
              <a:rPr lang="en-US" altLang="ko-KR" sz="1200" kern="0" spc="-150" dirty="0" smtClean="0">
                <a:gradFill>
                  <a:gsLst>
                    <a:gs pos="100000">
                      <a:prstClr val="black">
                        <a:lumMod val="50000"/>
                        <a:lumOff val="50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110 + </a:t>
            </a:r>
            <a:r>
              <a:rPr lang="el-GR" altLang="ko-KR" sz="1200" kern="0" spc="-150" dirty="0" smtClean="0">
                <a:gradFill>
                  <a:gsLst>
                    <a:gs pos="100000">
                      <a:prstClr val="black">
                        <a:lumMod val="50000"/>
                        <a:lumOff val="50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α</a:t>
            </a:r>
            <a:endParaRPr lang="ko-KR" altLang="en-US" sz="1200" kern="0" spc="-150" dirty="0">
              <a:gradFill>
                <a:gsLst>
                  <a:gs pos="100000">
                    <a:prstClr val="black">
                      <a:lumMod val="50000"/>
                      <a:lumOff val="50000"/>
                    </a:prstClr>
                  </a:gs>
                  <a:gs pos="100000">
                    <a:prstClr val="white">
                      <a:lumMod val="75000"/>
                    </a:prstClr>
                  </a:gs>
                  <a:gs pos="100000">
                    <a:prstClr val="white">
                      <a:lumMod val="65000"/>
                    </a:prstClr>
                  </a:gs>
                </a:gsLst>
                <a:lin ang="54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17" name="직사각형 216"/>
          <p:cNvSpPr/>
          <p:nvPr/>
        </p:nvSpPr>
        <p:spPr>
          <a:xfrm>
            <a:off x="7148601" y="4114450"/>
            <a:ext cx="143933" cy="13250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18" name="직사각형 217"/>
          <p:cNvSpPr/>
          <p:nvPr/>
        </p:nvSpPr>
        <p:spPr>
          <a:xfrm>
            <a:off x="8007803" y="3864245"/>
            <a:ext cx="143933" cy="38271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19" name="직사각형 218"/>
          <p:cNvSpPr/>
          <p:nvPr/>
        </p:nvSpPr>
        <p:spPr>
          <a:xfrm>
            <a:off x="7005826" y="4242114"/>
            <a:ext cx="407569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en-US" altLang="ko-KR" sz="600" kern="0" spc="-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'13</a:t>
            </a:r>
            <a:r>
              <a:rPr lang="ko-KR" altLang="en-US" sz="600" kern="0" spc="-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년말</a:t>
            </a:r>
            <a:endParaRPr lang="ko-KR" altLang="en-US" sz="600" kern="0" spc="-5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F79646">
                      <a:lumMod val="75000"/>
                    </a:srgbClr>
                  </a:gs>
                </a:gsLst>
                <a:lin ang="54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20" name="Text Box 170"/>
          <p:cNvSpPr txBox="1">
            <a:spLocks noChangeArrowheads="1"/>
          </p:cNvSpPr>
          <p:nvPr/>
        </p:nvSpPr>
        <p:spPr bwMode="auto">
          <a:xfrm>
            <a:off x="7030083" y="3733231"/>
            <a:ext cx="3347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>
            <a:spAutoFit/>
          </a:bodyPr>
          <a:lstStyle/>
          <a:p>
            <a:pPr algn="ctr" eaLnBrk="0" latinLnBrk="0" hangingPunct="0">
              <a:buSzPct val="100000"/>
              <a:defRPr/>
            </a:pPr>
            <a:r>
              <a:rPr lang="en-US" altLang="ko-KR" sz="1200" kern="0" spc="-150" dirty="0" smtClean="0">
                <a:gradFill>
                  <a:gsLst>
                    <a:gs pos="100000">
                      <a:prstClr val="black">
                        <a:lumMod val="50000"/>
                        <a:lumOff val="50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45</a:t>
            </a:r>
            <a:endParaRPr lang="ko-KR" altLang="en-US" sz="1200" kern="0" spc="-150" dirty="0">
              <a:gradFill>
                <a:gsLst>
                  <a:gs pos="100000">
                    <a:prstClr val="black">
                      <a:lumMod val="50000"/>
                      <a:lumOff val="50000"/>
                    </a:prstClr>
                  </a:gs>
                  <a:gs pos="100000">
                    <a:prstClr val="white">
                      <a:lumMod val="75000"/>
                    </a:prstClr>
                  </a:gs>
                  <a:gs pos="100000">
                    <a:prstClr val="white">
                      <a:lumMod val="65000"/>
                    </a:prstClr>
                  </a:gs>
                </a:gsLst>
                <a:lin ang="54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cxnSp>
        <p:nvCxnSpPr>
          <p:cNvPr id="233" name="직선 연결선 232"/>
          <p:cNvCxnSpPr/>
          <p:nvPr/>
        </p:nvCxnSpPr>
        <p:spPr>
          <a:xfrm>
            <a:off x="6968014" y="4248374"/>
            <a:ext cx="138066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직사각형 234"/>
          <p:cNvSpPr/>
          <p:nvPr/>
        </p:nvSpPr>
        <p:spPr>
          <a:xfrm>
            <a:off x="7567928" y="4034725"/>
            <a:ext cx="143933" cy="21222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42" name="Text Box 170"/>
          <p:cNvSpPr txBox="1">
            <a:spLocks noChangeArrowheads="1"/>
          </p:cNvSpPr>
          <p:nvPr/>
        </p:nvSpPr>
        <p:spPr bwMode="auto">
          <a:xfrm>
            <a:off x="7397559" y="3709790"/>
            <a:ext cx="3941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>
            <a:spAutoFit/>
          </a:bodyPr>
          <a:lstStyle/>
          <a:p>
            <a:pPr algn="ctr" eaLnBrk="0" latinLnBrk="0" hangingPunct="0">
              <a:buSzPct val="100000"/>
              <a:defRPr/>
            </a:pPr>
            <a:r>
              <a:rPr lang="en-US" altLang="ko-KR" sz="1200" kern="0" spc="-150" dirty="0" smtClean="0">
                <a:gradFill>
                  <a:gsLst>
                    <a:gs pos="100000">
                      <a:prstClr val="black">
                        <a:lumMod val="50000"/>
                        <a:lumOff val="50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79</a:t>
            </a:r>
            <a:endParaRPr lang="ko-KR" altLang="en-US" sz="1200" kern="0" spc="-150" dirty="0">
              <a:gradFill>
                <a:gsLst>
                  <a:gs pos="100000">
                    <a:prstClr val="black">
                      <a:lumMod val="50000"/>
                      <a:lumOff val="50000"/>
                    </a:prstClr>
                  </a:gs>
                  <a:gs pos="100000">
                    <a:prstClr val="white">
                      <a:lumMod val="75000"/>
                    </a:prstClr>
                  </a:gs>
                  <a:gs pos="100000">
                    <a:prstClr val="white">
                      <a:lumMod val="65000"/>
                    </a:prstClr>
                  </a:gs>
                </a:gsLst>
                <a:lin ang="54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43" name="직사각형 242"/>
          <p:cNvSpPr/>
          <p:nvPr/>
        </p:nvSpPr>
        <p:spPr>
          <a:xfrm>
            <a:off x="7436109" y="4242114"/>
            <a:ext cx="407569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en-US" altLang="ko-KR" sz="600" kern="0" spc="-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'14</a:t>
            </a:r>
            <a:r>
              <a:rPr lang="ko-KR" altLang="en-US" sz="600" kern="0" spc="-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년말</a:t>
            </a:r>
            <a:endParaRPr lang="ko-KR" altLang="en-US" sz="600" kern="0" spc="-5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F79646">
                      <a:lumMod val="75000"/>
                    </a:srgbClr>
                  </a:gs>
                </a:gsLst>
                <a:lin ang="54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46" name="직사각형 245"/>
          <p:cNvSpPr/>
          <p:nvPr/>
        </p:nvSpPr>
        <p:spPr>
          <a:xfrm>
            <a:off x="7879961" y="4242114"/>
            <a:ext cx="407569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en-US" altLang="ko-KR" sz="600" kern="0" spc="-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'15</a:t>
            </a:r>
            <a:r>
              <a:rPr lang="ko-KR" altLang="en-US" sz="600" kern="0" spc="-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년말</a:t>
            </a:r>
            <a:endParaRPr lang="ko-KR" altLang="en-US" sz="600" kern="0" spc="-5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F79646">
                      <a:lumMod val="75000"/>
                    </a:srgbClr>
                  </a:gs>
                </a:gsLst>
                <a:lin ang="54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  <a:cs typeface="Arial" panose="020B0604020202020204" pitchFamily="34" charset="0"/>
            </a:endParaRPr>
          </a:p>
        </p:txBody>
      </p:sp>
      <p:pic>
        <p:nvPicPr>
          <p:cNvPr id="1027" name="Picture 3" descr="C:\Users\Administrator\Desktop\2015미래부-업무보고\img\56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69898" flipH="1">
            <a:off x="7239169" y="3625062"/>
            <a:ext cx="654304" cy="6908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969080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2"/>
          <p:cNvSpPr>
            <a:spLocks noChangeArrowheads="1"/>
          </p:cNvSpPr>
          <p:nvPr/>
        </p:nvSpPr>
        <p:spPr bwMode="auto">
          <a:xfrm>
            <a:off x="462336" y="2101151"/>
            <a:ext cx="8215367" cy="4320332"/>
          </a:xfrm>
          <a:prstGeom prst="rect">
            <a:avLst/>
          </a:prstGeom>
          <a:solidFill>
            <a:srgbClr val="F9F9F9"/>
          </a:solidFill>
          <a:ln w="3175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grpSp>
        <p:nvGrpSpPr>
          <p:cNvPr id="2" name="그룹 114"/>
          <p:cNvGrpSpPr/>
          <p:nvPr/>
        </p:nvGrpSpPr>
        <p:grpSpPr>
          <a:xfrm>
            <a:off x="462334" y="1930222"/>
            <a:ext cx="8217598" cy="400110"/>
            <a:chOff x="462334" y="2105944"/>
            <a:chExt cx="8217598" cy="400110"/>
          </a:xfrm>
        </p:grpSpPr>
        <p:grpSp>
          <p:nvGrpSpPr>
            <p:cNvPr id="3" name="그룹 156"/>
            <p:cNvGrpSpPr/>
            <p:nvPr/>
          </p:nvGrpSpPr>
          <p:grpSpPr>
            <a:xfrm>
              <a:off x="462334" y="2105944"/>
              <a:ext cx="8217598" cy="400110"/>
              <a:chOff x="458857" y="5257863"/>
              <a:chExt cx="8217598" cy="460736"/>
            </a:xfrm>
          </p:grpSpPr>
          <p:grpSp>
            <p:nvGrpSpPr>
              <p:cNvPr id="4" name="그룹 66"/>
              <p:cNvGrpSpPr/>
              <p:nvPr/>
            </p:nvGrpSpPr>
            <p:grpSpPr>
              <a:xfrm>
                <a:off x="458857" y="5301208"/>
                <a:ext cx="8217598" cy="385152"/>
                <a:chOff x="1825122" y="2312279"/>
                <a:chExt cx="6622005" cy="271806"/>
              </a:xfrm>
            </p:grpSpPr>
            <p:cxnSp>
              <p:nvCxnSpPr>
                <p:cNvPr id="122" name="직선 연결선 121"/>
                <p:cNvCxnSpPr/>
                <p:nvPr/>
              </p:nvCxnSpPr>
              <p:spPr>
                <a:xfrm>
                  <a:off x="1825123" y="2584085"/>
                  <a:ext cx="662200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3" name="직사각형 122"/>
                <p:cNvSpPr/>
                <p:nvPr/>
              </p:nvSpPr>
              <p:spPr>
                <a:xfrm>
                  <a:off x="1825122" y="2312279"/>
                  <a:ext cx="6622003" cy="271806"/>
                </a:xfrm>
                <a:prstGeom prst="rect">
                  <a:avLst/>
                </a:prstGeom>
                <a:solidFill>
                  <a:schemeClr val="bg2"/>
                </a:solidFill>
                <a:ln w="25400" cap="rnd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24" name="직선 연결선 123"/>
                <p:cNvCxnSpPr/>
                <p:nvPr/>
              </p:nvCxnSpPr>
              <p:spPr>
                <a:xfrm>
                  <a:off x="1825122" y="2312279"/>
                  <a:ext cx="6622005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1" name="직사각형 120"/>
              <p:cNvSpPr/>
              <p:nvPr/>
            </p:nvSpPr>
            <p:spPr>
              <a:xfrm>
                <a:off x="573439" y="5257863"/>
                <a:ext cx="7981313" cy="4607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330325" eaLnBrk="0" latinLnBrk="0" hangingPunct="0">
                  <a:spcAft>
                    <a:spcPts val="600"/>
                  </a:spcAft>
                  <a:buSzPct val="100000"/>
                  <a:defRPr/>
                </a:pPr>
                <a:r>
                  <a:rPr lang="ko-KR" altLang="en-US" sz="2000" kern="0" spc="-150" dirty="0">
                    <a:gradFill>
                      <a:gsLst>
                        <a:gs pos="100000">
                          <a:srgbClr val="EEECE1">
                            <a:lumMod val="25000"/>
                          </a:srgbClr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40" pitchFamily="18" charset="-127"/>
                    <a:ea typeface="-윤고딕340" pitchFamily="18" charset="-127"/>
                  </a:rPr>
                  <a:t>실패 경험을 바탕으로 </a:t>
                </a:r>
                <a:r>
                  <a:rPr lang="ko-KR" altLang="en-US" sz="2000" kern="0" spc="-150" dirty="0" err="1">
                    <a:gradFill>
                      <a:gsLst>
                        <a:gs pos="100000">
                          <a:srgbClr val="EEECE1">
                            <a:lumMod val="25000"/>
                          </a:srgbClr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40" pitchFamily="18" charset="-127"/>
                    <a:ea typeface="-윤고딕340" pitchFamily="18" charset="-127"/>
                  </a:rPr>
                  <a:t>재창업을</a:t>
                </a:r>
                <a:r>
                  <a:rPr lang="ko-KR" altLang="en-US" sz="2000" kern="0" spc="-150" dirty="0">
                    <a:gradFill>
                      <a:gsLst>
                        <a:gs pos="100000">
                          <a:srgbClr val="EEECE1">
                            <a:lumMod val="25000"/>
                          </a:srgbClr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40" pitchFamily="18" charset="-127"/>
                    <a:ea typeface="-윤고딕340" pitchFamily="18" charset="-127"/>
                  </a:rPr>
                  <a:t> 준비하는 기업인 </a:t>
                </a:r>
                <a:r>
                  <a:rPr lang="en-US" altLang="ko-KR" sz="2000" kern="0" spc="-150" dirty="0">
                    <a:gradFill>
                      <a:gsLst>
                        <a:gs pos="100000">
                          <a:srgbClr val="EEECE1">
                            <a:lumMod val="25000"/>
                          </a:srgbClr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40" pitchFamily="18" charset="-127"/>
                    <a:ea typeface="-윤고딕340" pitchFamily="18" charset="-127"/>
                  </a:rPr>
                  <a:t>D</a:t>
                </a:r>
                <a:r>
                  <a:rPr lang="ko-KR" altLang="en-US" sz="2000" kern="0" spc="-150" dirty="0">
                    <a:gradFill>
                      <a:gsLst>
                        <a:gs pos="100000">
                          <a:srgbClr val="EEECE1">
                            <a:lumMod val="25000"/>
                          </a:srgbClr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40" pitchFamily="18" charset="-127"/>
                    <a:ea typeface="-윤고딕340" pitchFamily="18" charset="-127"/>
                  </a:rPr>
                  <a:t>씨</a:t>
                </a:r>
                <a:r>
                  <a:rPr lang="en-US" altLang="ko-KR" sz="2000" kern="0" spc="-150" dirty="0">
                    <a:gradFill>
                      <a:gsLst>
                        <a:gs pos="100000">
                          <a:srgbClr val="EEECE1">
                            <a:lumMod val="25000"/>
                          </a:srgbClr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40" pitchFamily="18" charset="-127"/>
                    <a:ea typeface="-윤고딕340" pitchFamily="18" charset="-127"/>
                  </a:rPr>
                  <a:t>,</a:t>
                </a:r>
              </a:p>
            </p:txBody>
          </p:sp>
        </p:grpSp>
        <p:grpSp>
          <p:nvGrpSpPr>
            <p:cNvPr id="5" name="그룹 163"/>
            <p:cNvGrpSpPr/>
            <p:nvPr/>
          </p:nvGrpSpPr>
          <p:grpSpPr>
            <a:xfrm>
              <a:off x="462336" y="2142457"/>
              <a:ext cx="111306" cy="342164"/>
              <a:chOff x="469466" y="1674340"/>
              <a:chExt cx="4007925" cy="354747"/>
            </a:xfrm>
          </p:grpSpPr>
          <p:sp>
            <p:nvSpPr>
              <p:cNvPr id="118" name="AutoShape 55"/>
              <p:cNvSpPr>
                <a:spLocks noChangeArrowheads="1"/>
              </p:cNvSpPr>
              <p:nvPr/>
            </p:nvSpPr>
            <p:spPr bwMode="auto">
              <a:xfrm>
                <a:off x="469466" y="1674340"/>
                <a:ext cx="4007925" cy="354747"/>
              </a:xfrm>
              <a:prstGeom prst="roundRect">
                <a:avLst>
                  <a:gd name="adj" fmla="val 0"/>
                </a:avLst>
              </a:prstGeom>
              <a:solidFill>
                <a:srgbClr val="AC7300"/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>
                  <a:solidFill>
                    <a:prstClr val="black"/>
                  </a:solidFill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119" name="자유형 118"/>
              <p:cNvSpPr/>
              <p:nvPr/>
            </p:nvSpPr>
            <p:spPr>
              <a:xfrm>
                <a:off x="483149" y="1682497"/>
                <a:ext cx="3824283" cy="346220"/>
              </a:xfrm>
              <a:custGeom>
                <a:avLst/>
                <a:gdLst>
                  <a:gd name="connsiteX0" fmla="*/ 0 w 922421"/>
                  <a:gd name="connsiteY0" fmla="*/ 409074 h 409074"/>
                  <a:gd name="connsiteX1" fmla="*/ 922421 w 922421"/>
                  <a:gd name="connsiteY1" fmla="*/ 0 h 409074"/>
                  <a:gd name="connsiteX2" fmla="*/ 0 w 922421"/>
                  <a:gd name="connsiteY2" fmla="*/ 0 h 409074"/>
                  <a:gd name="connsiteX3" fmla="*/ 0 w 922421"/>
                  <a:gd name="connsiteY3" fmla="*/ 409074 h 409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2421" h="409074">
                    <a:moveTo>
                      <a:pt x="0" y="409074"/>
                    </a:moveTo>
                    <a:lnTo>
                      <a:pt x="922421" y="0"/>
                    </a:lnTo>
                    <a:lnTo>
                      <a:pt x="0" y="0"/>
                    </a:lnTo>
                    <a:lnTo>
                      <a:pt x="0" y="409074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alpha val="10000"/>
                    </a:schemeClr>
                  </a:gs>
                  <a:gs pos="0">
                    <a:schemeClr val="bg1">
                      <a:alpha val="27000"/>
                    </a:schemeClr>
                  </a:gs>
                </a:gsLst>
                <a:lin ang="9000000" scaled="0"/>
              </a:gradFill>
              <a:ln w="15875" cap="rnd">
                <a:noFill/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13" name="모서리가 둥근 직사각형 8"/>
          <p:cNvSpPr/>
          <p:nvPr/>
        </p:nvSpPr>
        <p:spPr>
          <a:xfrm>
            <a:off x="3709205" y="2370591"/>
            <a:ext cx="4804633" cy="109628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>
            <a:innerShdw blurRad="152400" dir="13500000">
              <a:schemeClr val="bg1">
                <a:lumMod val="65000"/>
                <a:alpha val="31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214" name="Picture 2" descr="C:\Users\Administrator\Desktop\미래부가치평가\그림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17942" y="2405325"/>
            <a:ext cx="1791654" cy="2991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6" name="AutoShape 55"/>
          <p:cNvSpPr>
            <a:spLocks noChangeArrowheads="1"/>
          </p:cNvSpPr>
          <p:nvPr/>
        </p:nvSpPr>
        <p:spPr bwMode="auto">
          <a:xfrm>
            <a:off x="3709205" y="2372474"/>
            <a:ext cx="4804633" cy="357271"/>
          </a:xfrm>
          <a:prstGeom prst="roundRect">
            <a:avLst>
              <a:gd name="adj" fmla="val 0"/>
            </a:avLst>
          </a:prstGeom>
          <a:solidFill>
            <a:srgbClr val="23639D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19" name="제목 114"/>
          <p:cNvSpPr txBox="1">
            <a:spLocks/>
          </p:cNvSpPr>
          <p:nvPr/>
        </p:nvSpPr>
        <p:spPr>
          <a:xfrm>
            <a:off x="3631656" y="2366082"/>
            <a:ext cx="4560222" cy="357615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eaLnBrk="0" latinLnBrk="0" hangingPunct="0">
              <a:defRPr/>
            </a:pPr>
            <a:r>
              <a:rPr lang="ko-KR" altLang="en-US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  </a:t>
            </a:r>
            <a:r>
              <a:rPr lang="en-US" altLang="ko-KR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1. </a:t>
            </a:r>
            <a:r>
              <a:rPr lang="ko-KR" altLang="en-US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경영주 </a:t>
            </a:r>
            <a:r>
              <a:rPr lang="ko-KR" altLang="en-US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본인의 </a:t>
            </a:r>
            <a:r>
              <a:rPr lang="ko-KR" altLang="en-US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보증의무 면제</a:t>
            </a:r>
          </a:p>
        </p:txBody>
      </p:sp>
      <p:sp>
        <p:nvSpPr>
          <p:cNvPr id="220" name="직사각형 219"/>
          <p:cNvSpPr/>
          <p:nvPr/>
        </p:nvSpPr>
        <p:spPr>
          <a:xfrm>
            <a:off x="3837405" y="2737077"/>
            <a:ext cx="4806561" cy="687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defTabSz="1330325" eaLnBrk="0" latinLnBrk="0" hangingPunct="0"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ko-KR" altLang="en-US" sz="16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창업 → </a:t>
            </a:r>
            <a:r>
              <a:rPr lang="ko-KR" altLang="en-US" sz="1600" kern="0" dirty="0" err="1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비창업</a:t>
            </a:r>
            <a:r>
              <a:rPr lang="ko-KR" altLang="en-US" sz="16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기업까지 확대</a:t>
            </a:r>
            <a:endParaRPr lang="ko-KR" altLang="en-US" sz="1400" kern="0" spc="-15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  <a:p>
            <a:pPr marL="177800" indent="-177800" defTabSz="1330325" eaLnBrk="0" latinLnBrk="0" hangingPunct="0"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ko-KR" sz="16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AA</a:t>
            </a:r>
            <a:r>
              <a:rPr lang="ko-KR" altLang="en-US" sz="16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이상 우수기업</a:t>
            </a:r>
            <a:r>
              <a:rPr lang="en-US" altLang="ko-KR" sz="1400" kern="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(</a:t>
            </a:r>
            <a:r>
              <a:rPr lang="ko-KR" altLang="en-US" sz="1400" kern="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전체의 </a:t>
            </a:r>
            <a:r>
              <a:rPr lang="en-US" altLang="ko-KR" sz="1400" kern="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20%)</a:t>
            </a:r>
            <a:r>
              <a:rPr lang="ko-KR" altLang="en-US" sz="16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은 자동면제</a:t>
            </a:r>
            <a:endParaRPr lang="en-US" altLang="ko-KR" sz="1600" kern="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06" name="모서리가 둥근 직사각형 8"/>
          <p:cNvSpPr/>
          <p:nvPr/>
        </p:nvSpPr>
        <p:spPr>
          <a:xfrm>
            <a:off x="3705982" y="3552601"/>
            <a:ext cx="4804633" cy="109628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>
            <a:innerShdw blurRad="152400" dir="13500000">
              <a:schemeClr val="bg1">
                <a:lumMod val="65000"/>
                <a:alpha val="31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23" name="AutoShape 55"/>
          <p:cNvSpPr>
            <a:spLocks noChangeArrowheads="1"/>
          </p:cNvSpPr>
          <p:nvPr/>
        </p:nvSpPr>
        <p:spPr bwMode="auto">
          <a:xfrm>
            <a:off x="3714308" y="3562126"/>
            <a:ext cx="4812261" cy="382219"/>
          </a:xfrm>
          <a:prstGeom prst="roundRect">
            <a:avLst>
              <a:gd name="adj" fmla="val 0"/>
            </a:avLst>
          </a:prstGeom>
          <a:solidFill>
            <a:srgbClr val="298183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27" name="제목 114"/>
          <p:cNvSpPr txBox="1">
            <a:spLocks/>
          </p:cNvSpPr>
          <p:nvPr/>
        </p:nvSpPr>
        <p:spPr>
          <a:xfrm>
            <a:off x="3652522" y="3581268"/>
            <a:ext cx="4616967" cy="340293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eaLnBrk="0" latinLnBrk="0" hangingPunct="0">
              <a:defRPr/>
            </a:pPr>
            <a:r>
              <a:rPr lang="ko-KR" altLang="en-US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  </a:t>
            </a:r>
            <a:r>
              <a:rPr lang="en-US" altLang="ko-KR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2. </a:t>
            </a:r>
            <a:r>
              <a:rPr lang="ko-KR" altLang="en-US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성실한 실패는 주홍글씨 제거</a:t>
            </a:r>
          </a:p>
        </p:txBody>
      </p:sp>
      <p:sp>
        <p:nvSpPr>
          <p:cNvPr id="228" name="직사각형 227"/>
          <p:cNvSpPr/>
          <p:nvPr/>
        </p:nvSpPr>
        <p:spPr>
          <a:xfrm>
            <a:off x="3837405" y="3953209"/>
            <a:ext cx="4676433" cy="687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defTabSz="1330325" eaLnBrk="0" latinLnBrk="0" hangingPunct="0"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ko-KR" altLang="en-US" sz="1600" kern="0" dirty="0" err="1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재창업기업에</a:t>
            </a:r>
            <a:r>
              <a:rPr lang="ko-KR" altLang="en-US" sz="16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대한 </a:t>
            </a:r>
            <a:r>
              <a:rPr lang="ko-KR" altLang="en-US" sz="1600" kern="0" dirty="0" err="1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신ㆍ기보의</a:t>
            </a:r>
            <a:r>
              <a:rPr lang="ko-KR" altLang="en-US" sz="16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sz="16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차별폐지</a:t>
            </a:r>
            <a:endParaRPr lang="en-US" altLang="ko-KR" sz="1600" kern="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  <a:p>
            <a:pPr marL="177800" indent="-177800" defTabSz="1330325" eaLnBrk="0" latinLnBrk="0" hangingPunct="0">
              <a:buSzPct val="100000"/>
              <a:buFont typeface="Arial" panose="020B0604020202020204" pitchFamily="34" charset="0"/>
              <a:buChar char="•"/>
            </a:pPr>
            <a:r>
              <a:rPr lang="ko-KR" altLang="en-US" sz="1600" kern="0" spc="-150" dirty="0" err="1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재창업지원</a:t>
            </a:r>
            <a:r>
              <a:rPr lang="ko-KR" altLang="en-US" sz="1600" kern="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기업에</a:t>
            </a:r>
            <a:r>
              <a:rPr lang="en-US" altLang="ko-KR" sz="1600" kern="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sz="1600" kern="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대한 </a:t>
            </a:r>
            <a:r>
              <a:rPr lang="ko-KR" altLang="en-US" sz="1600" kern="0" spc="-150" dirty="0" err="1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불이익한</a:t>
            </a:r>
            <a:r>
              <a:rPr lang="ko-KR" altLang="en-US" sz="1600" kern="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신용정보 공유유예</a:t>
            </a:r>
            <a:endParaRPr lang="en-US" altLang="ko-KR" sz="1100" kern="0" spc="-15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259" name="직사각형 258"/>
          <p:cNvSpPr/>
          <p:nvPr/>
        </p:nvSpPr>
        <p:spPr>
          <a:xfrm>
            <a:off x="2056916" y="2675827"/>
            <a:ext cx="1462260" cy="2278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en-US" altLang="ko-KR" sz="1050" b="1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(2013 </a:t>
            </a:r>
            <a:r>
              <a:rPr lang="ko-KR" altLang="en-US" sz="1050" b="1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창조경제연구회</a:t>
            </a:r>
            <a:r>
              <a:rPr lang="en-US" altLang="ko-KR" sz="1050" b="1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)</a:t>
            </a:r>
            <a:endParaRPr lang="ko-KR" altLang="en-US" sz="1050" b="1" kern="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F79646">
                      <a:lumMod val="75000"/>
                    </a:srgbClr>
                  </a:gs>
                </a:gsLst>
                <a:lin ang="54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  <a:cs typeface="Arial" panose="020B0604020202020204" pitchFamily="34" charset="0"/>
            </a:endParaRPr>
          </a:p>
        </p:txBody>
      </p:sp>
      <p:grpSp>
        <p:nvGrpSpPr>
          <p:cNvPr id="9" name="그룹 82"/>
          <p:cNvGrpSpPr/>
          <p:nvPr/>
        </p:nvGrpSpPr>
        <p:grpSpPr>
          <a:xfrm>
            <a:off x="588318" y="2362307"/>
            <a:ext cx="2888300" cy="338554"/>
            <a:chOff x="4192973" y="-975778"/>
            <a:chExt cx="7515035" cy="397436"/>
          </a:xfrm>
        </p:grpSpPr>
        <p:sp>
          <p:nvSpPr>
            <p:cNvPr id="263" name="AutoShape 55"/>
            <p:cNvSpPr>
              <a:spLocks noChangeArrowheads="1"/>
            </p:cNvSpPr>
            <p:nvPr/>
          </p:nvSpPr>
          <p:spPr bwMode="auto">
            <a:xfrm>
              <a:off x="4192973" y="-955396"/>
              <a:ext cx="7515035" cy="311850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5400000" scaled="0"/>
            </a:gradFill>
            <a:ln w="31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2000">
                <a:solidFill>
                  <a:prstClr val="black"/>
                </a:solidFill>
                <a:latin typeface="굴림" pitchFamily="50" charset="-127"/>
              </a:endParaRPr>
            </a:p>
          </p:txBody>
        </p:sp>
        <p:sp>
          <p:nvSpPr>
            <p:cNvPr id="264" name="직사각형 263"/>
            <p:cNvSpPr/>
            <p:nvPr/>
          </p:nvSpPr>
          <p:spPr>
            <a:xfrm>
              <a:off x="4474276" y="-975778"/>
              <a:ext cx="6985254" cy="3974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1600" b="1" kern="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보증의무 여부와 </a:t>
              </a:r>
              <a:r>
                <a:rPr lang="en-US" altLang="ko-KR" sz="1600" b="1" kern="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(</a:t>
              </a:r>
              <a:r>
                <a:rPr lang="ko-KR" altLang="en-US" sz="1600" b="1" kern="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재</a:t>
              </a:r>
              <a:r>
                <a:rPr lang="en-US" altLang="ko-KR" sz="1600" b="1" kern="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)</a:t>
              </a:r>
              <a:r>
                <a:rPr lang="ko-KR" altLang="en-US" sz="1600" b="1" kern="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창업의사</a:t>
              </a:r>
              <a:endParaRPr lang="en-US" altLang="ko-KR" sz="1600" b="1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10" name="그룹 281"/>
          <p:cNvGrpSpPr/>
          <p:nvPr/>
        </p:nvGrpSpPr>
        <p:grpSpPr>
          <a:xfrm>
            <a:off x="702230" y="3698127"/>
            <a:ext cx="2650190" cy="616462"/>
            <a:chOff x="1043608" y="5513705"/>
            <a:chExt cx="2503561" cy="1113723"/>
          </a:xfrm>
        </p:grpSpPr>
        <p:sp>
          <p:nvSpPr>
            <p:cNvPr id="266" name="직사각형 265"/>
            <p:cNvSpPr/>
            <p:nvPr/>
          </p:nvSpPr>
          <p:spPr>
            <a:xfrm>
              <a:off x="1043608" y="5805265"/>
              <a:ext cx="2503561" cy="822163"/>
            </a:xfrm>
            <a:prstGeom prst="rect">
              <a:avLst/>
            </a:prstGeom>
            <a:solidFill>
              <a:srgbClr val="236A8D"/>
            </a:solidFill>
            <a:ln w="15875" cap="rnd">
              <a:noFill/>
              <a:tailEnd type="none"/>
            </a:ln>
            <a:effectLst>
              <a:innerShdw blurRad="63500">
                <a:schemeClr val="tx2">
                  <a:lumMod val="75000"/>
                  <a:alpha val="73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67" name="사다리꼴 266"/>
            <p:cNvSpPr/>
            <p:nvPr/>
          </p:nvSpPr>
          <p:spPr>
            <a:xfrm>
              <a:off x="1043608" y="5513705"/>
              <a:ext cx="2503561" cy="288032"/>
            </a:xfrm>
            <a:prstGeom prst="trapezoid">
              <a:avLst>
                <a:gd name="adj" fmla="val 64961"/>
              </a:avLst>
            </a:prstGeom>
            <a:solidFill>
              <a:schemeClr val="bg1">
                <a:lumMod val="95000"/>
              </a:schemeClr>
            </a:solidFill>
            <a:ln w="6350" cap="rnd">
              <a:solidFill>
                <a:schemeClr val="bg1">
                  <a:lumMod val="85000"/>
                </a:schemeClr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그룹 284"/>
          <p:cNvGrpSpPr/>
          <p:nvPr/>
        </p:nvGrpSpPr>
        <p:grpSpPr>
          <a:xfrm>
            <a:off x="2472764" y="3169790"/>
            <a:ext cx="328766" cy="642256"/>
            <a:chOff x="2966984" y="8254663"/>
            <a:chExt cx="289837" cy="335238"/>
          </a:xfrm>
        </p:grpSpPr>
        <p:sp>
          <p:nvSpPr>
            <p:cNvPr id="269" name="Rectangle 29"/>
            <p:cNvSpPr>
              <a:spLocks noChangeArrowheads="1"/>
            </p:cNvSpPr>
            <p:nvPr/>
          </p:nvSpPr>
          <p:spPr bwMode="auto">
            <a:xfrm rot="10800000">
              <a:off x="2966984" y="8254663"/>
              <a:ext cx="289837" cy="335238"/>
            </a:xfrm>
            <a:prstGeom prst="rect">
              <a:avLst/>
            </a:prstGeom>
            <a:gradFill rotWithShape="1">
              <a:gsLst>
                <a:gs pos="100000">
                  <a:srgbClr val="C00000"/>
                </a:gs>
                <a:gs pos="0">
                  <a:srgbClr val="C00000"/>
                </a:gs>
                <a:gs pos="51000">
                  <a:srgbClr val="FF0000"/>
                </a:gs>
                <a:gs pos="45000">
                  <a:schemeClr val="accent2">
                    <a:lumMod val="50000"/>
                  </a:schemeClr>
                </a:gs>
              </a:gsLst>
              <a:lin ang="10800000" scaled="0"/>
            </a:gradFill>
            <a:ln>
              <a:noFill/>
            </a:ln>
            <a:effectLst>
              <a:reflection blurRad="6350" stA="32000" endPos="9000" dir="5400000" sy="-100000" algn="bl" rotWithShape="0"/>
            </a:effectLst>
            <a:extLst/>
          </p:spPr>
          <p:txBody>
            <a:bodyPr wrap="none" anchor="ctr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70" name="직사각형 269"/>
            <p:cNvSpPr/>
            <p:nvPr/>
          </p:nvSpPr>
          <p:spPr>
            <a:xfrm>
              <a:off x="3100469" y="8254663"/>
              <a:ext cx="51027" cy="335238"/>
            </a:xfrm>
            <a:prstGeom prst="rect">
              <a:avLst/>
            </a:prstGeom>
            <a:gradFill>
              <a:gsLst>
                <a:gs pos="0">
                  <a:srgbClr val="3E7898">
                    <a:tint val="66000"/>
                    <a:satMod val="160000"/>
                    <a:alpha val="0"/>
                  </a:srgbClr>
                </a:gs>
                <a:gs pos="50000">
                  <a:srgbClr val="FFFFFF">
                    <a:alpha val="73000"/>
                  </a:srgbClr>
                </a:gs>
                <a:gs pos="100000">
                  <a:srgbClr val="3E7898">
                    <a:tint val="23500"/>
                    <a:satMod val="160000"/>
                    <a:alpha val="0"/>
                  </a:srgbClr>
                </a:gs>
              </a:gsLst>
              <a:lin ang="0" scaled="0"/>
            </a:gradFill>
            <a:ln w="15875" cap="rnd" cmpd="sng" algn="ctr">
              <a:noFill/>
              <a:prstDash val="solid"/>
              <a:tailEnd type="none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prstClr val="white"/>
                </a:solidFill>
              </a:endParaRPr>
            </a:p>
          </p:txBody>
        </p:sp>
      </p:grpSp>
      <p:sp>
        <p:nvSpPr>
          <p:cNvPr id="274" name="Text Box 170"/>
          <p:cNvSpPr txBox="1">
            <a:spLocks noChangeArrowheads="1"/>
          </p:cNvSpPr>
          <p:nvPr/>
        </p:nvSpPr>
        <p:spPr bwMode="auto">
          <a:xfrm>
            <a:off x="2237044" y="2905772"/>
            <a:ext cx="834109" cy="287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>
            <a:spAutoFit/>
          </a:bodyPr>
          <a:lstStyle/>
          <a:p>
            <a:pPr algn="ctr" eaLnBrk="0" latinLnBrk="0" hangingPunct="0">
              <a:lnSpc>
                <a:spcPts val="1400"/>
              </a:lnSpc>
              <a:buSzPct val="100000"/>
              <a:defRPr/>
            </a:pPr>
            <a:r>
              <a:rPr lang="en-US" altLang="ko-KR" sz="1600" kern="0" dirty="0">
                <a:gradFill>
                  <a:gsLst>
                    <a:gs pos="100000">
                      <a:srgbClr val="C00000"/>
                    </a:gs>
                    <a:gs pos="10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69%</a:t>
            </a:r>
            <a:endParaRPr lang="ko-KR" altLang="en-US" sz="1600" kern="0" dirty="0">
              <a:gradFill>
                <a:gsLst>
                  <a:gs pos="100000">
                    <a:srgbClr val="C00000"/>
                  </a:gs>
                  <a:gs pos="100000">
                    <a:prstClr val="white">
                      <a:lumMod val="75000"/>
                    </a:prstClr>
                  </a:gs>
                  <a:gs pos="100000">
                    <a:prstClr val="white">
                      <a:lumMod val="65000"/>
                    </a:prstClr>
                  </a:gs>
                </a:gsLst>
                <a:lin ang="5400000" scaled="0"/>
              </a:gradFill>
              <a:latin typeface="-윤고딕340" pitchFamily="18" charset="-127"/>
              <a:ea typeface="-윤고딕340" pitchFamily="18" charset="-127"/>
            </a:endParaRPr>
          </a:p>
        </p:txBody>
      </p:sp>
      <p:grpSp>
        <p:nvGrpSpPr>
          <p:cNvPr id="12" name="그룹 297"/>
          <p:cNvGrpSpPr/>
          <p:nvPr/>
        </p:nvGrpSpPr>
        <p:grpSpPr>
          <a:xfrm>
            <a:off x="1253120" y="3610419"/>
            <a:ext cx="328766" cy="203625"/>
            <a:chOff x="2966984" y="8254663"/>
            <a:chExt cx="289837" cy="335238"/>
          </a:xfrm>
        </p:grpSpPr>
        <p:sp>
          <p:nvSpPr>
            <p:cNvPr id="281" name="Rectangle 29"/>
            <p:cNvSpPr>
              <a:spLocks noChangeArrowheads="1"/>
            </p:cNvSpPr>
            <p:nvPr/>
          </p:nvSpPr>
          <p:spPr bwMode="auto">
            <a:xfrm rot="10800000">
              <a:off x="2966984" y="8254663"/>
              <a:ext cx="289837" cy="335238"/>
            </a:xfrm>
            <a:prstGeom prst="rect">
              <a:avLst/>
            </a:prstGeom>
            <a:gradFill rotWithShape="1">
              <a:gsLst>
                <a:gs pos="100000">
                  <a:schemeClr val="tx1">
                    <a:lumMod val="50000"/>
                    <a:lumOff val="50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  <a:gs pos="51000">
                  <a:schemeClr val="tx1">
                    <a:lumMod val="65000"/>
                    <a:lumOff val="35000"/>
                  </a:schemeClr>
                </a:gs>
                <a:gs pos="45000">
                  <a:schemeClr val="tx1">
                    <a:lumMod val="75000"/>
                    <a:lumOff val="25000"/>
                  </a:schemeClr>
                </a:gs>
              </a:gsLst>
              <a:lin ang="10800000" scaled="0"/>
            </a:gradFill>
            <a:ln>
              <a:noFill/>
            </a:ln>
            <a:effectLst>
              <a:reflection blurRad="6350" stA="32000" endPos="9000" dir="5400000" sy="-100000" algn="bl" rotWithShape="0"/>
            </a:effectLst>
            <a:extLst/>
          </p:spPr>
          <p:txBody>
            <a:bodyPr wrap="none" anchor="ctr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82" name="직사각형 281"/>
            <p:cNvSpPr/>
            <p:nvPr/>
          </p:nvSpPr>
          <p:spPr>
            <a:xfrm>
              <a:off x="3100469" y="8254663"/>
              <a:ext cx="51027" cy="335238"/>
            </a:xfrm>
            <a:prstGeom prst="rect">
              <a:avLst/>
            </a:prstGeom>
            <a:gradFill>
              <a:gsLst>
                <a:gs pos="0">
                  <a:srgbClr val="3E7898">
                    <a:tint val="66000"/>
                    <a:satMod val="160000"/>
                    <a:alpha val="0"/>
                  </a:srgbClr>
                </a:gs>
                <a:gs pos="50000">
                  <a:srgbClr val="FFFFFF">
                    <a:alpha val="73000"/>
                  </a:srgbClr>
                </a:gs>
                <a:gs pos="100000">
                  <a:srgbClr val="3E7898">
                    <a:tint val="23500"/>
                    <a:satMod val="160000"/>
                    <a:alpha val="0"/>
                  </a:srgbClr>
                </a:gs>
              </a:gsLst>
              <a:lin ang="0" scaled="0"/>
            </a:gradFill>
            <a:ln w="15875" cap="rnd" cmpd="sng" algn="ctr">
              <a:noFill/>
              <a:prstDash val="solid"/>
              <a:tailEnd type="none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prstClr val="white"/>
                </a:solidFill>
              </a:endParaRPr>
            </a:p>
          </p:txBody>
        </p:sp>
      </p:grpSp>
      <p:sp>
        <p:nvSpPr>
          <p:cNvPr id="284" name="Text Box 170"/>
          <p:cNvSpPr txBox="1">
            <a:spLocks noChangeArrowheads="1"/>
          </p:cNvSpPr>
          <p:nvPr/>
        </p:nvSpPr>
        <p:spPr bwMode="auto">
          <a:xfrm>
            <a:off x="1093467" y="3350571"/>
            <a:ext cx="6480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>
            <a:spAutoFit/>
          </a:bodyPr>
          <a:lstStyle/>
          <a:p>
            <a:pPr algn="ctr" eaLnBrk="0" latinLnBrk="0" hangingPunct="0">
              <a:buSzPct val="100000"/>
              <a:defRPr/>
            </a:pPr>
            <a:r>
              <a:rPr lang="en-US" altLang="ko-KR" sz="14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11%</a:t>
            </a:r>
            <a:endParaRPr lang="ko-KR" altLang="en-US" sz="1400" kern="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prstClr val="white">
                      <a:lumMod val="75000"/>
                    </a:prstClr>
                  </a:gs>
                  <a:gs pos="100000">
                    <a:prstClr val="white">
                      <a:lumMod val="65000"/>
                    </a:prstClr>
                  </a:gs>
                </a:gsLst>
                <a:lin ang="5400000" scaled="0"/>
              </a:gradFill>
              <a:latin typeface="-윤고딕340" pitchFamily="18" charset="-127"/>
              <a:ea typeface="-윤고딕340" pitchFamily="18" charset="-127"/>
            </a:endParaRPr>
          </a:p>
        </p:txBody>
      </p:sp>
      <p:sp>
        <p:nvSpPr>
          <p:cNvPr id="276" name="제목 114"/>
          <p:cNvSpPr txBox="1">
            <a:spLocks/>
          </p:cNvSpPr>
          <p:nvPr/>
        </p:nvSpPr>
        <p:spPr>
          <a:xfrm>
            <a:off x="792999" y="3972005"/>
            <a:ext cx="1249009" cy="248440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eaLnBrk="0" latinLnBrk="0" hangingPunct="0">
              <a:defRPr/>
            </a:pPr>
            <a:r>
              <a:rPr lang="ko-KR" altLang="en-US" sz="1400" kern="0" spc="-9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보증의무</a:t>
            </a:r>
          </a:p>
          <a:p>
            <a:pPr algn="ctr" eaLnBrk="0" latinLnBrk="0" hangingPunct="0">
              <a:defRPr/>
            </a:pPr>
            <a:r>
              <a:rPr lang="ko-KR" altLang="en-US" sz="1400" kern="0" spc="-90" dirty="0" err="1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존재시</a:t>
            </a:r>
            <a:endParaRPr lang="ko-KR" altLang="en-US" sz="1400" kern="0" spc="-9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40" panose="02030504000101010101" pitchFamily="18" charset="-127"/>
              <a:ea typeface="-윤고딕340" panose="02030504000101010101" pitchFamily="18" charset="-127"/>
              <a:cs typeface="Arial" pitchFamily="34" charset="0"/>
            </a:endParaRPr>
          </a:p>
        </p:txBody>
      </p:sp>
      <p:sp>
        <p:nvSpPr>
          <p:cNvPr id="318" name="제목 114"/>
          <p:cNvSpPr txBox="1">
            <a:spLocks/>
          </p:cNvSpPr>
          <p:nvPr/>
        </p:nvSpPr>
        <p:spPr>
          <a:xfrm>
            <a:off x="2012643" y="3972005"/>
            <a:ext cx="1249009" cy="248440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eaLnBrk="0" latinLnBrk="0" hangingPunct="0">
              <a:defRPr/>
            </a:pPr>
            <a:r>
              <a:rPr lang="ko-KR" altLang="en-US" sz="1400" kern="0" spc="-9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보증의무</a:t>
            </a:r>
            <a:endParaRPr lang="en-US" altLang="ko-KR" sz="1400" kern="0" spc="-9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40" panose="02030504000101010101" pitchFamily="18" charset="-127"/>
              <a:ea typeface="-윤고딕340" panose="02030504000101010101" pitchFamily="18" charset="-127"/>
              <a:cs typeface="Arial" pitchFamily="34" charset="0"/>
            </a:endParaRPr>
          </a:p>
          <a:p>
            <a:pPr algn="ctr" eaLnBrk="0" latinLnBrk="0" hangingPunct="0">
              <a:defRPr/>
            </a:pPr>
            <a:r>
              <a:rPr lang="ko-KR" altLang="en-US" sz="1400" kern="0" spc="-90" dirty="0" err="1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개선시</a:t>
            </a:r>
            <a:endParaRPr lang="ko-KR" altLang="en-US" sz="1400" kern="0" spc="-9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40" panose="02030504000101010101" pitchFamily="18" charset="-127"/>
              <a:ea typeface="-윤고딕340" panose="02030504000101010101" pitchFamily="18" charset="-127"/>
              <a:cs typeface="Arial" pitchFamily="34" charset="0"/>
            </a:endParaRPr>
          </a:p>
        </p:txBody>
      </p:sp>
      <p:pic>
        <p:nvPicPr>
          <p:cNvPr id="319" name="Picture 2" descr="E:\PNG\화살표\arrow04_0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26228" flipV="1">
            <a:off x="1764812" y="3197908"/>
            <a:ext cx="638168" cy="5333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TextBox 81"/>
          <p:cNvSpPr txBox="1"/>
          <p:nvPr/>
        </p:nvSpPr>
        <p:spPr bwMode="auto">
          <a:xfrm>
            <a:off x="478159" y="242257"/>
            <a:ext cx="4174541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00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1. </a:t>
            </a:r>
            <a:r>
              <a:rPr lang="ko-KR" altLang="en-US" sz="3000" spc="-150" dirty="0" err="1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선순환</a:t>
            </a:r>
            <a:r>
              <a:rPr lang="ko-KR" altLang="en-US" sz="300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 금융생태계 구축</a:t>
            </a:r>
          </a:p>
        </p:txBody>
      </p:sp>
      <p:grpSp>
        <p:nvGrpSpPr>
          <p:cNvPr id="126" name="그룹 125"/>
          <p:cNvGrpSpPr/>
          <p:nvPr/>
        </p:nvGrpSpPr>
        <p:grpSpPr>
          <a:xfrm>
            <a:off x="6858154" y="481896"/>
            <a:ext cx="1859830" cy="333943"/>
            <a:chOff x="5957544" y="497136"/>
            <a:chExt cx="1859830" cy="333943"/>
          </a:xfrm>
        </p:grpSpPr>
        <p:sp>
          <p:nvSpPr>
            <p:cNvPr id="127" name="모서리가 둥근 직사각형 126"/>
            <p:cNvSpPr/>
            <p:nvPr/>
          </p:nvSpPr>
          <p:spPr>
            <a:xfrm>
              <a:off x="6035047" y="525727"/>
              <a:ext cx="812855" cy="25059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 w="952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130" name="Text Box 5"/>
            <p:cNvSpPr txBox="1">
              <a:spLocks noChangeArrowheads="1"/>
            </p:cNvSpPr>
            <p:nvPr/>
          </p:nvSpPr>
          <p:spPr bwMode="auto">
            <a:xfrm>
              <a:off x="6807082" y="507914"/>
              <a:ext cx="10102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latinLnBrk="0" hangingPunct="1">
                <a:defRPr/>
              </a:pPr>
              <a:r>
                <a:rPr lang="ko-KR" altLang="en-US" sz="1500" kern="0" spc="-90" dirty="0" smtClean="0">
                  <a:gradFill>
                    <a:gsLst>
                      <a:gs pos="100000">
                        <a:srgbClr val="4F81BD">
                          <a:lumMod val="75000"/>
                        </a:srgbClr>
                      </a:gs>
                      <a:gs pos="100000">
                        <a:srgbClr val="00589A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금융생태계</a:t>
              </a:r>
              <a:endParaRPr lang="ko-KR" altLang="en-US" sz="1500" kern="0" spc="-90" dirty="0">
                <a:gradFill>
                  <a:gsLst>
                    <a:gs pos="100000">
                      <a:srgbClr val="4F81BD">
                        <a:lumMod val="75000"/>
                      </a:srgbClr>
                    </a:gs>
                    <a:gs pos="100000">
                      <a:srgbClr val="00589A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5957544" y="497136"/>
              <a:ext cx="9678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base">
                <a:spcAft>
                  <a:spcPct val="0"/>
                </a:spcAft>
                <a:buClr>
                  <a:prstClr val="black">
                    <a:lumMod val="85000"/>
                    <a:lumOff val="15000"/>
                  </a:prstClr>
                </a:buClr>
              </a:pPr>
              <a:r>
                <a:rPr kumimoji="1" lang="ko-KR" altLang="en-US" sz="1400" b="1" spc="-40" dirty="0">
                  <a:gradFill>
                    <a:gsLst>
                      <a:gs pos="100000">
                        <a:prstClr val="white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창조경제</a:t>
              </a:r>
            </a:p>
          </p:txBody>
        </p:sp>
      </p:grpSp>
      <p:sp>
        <p:nvSpPr>
          <p:cNvPr id="107" name="직사각형 106"/>
          <p:cNvSpPr/>
          <p:nvPr/>
        </p:nvSpPr>
        <p:spPr>
          <a:xfrm>
            <a:off x="2826816" y="4789684"/>
            <a:ext cx="68480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en-US" altLang="ko-KR" sz="1050" b="1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(2014</a:t>
            </a:r>
            <a:r>
              <a:rPr lang="ko-KR" altLang="en-US" sz="1050" b="1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년</a:t>
            </a:r>
            <a:r>
              <a:rPr lang="en-US" altLang="ko-KR" sz="1050" b="1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)</a:t>
            </a:r>
            <a:endParaRPr lang="ko-KR" altLang="en-US" sz="1050" b="1" kern="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F79646">
                      <a:lumMod val="75000"/>
                    </a:srgbClr>
                  </a:gs>
                </a:gsLst>
                <a:lin ang="54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  <a:cs typeface="Arial" panose="020B0604020202020204" pitchFamily="34" charset="0"/>
            </a:endParaRPr>
          </a:p>
        </p:txBody>
      </p:sp>
      <p:graphicFrame>
        <p:nvGraphicFramePr>
          <p:cNvPr id="111" name="차트 110"/>
          <p:cNvGraphicFramePr/>
          <p:nvPr>
            <p:extLst>
              <p:ext uri="{D42A27DB-BD31-4B8C-83A1-F6EECF244321}">
                <p14:modId xmlns="" xmlns:p14="http://schemas.microsoft.com/office/powerpoint/2010/main" val="436996914"/>
              </p:ext>
            </p:extLst>
          </p:nvPr>
        </p:nvGraphicFramePr>
        <p:xfrm>
          <a:off x="285720" y="5010119"/>
          <a:ext cx="3428992" cy="1586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5" name="Text Box 170"/>
          <p:cNvSpPr txBox="1">
            <a:spLocks noChangeArrowheads="1"/>
          </p:cNvSpPr>
          <p:nvPr/>
        </p:nvSpPr>
        <p:spPr bwMode="auto">
          <a:xfrm>
            <a:off x="400039" y="4798572"/>
            <a:ext cx="157163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>
            <a:spAutoFit/>
          </a:bodyPr>
          <a:lstStyle/>
          <a:p>
            <a:pPr algn="ctr" eaLnBrk="0" latinLnBrk="0" hangingPunct="0">
              <a:buSzPct val="100000"/>
              <a:defRPr/>
            </a:pPr>
            <a:r>
              <a:rPr lang="ko-KR" altLang="en-US" sz="1400" kern="0" spc="-7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재기지원 정책자금</a:t>
            </a:r>
            <a:endParaRPr lang="en-US" altLang="ko-KR" sz="1400" kern="0" spc="-7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prstClr val="white">
                      <a:lumMod val="75000"/>
                    </a:prstClr>
                  </a:gs>
                  <a:gs pos="100000">
                    <a:prstClr val="white">
                      <a:lumMod val="65000"/>
                    </a:prstClr>
                  </a:gs>
                </a:gsLst>
                <a:lin ang="5400000" scaled="0"/>
              </a:gradFill>
              <a:latin typeface="-윤고딕340" pitchFamily="18" charset="-127"/>
              <a:ea typeface="-윤고딕340" pitchFamily="18" charset="-127"/>
            </a:endParaRPr>
          </a:p>
          <a:p>
            <a:pPr algn="ctr" eaLnBrk="0" latinLnBrk="0" hangingPunct="0">
              <a:buSzPct val="100000"/>
              <a:defRPr/>
            </a:pPr>
            <a:r>
              <a:rPr lang="en-US" altLang="ko-KR" sz="2000" kern="0" spc="-7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0.06%</a:t>
            </a:r>
            <a:endParaRPr lang="ko-KR" altLang="en-US" kern="0" spc="-7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prstClr val="white">
                      <a:lumMod val="75000"/>
                    </a:prstClr>
                  </a:gs>
                  <a:gs pos="100000">
                    <a:prstClr val="white">
                      <a:lumMod val="65000"/>
                    </a:prstClr>
                  </a:gs>
                </a:gsLst>
                <a:lin ang="5400000" scaled="0"/>
              </a:gradFill>
              <a:latin typeface="-윤고딕340" pitchFamily="18" charset="-127"/>
              <a:ea typeface="-윤고딕340" pitchFamily="18" charset="-127"/>
            </a:endParaRPr>
          </a:p>
        </p:txBody>
      </p:sp>
      <p:sp>
        <p:nvSpPr>
          <p:cNvPr id="116" name="직사각형 115"/>
          <p:cNvSpPr/>
          <p:nvPr/>
        </p:nvSpPr>
        <p:spPr>
          <a:xfrm>
            <a:off x="1857356" y="5295249"/>
            <a:ext cx="1271741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12700" prstMaterial="plastic">
              <a:bevelT w="12700" h="12700"/>
            </a:sp3d>
          </a:bodyPr>
          <a:lstStyle/>
          <a:p>
            <a:pPr algn="ctr">
              <a:lnSpc>
                <a:spcPct val="90000"/>
              </a:lnSpc>
            </a:pPr>
            <a:r>
              <a:rPr lang="ko-KR" altLang="en-US" sz="1600" b="1" dirty="0">
                <a:solidFill>
                  <a:prstClr val="white"/>
                </a:solidFill>
                <a:latin typeface="-윤고딕330" panose="02030504000101010101" pitchFamily="18" charset="-127"/>
                <a:ea typeface="-윤고딕330" panose="02030504000101010101" pitchFamily="18" charset="-127"/>
                <a:cs typeface="Arial" charset="0"/>
              </a:rPr>
              <a:t>정책자금</a:t>
            </a:r>
            <a:endParaRPr lang="en-US" altLang="ko-KR" sz="1600" b="1" dirty="0">
              <a:solidFill>
                <a:prstClr val="white"/>
              </a:solidFill>
              <a:latin typeface="-윤고딕330" panose="02030504000101010101" pitchFamily="18" charset="-127"/>
              <a:ea typeface="-윤고딕330" panose="02030504000101010101" pitchFamily="18" charset="-127"/>
              <a:cs typeface="Arial" charset="0"/>
            </a:endParaRPr>
          </a:p>
          <a:p>
            <a:pPr algn="ctr">
              <a:lnSpc>
                <a:spcPct val="90000"/>
              </a:lnSpc>
            </a:pPr>
            <a:r>
              <a:rPr lang="en-US" altLang="ko-KR" sz="2400" b="1" dirty="0">
                <a:solidFill>
                  <a:prstClr val="white"/>
                </a:solidFill>
                <a:latin typeface="-윤고딕330" panose="02030504000101010101" pitchFamily="18" charset="-127"/>
                <a:ea typeface="-윤고딕330" panose="02030504000101010101" pitchFamily="18" charset="-127"/>
                <a:cs typeface="Arial" charset="0"/>
              </a:rPr>
              <a:t>125</a:t>
            </a:r>
            <a:r>
              <a:rPr lang="ko-KR" altLang="en-US" sz="2400" b="1" dirty="0">
                <a:solidFill>
                  <a:prstClr val="white"/>
                </a:solidFill>
                <a:latin typeface="-윤고딕330" panose="02030504000101010101" pitchFamily="18" charset="-127"/>
                <a:ea typeface="-윤고딕330" panose="02030504000101010101" pitchFamily="18" charset="-127"/>
                <a:cs typeface="Arial" charset="0"/>
              </a:rPr>
              <a:t>조</a:t>
            </a:r>
            <a:endParaRPr lang="ko-KR" altLang="en-US" sz="1600" b="1" dirty="0">
              <a:solidFill>
                <a:prstClr val="white"/>
              </a:solidFill>
              <a:latin typeface="-윤고딕330" panose="02030504000101010101" pitchFamily="18" charset="-127"/>
              <a:ea typeface="-윤고딕330" panose="02030504000101010101" pitchFamily="18" charset="-127"/>
              <a:cs typeface="Arial" charset="0"/>
            </a:endParaRPr>
          </a:p>
        </p:txBody>
      </p:sp>
      <p:grpSp>
        <p:nvGrpSpPr>
          <p:cNvPr id="178" name="그룹 82"/>
          <p:cNvGrpSpPr/>
          <p:nvPr/>
        </p:nvGrpSpPr>
        <p:grpSpPr>
          <a:xfrm>
            <a:off x="583175" y="4433252"/>
            <a:ext cx="2888300" cy="338554"/>
            <a:chOff x="4192973" y="-975778"/>
            <a:chExt cx="7515035" cy="397436"/>
          </a:xfrm>
        </p:grpSpPr>
        <p:sp>
          <p:nvSpPr>
            <p:cNvPr id="179" name="AutoShape 55"/>
            <p:cNvSpPr>
              <a:spLocks noChangeArrowheads="1"/>
            </p:cNvSpPr>
            <p:nvPr/>
          </p:nvSpPr>
          <p:spPr bwMode="auto">
            <a:xfrm>
              <a:off x="4192973" y="-955396"/>
              <a:ext cx="7515035" cy="311850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5400000" scaled="0"/>
            </a:gradFill>
            <a:ln w="31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2000">
                <a:solidFill>
                  <a:prstClr val="black"/>
                </a:solidFill>
                <a:latin typeface="굴림" pitchFamily="50" charset="-127"/>
              </a:endParaRPr>
            </a:p>
          </p:txBody>
        </p:sp>
        <p:sp>
          <p:nvSpPr>
            <p:cNvPr id="180" name="직사각형 179"/>
            <p:cNvSpPr/>
            <p:nvPr/>
          </p:nvSpPr>
          <p:spPr>
            <a:xfrm>
              <a:off x="4474276" y="-975778"/>
              <a:ext cx="6985254" cy="3974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1600" b="1" kern="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부족한 </a:t>
              </a:r>
              <a:r>
                <a:rPr lang="ko-KR" altLang="en-US" sz="1600" b="1" kern="0" dirty="0" err="1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재창업</a:t>
              </a:r>
              <a:r>
                <a:rPr lang="ko-KR" altLang="en-US" sz="1600" b="1" kern="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 자금지원</a:t>
              </a:r>
              <a:endParaRPr lang="en-US" altLang="ko-KR" sz="1600" b="1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184" name="그룹 183"/>
          <p:cNvGrpSpPr/>
          <p:nvPr/>
        </p:nvGrpSpPr>
        <p:grpSpPr>
          <a:xfrm>
            <a:off x="7439045" y="2709404"/>
            <a:ext cx="1144249" cy="724131"/>
            <a:chOff x="3729766" y="5450028"/>
            <a:chExt cx="1682799" cy="931294"/>
          </a:xfrm>
        </p:grpSpPr>
        <p:grpSp>
          <p:nvGrpSpPr>
            <p:cNvPr id="129" name="그룹 139"/>
            <p:cNvGrpSpPr/>
            <p:nvPr/>
          </p:nvGrpSpPr>
          <p:grpSpPr>
            <a:xfrm>
              <a:off x="3819944" y="6026797"/>
              <a:ext cx="1384888" cy="331910"/>
              <a:chOff x="1043608" y="5513705"/>
              <a:chExt cx="2503561" cy="651599"/>
            </a:xfrm>
          </p:grpSpPr>
          <p:sp>
            <p:nvSpPr>
              <p:cNvPr id="138" name="직사각형 137"/>
              <p:cNvSpPr/>
              <p:nvPr/>
            </p:nvSpPr>
            <p:spPr>
              <a:xfrm>
                <a:off x="1043608" y="5805264"/>
                <a:ext cx="2503561" cy="360040"/>
              </a:xfrm>
              <a:prstGeom prst="rect">
                <a:avLst/>
              </a:prstGeom>
              <a:solidFill>
                <a:srgbClr val="236A8D"/>
              </a:solidFill>
              <a:ln w="15875" cap="rnd">
                <a:noFill/>
                <a:tailEnd type="none"/>
              </a:ln>
              <a:effectLst>
                <a:innerShdw blurRad="63500">
                  <a:schemeClr val="tx2">
                    <a:lumMod val="75000"/>
                    <a:alpha val="73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155" name="사다리꼴 154"/>
              <p:cNvSpPr/>
              <p:nvPr/>
            </p:nvSpPr>
            <p:spPr>
              <a:xfrm>
                <a:off x="1043608" y="5513705"/>
                <a:ext cx="2503561" cy="288032"/>
              </a:xfrm>
              <a:prstGeom prst="trapezoid">
                <a:avLst>
                  <a:gd name="adj" fmla="val 64961"/>
                </a:avLst>
              </a:prstGeom>
              <a:solidFill>
                <a:schemeClr val="bg1">
                  <a:lumMod val="95000"/>
                </a:schemeClr>
              </a:solidFill>
              <a:ln w="6350" cap="rnd">
                <a:solidFill>
                  <a:schemeClr val="bg1">
                    <a:lumMod val="85000"/>
                  </a:schemeClr>
                </a:solidFill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56" name="그룹 149"/>
            <p:cNvGrpSpPr/>
            <p:nvPr/>
          </p:nvGrpSpPr>
          <p:grpSpPr>
            <a:xfrm>
              <a:off x="4700164" y="5606585"/>
              <a:ext cx="250544" cy="518725"/>
              <a:chOff x="2968655" y="8254663"/>
              <a:chExt cx="288162" cy="335238"/>
            </a:xfrm>
          </p:grpSpPr>
          <p:sp>
            <p:nvSpPr>
              <p:cNvPr id="157" name="Rectangle 29"/>
              <p:cNvSpPr>
                <a:spLocks noChangeArrowheads="1"/>
              </p:cNvSpPr>
              <p:nvPr/>
            </p:nvSpPr>
            <p:spPr bwMode="auto">
              <a:xfrm rot="10800000">
                <a:off x="2968655" y="8339719"/>
                <a:ext cx="288162" cy="250181"/>
              </a:xfrm>
              <a:prstGeom prst="rect">
                <a:avLst/>
              </a:prstGeom>
              <a:gradFill rotWithShape="1">
                <a:gsLst>
                  <a:gs pos="100000">
                    <a:srgbClr val="C00000">
                      <a:alpha val="70000"/>
                    </a:srgbClr>
                  </a:gs>
                  <a:gs pos="0">
                    <a:srgbClr val="C00000">
                      <a:alpha val="70000"/>
                    </a:srgbClr>
                  </a:gs>
                  <a:gs pos="51000">
                    <a:srgbClr val="FF0000">
                      <a:alpha val="70000"/>
                    </a:srgbClr>
                  </a:gs>
                  <a:gs pos="45000">
                    <a:schemeClr val="accent2">
                      <a:lumMod val="50000"/>
                      <a:alpha val="70000"/>
                    </a:schemeClr>
                  </a:gs>
                </a:gsLst>
                <a:lin ang="10800000" scaled="0"/>
              </a:gradFill>
              <a:ln>
                <a:noFill/>
              </a:ln>
              <a:effectLst>
                <a:reflection blurRad="6350" stA="32000" endPos="9000" dir="5400000" sy="-100000" algn="bl" rotWithShape="0"/>
              </a:effectLst>
              <a:extLst/>
            </p:spPr>
            <p:txBody>
              <a:bodyPr wrap="none" anchor="ctr"/>
              <a:lstStyle/>
              <a:p>
                <a:endParaRPr lang="ko-KR" altLang="en-US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직사각형 166"/>
              <p:cNvSpPr/>
              <p:nvPr/>
            </p:nvSpPr>
            <p:spPr>
              <a:xfrm>
                <a:off x="3100469" y="8254663"/>
                <a:ext cx="51027" cy="335238"/>
              </a:xfrm>
              <a:prstGeom prst="rect">
                <a:avLst/>
              </a:prstGeom>
              <a:gradFill>
                <a:gsLst>
                  <a:gs pos="0">
                    <a:srgbClr val="3E7898">
                      <a:tint val="66000"/>
                      <a:satMod val="160000"/>
                      <a:alpha val="0"/>
                    </a:srgbClr>
                  </a:gs>
                  <a:gs pos="50000">
                    <a:srgbClr val="FFFFFF">
                      <a:alpha val="73000"/>
                    </a:srgbClr>
                  </a:gs>
                  <a:gs pos="100000">
                    <a:srgbClr val="3E7898">
                      <a:tint val="23500"/>
                      <a:satMod val="160000"/>
                      <a:alpha val="0"/>
                    </a:srgbClr>
                  </a:gs>
                </a:gsLst>
                <a:lin ang="0" scaled="0"/>
              </a:gradFill>
              <a:ln w="15875" cap="rnd" cmpd="sng" algn="ctr">
                <a:noFill/>
                <a:prstDash val="solid"/>
                <a:tailEnd type="none"/>
              </a:ln>
              <a:effectLst/>
            </p:spPr>
            <p:txBody>
              <a:bodyPr rtlCol="0" anchor="ctr"/>
              <a:lstStyle/>
              <a:p>
                <a:pPr algn="ctr" latinLnBrk="0">
                  <a:defRPr/>
                </a:pPr>
                <a:endParaRPr lang="ko-KR" altLang="en-US" sz="1600" kern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69" name="그룹 152"/>
            <p:cNvGrpSpPr/>
            <p:nvPr/>
          </p:nvGrpSpPr>
          <p:grpSpPr>
            <a:xfrm>
              <a:off x="4076218" y="6047584"/>
              <a:ext cx="252000" cy="72000"/>
              <a:chOff x="2966984" y="8254663"/>
              <a:chExt cx="289837" cy="335238"/>
            </a:xfrm>
          </p:grpSpPr>
          <p:sp>
            <p:nvSpPr>
              <p:cNvPr id="170" name="Rectangle 29"/>
              <p:cNvSpPr>
                <a:spLocks noChangeArrowheads="1"/>
              </p:cNvSpPr>
              <p:nvPr/>
            </p:nvSpPr>
            <p:spPr bwMode="auto">
              <a:xfrm rot="10800000">
                <a:off x="2966984" y="8254663"/>
                <a:ext cx="289837" cy="335238"/>
              </a:xfrm>
              <a:prstGeom prst="rect">
                <a:avLst/>
              </a:prstGeom>
              <a:gradFill rotWithShape="1">
                <a:gsLst>
                  <a:gs pos="100000">
                    <a:srgbClr val="0070C0"/>
                  </a:gs>
                  <a:gs pos="0">
                    <a:schemeClr val="accent1">
                      <a:lumMod val="75000"/>
                    </a:schemeClr>
                  </a:gs>
                  <a:gs pos="51000">
                    <a:srgbClr val="0070C0"/>
                  </a:gs>
                  <a:gs pos="45000">
                    <a:schemeClr val="accent1">
                      <a:lumMod val="75000"/>
                    </a:schemeClr>
                  </a:gs>
                </a:gsLst>
                <a:lin ang="10800000" scaled="0"/>
              </a:gradFill>
              <a:ln>
                <a:noFill/>
              </a:ln>
              <a:effectLst>
                <a:reflection blurRad="6350" stA="32000" endPos="9000" dir="5400000" sy="-100000" algn="bl" rotWithShape="0"/>
              </a:effectLst>
              <a:extLst/>
            </p:spPr>
            <p:txBody>
              <a:bodyPr wrap="none" anchor="ctr"/>
              <a:lstStyle/>
              <a:p>
                <a:endParaRPr lang="ko-KR" altLang="en-US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직사각형 170"/>
              <p:cNvSpPr/>
              <p:nvPr/>
            </p:nvSpPr>
            <p:spPr>
              <a:xfrm>
                <a:off x="3100469" y="8254663"/>
                <a:ext cx="51027" cy="335238"/>
              </a:xfrm>
              <a:prstGeom prst="rect">
                <a:avLst/>
              </a:prstGeom>
              <a:gradFill>
                <a:gsLst>
                  <a:gs pos="0">
                    <a:srgbClr val="3E7898">
                      <a:tint val="66000"/>
                      <a:satMod val="160000"/>
                      <a:alpha val="0"/>
                    </a:srgbClr>
                  </a:gs>
                  <a:gs pos="50000">
                    <a:srgbClr val="FFFFFF">
                      <a:alpha val="73000"/>
                    </a:srgbClr>
                  </a:gs>
                  <a:gs pos="100000">
                    <a:srgbClr val="3E7898">
                      <a:tint val="23500"/>
                      <a:satMod val="160000"/>
                      <a:alpha val="0"/>
                    </a:srgbClr>
                  </a:gs>
                </a:gsLst>
                <a:lin ang="0" scaled="0"/>
              </a:gradFill>
              <a:ln w="15875" cap="rnd" cmpd="sng" algn="ctr">
                <a:noFill/>
                <a:prstDash val="solid"/>
                <a:tailEnd type="none"/>
              </a:ln>
              <a:effectLst/>
            </p:spPr>
            <p:txBody>
              <a:bodyPr rtlCol="0" anchor="ctr"/>
              <a:lstStyle/>
              <a:p>
                <a:pPr algn="ctr" latinLnBrk="0">
                  <a:defRPr/>
                </a:pPr>
                <a:endParaRPr lang="ko-KR" altLang="en-US" sz="1600" kern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72" name="Picture 2" descr="E:\PNG\화살표\arrow04_08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457272" flipV="1">
              <a:off x="4349976" y="5834676"/>
              <a:ext cx="345085" cy="22013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3" name="제목 114"/>
            <p:cNvSpPr txBox="1">
              <a:spLocks/>
            </p:cNvSpPr>
            <p:nvPr/>
          </p:nvSpPr>
          <p:spPr>
            <a:xfrm>
              <a:off x="3891909" y="6152693"/>
              <a:ext cx="584742" cy="228629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eaLnBrk="0" latinLnBrk="0" hangingPunct="0">
                <a:defRPr/>
              </a:pPr>
              <a:r>
                <a:rPr lang="en-US" altLang="ko-KR" sz="1200" kern="0" spc="-9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'14</a:t>
              </a:r>
              <a:endParaRPr lang="ko-KR" altLang="en-US" sz="1200" kern="0" spc="-9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endParaRPr>
            </a:p>
          </p:txBody>
        </p:sp>
        <p:sp>
          <p:nvSpPr>
            <p:cNvPr id="181" name="제목 114"/>
            <p:cNvSpPr txBox="1">
              <a:spLocks/>
            </p:cNvSpPr>
            <p:nvPr/>
          </p:nvSpPr>
          <p:spPr>
            <a:xfrm>
              <a:off x="4488216" y="6152693"/>
              <a:ext cx="647082" cy="228629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eaLnBrk="0" latinLnBrk="0" hangingPunct="0">
                <a:defRPr/>
              </a:pPr>
              <a:r>
                <a:rPr lang="en-US" altLang="ko-KR" sz="1200" kern="0" spc="-9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'17</a:t>
              </a:r>
              <a:endParaRPr lang="ko-KR" altLang="en-US" sz="1200" kern="0" spc="-9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endParaRPr>
            </a:p>
          </p:txBody>
        </p:sp>
        <p:sp>
          <p:nvSpPr>
            <p:cNvPr id="182" name="Text Box 170"/>
            <p:cNvSpPr txBox="1">
              <a:spLocks noChangeArrowheads="1"/>
            </p:cNvSpPr>
            <p:nvPr/>
          </p:nvSpPr>
          <p:spPr bwMode="auto">
            <a:xfrm>
              <a:off x="3729766" y="5774948"/>
              <a:ext cx="841937" cy="316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>
              <a:spAutoFit/>
            </a:bodyPr>
            <a:lstStyle/>
            <a:p>
              <a:pPr algn="ctr" eaLnBrk="0" latinLnBrk="0" hangingPunct="0">
                <a:buSzPct val="100000"/>
                <a:defRPr/>
              </a:pPr>
              <a:r>
                <a:rPr lang="en-US" altLang="ko-KR" sz="1000" kern="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194</a:t>
              </a:r>
              <a:r>
                <a:rPr lang="ko-KR" altLang="en-US" sz="1000" kern="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개</a:t>
              </a:r>
            </a:p>
          </p:txBody>
        </p:sp>
        <p:sp>
          <p:nvSpPr>
            <p:cNvPr id="183" name="Text Box 170"/>
            <p:cNvSpPr txBox="1">
              <a:spLocks noChangeArrowheads="1"/>
            </p:cNvSpPr>
            <p:nvPr/>
          </p:nvSpPr>
          <p:spPr bwMode="auto">
            <a:xfrm>
              <a:off x="4198118" y="5450028"/>
              <a:ext cx="1214447" cy="316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>
              <a:spAutoFit/>
            </a:bodyPr>
            <a:lstStyle/>
            <a:p>
              <a:pPr algn="ctr" eaLnBrk="0" latinLnBrk="0" hangingPunct="0">
                <a:buSzPct val="100000"/>
                <a:defRPr/>
              </a:pPr>
              <a:r>
                <a:rPr lang="en-US" altLang="ko-KR" sz="1000" b="1" dirty="0">
                  <a:gradFill>
                    <a:gsLst>
                      <a:gs pos="100000">
                        <a:srgbClr val="0070C0"/>
                      </a:gs>
                      <a:gs pos="100000">
                        <a:prstClr val="black">
                          <a:lumMod val="85000"/>
                          <a:lumOff val="15000"/>
                        </a:prstClr>
                      </a:gs>
                    </a:gsLst>
                    <a:lin ang="21594000" scaled="0"/>
                  </a:gradFill>
                  <a:latin typeface="-윤고딕330" pitchFamily="18" charset="-127"/>
                  <a:ea typeface="-윤고딕330" pitchFamily="18" charset="-127"/>
                </a:rPr>
                <a:t>3,000</a:t>
              </a:r>
              <a:r>
                <a:rPr lang="ko-KR" altLang="en-US" sz="1000" b="1" dirty="0">
                  <a:gradFill>
                    <a:gsLst>
                      <a:gs pos="100000">
                        <a:srgbClr val="0070C0"/>
                      </a:gs>
                      <a:gs pos="100000">
                        <a:prstClr val="black">
                          <a:lumMod val="85000"/>
                          <a:lumOff val="15000"/>
                        </a:prstClr>
                      </a:gs>
                    </a:gsLst>
                    <a:lin ang="21594000" scaled="0"/>
                  </a:gradFill>
                  <a:latin typeface="-윤고딕330" pitchFamily="18" charset="-127"/>
                  <a:ea typeface="-윤고딕330" pitchFamily="18" charset="-127"/>
                </a:rPr>
                <a:t>개 </a:t>
              </a:r>
            </a:p>
          </p:txBody>
        </p:sp>
      </p:grpSp>
      <p:grpSp>
        <p:nvGrpSpPr>
          <p:cNvPr id="185" name="그룹 141"/>
          <p:cNvGrpSpPr/>
          <p:nvPr/>
        </p:nvGrpSpPr>
        <p:grpSpPr>
          <a:xfrm>
            <a:off x="323528" y="1167724"/>
            <a:ext cx="9188160" cy="549717"/>
            <a:chOff x="323528" y="5798540"/>
            <a:chExt cx="9188160" cy="549717"/>
          </a:xfrm>
        </p:grpSpPr>
        <p:grpSp>
          <p:nvGrpSpPr>
            <p:cNvPr id="186" name="그룹 142"/>
            <p:cNvGrpSpPr/>
            <p:nvPr/>
          </p:nvGrpSpPr>
          <p:grpSpPr>
            <a:xfrm>
              <a:off x="323528" y="5798540"/>
              <a:ext cx="8741788" cy="549717"/>
              <a:chOff x="9525" y="336688"/>
              <a:chExt cx="4102220" cy="558662"/>
            </a:xfrm>
          </p:grpSpPr>
          <p:sp>
            <p:nvSpPr>
              <p:cNvPr id="188" name="직사각형 187"/>
              <p:cNvSpPr/>
              <p:nvPr/>
            </p:nvSpPr>
            <p:spPr bwMode="auto">
              <a:xfrm>
                <a:off x="12828" y="336688"/>
                <a:ext cx="4098917" cy="558662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kern="0">
                  <a:solidFill>
                    <a:srgbClr val="FFFF00"/>
                  </a:solidFill>
                  <a:latin typeface="HY헤드라인M"/>
                  <a:ea typeface="HY헤드라인M"/>
                </a:endParaRPr>
              </a:p>
            </p:txBody>
          </p:sp>
          <p:grpSp>
            <p:nvGrpSpPr>
              <p:cNvPr id="189" name="그룹 145"/>
              <p:cNvGrpSpPr/>
              <p:nvPr/>
            </p:nvGrpSpPr>
            <p:grpSpPr>
              <a:xfrm>
                <a:off x="9525" y="336688"/>
                <a:ext cx="3935812" cy="558662"/>
                <a:chOff x="130761" y="336688"/>
                <a:chExt cx="3814576" cy="558662"/>
              </a:xfrm>
            </p:grpSpPr>
            <p:cxnSp>
              <p:nvCxnSpPr>
                <p:cNvPr id="190" name="직선 연결선 189"/>
                <p:cNvCxnSpPr/>
                <p:nvPr/>
              </p:nvCxnSpPr>
              <p:spPr bwMode="auto">
                <a:xfrm flipH="1">
                  <a:off x="130761" y="336688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1" name="직선 연결선 190"/>
                <p:cNvCxnSpPr/>
                <p:nvPr/>
              </p:nvCxnSpPr>
              <p:spPr bwMode="auto">
                <a:xfrm flipH="1">
                  <a:off x="130761" y="895350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187" name="직사각형 186"/>
            <p:cNvSpPr/>
            <p:nvPr/>
          </p:nvSpPr>
          <p:spPr>
            <a:xfrm>
              <a:off x="1654136" y="5847015"/>
              <a:ext cx="785755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2400" b="1" kern="0" spc="-150" dirty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실패를 성공의 교과서로 삼는 환경을 만들겠습니다</a:t>
              </a:r>
              <a:r>
                <a:rPr lang="en-US" altLang="ko-KR" sz="2400" b="1" kern="0" spc="-150" dirty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. </a:t>
              </a:r>
            </a:p>
          </p:txBody>
        </p:sp>
      </p:grpSp>
      <p:grpSp>
        <p:nvGrpSpPr>
          <p:cNvPr id="192" name="그룹 191"/>
          <p:cNvGrpSpPr/>
          <p:nvPr/>
        </p:nvGrpSpPr>
        <p:grpSpPr>
          <a:xfrm>
            <a:off x="321553" y="1222848"/>
            <a:ext cx="1400243" cy="422717"/>
            <a:chOff x="4756576" y="5581400"/>
            <a:chExt cx="1235839" cy="422717"/>
          </a:xfrm>
        </p:grpSpPr>
        <p:grpSp>
          <p:nvGrpSpPr>
            <p:cNvPr id="193" name="그룹 192"/>
            <p:cNvGrpSpPr/>
            <p:nvPr/>
          </p:nvGrpSpPr>
          <p:grpSpPr>
            <a:xfrm>
              <a:off x="4867496" y="5581400"/>
              <a:ext cx="1074440" cy="422717"/>
              <a:chOff x="4867496" y="5581400"/>
              <a:chExt cx="1074440" cy="422717"/>
            </a:xfrm>
          </p:grpSpPr>
          <p:sp>
            <p:nvSpPr>
              <p:cNvPr id="195" name="오각형 194"/>
              <p:cNvSpPr/>
              <p:nvPr/>
            </p:nvSpPr>
            <p:spPr>
              <a:xfrm>
                <a:off x="4867496" y="5581400"/>
                <a:ext cx="1074440" cy="422717"/>
              </a:xfrm>
              <a:prstGeom prst="homePlate">
                <a:avLst>
                  <a:gd name="adj" fmla="val 36772"/>
                </a:avLst>
              </a:prstGeom>
              <a:solidFill>
                <a:srgbClr val="23639D"/>
              </a:solidFill>
              <a:ln>
                <a:noFill/>
              </a:ln>
              <a:effectLst>
                <a:outerShdw blurRad="38100" dist="12700" dir="2700000" algn="ctr" rotWithShape="0">
                  <a:srgbClr val="000000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  <a:latin typeface="-윤고딕340" panose="02030504000101010101" pitchFamily="18" charset="-127"/>
                  <a:ea typeface="-윤고딕340" panose="02030504000101010101" pitchFamily="18" charset="-127"/>
                </a:endParaRPr>
              </a:p>
            </p:txBody>
          </p:sp>
          <p:sp>
            <p:nvSpPr>
              <p:cNvPr id="196" name="자유형 195"/>
              <p:cNvSpPr/>
              <p:nvPr/>
            </p:nvSpPr>
            <p:spPr>
              <a:xfrm>
                <a:off x="4868779" y="5590673"/>
                <a:ext cx="922421" cy="409074"/>
              </a:xfrm>
              <a:custGeom>
                <a:avLst/>
                <a:gdLst>
                  <a:gd name="connsiteX0" fmla="*/ 0 w 922421"/>
                  <a:gd name="connsiteY0" fmla="*/ 409074 h 409074"/>
                  <a:gd name="connsiteX1" fmla="*/ 922421 w 922421"/>
                  <a:gd name="connsiteY1" fmla="*/ 0 h 409074"/>
                  <a:gd name="connsiteX2" fmla="*/ 0 w 922421"/>
                  <a:gd name="connsiteY2" fmla="*/ 0 h 409074"/>
                  <a:gd name="connsiteX3" fmla="*/ 0 w 922421"/>
                  <a:gd name="connsiteY3" fmla="*/ 409074 h 409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2421" h="409074">
                    <a:moveTo>
                      <a:pt x="0" y="409074"/>
                    </a:moveTo>
                    <a:lnTo>
                      <a:pt x="922421" y="0"/>
                    </a:lnTo>
                    <a:lnTo>
                      <a:pt x="0" y="0"/>
                    </a:lnTo>
                    <a:lnTo>
                      <a:pt x="0" y="409074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alpha val="10000"/>
                    </a:schemeClr>
                  </a:gs>
                  <a:gs pos="0">
                    <a:schemeClr val="bg1">
                      <a:alpha val="27000"/>
                    </a:schemeClr>
                  </a:gs>
                </a:gsLst>
                <a:lin ang="9000000" scaled="0"/>
              </a:gradFill>
              <a:ln w="15875" cap="rnd">
                <a:noFill/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94" name="제목 114"/>
            <p:cNvSpPr txBox="1">
              <a:spLocks/>
            </p:cNvSpPr>
            <p:nvPr/>
          </p:nvSpPr>
          <p:spPr>
            <a:xfrm>
              <a:off x="4756576" y="5635304"/>
              <a:ext cx="1235839" cy="314907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b="1" kern="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재도전단계</a:t>
              </a:r>
              <a:endParaRPr lang="en-US" altLang="ko-KR" b="1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endParaRP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7956376" y="1224973"/>
            <a:ext cx="702430" cy="478463"/>
            <a:chOff x="8207655" y="-764794"/>
            <a:chExt cx="702430" cy="478463"/>
          </a:xfrm>
        </p:grpSpPr>
        <p:pic>
          <p:nvPicPr>
            <p:cNvPr id="117" name="그림 1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7655" y="-764794"/>
              <a:ext cx="678351" cy="202840"/>
            </a:xfrm>
            <a:prstGeom prst="rect">
              <a:avLst/>
            </a:prstGeom>
          </p:spPr>
        </p:pic>
        <p:pic>
          <p:nvPicPr>
            <p:cNvPr id="120" name="그림 11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25185" b="23889"/>
            <a:stretch/>
          </p:blipFill>
          <p:spPr>
            <a:xfrm>
              <a:off x="8250303" y="-538331"/>
              <a:ext cx="659782" cy="252000"/>
            </a:xfrm>
            <a:prstGeom prst="rect">
              <a:avLst/>
            </a:prstGeom>
          </p:spPr>
        </p:pic>
      </p:grpSp>
      <p:sp>
        <p:nvSpPr>
          <p:cNvPr id="197" name="모서리가 둥근 직사각형 8"/>
          <p:cNvSpPr/>
          <p:nvPr/>
        </p:nvSpPr>
        <p:spPr>
          <a:xfrm>
            <a:off x="3714529" y="4903337"/>
            <a:ext cx="4806000" cy="1440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>
            <a:innerShdw blurRad="152400" dir="13500000">
              <a:schemeClr val="bg1">
                <a:lumMod val="65000"/>
                <a:alpha val="31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 dirty="0">
              <a:solidFill>
                <a:prstClr val="white"/>
              </a:solidFill>
              <a:cs typeface="Arial" pitchFamily="34" charset="0"/>
            </a:endParaRPr>
          </a:p>
        </p:txBody>
      </p:sp>
      <p:grpSp>
        <p:nvGrpSpPr>
          <p:cNvPr id="198" name="그룹 197"/>
          <p:cNvGrpSpPr/>
          <p:nvPr/>
        </p:nvGrpSpPr>
        <p:grpSpPr>
          <a:xfrm>
            <a:off x="3714529" y="4658319"/>
            <a:ext cx="4816644" cy="470922"/>
            <a:chOff x="469465" y="1387805"/>
            <a:chExt cx="6675214" cy="433081"/>
          </a:xfrm>
        </p:grpSpPr>
        <p:sp>
          <p:nvSpPr>
            <p:cNvPr id="199" name="AutoShape 55"/>
            <p:cNvSpPr>
              <a:spLocks noChangeArrowheads="1"/>
            </p:cNvSpPr>
            <p:nvPr/>
          </p:nvSpPr>
          <p:spPr bwMode="auto">
            <a:xfrm>
              <a:off x="469465" y="1477690"/>
              <a:ext cx="6662153" cy="343196"/>
            </a:xfrm>
            <a:prstGeom prst="roundRect">
              <a:avLst>
                <a:gd name="adj" fmla="val 0"/>
              </a:avLst>
            </a:prstGeom>
            <a:solidFill>
              <a:srgbClr val="248E9C"/>
            </a:solidFill>
            <a:ln w="31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dirty="0">
                <a:solidFill>
                  <a:prstClr val="black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00" name="직사각형 199"/>
            <p:cNvSpPr/>
            <p:nvPr/>
          </p:nvSpPr>
          <p:spPr>
            <a:xfrm>
              <a:off x="483730" y="1387805"/>
              <a:ext cx="6660949" cy="48148"/>
            </a:xfrm>
            <a:prstGeom prst="rect">
              <a:avLst/>
            </a:prstGeom>
            <a:gradFill>
              <a:gsLst>
                <a:gs pos="100000">
                  <a:schemeClr val="bg1">
                    <a:alpha val="41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16200000" scaled="0"/>
            </a:gradFill>
            <a:ln w="22225">
              <a:noFill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solidFill>
                  <a:prstClr val="white"/>
                </a:solidFill>
              </a:endParaRPr>
            </a:p>
          </p:txBody>
        </p:sp>
        <p:pic>
          <p:nvPicPr>
            <p:cNvPr id="201" name="Picture 3" descr="E:\PNG\기타\빛광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245" y="1394429"/>
              <a:ext cx="1223766" cy="4571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2" name="제목 114"/>
          <p:cNvSpPr txBox="1">
            <a:spLocks/>
          </p:cNvSpPr>
          <p:nvPr/>
        </p:nvSpPr>
        <p:spPr>
          <a:xfrm>
            <a:off x="3640987" y="4775345"/>
            <a:ext cx="4861612" cy="332248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eaLnBrk="0" latinLnBrk="0" hangingPunct="0">
              <a:defRPr/>
            </a:pPr>
            <a:r>
              <a:rPr lang="ko-KR" altLang="en-US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  </a:t>
            </a:r>
            <a:r>
              <a:rPr lang="en-US" altLang="ko-KR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3. </a:t>
            </a:r>
            <a:r>
              <a:rPr lang="ko-KR" altLang="en-US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재도전 지원자금 확대</a:t>
            </a:r>
          </a:p>
        </p:txBody>
      </p:sp>
      <p:sp>
        <p:nvSpPr>
          <p:cNvPr id="203" name="직사각형 202"/>
          <p:cNvSpPr/>
          <p:nvPr/>
        </p:nvSpPr>
        <p:spPr>
          <a:xfrm>
            <a:off x="3837405" y="5141421"/>
            <a:ext cx="48382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defTabSz="1330325" eaLnBrk="0" latinLnBrk="0" hangingPunct="0"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ko-KR" altLang="en-US" sz="16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재도전 지원자금 </a:t>
            </a:r>
            <a:r>
              <a:rPr lang="en-US" altLang="ko-KR" sz="16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5</a:t>
            </a:r>
            <a:r>
              <a:rPr lang="ko-KR" altLang="en-US" sz="16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년간 최대 </a:t>
            </a:r>
            <a:r>
              <a:rPr lang="en-US" altLang="ko-KR" sz="16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1.5</a:t>
            </a:r>
            <a:r>
              <a:rPr lang="ko-KR" altLang="en-US" sz="16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조원 공급 </a:t>
            </a:r>
            <a:r>
              <a:rPr lang="en-US" altLang="ko-KR" sz="11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  </a:t>
            </a:r>
            <a:endParaRPr lang="en-US" altLang="ko-KR" sz="1300" kern="0" dirty="0" smtClean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grpSp>
        <p:nvGrpSpPr>
          <p:cNvPr id="204" name="그룹 203"/>
          <p:cNvGrpSpPr/>
          <p:nvPr/>
        </p:nvGrpSpPr>
        <p:grpSpPr>
          <a:xfrm>
            <a:off x="3912045" y="5534805"/>
            <a:ext cx="4494351" cy="751716"/>
            <a:chOff x="3912045" y="5540831"/>
            <a:chExt cx="4494351" cy="793824"/>
          </a:xfrm>
        </p:grpSpPr>
        <p:sp>
          <p:nvSpPr>
            <p:cNvPr id="205" name="직사각형 204"/>
            <p:cNvSpPr/>
            <p:nvPr/>
          </p:nvSpPr>
          <p:spPr>
            <a:xfrm>
              <a:off x="3930608" y="5540831"/>
              <a:ext cx="2154804" cy="793823"/>
            </a:xfrm>
            <a:prstGeom prst="rect">
              <a:avLst/>
            </a:prstGeom>
            <a:solidFill>
              <a:schemeClr val="bg1"/>
            </a:solidFill>
            <a:ln w="3175" cap="rnd">
              <a:solidFill>
                <a:srgbClr val="DDDDDD"/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06" name="오른쪽 화살표 205"/>
            <p:cNvSpPr/>
            <p:nvPr/>
          </p:nvSpPr>
          <p:spPr>
            <a:xfrm>
              <a:off x="4738364" y="5930478"/>
              <a:ext cx="561144" cy="117024"/>
            </a:xfrm>
            <a:prstGeom prst="rightArrow">
              <a:avLst/>
            </a:prstGeom>
            <a:gradFill>
              <a:gsLst>
                <a:gs pos="1000">
                  <a:srgbClr val="C00000">
                    <a:alpha val="0"/>
                  </a:srgbClr>
                </a:gs>
                <a:gs pos="100000">
                  <a:srgbClr val="C00000"/>
                </a:gs>
              </a:gsLst>
              <a:lin ang="0" scaled="0"/>
            </a:gra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07" name="직사각형 206"/>
            <p:cNvSpPr/>
            <p:nvPr/>
          </p:nvSpPr>
          <p:spPr>
            <a:xfrm>
              <a:off x="4685983" y="5595717"/>
              <a:ext cx="671500" cy="3575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330325" eaLnBrk="0" latinLnBrk="0" hangingPunct="0">
                <a:lnSpc>
                  <a:spcPct val="50000"/>
                </a:lnSpc>
                <a:spcAft>
                  <a:spcPts val="600"/>
                </a:spcAft>
                <a:buSzPct val="100000"/>
                <a:defRPr/>
              </a:pPr>
              <a:r>
                <a:rPr lang="ko-KR" altLang="en-US" sz="1100" b="1" kern="0" spc="-60" dirty="0" err="1" smtClean="0">
                  <a:gradFill>
                    <a:gsLst>
                      <a:gs pos="100000">
                        <a:srgbClr val="1F497D">
                          <a:lumMod val="75000"/>
                        </a:srgbClr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재창업</a:t>
              </a:r>
            </a:p>
            <a:p>
              <a:pPr algn="ctr" defTabSz="1330325" eaLnBrk="0" latinLnBrk="0" hangingPunct="0">
                <a:lnSpc>
                  <a:spcPct val="50000"/>
                </a:lnSpc>
                <a:spcAft>
                  <a:spcPts val="600"/>
                </a:spcAft>
                <a:buSzPct val="100000"/>
                <a:defRPr/>
              </a:pPr>
              <a:r>
                <a:rPr lang="ko-KR" altLang="en-US" sz="1100" b="1" kern="0" spc="-60" dirty="0" smtClean="0">
                  <a:gradFill>
                    <a:gsLst>
                      <a:gs pos="100000">
                        <a:srgbClr val="1F497D">
                          <a:lumMod val="75000"/>
                        </a:srgbClr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자금</a:t>
              </a:r>
              <a:endParaRPr lang="en-US" altLang="ko-KR" sz="1100" b="1" kern="0" spc="-60" dirty="0" smtClean="0">
                <a:gradFill>
                  <a:gsLst>
                    <a:gs pos="100000">
                      <a:srgbClr val="1F497D">
                        <a:lumMod val="75000"/>
                      </a:srgb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endParaRPr>
            </a:p>
          </p:txBody>
        </p:sp>
        <p:grpSp>
          <p:nvGrpSpPr>
            <p:cNvPr id="208" name="그룹 125"/>
            <p:cNvGrpSpPr/>
            <p:nvPr/>
          </p:nvGrpSpPr>
          <p:grpSpPr>
            <a:xfrm>
              <a:off x="5229794" y="5732695"/>
              <a:ext cx="910480" cy="432492"/>
              <a:chOff x="6771595" y="4337767"/>
              <a:chExt cx="955546" cy="290389"/>
            </a:xfrm>
          </p:grpSpPr>
          <p:grpSp>
            <p:nvGrpSpPr>
              <p:cNvPr id="234" name="그룹 154"/>
              <p:cNvGrpSpPr/>
              <p:nvPr/>
            </p:nvGrpSpPr>
            <p:grpSpPr>
              <a:xfrm>
                <a:off x="6868906" y="4337767"/>
                <a:ext cx="774775" cy="290389"/>
                <a:chOff x="6868906" y="4337767"/>
                <a:chExt cx="774775" cy="290389"/>
              </a:xfrm>
            </p:grpSpPr>
            <p:sp>
              <p:nvSpPr>
                <p:cNvPr id="236" name="AutoShape 55"/>
                <p:cNvSpPr>
                  <a:spLocks noChangeArrowheads="1"/>
                </p:cNvSpPr>
                <p:nvPr/>
              </p:nvSpPr>
              <p:spPr bwMode="auto">
                <a:xfrm>
                  <a:off x="6868906" y="4337767"/>
                  <a:ext cx="758664" cy="290389"/>
                </a:xfrm>
                <a:prstGeom prst="roundRect">
                  <a:avLst>
                    <a:gd name="adj" fmla="val 8634"/>
                  </a:avLst>
                </a:prstGeom>
                <a:solidFill>
                  <a:srgbClr val="338891"/>
                </a:solidFill>
                <a:ln w="3175">
                  <a:noFill/>
                  <a:round/>
                  <a:headEnd/>
                  <a:tailEnd/>
                </a:ln>
                <a:effectLst>
                  <a:innerShdw blurRad="50800">
                    <a:prstClr val="black">
                      <a:alpha val="56000"/>
                    </a:prstClr>
                  </a:innerShdw>
                </a:effectLst>
              </p:spPr>
              <p:txBody>
                <a:bodyPr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1400" b="1">
                    <a:solidFill>
                      <a:prstClr val="black"/>
                    </a:solidFill>
                    <a:latin typeface="굴림" pitchFamily="50" charset="-127"/>
                    <a:ea typeface="굴림" pitchFamily="50" charset="-127"/>
                  </a:endParaRPr>
                </a:p>
              </p:txBody>
            </p:sp>
            <p:pic>
              <p:nvPicPr>
                <p:cNvPr id="237" name="Picture 3" descr="E:\PNG\기타\빛광.png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04173" y="4341278"/>
                  <a:ext cx="339508" cy="366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235" name="제목 114"/>
              <p:cNvSpPr txBox="1">
                <a:spLocks/>
              </p:cNvSpPr>
              <p:nvPr/>
            </p:nvSpPr>
            <p:spPr>
              <a:xfrm>
                <a:off x="6771595" y="4365317"/>
                <a:ext cx="955546" cy="231086"/>
              </a:xfrm>
              <a:prstGeom prst="rect">
                <a:avLst/>
              </a:prstGeom>
              <a:effectLst>
                <a:outerShdw blurRad="76200" dir="5400000" algn="ctr" rotWithShape="0">
                  <a:sysClr val="windowText" lastClr="000000"/>
                </a:outerShdw>
              </a:effectLst>
            </p:spPr>
            <p:txBody>
              <a:bodyPr anchor="ctr" anchorCtr="0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330325" eaLnBrk="0" latinLnBrk="0" hangingPunct="0">
                  <a:spcAft>
                    <a:spcPts val="600"/>
                  </a:spcAft>
                  <a:buSzPct val="100000"/>
                  <a:defRPr/>
                </a:pPr>
                <a:r>
                  <a:rPr lang="ko-KR" altLang="en-US" sz="1200" kern="0" spc="-100" dirty="0" smtClean="0">
                    <a:gradFill>
                      <a:gsLst>
                        <a:gs pos="100000">
                          <a:prstClr val="white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40" pitchFamily="18" charset="-127"/>
                    <a:ea typeface="-윤고딕340" pitchFamily="18" charset="-127"/>
                  </a:rPr>
                  <a:t>재기기업</a:t>
                </a:r>
                <a:endParaRPr lang="ko-KR" altLang="en-US" sz="1200" kern="0" spc="-10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endParaRPr>
              </a:p>
            </p:txBody>
          </p:sp>
        </p:grpSp>
        <p:grpSp>
          <p:nvGrpSpPr>
            <p:cNvPr id="209" name="그룹 126"/>
            <p:cNvGrpSpPr/>
            <p:nvPr/>
          </p:nvGrpSpPr>
          <p:grpSpPr>
            <a:xfrm>
              <a:off x="3912045" y="5732695"/>
              <a:ext cx="874267" cy="432492"/>
              <a:chOff x="6794619" y="3982290"/>
              <a:chExt cx="917543" cy="290389"/>
            </a:xfrm>
          </p:grpSpPr>
          <p:grpSp>
            <p:nvGrpSpPr>
              <p:cNvPr id="230" name="그룹 150"/>
              <p:cNvGrpSpPr/>
              <p:nvPr/>
            </p:nvGrpSpPr>
            <p:grpSpPr>
              <a:xfrm>
                <a:off x="6868906" y="3982290"/>
                <a:ext cx="774776" cy="290389"/>
                <a:chOff x="6868906" y="3982290"/>
                <a:chExt cx="774776" cy="290389"/>
              </a:xfrm>
            </p:grpSpPr>
            <p:sp>
              <p:nvSpPr>
                <p:cNvPr id="232" name="AutoShape 55"/>
                <p:cNvSpPr>
                  <a:spLocks noChangeArrowheads="1"/>
                </p:cNvSpPr>
                <p:nvPr/>
              </p:nvSpPr>
              <p:spPr bwMode="auto">
                <a:xfrm>
                  <a:off x="6868906" y="3982290"/>
                  <a:ext cx="758664" cy="290389"/>
                </a:xfrm>
                <a:prstGeom prst="roundRect">
                  <a:avLst>
                    <a:gd name="adj" fmla="val 8634"/>
                  </a:avLst>
                </a:prstGeom>
                <a:solidFill>
                  <a:srgbClr val="38799A"/>
                </a:solidFill>
                <a:ln w="3175">
                  <a:noFill/>
                  <a:round/>
                  <a:headEnd/>
                  <a:tailEnd/>
                </a:ln>
                <a:effectLst>
                  <a:innerShdw blurRad="50800">
                    <a:prstClr val="black">
                      <a:alpha val="56000"/>
                    </a:prstClr>
                  </a:innerShdw>
                </a:effectLst>
              </p:spPr>
              <p:txBody>
                <a:bodyPr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1400" b="1">
                    <a:solidFill>
                      <a:prstClr val="black"/>
                    </a:solidFill>
                    <a:latin typeface="굴림" pitchFamily="50" charset="-127"/>
                    <a:ea typeface="굴림" pitchFamily="50" charset="-127"/>
                  </a:endParaRPr>
                </a:p>
              </p:txBody>
            </p:sp>
            <p:pic>
              <p:nvPicPr>
                <p:cNvPr id="233" name="Picture 3" descr="E:\PNG\기타\빛광.png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04173" y="3985800"/>
                  <a:ext cx="339509" cy="366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231" name="제목 114"/>
              <p:cNvSpPr txBox="1">
                <a:spLocks/>
              </p:cNvSpPr>
              <p:nvPr/>
            </p:nvSpPr>
            <p:spPr>
              <a:xfrm>
                <a:off x="6794619" y="4009839"/>
                <a:ext cx="917543" cy="231086"/>
              </a:xfrm>
              <a:prstGeom prst="rect">
                <a:avLst/>
              </a:prstGeom>
              <a:effectLst>
                <a:outerShdw blurRad="76200" dir="5400000" algn="ctr" rotWithShape="0">
                  <a:sysClr val="windowText" lastClr="000000"/>
                </a:outerShdw>
              </a:effectLst>
            </p:spPr>
            <p:txBody>
              <a:bodyPr anchor="ctr" anchorCtr="0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330325" eaLnBrk="0" latinLnBrk="0" hangingPunct="0">
                  <a:spcAft>
                    <a:spcPts val="600"/>
                  </a:spcAft>
                  <a:buSzPct val="100000"/>
                  <a:defRPr/>
                </a:pPr>
                <a:r>
                  <a:rPr lang="ko-KR" altLang="en-US" sz="1200" kern="0" spc="-50" dirty="0" err="1" smtClean="0">
                    <a:gradFill>
                      <a:gsLst>
                        <a:gs pos="100000">
                          <a:prstClr val="white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40" pitchFamily="18" charset="-127"/>
                    <a:ea typeface="-윤고딕340" pitchFamily="18" charset="-127"/>
                  </a:rPr>
                  <a:t>중진공</a:t>
                </a:r>
                <a:r>
                  <a:rPr lang="ko-KR" altLang="en-US" sz="1200" kern="0" spc="-50" dirty="0" smtClean="0">
                    <a:gradFill>
                      <a:gsLst>
                        <a:gs pos="100000">
                          <a:prstClr val="white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40" pitchFamily="18" charset="-127"/>
                    <a:ea typeface="-윤고딕340" pitchFamily="18" charset="-127"/>
                  </a:rPr>
                  <a:t> 등  </a:t>
                </a:r>
                <a:endParaRPr lang="en-US" altLang="ko-KR" sz="1050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endParaRPr>
              </a:p>
            </p:txBody>
          </p:sp>
        </p:grpSp>
        <p:sp>
          <p:nvSpPr>
            <p:cNvPr id="210" name="직사각형 209"/>
            <p:cNvSpPr/>
            <p:nvPr/>
          </p:nvSpPr>
          <p:spPr>
            <a:xfrm>
              <a:off x="6196730" y="5540832"/>
              <a:ext cx="2154804" cy="793823"/>
            </a:xfrm>
            <a:prstGeom prst="rect">
              <a:avLst/>
            </a:prstGeom>
            <a:solidFill>
              <a:schemeClr val="bg1"/>
            </a:solidFill>
            <a:ln w="3175" cap="rnd">
              <a:solidFill>
                <a:srgbClr val="DDDDDD"/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11" name="오른쪽 화살표 210"/>
            <p:cNvSpPr/>
            <p:nvPr/>
          </p:nvSpPr>
          <p:spPr>
            <a:xfrm>
              <a:off x="7004486" y="5930478"/>
              <a:ext cx="561144" cy="117024"/>
            </a:xfrm>
            <a:prstGeom prst="rightArrow">
              <a:avLst/>
            </a:prstGeom>
            <a:gradFill>
              <a:gsLst>
                <a:gs pos="1000">
                  <a:srgbClr val="C00000">
                    <a:alpha val="0"/>
                  </a:srgbClr>
                </a:gs>
                <a:gs pos="100000">
                  <a:srgbClr val="C00000"/>
                </a:gs>
              </a:gsLst>
              <a:lin ang="0" scaled="0"/>
            </a:gra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212" name="그룹 172"/>
            <p:cNvGrpSpPr/>
            <p:nvPr/>
          </p:nvGrpSpPr>
          <p:grpSpPr>
            <a:xfrm>
              <a:off x="7495916" y="5732695"/>
              <a:ext cx="910480" cy="432492"/>
              <a:chOff x="6771595" y="4337767"/>
              <a:chExt cx="955546" cy="290389"/>
            </a:xfrm>
          </p:grpSpPr>
          <p:grpSp>
            <p:nvGrpSpPr>
              <p:cNvPr id="224" name="그룹 178"/>
              <p:cNvGrpSpPr/>
              <p:nvPr/>
            </p:nvGrpSpPr>
            <p:grpSpPr>
              <a:xfrm>
                <a:off x="6868906" y="4337767"/>
                <a:ext cx="774775" cy="290389"/>
                <a:chOff x="6868906" y="4337767"/>
                <a:chExt cx="774775" cy="290389"/>
              </a:xfrm>
            </p:grpSpPr>
            <p:sp>
              <p:nvSpPr>
                <p:cNvPr id="226" name="AutoShape 55"/>
                <p:cNvSpPr>
                  <a:spLocks noChangeArrowheads="1"/>
                </p:cNvSpPr>
                <p:nvPr/>
              </p:nvSpPr>
              <p:spPr bwMode="auto">
                <a:xfrm>
                  <a:off x="6868906" y="4337767"/>
                  <a:ext cx="758664" cy="290389"/>
                </a:xfrm>
                <a:prstGeom prst="roundRect">
                  <a:avLst>
                    <a:gd name="adj" fmla="val 8634"/>
                  </a:avLst>
                </a:prstGeom>
                <a:solidFill>
                  <a:srgbClr val="338891"/>
                </a:solidFill>
                <a:ln w="3175">
                  <a:noFill/>
                  <a:round/>
                  <a:headEnd/>
                  <a:tailEnd/>
                </a:ln>
                <a:effectLst>
                  <a:innerShdw blurRad="50800">
                    <a:prstClr val="black">
                      <a:alpha val="56000"/>
                    </a:prstClr>
                  </a:innerShdw>
                </a:effectLst>
              </p:spPr>
              <p:txBody>
                <a:bodyPr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1400" b="1">
                    <a:solidFill>
                      <a:prstClr val="black"/>
                    </a:solidFill>
                    <a:latin typeface="굴림" pitchFamily="50" charset="-127"/>
                    <a:ea typeface="굴림" pitchFamily="50" charset="-127"/>
                  </a:endParaRPr>
                </a:p>
              </p:txBody>
            </p:sp>
            <p:pic>
              <p:nvPicPr>
                <p:cNvPr id="229" name="Picture 3" descr="E:\PNG\기타\빛광.png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04173" y="4341278"/>
                  <a:ext cx="339508" cy="366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225" name="제목 114"/>
              <p:cNvSpPr txBox="1">
                <a:spLocks/>
              </p:cNvSpPr>
              <p:nvPr/>
            </p:nvSpPr>
            <p:spPr>
              <a:xfrm>
                <a:off x="6771595" y="4365317"/>
                <a:ext cx="955546" cy="231086"/>
              </a:xfrm>
              <a:prstGeom prst="rect">
                <a:avLst/>
              </a:prstGeom>
              <a:effectLst>
                <a:outerShdw blurRad="76200" dir="5400000" algn="ctr" rotWithShape="0">
                  <a:sysClr val="windowText" lastClr="000000"/>
                </a:outerShdw>
              </a:effectLst>
            </p:spPr>
            <p:txBody>
              <a:bodyPr anchor="ctr" anchorCtr="0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330325" eaLnBrk="0" latinLnBrk="0" hangingPunct="0">
                  <a:spcAft>
                    <a:spcPts val="600"/>
                  </a:spcAft>
                  <a:buSzPct val="100000"/>
                  <a:defRPr/>
                </a:pPr>
                <a:r>
                  <a:rPr lang="ko-KR" altLang="en-US" sz="1200" kern="0" spc="-100" dirty="0" smtClean="0">
                    <a:gradFill>
                      <a:gsLst>
                        <a:gs pos="100000">
                          <a:prstClr val="white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40" pitchFamily="18" charset="-127"/>
                    <a:ea typeface="-윤고딕340" pitchFamily="18" charset="-127"/>
                  </a:rPr>
                  <a:t>재기기업</a:t>
                </a:r>
                <a:endParaRPr lang="ko-KR" altLang="en-US" sz="1200" kern="0" spc="-10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endParaRPr>
              </a:p>
            </p:txBody>
          </p:sp>
        </p:grpSp>
        <p:grpSp>
          <p:nvGrpSpPr>
            <p:cNvPr id="215" name="그룹 173"/>
            <p:cNvGrpSpPr/>
            <p:nvPr/>
          </p:nvGrpSpPr>
          <p:grpSpPr>
            <a:xfrm>
              <a:off x="6178169" y="5732695"/>
              <a:ext cx="866620" cy="432492"/>
              <a:chOff x="6794610" y="3982290"/>
              <a:chExt cx="909516" cy="290389"/>
            </a:xfrm>
          </p:grpSpPr>
          <p:grpSp>
            <p:nvGrpSpPr>
              <p:cNvPr id="217" name="그룹 174"/>
              <p:cNvGrpSpPr/>
              <p:nvPr/>
            </p:nvGrpSpPr>
            <p:grpSpPr>
              <a:xfrm>
                <a:off x="6868906" y="3982290"/>
                <a:ext cx="774776" cy="290389"/>
                <a:chOff x="6868906" y="3982290"/>
                <a:chExt cx="774776" cy="290389"/>
              </a:xfrm>
            </p:grpSpPr>
            <p:sp>
              <p:nvSpPr>
                <p:cNvPr id="221" name="AutoShape 55"/>
                <p:cNvSpPr>
                  <a:spLocks noChangeArrowheads="1"/>
                </p:cNvSpPr>
                <p:nvPr/>
              </p:nvSpPr>
              <p:spPr bwMode="auto">
                <a:xfrm>
                  <a:off x="6868906" y="3982290"/>
                  <a:ext cx="758664" cy="290389"/>
                </a:xfrm>
                <a:prstGeom prst="roundRect">
                  <a:avLst>
                    <a:gd name="adj" fmla="val 8634"/>
                  </a:avLst>
                </a:prstGeom>
                <a:solidFill>
                  <a:srgbClr val="38799A"/>
                </a:solidFill>
                <a:ln w="3175">
                  <a:noFill/>
                  <a:round/>
                  <a:headEnd/>
                  <a:tailEnd/>
                </a:ln>
                <a:effectLst>
                  <a:innerShdw blurRad="50800">
                    <a:prstClr val="black">
                      <a:alpha val="56000"/>
                    </a:prstClr>
                  </a:innerShdw>
                </a:effectLst>
              </p:spPr>
              <p:txBody>
                <a:bodyPr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1400" b="1">
                    <a:solidFill>
                      <a:prstClr val="black"/>
                    </a:solidFill>
                    <a:latin typeface="굴림" pitchFamily="50" charset="-127"/>
                    <a:ea typeface="굴림" pitchFamily="50" charset="-127"/>
                  </a:endParaRPr>
                </a:p>
              </p:txBody>
            </p:sp>
            <p:pic>
              <p:nvPicPr>
                <p:cNvPr id="222" name="Picture 3" descr="E:\PNG\기타\빛광.png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04173" y="3985800"/>
                  <a:ext cx="339509" cy="366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218" name="제목 114"/>
              <p:cNvSpPr txBox="1">
                <a:spLocks/>
              </p:cNvSpPr>
              <p:nvPr/>
            </p:nvSpPr>
            <p:spPr>
              <a:xfrm>
                <a:off x="6794610" y="4009839"/>
                <a:ext cx="909516" cy="231086"/>
              </a:xfrm>
              <a:prstGeom prst="rect">
                <a:avLst/>
              </a:prstGeom>
              <a:effectLst>
                <a:outerShdw blurRad="76200" dir="5400000" algn="ctr" rotWithShape="0">
                  <a:sysClr val="windowText" lastClr="000000"/>
                </a:outerShdw>
              </a:effectLst>
            </p:spPr>
            <p:txBody>
              <a:bodyPr anchor="ctr" anchorCtr="0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330325" eaLnBrk="0" latinLnBrk="0" hangingPunct="0">
                  <a:spcAft>
                    <a:spcPts val="600"/>
                  </a:spcAft>
                  <a:buSzPct val="100000"/>
                  <a:defRPr/>
                </a:pPr>
                <a:r>
                  <a:rPr lang="ko-KR" altLang="en-US" sz="1200" kern="0" spc="-50" dirty="0" err="1" smtClean="0">
                    <a:gradFill>
                      <a:gsLst>
                        <a:gs pos="100000">
                          <a:prstClr val="white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40" pitchFamily="18" charset="-127"/>
                    <a:ea typeface="-윤고딕340" pitchFamily="18" charset="-127"/>
                  </a:rPr>
                  <a:t>신ㆍ기보</a:t>
                </a:r>
                <a:endParaRPr lang="ko-KR" altLang="en-US" sz="1200" kern="0" spc="-5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endParaRPr>
              </a:p>
            </p:txBody>
          </p:sp>
        </p:grpSp>
      </p:grpSp>
      <p:sp>
        <p:nvSpPr>
          <p:cNvPr id="238" name="직사각형 237"/>
          <p:cNvSpPr/>
          <p:nvPr/>
        </p:nvSpPr>
        <p:spPr>
          <a:xfrm>
            <a:off x="4681538" y="5995366"/>
            <a:ext cx="671500" cy="371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30325" eaLnBrk="0" latinLnBrk="0" hangingPunct="0">
              <a:lnSpc>
                <a:spcPct val="80000"/>
              </a:lnSpc>
              <a:spcAft>
                <a:spcPts val="600"/>
              </a:spcAft>
              <a:buSzPct val="100000"/>
              <a:defRPr/>
            </a:pPr>
            <a:r>
              <a:rPr lang="ko-KR" altLang="en-US" sz="1100" b="1" kern="0" spc="-60" dirty="0" smtClean="0">
                <a:gradFill>
                  <a:gsLst>
                    <a:gs pos="100000">
                      <a:srgbClr val="1F497D">
                        <a:lumMod val="75000"/>
                      </a:srgb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최대 </a:t>
            </a:r>
            <a:r>
              <a:rPr lang="en-US" altLang="ko-KR" sz="1100" b="1" kern="0" spc="-60" dirty="0" smtClean="0">
                <a:gradFill>
                  <a:gsLst>
                    <a:gs pos="100000">
                      <a:srgbClr val="1F497D">
                        <a:lumMod val="75000"/>
                      </a:srgb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1</a:t>
            </a:r>
            <a:r>
              <a:rPr lang="ko-KR" altLang="en-US" sz="1100" b="1" kern="0" spc="-60" dirty="0" smtClean="0">
                <a:gradFill>
                  <a:gsLst>
                    <a:gs pos="100000">
                      <a:srgbClr val="1F497D">
                        <a:lumMod val="75000"/>
                      </a:srgb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조원</a:t>
            </a:r>
            <a:endParaRPr lang="en-US" altLang="ko-KR" sz="1100" b="1" kern="0" spc="-60" dirty="0" smtClean="0">
              <a:gradFill>
                <a:gsLst>
                  <a:gs pos="100000">
                    <a:srgbClr val="1F497D">
                      <a:lumMod val="75000"/>
                    </a:srgbClr>
                  </a:gs>
                  <a:gs pos="100000">
                    <a:srgbClr val="F79646">
                      <a:lumMod val="75000"/>
                    </a:srgbClr>
                  </a:gs>
                </a:gsLst>
                <a:lin ang="54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39" name="직사각형 238"/>
          <p:cNvSpPr/>
          <p:nvPr/>
        </p:nvSpPr>
        <p:spPr>
          <a:xfrm>
            <a:off x="6947456" y="5588521"/>
            <a:ext cx="671500" cy="35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30325" eaLnBrk="0" latinLnBrk="0" hangingPunct="0">
              <a:lnSpc>
                <a:spcPct val="50000"/>
              </a:lnSpc>
              <a:spcAft>
                <a:spcPts val="600"/>
              </a:spcAft>
              <a:buSzPct val="100000"/>
              <a:defRPr/>
            </a:pPr>
            <a:r>
              <a:rPr lang="ko-KR" altLang="en-US" sz="1100" b="1" kern="0" spc="-150" dirty="0" smtClean="0">
                <a:gradFill>
                  <a:gsLst>
                    <a:gs pos="100000">
                      <a:srgbClr val="1F497D">
                        <a:lumMod val="75000"/>
                      </a:srgb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재기지원</a:t>
            </a:r>
            <a:endParaRPr lang="en-US" altLang="ko-KR" sz="1100" b="1" kern="0" spc="-150" dirty="0" smtClean="0">
              <a:gradFill>
                <a:gsLst>
                  <a:gs pos="100000">
                    <a:srgbClr val="1F497D">
                      <a:lumMod val="75000"/>
                    </a:srgbClr>
                  </a:gs>
                  <a:gs pos="100000">
                    <a:srgbClr val="F79646">
                      <a:lumMod val="75000"/>
                    </a:srgbClr>
                  </a:gs>
                </a:gsLst>
                <a:lin ang="54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  <a:cs typeface="Arial" panose="020B0604020202020204" pitchFamily="34" charset="0"/>
            </a:endParaRPr>
          </a:p>
          <a:p>
            <a:pPr algn="ctr" defTabSz="1330325" eaLnBrk="0" latinLnBrk="0" hangingPunct="0">
              <a:lnSpc>
                <a:spcPct val="50000"/>
              </a:lnSpc>
              <a:spcAft>
                <a:spcPts val="600"/>
              </a:spcAft>
              <a:buSzPct val="100000"/>
              <a:defRPr/>
            </a:pPr>
            <a:r>
              <a:rPr lang="ko-KR" altLang="en-US" sz="1100" b="1" kern="0" spc="-150" dirty="0" smtClean="0">
                <a:gradFill>
                  <a:gsLst>
                    <a:gs pos="100000">
                      <a:srgbClr val="1F497D">
                        <a:lumMod val="75000"/>
                      </a:srgb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보증</a:t>
            </a:r>
            <a:endParaRPr lang="en-US" altLang="ko-KR" sz="1100" b="1" kern="0" spc="-150" dirty="0" smtClean="0">
              <a:gradFill>
                <a:gsLst>
                  <a:gs pos="100000">
                    <a:srgbClr val="1F497D">
                      <a:lumMod val="75000"/>
                    </a:srgbClr>
                  </a:gs>
                  <a:gs pos="100000">
                    <a:srgbClr val="F79646">
                      <a:lumMod val="75000"/>
                    </a:srgbClr>
                  </a:gs>
                </a:gsLst>
                <a:lin ang="54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40" name="직사각형 239"/>
          <p:cNvSpPr/>
          <p:nvPr/>
        </p:nvSpPr>
        <p:spPr>
          <a:xfrm>
            <a:off x="6972334" y="5986766"/>
            <a:ext cx="671500" cy="371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30325" eaLnBrk="0" latinLnBrk="0" hangingPunct="0">
              <a:lnSpc>
                <a:spcPct val="80000"/>
              </a:lnSpc>
              <a:spcAft>
                <a:spcPts val="600"/>
              </a:spcAft>
              <a:buSzPct val="100000"/>
              <a:defRPr/>
            </a:pPr>
            <a:r>
              <a:rPr lang="ko-KR" altLang="en-US" sz="1100" b="1" kern="0" spc="-60" dirty="0" smtClean="0">
                <a:gradFill>
                  <a:gsLst>
                    <a:gs pos="100000">
                      <a:srgbClr val="1F497D">
                        <a:lumMod val="75000"/>
                      </a:srgb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최대 </a:t>
            </a:r>
            <a:r>
              <a:rPr lang="en-US" altLang="ko-KR" sz="1100" b="1" kern="0" spc="-60" dirty="0" smtClean="0">
                <a:gradFill>
                  <a:gsLst>
                    <a:gs pos="100000">
                      <a:srgbClr val="1F497D">
                        <a:lumMod val="75000"/>
                      </a:srgb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0.5</a:t>
            </a:r>
            <a:r>
              <a:rPr lang="ko-KR" altLang="en-US" sz="1100" b="1" kern="0" spc="-60" dirty="0" smtClean="0">
                <a:gradFill>
                  <a:gsLst>
                    <a:gs pos="100000">
                      <a:srgbClr val="1F497D">
                        <a:lumMod val="75000"/>
                      </a:srgb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조원</a:t>
            </a:r>
            <a:endParaRPr lang="en-US" altLang="ko-KR" sz="1100" b="1" kern="0" spc="-60" dirty="0" smtClean="0">
              <a:gradFill>
                <a:gsLst>
                  <a:gs pos="100000">
                    <a:srgbClr val="1F497D">
                      <a:lumMod val="75000"/>
                    </a:srgbClr>
                  </a:gs>
                  <a:gs pos="100000">
                    <a:srgbClr val="F79646">
                      <a:lumMod val="75000"/>
                    </a:srgbClr>
                  </a:gs>
                </a:gsLst>
                <a:lin ang="54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47304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Rectangle 2"/>
          <p:cNvSpPr>
            <a:spLocks noChangeArrowheads="1"/>
          </p:cNvSpPr>
          <p:nvPr/>
        </p:nvSpPr>
        <p:spPr bwMode="auto">
          <a:xfrm>
            <a:off x="467544" y="1650066"/>
            <a:ext cx="8213538" cy="4823603"/>
          </a:xfrm>
          <a:prstGeom prst="rect">
            <a:avLst/>
          </a:prstGeom>
          <a:solidFill>
            <a:srgbClr val="F9F9F9"/>
          </a:solidFill>
          <a:ln w="3175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68" name="자유형 167"/>
          <p:cNvSpPr/>
          <p:nvPr/>
        </p:nvSpPr>
        <p:spPr>
          <a:xfrm rot="21262305">
            <a:off x="904628" y="3013412"/>
            <a:ext cx="7195566" cy="854945"/>
          </a:xfrm>
          <a:custGeom>
            <a:avLst/>
            <a:gdLst>
              <a:gd name="connsiteX0" fmla="*/ 4837 w 7915123"/>
              <a:gd name="connsiteY0" fmla="*/ 1596571 h 1832652"/>
              <a:gd name="connsiteX1" fmla="*/ 483809 w 7915123"/>
              <a:gd name="connsiteY1" fmla="*/ 1567543 h 1832652"/>
              <a:gd name="connsiteX2" fmla="*/ 3052837 w 7915123"/>
              <a:gd name="connsiteY2" fmla="*/ 972457 h 1832652"/>
              <a:gd name="connsiteX3" fmla="*/ 4373637 w 7915123"/>
              <a:gd name="connsiteY3" fmla="*/ 1814286 h 1832652"/>
              <a:gd name="connsiteX4" fmla="*/ 7915123 w 7915123"/>
              <a:gd name="connsiteY4" fmla="*/ 0 h 1832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5123" h="1832652">
                <a:moveTo>
                  <a:pt x="4837" y="1596571"/>
                </a:moveTo>
                <a:cubicBezTo>
                  <a:pt x="-9677" y="1634066"/>
                  <a:pt x="-24191" y="1671562"/>
                  <a:pt x="483809" y="1567543"/>
                </a:cubicBezTo>
                <a:cubicBezTo>
                  <a:pt x="991809" y="1463524"/>
                  <a:pt x="2404532" y="931333"/>
                  <a:pt x="3052837" y="972457"/>
                </a:cubicBezTo>
                <a:cubicBezTo>
                  <a:pt x="3701142" y="1013581"/>
                  <a:pt x="3563256" y="1976362"/>
                  <a:pt x="4373637" y="1814286"/>
                </a:cubicBezTo>
                <a:cubicBezTo>
                  <a:pt x="5184018" y="1652210"/>
                  <a:pt x="7324875" y="283029"/>
                  <a:pt x="7915123" y="0"/>
                </a:cubicBezTo>
              </a:path>
            </a:pathLst>
          </a:custGeom>
          <a:ln w="66675">
            <a:gradFill>
              <a:gsLst>
                <a:gs pos="0">
                  <a:srgbClr val="C00000"/>
                </a:gs>
                <a:gs pos="67000">
                  <a:schemeClr val="tx2"/>
                </a:gs>
                <a:gs pos="57000">
                  <a:srgbClr val="C00000"/>
                </a:gs>
                <a:gs pos="61000">
                  <a:schemeClr val="bg1">
                    <a:lumMod val="50000"/>
                  </a:schemeClr>
                </a:gs>
                <a:gs pos="100000">
                  <a:schemeClr val="tx2"/>
                </a:gs>
              </a:gsLst>
              <a:lin ang="8400000" scaled="0"/>
            </a:gradFill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81" name="아래쪽 화살표 80"/>
          <p:cNvSpPr/>
          <p:nvPr/>
        </p:nvSpPr>
        <p:spPr>
          <a:xfrm rot="16200000">
            <a:off x="4102246" y="539987"/>
            <a:ext cx="904011" cy="7887688"/>
          </a:xfrm>
          <a:prstGeom prst="downArrow">
            <a:avLst/>
          </a:prstGeom>
          <a:gradFill>
            <a:gsLst>
              <a:gs pos="0">
                <a:srgbClr val="0070C0"/>
              </a:gs>
              <a:gs pos="98750">
                <a:srgbClr val="02BE7F">
                  <a:alpha val="0"/>
                </a:srgbClr>
              </a:gs>
              <a:gs pos="67000">
                <a:srgbClr val="02BE7F"/>
              </a:gs>
            </a:gsLst>
            <a:lin ang="16200000" scaled="0"/>
          </a:gradFill>
          <a:ln w="1587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478159" y="242257"/>
            <a:ext cx="4174541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00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1. </a:t>
            </a:r>
            <a:r>
              <a:rPr lang="ko-KR" altLang="en-US" sz="3000" spc="-150" dirty="0" err="1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선순환</a:t>
            </a:r>
            <a:r>
              <a:rPr lang="ko-KR" altLang="en-US" sz="300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 금융생태계 구축</a:t>
            </a:r>
          </a:p>
        </p:txBody>
      </p:sp>
      <p:grpSp>
        <p:nvGrpSpPr>
          <p:cNvPr id="14" name="그룹 49"/>
          <p:cNvGrpSpPr/>
          <p:nvPr/>
        </p:nvGrpSpPr>
        <p:grpSpPr>
          <a:xfrm>
            <a:off x="774290" y="3008160"/>
            <a:ext cx="2068956" cy="828330"/>
            <a:chOff x="760660" y="2350343"/>
            <a:chExt cx="2068956" cy="828330"/>
          </a:xfrm>
        </p:grpSpPr>
        <p:sp>
          <p:nvSpPr>
            <p:cNvPr id="35" name="직사각형 34"/>
            <p:cNvSpPr/>
            <p:nvPr/>
          </p:nvSpPr>
          <p:spPr>
            <a:xfrm>
              <a:off x="899592" y="2705145"/>
              <a:ext cx="1930024" cy="4735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7800" indent="-177800" defTabSz="1330325" eaLnBrk="0" latinLnBrk="0" hangingPunct="0">
                <a:lnSpc>
                  <a:spcPct val="80000"/>
                </a:lnSpc>
                <a:spcAft>
                  <a:spcPts val="600"/>
                </a:spcAft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lang="ko-KR" altLang="en-US" sz="1200" b="1" kern="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기술금융 </a:t>
              </a:r>
              <a:r>
                <a:rPr lang="en-US" altLang="ko-KR" sz="1200" b="1" kern="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3.0</a:t>
              </a:r>
            </a:p>
            <a:p>
              <a:pPr marL="177800" indent="-177800" defTabSz="1330325" eaLnBrk="0" latinLnBrk="0" hangingPunct="0">
                <a:lnSpc>
                  <a:spcPct val="80000"/>
                </a:lnSpc>
                <a:spcAft>
                  <a:spcPts val="600"/>
                </a:spcAft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lang="ko-KR" altLang="en-US" sz="1200" b="1" kern="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창업자금 지원</a:t>
              </a:r>
              <a:endParaRPr lang="en-US" altLang="ko-KR" sz="1200" b="1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endParaRPr>
            </a:p>
          </p:txBody>
        </p:sp>
        <p:cxnSp>
          <p:nvCxnSpPr>
            <p:cNvPr id="44" name="직선 연결선 43"/>
            <p:cNvCxnSpPr/>
            <p:nvPr/>
          </p:nvCxnSpPr>
          <p:spPr>
            <a:xfrm>
              <a:off x="760660" y="2645623"/>
              <a:ext cx="1802529" cy="0"/>
            </a:xfrm>
            <a:prstGeom prst="line">
              <a:avLst/>
            </a:prstGeom>
            <a:ln w="15875"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50000">
                    <a:srgbClr val="C00000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08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직사각형 48"/>
            <p:cNvSpPr/>
            <p:nvPr/>
          </p:nvSpPr>
          <p:spPr>
            <a:xfrm>
              <a:off x="879276" y="2350343"/>
              <a:ext cx="135005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1400" b="1" kern="0" spc="-15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아이디어로만 창</a:t>
              </a:r>
              <a:r>
                <a:rPr lang="ko-KR" altLang="en-US" sz="1400" b="1" kern="0" spc="-30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업</a:t>
              </a:r>
              <a:endParaRPr lang="en-US" altLang="ko-KR" sz="1400" b="1" kern="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endParaRPr>
            </a:p>
          </p:txBody>
        </p:sp>
      </p:grpSp>
      <p:grpSp>
        <p:nvGrpSpPr>
          <p:cNvPr id="15" name="그룹 50"/>
          <p:cNvGrpSpPr/>
          <p:nvPr/>
        </p:nvGrpSpPr>
        <p:grpSpPr>
          <a:xfrm>
            <a:off x="2274149" y="2544072"/>
            <a:ext cx="2009819" cy="603653"/>
            <a:chOff x="819797" y="2350343"/>
            <a:chExt cx="2009819" cy="603653"/>
          </a:xfrm>
        </p:grpSpPr>
        <p:sp>
          <p:nvSpPr>
            <p:cNvPr id="52" name="직사각형 51"/>
            <p:cNvSpPr/>
            <p:nvPr/>
          </p:nvSpPr>
          <p:spPr>
            <a:xfrm>
              <a:off x="899592" y="2705145"/>
              <a:ext cx="1930024" cy="2488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7800" indent="-177800" defTabSz="1330325" eaLnBrk="0" latinLnBrk="0" hangingPunct="0">
                <a:lnSpc>
                  <a:spcPct val="80000"/>
                </a:lnSpc>
                <a:spcAft>
                  <a:spcPts val="600"/>
                </a:spcAft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lang="ko-KR" altLang="en-US" sz="1200" b="1" kern="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성장자금 지원</a:t>
              </a:r>
              <a:endParaRPr lang="en-US" altLang="ko-KR" sz="1200" b="1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endParaRPr>
            </a:p>
          </p:txBody>
        </p:sp>
        <p:cxnSp>
          <p:nvCxnSpPr>
            <p:cNvPr id="54" name="직선 연결선 53"/>
            <p:cNvCxnSpPr/>
            <p:nvPr/>
          </p:nvCxnSpPr>
          <p:spPr>
            <a:xfrm>
              <a:off x="819797" y="2645623"/>
              <a:ext cx="1489694" cy="0"/>
            </a:xfrm>
            <a:prstGeom prst="line">
              <a:avLst/>
            </a:prstGeom>
            <a:ln w="15875"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50000">
                    <a:srgbClr val="C00000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08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직사각형 54"/>
            <p:cNvSpPr/>
            <p:nvPr/>
          </p:nvSpPr>
          <p:spPr>
            <a:xfrm>
              <a:off x="941339" y="2350343"/>
              <a:ext cx="108395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1400" b="1" kern="0" spc="-15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성장의 파트너</a:t>
              </a:r>
              <a:endParaRPr lang="en-US" altLang="ko-KR" sz="1400" b="1" kern="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endParaRPr>
            </a:p>
          </p:txBody>
        </p:sp>
      </p:grpSp>
      <p:grpSp>
        <p:nvGrpSpPr>
          <p:cNvPr id="16" name="그룹 55"/>
          <p:cNvGrpSpPr/>
          <p:nvPr/>
        </p:nvGrpSpPr>
        <p:grpSpPr>
          <a:xfrm>
            <a:off x="3803160" y="2976120"/>
            <a:ext cx="2009819" cy="603653"/>
            <a:chOff x="819797" y="2350343"/>
            <a:chExt cx="2009819" cy="603653"/>
          </a:xfrm>
        </p:grpSpPr>
        <p:sp>
          <p:nvSpPr>
            <p:cNvPr id="57" name="직사각형 56"/>
            <p:cNvSpPr/>
            <p:nvPr/>
          </p:nvSpPr>
          <p:spPr>
            <a:xfrm>
              <a:off x="899592" y="2705145"/>
              <a:ext cx="1930024" cy="2488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7800" indent="-177800" defTabSz="1330325" eaLnBrk="0" latinLnBrk="0" hangingPunct="0">
                <a:lnSpc>
                  <a:spcPct val="80000"/>
                </a:lnSpc>
                <a:spcAft>
                  <a:spcPts val="600"/>
                </a:spcAft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lang="ko-KR" altLang="en-US" sz="1200" b="1" kern="0" spc="-15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일시적 애로 지원</a:t>
              </a:r>
              <a:endParaRPr lang="en-US" altLang="ko-KR" sz="1200" b="1" kern="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endParaRPr>
            </a:p>
          </p:txBody>
        </p:sp>
        <p:cxnSp>
          <p:nvCxnSpPr>
            <p:cNvPr id="59" name="직선 연결선 58"/>
            <p:cNvCxnSpPr/>
            <p:nvPr/>
          </p:nvCxnSpPr>
          <p:spPr>
            <a:xfrm>
              <a:off x="819797" y="2645623"/>
              <a:ext cx="1489694" cy="0"/>
            </a:xfrm>
            <a:prstGeom prst="line">
              <a:avLst/>
            </a:prstGeom>
            <a:ln w="15875"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50000">
                    <a:srgbClr val="C00000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08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직사각형 59"/>
            <p:cNvSpPr/>
            <p:nvPr/>
          </p:nvSpPr>
          <p:spPr>
            <a:xfrm>
              <a:off x="941339" y="2350343"/>
              <a:ext cx="94128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1400" b="1" kern="0" spc="-15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버팀목 금융</a:t>
              </a:r>
              <a:endParaRPr lang="en-US" altLang="ko-KR" sz="1400" b="1" kern="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endParaRPr>
            </a:p>
          </p:txBody>
        </p:sp>
      </p:grpSp>
      <p:grpSp>
        <p:nvGrpSpPr>
          <p:cNvPr id="18" name="그룹 60"/>
          <p:cNvGrpSpPr/>
          <p:nvPr/>
        </p:nvGrpSpPr>
        <p:grpSpPr>
          <a:xfrm>
            <a:off x="4649639" y="2486510"/>
            <a:ext cx="2009819" cy="603653"/>
            <a:chOff x="819797" y="2350343"/>
            <a:chExt cx="2009819" cy="603653"/>
          </a:xfrm>
        </p:grpSpPr>
        <p:sp>
          <p:nvSpPr>
            <p:cNvPr id="62" name="직사각형 61"/>
            <p:cNvSpPr/>
            <p:nvPr/>
          </p:nvSpPr>
          <p:spPr>
            <a:xfrm>
              <a:off x="899592" y="2705145"/>
              <a:ext cx="1930024" cy="2488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7800" indent="-177800" defTabSz="1330325" eaLnBrk="0" latinLnBrk="0" hangingPunct="0">
                <a:lnSpc>
                  <a:spcPct val="80000"/>
                </a:lnSpc>
                <a:spcAft>
                  <a:spcPts val="600"/>
                </a:spcAft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lang="ko-KR" altLang="en-US" sz="1200" b="1" kern="0" spc="-15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패키지 지원</a:t>
              </a:r>
              <a:endParaRPr lang="en-US" altLang="ko-KR" sz="1200" b="1" kern="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endParaRPr>
            </a:p>
          </p:txBody>
        </p:sp>
        <p:cxnSp>
          <p:nvCxnSpPr>
            <p:cNvPr id="64" name="직선 연결선 63"/>
            <p:cNvCxnSpPr/>
            <p:nvPr/>
          </p:nvCxnSpPr>
          <p:spPr>
            <a:xfrm>
              <a:off x="819797" y="2645623"/>
              <a:ext cx="1489694" cy="0"/>
            </a:xfrm>
            <a:prstGeom prst="line">
              <a:avLst/>
            </a:prstGeom>
            <a:ln w="15875"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50000">
                    <a:srgbClr val="C00000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08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직사각형 64"/>
            <p:cNvSpPr/>
            <p:nvPr/>
          </p:nvSpPr>
          <p:spPr>
            <a:xfrm>
              <a:off x="941339" y="2350343"/>
              <a:ext cx="122661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1400" b="1" kern="0" spc="-15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선도형 재편지원</a:t>
              </a:r>
              <a:endParaRPr lang="en-US" altLang="ko-KR" sz="1400" b="1" kern="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endParaRPr>
            </a:p>
          </p:txBody>
        </p:sp>
      </p:grpSp>
      <p:grpSp>
        <p:nvGrpSpPr>
          <p:cNvPr id="19" name="그룹 70"/>
          <p:cNvGrpSpPr/>
          <p:nvPr/>
        </p:nvGrpSpPr>
        <p:grpSpPr>
          <a:xfrm>
            <a:off x="5984702" y="2117880"/>
            <a:ext cx="2009819" cy="828330"/>
            <a:chOff x="819797" y="2350343"/>
            <a:chExt cx="2009819" cy="828330"/>
          </a:xfrm>
        </p:grpSpPr>
        <p:sp>
          <p:nvSpPr>
            <p:cNvPr id="72" name="직사각형 71"/>
            <p:cNvSpPr/>
            <p:nvPr/>
          </p:nvSpPr>
          <p:spPr>
            <a:xfrm>
              <a:off x="899592" y="2705145"/>
              <a:ext cx="1930024" cy="4735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7800" indent="-177800" defTabSz="1330325" eaLnBrk="0" latinLnBrk="0" hangingPunct="0">
                <a:lnSpc>
                  <a:spcPct val="80000"/>
                </a:lnSpc>
                <a:spcAft>
                  <a:spcPts val="600"/>
                </a:spcAft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lang="en-US" altLang="ko-KR" sz="1200" b="1" kern="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M&amp;A </a:t>
              </a:r>
              <a:r>
                <a:rPr lang="ko-KR" altLang="en-US" sz="1200" b="1" kern="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지원</a:t>
              </a:r>
              <a:endParaRPr lang="en-US" altLang="ko-KR" sz="1200" b="1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endParaRPr>
            </a:p>
            <a:p>
              <a:pPr marL="177800" indent="-177800" defTabSz="1330325" eaLnBrk="0" latinLnBrk="0" hangingPunct="0">
                <a:lnSpc>
                  <a:spcPct val="80000"/>
                </a:lnSpc>
                <a:spcAft>
                  <a:spcPts val="600"/>
                </a:spcAft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lang="ko-KR" altLang="en-US" sz="1200" b="1" kern="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신시장 조성</a:t>
              </a:r>
              <a:endParaRPr lang="en-US" altLang="ko-KR" sz="1200" b="1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endParaRPr>
            </a:p>
          </p:txBody>
        </p:sp>
        <p:cxnSp>
          <p:nvCxnSpPr>
            <p:cNvPr id="74" name="직선 연결선 73"/>
            <p:cNvCxnSpPr/>
            <p:nvPr/>
          </p:nvCxnSpPr>
          <p:spPr>
            <a:xfrm>
              <a:off x="819797" y="2645623"/>
              <a:ext cx="1489694" cy="0"/>
            </a:xfrm>
            <a:prstGeom prst="line">
              <a:avLst/>
            </a:prstGeom>
            <a:ln w="15875"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50000">
                    <a:srgbClr val="C00000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08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직사각형 74"/>
            <p:cNvSpPr/>
            <p:nvPr/>
          </p:nvSpPr>
          <p:spPr>
            <a:xfrm>
              <a:off x="941339" y="2350343"/>
              <a:ext cx="122661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1400" b="1" kern="0" spc="-15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회수시장 다양화</a:t>
              </a:r>
              <a:endParaRPr lang="en-US" altLang="ko-KR" sz="1400" b="1" kern="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endParaRPr>
            </a:p>
          </p:txBody>
        </p:sp>
      </p:grpSp>
      <p:grpSp>
        <p:nvGrpSpPr>
          <p:cNvPr id="21" name="그룹 75"/>
          <p:cNvGrpSpPr/>
          <p:nvPr/>
        </p:nvGrpSpPr>
        <p:grpSpPr>
          <a:xfrm>
            <a:off x="7215670" y="1739897"/>
            <a:ext cx="1489694" cy="603653"/>
            <a:chOff x="819797" y="2350343"/>
            <a:chExt cx="1489694" cy="603653"/>
          </a:xfrm>
        </p:grpSpPr>
        <p:sp>
          <p:nvSpPr>
            <p:cNvPr id="77" name="직사각형 76"/>
            <p:cNvSpPr/>
            <p:nvPr/>
          </p:nvSpPr>
          <p:spPr>
            <a:xfrm>
              <a:off x="849572" y="2705145"/>
              <a:ext cx="1318232" cy="2488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7800" indent="-177800" defTabSz="1330325" eaLnBrk="0" latinLnBrk="0" hangingPunct="0">
                <a:lnSpc>
                  <a:spcPct val="80000"/>
                </a:lnSpc>
                <a:spcAft>
                  <a:spcPts val="600"/>
                </a:spcAft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lang="en-US" altLang="ko-KR" sz="1200" b="1" kern="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IPO</a:t>
              </a:r>
              <a:r>
                <a:rPr lang="ko-KR" altLang="en-US" sz="1200" b="1" kern="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활성화</a:t>
              </a:r>
              <a:endParaRPr lang="en-US" altLang="ko-KR" sz="1200" b="1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endParaRPr>
            </a:p>
          </p:txBody>
        </p:sp>
        <p:cxnSp>
          <p:nvCxnSpPr>
            <p:cNvPr id="79" name="직선 연결선 78"/>
            <p:cNvCxnSpPr/>
            <p:nvPr/>
          </p:nvCxnSpPr>
          <p:spPr>
            <a:xfrm>
              <a:off x="819797" y="2645623"/>
              <a:ext cx="1489694" cy="0"/>
            </a:xfrm>
            <a:prstGeom prst="line">
              <a:avLst/>
            </a:prstGeom>
            <a:ln w="15875"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50000">
                    <a:srgbClr val="C00000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08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직사각형 79"/>
            <p:cNvSpPr/>
            <p:nvPr/>
          </p:nvSpPr>
          <p:spPr>
            <a:xfrm>
              <a:off x="941339" y="2350343"/>
              <a:ext cx="108395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1400" b="1" kern="0" spc="-15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자본시장 스타</a:t>
              </a:r>
              <a:endParaRPr lang="en-US" altLang="ko-KR" sz="1400" b="1" kern="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endParaRPr>
            </a:p>
          </p:txBody>
        </p:sp>
      </p:grpSp>
      <p:grpSp>
        <p:nvGrpSpPr>
          <p:cNvPr id="23" name="그룹 85"/>
          <p:cNvGrpSpPr/>
          <p:nvPr/>
        </p:nvGrpSpPr>
        <p:grpSpPr>
          <a:xfrm>
            <a:off x="2925189" y="4911678"/>
            <a:ext cx="1930024" cy="828330"/>
            <a:chOff x="741836" y="2350343"/>
            <a:chExt cx="1930024" cy="828330"/>
          </a:xfrm>
        </p:grpSpPr>
        <p:sp>
          <p:nvSpPr>
            <p:cNvPr id="87" name="직사각형 86"/>
            <p:cNvSpPr/>
            <p:nvPr/>
          </p:nvSpPr>
          <p:spPr>
            <a:xfrm>
              <a:off x="741836" y="2705145"/>
              <a:ext cx="1930024" cy="4735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7800" indent="-177800" defTabSz="1330325" eaLnBrk="0" latinLnBrk="0" hangingPunct="0">
                <a:lnSpc>
                  <a:spcPct val="80000"/>
                </a:lnSpc>
                <a:spcAft>
                  <a:spcPts val="600"/>
                </a:spcAft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lang="ko-KR" altLang="en-US" sz="1200" b="1" kern="0" spc="-15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성실실패  주홍글씨  폐지</a:t>
              </a:r>
              <a:endParaRPr lang="en-US" altLang="ko-KR" sz="1200" b="1" kern="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endParaRPr>
            </a:p>
            <a:p>
              <a:pPr marL="177800" indent="-177800" defTabSz="1330325" eaLnBrk="0" latinLnBrk="0" hangingPunct="0">
                <a:lnSpc>
                  <a:spcPct val="80000"/>
                </a:lnSpc>
                <a:spcAft>
                  <a:spcPts val="600"/>
                </a:spcAft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lang="ko-KR" altLang="en-US" sz="1200" b="1" kern="0" spc="-150" dirty="0" err="1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재창업</a:t>
              </a:r>
              <a:r>
                <a:rPr lang="ko-KR" altLang="en-US" sz="1200" b="1" kern="0" spc="-15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 자금지원 확대</a:t>
              </a:r>
              <a:endParaRPr lang="en-US" altLang="ko-KR" sz="1200" b="1" kern="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endParaRPr>
            </a:p>
          </p:txBody>
        </p:sp>
        <p:cxnSp>
          <p:nvCxnSpPr>
            <p:cNvPr id="89" name="직선 연결선 88"/>
            <p:cNvCxnSpPr/>
            <p:nvPr/>
          </p:nvCxnSpPr>
          <p:spPr>
            <a:xfrm>
              <a:off x="819797" y="2645623"/>
              <a:ext cx="1489694" cy="0"/>
            </a:xfrm>
            <a:prstGeom prst="line">
              <a:avLst/>
            </a:prstGeom>
            <a:ln w="15875"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50000">
                    <a:srgbClr val="C00000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08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직사각형 89"/>
            <p:cNvSpPr/>
            <p:nvPr/>
          </p:nvSpPr>
          <p:spPr>
            <a:xfrm>
              <a:off x="941339" y="2350343"/>
              <a:ext cx="94128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1400" b="1" kern="0" spc="-15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실패도 자산</a:t>
              </a:r>
              <a:endParaRPr lang="en-US" altLang="ko-KR" sz="1400" b="1" kern="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endParaRPr>
            </a:p>
          </p:txBody>
        </p:sp>
      </p:grpSp>
      <p:grpSp>
        <p:nvGrpSpPr>
          <p:cNvPr id="25" name="그룹 90"/>
          <p:cNvGrpSpPr/>
          <p:nvPr/>
        </p:nvGrpSpPr>
        <p:grpSpPr>
          <a:xfrm>
            <a:off x="846595" y="4911678"/>
            <a:ext cx="1930024" cy="603653"/>
            <a:chOff x="741836" y="2350343"/>
            <a:chExt cx="1930024" cy="603653"/>
          </a:xfrm>
        </p:grpSpPr>
        <p:sp>
          <p:nvSpPr>
            <p:cNvPr id="92" name="직사각형 91"/>
            <p:cNvSpPr/>
            <p:nvPr/>
          </p:nvSpPr>
          <p:spPr>
            <a:xfrm>
              <a:off x="741836" y="2705145"/>
              <a:ext cx="1930024" cy="2488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7800" indent="-177800" defTabSz="1330325" eaLnBrk="0" latinLnBrk="0" hangingPunct="0">
                <a:lnSpc>
                  <a:spcPct val="80000"/>
                </a:lnSpc>
                <a:spcAft>
                  <a:spcPts val="600"/>
                </a:spcAft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lang="ko-KR" altLang="en-US" sz="1200" b="1" kern="0" spc="-15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경영주 본인보증 면제</a:t>
              </a:r>
              <a:endParaRPr lang="en-US" altLang="ko-KR" sz="1200" b="1" kern="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endParaRPr>
            </a:p>
          </p:txBody>
        </p:sp>
        <p:cxnSp>
          <p:nvCxnSpPr>
            <p:cNvPr id="94" name="직선 연결선 93"/>
            <p:cNvCxnSpPr/>
            <p:nvPr/>
          </p:nvCxnSpPr>
          <p:spPr>
            <a:xfrm>
              <a:off x="819797" y="2645623"/>
              <a:ext cx="1489694" cy="0"/>
            </a:xfrm>
            <a:prstGeom prst="line">
              <a:avLst/>
            </a:prstGeom>
            <a:ln w="15875"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50000">
                    <a:srgbClr val="C00000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08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직사각형 94"/>
            <p:cNvSpPr/>
            <p:nvPr/>
          </p:nvSpPr>
          <p:spPr>
            <a:xfrm>
              <a:off x="941339" y="2350343"/>
              <a:ext cx="126989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1400" b="1" kern="0" spc="-15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두려움 없는 창업</a:t>
              </a:r>
              <a:endParaRPr lang="en-US" altLang="ko-KR" sz="1400" b="1" kern="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endParaRPr>
            </a:p>
          </p:txBody>
        </p:sp>
      </p:grpSp>
      <p:grpSp>
        <p:nvGrpSpPr>
          <p:cNvPr id="31" name="그룹 96"/>
          <p:cNvGrpSpPr/>
          <p:nvPr/>
        </p:nvGrpSpPr>
        <p:grpSpPr>
          <a:xfrm>
            <a:off x="1121327" y="4302280"/>
            <a:ext cx="1218425" cy="418719"/>
            <a:chOff x="4192973" y="-955396"/>
            <a:chExt cx="7515035" cy="380653"/>
          </a:xfrm>
        </p:grpSpPr>
        <p:sp>
          <p:nvSpPr>
            <p:cNvPr id="98" name="AutoShape 55"/>
            <p:cNvSpPr>
              <a:spLocks noChangeArrowheads="1"/>
            </p:cNvSpPr>
            <p:nvPr/>
          </p:nvSpPr>
          <p:spPr bwMode="auto">
            <a:xfrm>
              <a:off x="4192973" y="-955396"/>
              <a:ext cx="7515035" cy="311850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5400000" scaled="0"/>
            </a:gradFill>
            <a:ln w="31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굴림" pitchFamily="50" charset="-127"/>
              </a:endParaRPr>
            </a:p>
          </p:txBody>
        </p:sp>
        <p:sp>
          <p:nvSpPr>
            <p:cNvPr id="99" name="직사각형 98"/>
            <p:cNvSpPr/>
            <p:nvPr/>
          </p:nvSpPr>
          <p:spPr>
            <a:xfrm>
              <a:off x="4474275" y="-944075"/>
              <a:ext cx="698525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b="1" kern="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창업단계</a:t>
              </a:r>
            </a:p>
          </p:txBody>
        </p:sp>
      </p:grpSp>
      <p:grpSp>
        <p:nvGrpSpPr>
          <p:cNvPr id="34" name="그룹 99"/>
          <p:cNvGrpSpPr/>
          <p:nvPr/>
        </p:nvGrpSpPr>
        <p:grpSpPr>
          <a:xfrm>
            <a:off x="2987824" y="4302281"/>
            <a:ext cx="1218425" cy="381785"/>
            <a:chOff x="4192973" y="-955396"/>
            <a:chExt cx="7515035" cy="347077"/>
          </a:xfrm>
        </p:grpSpPr>
        <p:sp>
          <p:nvSpPr>
            <p:cNvPr id="101" name="AutoShape 55"/>
            <p:cNvSpPr>
              <a:spLocks noChangeArrowheads="1"/>
            </p:cNvSpPr>
            <p:nvPr/>
          </p:nvSpPr>
          <p:spPr bwMode="auto">
            <a:xfrm>
              <a:off x="4192973" y="-955396"/>
              <a:ext cx="7515035" cy="311850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5400000" scaled="0"/>
            </a:gradFill>
            <a:ln w="31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굴림" pitchFamily="50" charset="-127"/>
              </a:endParaRPr>
            </a:p>
          </p:txBody>
        </p:sp>
        <p:sp>
          <p:nvSpPr>
            <p:cNvPr id="102" name="직사각형 101"/>
            <p:cNvSpPr/>
            <p:nvPr/>
          </p:nvSpPr>
          <p:spPr>
            <a:xfrm>
              <a:off x="4474275" y="-944075"/>
              <a:ext cx="6985256" cy="3357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b="1" kern="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성장단계</a:t>
              </a:r>
            </a:p>
          </p:txBody>
        </p:sp>
      </p:grpSp>
      <p:grpSp>
        <p:nvGrpSpPr>
          <p:cNvPr id="36" name="그룹 102"/>
          <p:cNvGrpSpPr/>
          <p:nvPr/>
        </p:nvGrpSpPr>
        <p:grpSpPr>
          <a:xfrm>
            <a:off x="5965253" y="4302281"/>
            <a:ext cx="1218425" cy="381785"/>
            <a:chOff x="4192973" y="-955396"/>
            <a:chExt cx="7515035" cy="347077"/>
          </a:xfrm>
        </p:grpSpPr>
        <p:sp>
          <p:nvSpPr>
            <p:cNvPr id="104" name="AutoShape 55"/>
            <p:cNvSpPr>
              <a:spLocks noChangeArrowheads="1"/>
            </p:cNvSpPr>
            <p:nvPr/>
          </p:nvSpPr>
          <p:spPr bwMode="auto">
            <a:xfrm>
              <a:off x="4192973" y="-955396"/>
              <a:ext cx="7515035" cy="311850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5400000" scaled="0"/>
            </a:gradFill>
            <a:ln w="31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굴림" pitchFamily="50" charset="-127"/>
              </a:endParaRPr>
            </a:p>
          </p:txBody>
        </p:sp>
        <p:sp>
          <p:nvSpPr>
            <p:cNvPr id="105" name="직사각형 104"/>
            <p:cNvSpPr/>
            <p:nvPr/>
          </p:nvSpPr>
          <p:spPr>
            <a:xfrm>
              <a:off x="4474275" y="-944075"/>
              <a:ext cx="6985256" cy="3357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b="1" kern="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회수단계</a:t>
              </a:r>
            </a:p>
          </p:txBody>
        </p:sp>
      </p:grpSp>
      <p:grpSp>
        <p:nvGrpSpPr>
          <p:cNvPr id="37" name="그룹 166"/>
          <p:cNvGrpSpPr/>
          <p:nvPr/>
        </p:nvGrpSpPr>
        <p:grpSpPr>
          <a:xfrm>
            <a:off x="900154" y="5552450"/>
            <a:ext cx="3536914" cy="904011"/>
            <a:chOff x="1107094" y="5502718"/>
            <a:chExt cx="3536914" cy="904011"/>
          </a:xfrm>
        </p:grpSpPr>
        <p:sp>
          <p:nvSpPr>
            <p:cNvPr id="159" name="아래쪽 화살표 158"/>
            <p:cNvSpPr/>
            <p:nvPr/>
          </p:nvSpPr>
          <p:spPr>
            <a:xfrm rot="5400000">
              <a:off x="2423545" y="4186267"/>
              <a:ext cx="904011" cy="3536914"/>
            </a:xfrm>
            <a:prstGeom prst="downArrow">
              <a:avLst/>
            </a:prstGeom>
            <a:gradFill>
              <a:gsLst>
                <a:gs pos="0">
                  <a:srgbClr val="0070C0"/>
                </a:gs>
                <a:gs pos="98750">
                  <a:srgbClr val="02BE7F">
                    <a:alpha val="0"/>
                  </a:srgbClr>
                </a:gs>
                <a:gs pos="67000">
                  <a:srgbClr val="02BE7F"/>
                </a:gs>
              </a:gsLst>
              <a:lin ang="16200000" scaled="0"/>
            </a:gra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38" name="그룹 108"/>
            <p:cNvGrpSpPr/>
            <p:nvPr/>
          </p:nvGrpSpPr>
          <p:grpSpPr>
            <a:xfrm>
              <a:off x="2123728" y="5767956"/>
              <a:ext cx="1474295" cy="381785"/>
              <a:chOff x="4192973" y="-955396"/>
              <a:chExt cx="7515035" cy="347077"/>
            </a:xfrm>
          </p:grpSpPr>
          <p:sp>
            <p:nvSpPr>
              <p:cNvPr id="110" name="AutoShape 55"/>
              <p:cNvSpPr>
                <a:spLocks noChangeArrowheads="1"/>
              </p:cNvSpPr>
              <p:nvPr/>
            </p:nvSpPr>
            <p:spPr bwMode="auto">
              <a:xfrm>
                <a:off x="4192973" y="-955396"/>
                <a:ext cx="7515035" cy="31185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5400000" scaled="0"/>
              </a:gradFill>
              <a:ln w="317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>
                  <a:solidFill>
                    <a:prstClr val="black"/>
                  </a:solidFill>
                  <a:latin typeface="굴림" pitchFamily="50" charset="-127"/>
                </a:endParaRPr>
              </a:p>
            </p:txBody>
          </p:sp>
          <p:sp>
            <p:nvSpPr>
              <p:cNvPr id="111" name="직사각형 110"/>
              <p:cNvSpPr/>
              <p:nvPr/>
            </p:nvSpPr>
            <p:spPr>
              <a:xfrm>
                <a:off x="4474277" y="-944075"/>
                <a:ext cx="6985255" cy="3357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330325" eaLnBrk="0" latinLnBrk="0" hangingPunct="0">
                  <a:spcAft>
                    <a:spcPts val="600"/>
                  </a:spcAft>
                  <a:buSzPct val="100000"/>
                  <a:defRPr/>
                </a:pPr>
                <a:r>
                  <a:rPr lang="ko-KR" altLang="en-US" b="1" kern="0" dirty="0">
                    <a:gradFill>
                      <a:gsLst>
                        <a:gs pos="100000">
                          <a:prstClr val="black">
                            <a:lumMod val="75000"/>
                            <a:lumOff val="25000"/>
                          </a:prstClr>
                        </a:gs>
                        <a:gs pos="100000">
                          <a:srgbClr val="F79646">
                            <a:lumMod val="75000"/>
                          </a:srgbClr>
                        </a:gs>
                      </a:gsLst>
                      <a:lin ang="5400000" scaled="0"/>
                    </a:gradFill>
                    <a:latin typeface="-윤고딕330" panose="02030504000101010101" pitchFamily="18" charset="-127"/>
                    <a:ea typeface="-윤고딕330" panose="02030504000101010101" pitchFamily="18" charset="-127"/>
                    <a:cs typeface="Arial" panose="020B0604020202020204" pitchFamily="34" charset="0"/>
                  </a:rPr>
                  <a:t>재도전단계</a:t>
                </a:r>
              </a:p>
            </p:txBody>
          </p:sp>
        </p:grpSp>
      </p:grpSp>
      <p:cxnSp>
        <p:nvCxnSpPr>
          <p:cNvPr id="114" name="직선 연결선 113"/>
          <p:cNvCxnSpPr/>
          <p:nvPr/>
        </p:nvCxnSpPr>
        <p:spPr>
          <a:xfrm>
            <a:off x="4572000" y="3927726"/>
            <a:ext cx="0" cy="1109922"/>
          </a:xfrm>
          <a:prstGeom prst="line">
            <a:avLst/>
          </a:prstGeom>
          <a:ln w="15875"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rgbClr val="C00000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직선 연결선 112"/>
          <p:cNvCxnSpPr/>
          <p:nvPr/>
        </p:nvCxnSpPr>
        <p:spPr>
          <a:xfrm>
            <a:off x="2627784" y="3927726"/>
            <a:ext cx="0" cy="1109922"/>
          </a:xfrm>
          <a:prstGeom prst="line">
            <a:avLst/>
          </a:prstGeom>
          <a:ln w="15875"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rgbClr val="C00000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제목 114"/>
          <p:cNvSpPr txBox="1">
            <a:spLocks/>
          </p:cNvSpPr>
          <p:nvPr/>
        </p:nvSpPr>
        <p:spPr>
          <a:xfrm>
            <a:off x="5140691" y="4341946"/>
            <a:ext cx="850886" cy="314907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en-US" altLang="ko-KR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7-8</a:t>
            </a:r>
            <a:r>
              <a:rPr lang="ko-KR" altLang="en-US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년</a:t>
            </a:r>
          </a:p>
        </p:txBody>
      </p:sp>
      <p:sp>
        <p:nvSpPr>
          <p:cNvPr id="117" name="제목 114"/>
          <p:cNvSpPr txBox="1">
            <a:spLocks/>
          </p:cNvSpPr>
          <p:nvPr/>
        </p:nvSpPr>
        <p:spPr>
          <a:xfrm>
            <a:off x="7477550" y="4345622"/>
            <a:ext cx="935975" cy="286279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en-US" altLang="ko-KR" sz="200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14</a:t>
            </a:r>
            <a:r>
              <a:rPr lang="ko-KR" altLang="en-US" sz="200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년</a:t>
            </a:r>
          </a:p>
        </p:txBody>
      </p:sp>
      <p:grpSp>
        <p:nvGrpSpPr>
          <p:cNvPr id="39" name="그룹 117"/>
          <p:cNvGrpSpPr/>
          <p:nvPr/>
        </p:nvGrpSpPr>
        <p:grpSpPr>
          <a:xfrm rot="16200000">
            <a:off x="4596830" y="4220064"/>
            <a:ext cx="623513" cy="529157"/>
            <a:chOff x="3522933" y="2998606"/>
            <a:chExt cx="3416900" cy="770347"/>
          </a:xfrm>
        </p:grpSpPr>
        <p:pic>
          <p:nvPicPr>
            <p:cNvPr id="119" name="Picture 5" descr="E:\PNG\화살표\화살살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522933" y="2998606"/>
              <a:ext cx="3416900" cy="770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0" name="Picture 5" descr="E:\PNG\화살표\화살살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522933" y="2998606"/>
              <a:ext cx="3416900" cy="770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1" name="Picture 5" descr="E:\PNG\화살표\화살살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522933" y="2998606"/>
              <a:ext cx="3416900" cy="770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0" name="그룹 121"/>
          <p:cNvGrpSpPr/>
          <p:nvPr/>
        </p:nvGrpSpPr>
        <p:grpSpPr>
          <a:xfrm rot="16200000">
            <a:off x="7070203" y="4230001"/>
            <a:ext cx="623513" cy="529157"/>
            <a:chOff x="3522933" y="2998606"/>
            <a:chExt cx="3416900" cy="770347"/>
          </a:xfrm>
        </p:grpSpPr>
        <p:pic>
          <p:nvPicPr>
            <p:cNvPr id="123" name="Picture 5" descr="E:\PNG\화살표\화살살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522933" y="2998606"/>
              <a:ext cx="3416900" cy="770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" name="Picture 5" descr="E:\PNG\화살표\화살살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522933" y="2998606"/>
              <a:ext cx="3416900" cy="770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" name="Picture 5" descr="E:\PNG\화살표\화살살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522933" y="2998606"/>
              <a:ext cx="3416900" cy="770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" name="그룹 190"/>
          <p:cNvGrpSpPr/>
          <p:nvPr/>
        </p:nvGrpSpPr>
        <p:grpSpPr>
          <a:xfrm>
            <a:off x="626286" y="2974676"/>
            <a:ext cx="323342" cy="539373"/>
            <a:chOff x="521723" y="3685829"/>
            <a:chExt cx="871075" cy="382636"/>
          </a:xfrm>
        </p:grpSpPr>
        <p:sp>
          <p:nvSpPr>
            <p:cNvPr id="129" name="AutoShape 25"/>
            <p:cNvSpPr>
              <a:spLocks noChangeArrowheads="1"/>
            </p:cNvSpPr>
            <p:nvPr/>
          </p:nvSpPr>
          <p:spPr bwMode="auto">
            <a:xfrm>
              <a:off x="521723" y="3685829"/>
              <a:ext cx="871075" cy="25575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100000">
                  <a:schemeClr val="accent5">
                    <a:lumMod val="75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/>
              <a:endParaRPr lang="en-US" altLang="ko-KR" sz="800" dirty="0">
                <a:solidFill>
                  <a:prstClr val="white"/>
                </a:solidFill>
              </a:endParaRPr>
            </a:p>
          </p:txBody>
        </p:sp>
        <p:sp>
          <p:nvSpPr>
            <p:cNvPr id="130" name="제목 114"/>
            <p:cNvSpPr txBox="1">
              <a:spLocks/>
            </p:cNvSpPr>
            <p:nvPr/>
          </p:nvSpPr>
          <p:spPr>
            <a:xfrm>
              <a:off x="545726" y="3746731"/>
              <a:ext cx="740945" cy="321734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eaLnBrk="0" latinLnBrk="0" hangingPunct="0">
                <a:defRPr/>
              </a:pPr>
              <a:r>
                <a:rPr lang="en-US" altLang="ko-KR" sz="2400" kern="0" spc="-15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  <a:cs typeface="Arial" pitchFamily="34" charset="0"/>
                </a:rPr>
                <a:t>1</a:t>
              </a:r>
              <a:r>
                <a:rPr lang="ko-KR" altLang="en-US" kern="0" spc="-15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42" name="그룹 190"/>
          <p:cNvGrpSpPr/>
          <p:nvPr/>
        </p:nvGrpSpPr>
        <p:grpSpPr>
          <a:xfrm>
            <a:off x="2118883" y="2514162"/>
            <a:ext cx="323342" cy="539373"/>
            <a:chOff x="521723" y="3685829"/>
            <a:chExt cx="871075" cy="382636"/>
          </a:xfrm>
        </p:grpSpPr>
        <p:sp>
          <p:nvSpPr>
            <p:cNvPr id="132" name="AutoShape 25"/>
            <p:cNvSpPr>
              <a:spLocks noChangeArrowheads="1"/>
            </p:cNvSpPr>
            <p:nvPr/>
          </p:nvSpPr>
          <p:spPr bwMode="auto">
            <a:xfrm>
              <a:off x="521723" y="3685829"/>
              <a:ext cx="871075" cy="25575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100000">
                  <a:schemeClr val="accent5">
                    <a:lumMod val="75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/>
              <a:endParaRPr lang="en-US" altLang="ko-KR" sz="800" dirty="0">
                <a:solidFill>
                  <a:prstClr val="white"/>
                </a:solidFill>
              </a:endParaRPr>
            </a:p>
          </p:txBody>
        </p:sp>
        <p:sp>
          <p:nvSpPr>
            <p:cNvPr id="133" name="제목 114"/>
            <p:cNvSpPr txBox="1">
              <a:spLocks/>
            </p:cNvSpPr>
            <p:nvPr/>
          </p:nvSpPr>
          <p:spPr>
            <a:xfrm>
              <a:off x="584827" y="3746731"/>
              <a:ext cx="740945" cy="321734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eaLnBrk="0" latinLnBrk="0" hangingPunct="0">
                <a:defRPr/>
              </a:pPr>
              <a:r>
                <a:rPr lang="en-US" altLang="ko-KR" sz="2400" kern="0" spc="-15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  <a:cs typeface="Arial" pitchFamily="34" charset="0"/>
                </a:rPr>
                <a:t>2</a:t>
              </a:r>
              <a:r>
                <a:rPr lang="ko-KR" altLang="en-US" kern="0" spc="-15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43" name="그룹 190"/>
          <p:cNvGrpSpPr/>
          <p:nvPr/>
        </p:nvGrpSpPr>
        <p:grpSpPr>
          <a:xfrm>
            <a:off x="3635896" y="2946210"/>
            <a:ext cx="323342" cy="539373"/>
            <a:chOff x="521723" y="3685829"/>
            <a:chExt cx="871075" cy="382636"/>
          </a:xfrm>
        </p:grpSpPr>
        <p:sp>
          <p:nvSpPr>
            <p:cNvPr id="135" name="AutoShape 25"/>
            <p:cNvSpPr>
              <a:spLocks noChangeArrowheads="1"/>
            </p:cNvSpPr>
            <p:nvPr/>
          </p:nvSpPr>
          <p:spPr bwMode="auto">
            <a:xfrm>
              <a:off x="521723" y="3685829"/>
              <a:ext cx="871075" cy="25575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100000">
                  <a:schemeClr val="accent5">
                    <a:lumMod val="75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/>
              <a:endParaRPr lang="en-US" altLang="ko-KR" sz="800" dirty="0">
                <a:solidFill>
                  <a:prstClr val="white"/>
                </a:solidFill>
              </a:endParaRPr>
            </a:p>
          </p:txBody>
        </p:sp>
        <p:sp>
          <p:nvSpPr>
            <p:cNvPr id="136" name="제목 114"/>
            <p:cNvSpPr txBox="1">
              <a:spLocks/>
            </p:cNvSpPr>
            <p:nvPr/>
          </p:nvSpPr>
          <p:spPr>
            <a:xfrm>
              <a:off x="545726" y="3746731"/>
              <a:ext cx="740945" cy="321734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eaLnBrk="0" latinLnBrk="0" hangingPunct="0">
                <a:defRPr/>
              </a:pPr>
              <a:r>
                <a:rPr lang="en-US" altLang="ko-KR" sz="2400" kern="0" spc="-15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  <a:cs typeface="Arial" pitchFamily="34" charset="0"/>
                </a:rPr>
                <a:t>3</a:t>
              </a:r>
              <a:r>
                <a:rPr lang="ko-KR" altLang="en-US" kern="0" spc="-15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45" name="그룹 190"/>
          <p:cNvGrpSpPr/>
          <p:nvPr/>
        </p:nvGrpSpPr>
        <p:grpSpPr>
          <a:xfrm>
            <a:off x="4499992" y="2442154"/>
            <a:ext cx="323342" cy="533309"/>
            <a:chOff x="521723" y="3685829"/>
            <a:chExt cx="871075" cy="378333"/>
          </a:xfrm>
        </p:grpSpPr>
        <p:sp>
          <p:nvSpPr>
            <p:cNvPr id="138" name="AutoShape 25"/>
            <p:cNvSpPr>
              <a:spLocks noChangeArrowheads="1"/>
            </p:cNvSpPr>
            <p:nvPr/>
          </p:nvSpPr>
          <p:spPr bwMode="auto">
            <a:xfrm>
              <a:off x="521723" y="3685829"/>
              <a:ext cx="871075" cy="25575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100000">
                  <a:schemeClr val="accent5">
                    <a:lumMod val="75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/>
              <a:endParaRPr lang="en-US" altLang="ko-KR" sz="800" dirty="0">
                <a:solidFill>
                  <a:prstClr val="white"/>
                </a:solidFill>
              </a:endParaRPr>
            </a:p>
          </p:txBody>
        </p:sp>
        <p:sp>
          <p:nvSpPr>
            <p:cNvPr id="139" name="제목 114"/>
            <p:cNvSpPr txBox="1">
              <a:spLocks/>
            </p:cNvSpPr>
            <p:nvPr/>
          </p:nvSpPr>
          <p:spPr>
            <a:xfrm>
              <a:off x="545726" y="3742428"/>
              <a:ext cx="740945" cy="321734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eaLnBrk="0" latinLnBrk="0" hangingPunct="0">
                <a:defRPr/>
              </a:pPr>
              <a:r>
                <a:rPr lang="en-US" altLang="ko-KR" sz="2400" kern="0" spc="-15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  <a:cs typeface="Arial" pitchFamily="34" charset="0"/>
                </a:rPr>
                <a:t>4</a:t>
              </a:r>
              <a:r>
                <a:rPr lang="ko-KR" altLang="en-US" kern="0" spc="-15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46" name="그룹 190"/>
          <p:cNvGrpSpPr/>
          <p:nvPr/>
        </p:nvGrpSpPr>
        <p:grpSpPr>
          <a:xfrm>
            <a:off x="5796136" y="2082109"/>
            <a:ext cx="323342" cy="539373"/>
            <a:chOff x="521723" y="3685829"/>
            <a:chExt cx="871075" cy="382636"/>
          </a:xfrm>
        </p:grpSpPr>
        <p:sp>
          <p:nvSpPr>
            <p:cNvPr id="141" name="AutoShape 25"/>
            <p:cNvSpPr>
              <a:spLocks noChangeArrowheads="1"/>
            </p:cNvSpPr>
            <p:nvPr/>
          </p:nvSpPr>
          <p:spPr bwMode="auto">
            <a:xfrm>
              <a:off x="521723" y="3685829"/>
              <a:ext cx="871075" cy="25575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100000">
                  <a:schemeClr val="accent5">
                    <a:lumMod val="75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/>
              <a:endParaRPr lang="en-US" altLang="ko-KR" sz="800" dirty="0">
                <a:solidFill>
                  <a:prstClr val="white"/>
                </a:solidFill>
              </a:endParaRPr>
            </a:p>
          </p:txBody>
        </p:sp>
        <p:sp>
          <p:nvSpPr>
            <p:cNvPr id="142" name="제목 114"/>
            <p:cNvSpPr txBox="1">
              <a:spLocks/>
            </p:cNvSpPr>
            <p:nvPr/>
          </p:nvSpPr>
          <p:spPr>
            <a:xfrm>
              <a:off x="545726" y="3746731"/>
              <a:ext cx="740945" cy="321734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eaLnBrk="0" latinLnBrk="0" hangingPunct="0">
                <a:defRPr/>
              </a:pPr>
              <a:r>
                <a:rPr lang="en-US" altLang="ko-KR" sz="2400" kern="0" spc="-15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  <a:cs typeface="Arial" pitchFamily="34" charset="0"/>
                </a:rPr>
                <a:t>5</a:t>
              </a:r>
              <a:r>
                <a:rPr lang="ko-KR" altLang="en-US" kern="0" spc="-15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47" name="그룹 190"/>
          <p:cNvGrpSpPr/>
          <p:nvPr/>
        </p:nvGrpSpPr>
        <p:grpSpPr>
          <a:xfrm>
            <a:off x="7020272" y="1722074"/>
            <a:ext cx="323342" cy="539373"/>
            <a:chOff x="521723" y="3685829"/>
            <a:chExt cx="871075" cy="382636"/>
          </a:xfrm>
        </p:grpSpPr>
        <p:sp>
          <p:nvSpPr>
            <p:cNvPr id="144" name="AutoShape 25"/>
            <p:cNvSpPr>
              <a:spLocks noChangeArrowheads="1"/>
            </p:cNvSpPr>
            <p:nvPr/>
          </p:nvSpPr>
          <p:spPr bwMode="auto">
            <a:xfrm>
              <a:off x="521723" y="3685829"/>
              <a:ext cx="871075" cy="25575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100000">
                  <a:schemeClr val="accent5">
                    <a:lumMod val="75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/>
              <a:endParaRPr lang="en-US" altLang="ko-KR" sz="800" dirty="0">
                <a:solidFill>
                  <a:prstClr val="white"/>
                </a:solidFill>
              </a:endParaRPr>
            </a:p>
          </p:txBody>
        </p:sp>
        <p:sp>
          <p:nvSpPr>
            <p:cNvPr id="145" name="제목 114"/>
            <p:cNvSpPr txBox="1">
              <a:spLocks/>
            </p:cNvSpPr>
            <p:nvPr/>
          </p:nvSpPr>
          <p:spPr>
            <a:xfrm>
              <a:off x="562014" y="3746731"/>
              <a:ext cx="740945" cy="321734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eaLnBrk="0" latinLnBrk="0" hangingPunct="0">
                <a:defRPr/>
              </a:pPr>
              <a:r>
                <a:rPr lang="en-US" altLang="ko-KR" sz="2400" kern="0" spc="-15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  <a:cs typeface="Arial" pitchFamily="34" charset="0"/>
                </a:rPr>
                <a:t>6</a:t>
              </a:r>
              <a:r>
                <a:rPr lang="ko-KR" altLang="en-US" kern="0" spc="-15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48" name="그룹 190"/>
          <p:cNvGrpSpPr/>
          <p:nvPr/>
        </p:nvGrpSpPr>
        <p:grpSpPr>
          <a:xfrm>
            <a:off x="2843808" y="4869623"/>
            <a:ext cx="323342" cy="539373"/>
            <a:chOff x="521723" y="3685829"/>
            <a:chExt cx="871075" cy="382636"/>
          </a:xfrm>
        </p:grpSpPr>
        <p:sp>
          <p:nvSpPr>
            <p:cNvPr id="154" name="AutoShape 25"/>
            <p:cNvSpPr>
              <a:spLocks noChangeArrowheads="1"/>
            </p:cNvSpPr>
            <p:nvPr/>
          </p:nvSpPr>
          <p:spPr bwMode="auto">
            <a:xfrm>
              <a:off x="521723" y="3685829"/>
              <a:ext cx="871075" cy="25575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100000">
                  <a:schemeClr val="accent5">
                    <a:lumMod val="75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/>
              <a:endParaRPr lang="en-US" altLang="ko-KR" sz="800" dirty="0">
                <a:solidFill>
                  <a:prstClr val="white"/>
                </a:solidFill>
              </a:endParaRPr>
            </a:p>
          </p:txBody>
        </p:sp>
        <p:sp>
          <p:nvSpPr>
            <p:cNvPr id="155" name="제목 114"/>
            <p:cNvSpPr txBox="1">
              <a:spLocks/>
            </p:cNvSpPr>
            <p:nvPr/>
          </p:nvSpPr>
          <p:spPr>
            <a:xfrm>
              <a:off x="584827" y="3746731"/>
              <a:ext cx="740945" cy="321734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eaLnBrk="0" latinLnBrk="0" hangingPunct="0">
                <a:defRPr/>
              </a:pPr>
              <a:r>
                <a:rPr lang="en-US" altLang="ko-KR" sz="2400" kern="0" spc="-15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  <a:cs typeface="Arial" pitchFamily="34" charset="0"/>
                </a:rPr>
                <a:t>7</a:t>
              </a:r>
              <a:r>
                <a:rPr lang="ko-KR" altLang="en-US" kern="0" spc="-15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50" name="그룹 190"/>
          <p:cNvGrpSpPr/>
          <p:nvPr/>
        </p:nvGrpSpPr>
        <p:grpSpPr>
          <a:xfrm>
            <a:off x="717415" y="4859693"/>
            <a:ext cx="323342" cy="539373"/>
            <a:chOff x="521723" y="3685829"/>
            <a:chExt cx="871075" cy="382636"/>
          </a:xfrm>
        </p:grpSpPr>
        <p:sp>
          <p:nvSpPr>
            <p:cNvPr id="157" name="AutoShape 25"/>
            <p:cNvSpPr>
              <a:spLocks noChangeArrowheads="1"/>
            </p:cNvSpPr>
            <p:nvPr/>
          </p:nvSpPr>
          <p:spPr bwMode="auto">
            <a:xfrm>
              <a:off x="521723" y="3685829"/>
              <a:ext cx="871075" cy="25575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100000">
                  <a:schemeClr val="accent5">
                    <a:lumMod val="75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/>
              <a:endParaRPr lang="en-US" altLang="ko-KR" sz="800" dirty="0">
                <a:solidFill>
                  <a:prstClr val="white"/>
                </a:solidFill>
              </a:endParaRPr>
            </a:p>
          </p:txBody>
        </p:sp>
        <p:sp>
          <p:nvSpPr>
            <p:cNvPr id="158" name="제목 114"/>
            <p:cNvSpPr txBox="1">
              <a:spLocks/>
            </p:cNvSpPr>
            <p:nvPr/>
          </p:nvSpPr>
          <p:spPr>
            <a:xfrm>
              <a:off x="545726" y="3746731"/>
              <a:ext cx="740945" cy="321734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eaLnBrk="0" latinLnBrk="0" hangingPunct="0">
                <a:defRPr/>
              </a:pPr>
              <a:r>
                <a:rPr lang="en-US" altLang="ko-KR" sz="2400" kern="0" spc="-15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  <a:cs typeface="Arial" pitchFamily="34" charset="0"/>
                </a:rPr>
                <a:t>8</a:t>
              </a:r>
              <a:r>
                <a:rPr lang="ko-KR" altLang="en-US" kern="0" spc="-15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51" name="그룹 141"/>
          <p:cNvGrpSpPr/>
          <p:nvPr/>
        </p:nvGrpSpPr>
        <p:grpSpPr>
          <a:xfrm>
            <a:off x="4757752" y="5221790"/>
            <a:ext cx="4134728" cy="964780"/>
            <a:chOff x="323528" y="5798540"/>
            <a:chExt cx="8741788" cy="964780"/>
          </a:xfrm>
        </p:grpSpPr>
        <p:grpSp>
          <p:nvGrpSpPr>
            <p:cNvPr id="53" name="그룹 142"/>
            <p:cNvGrpSpPr/>
            <p:nvPr/>
          </p:nvGrpSpPr>
          <p:grpSpPr>
            <a:xfrm>
              <a:off x="323528" y="5798540"/>
              <a:ext cx="8741788" cy="964780"/>
              <a:chOff x="9525" y="336688"/>
              <a:chExt cx="4102220" cy="980481"/>
            </a:xfrm>
          </p:grpSpPr>
          <p:sp>
            <p:nvSpPr>
              <p:cNvPr id="163" name="직사각형 162"/>
              <p:cNvSpPr/>
              <p:nvPr/>
            </p:nvSpPr>
            <p:spPr bwMode="auto">
              <a:xfrm>
                <a:off x="12828" y="336688"/>
                <a:ext cx="4098917" cy="558662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kern="0">
                  <a:solidFill>
                    <a:srgbClr val="FFFF00"/>
                  </a:solidFill>
                  <a:latin typeface="HY헤드라인M"/>
                  <a:ea typeface="HY헤드라인M"/>
                </a:endParaRPr>
              </a:p>
            </p:txBody>
          </p:sp>
          <p:grpSp>
            <p:nvGrpSpPr>
              <p:cNvPr id="56" name="그룹 145"/>
              <p:cNvGrpSpPr/>
              <p:nvPr/>
            </p:nvGrpSpPr>
            <p:grpSpPr>
              <a:xfrm>
                <a:off x="9525" y="336688"/>
                <a:ext cx="3935812" cy="980481"/>
                <a:chOff x="130761" y="336688"/>
                <a:chExt cx="3814576" cy="980481"/>
              </a:xfrm>
            </p:grpSpPr>
            <p:cxnSp>
              <p:nvCxnSpPr>
                <p:cNvPr id="165" name="직선 연결선 164"/>
                <p:cNvCxnSpPr/>
                <p:nvPr/>
              </p:nvCxnSpPr>
              <p:spPr bwMode="auto">
                <a:xfrm flipH="1">
                  <a:off x="130761" y="336688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6" name="직선 연결선 165"/>
                <p:cNvCxnSpPr/>
                <p:nvPr/>
              </p:nvCxnSpPr>
              <p:spPr bwMode="auto">
                <a:xfrm flipH="1">
                  <a:off x="130761" y="1317169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162" name="직사각형 161"/>
            <p:cNvSpPr/>
            <p:nvPr/>
          </p:nvSpPr>
          <p:spPr>
            <a:xfrm>
              <a:off x="323528" y="5827559"/>
              <a:ext cx="8424936" cy="907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2400" b="1" kern="0" dirty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창조경제의 </a:t>
              </a:r>
              <a:endParaRPr lang="en-US" altLang="ko-KR" sz="2400" b="1" kern="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endParaRPr>
            </a:p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2400" b="1" kern="0" dirty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든든한 파트너가 되겠습니다</a:t>
              </a:r>
              <a:r>
                <a:rPr lang="en-US" altLang="ko-KR" sz="2400" b="1" kern="0" dirty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.</a:t>
              </a:r>
              <a:endParaRPr lang="ko-KR" altLang="en-US" sz="2400" b="1" kern="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endParaRPr>
            </a:p>
          </p:txBody>
        </p:sp>
      </p:grpSp>
      <p:pic>
        <p:nvPicPr>
          <p:cNvPr id="1027" name="Picture 3" descr="C:\Users\Risingdream\Pictures\se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32371"/>
            <a:ext cx="1293654" cy="7284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Risingdream\Pictures\wateri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86514" y="3125191"/>
            <a:ext cx="1487827" cy="12566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Risingdream\Pictures\1373283627257298963home_tre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994" y="2838043"/>
            <a:ext cx="1800486" cy="9722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6" name="그룹 141"/>
          <p:cNvGrpSpPr/>
          <p:nvPr/>
        </p:nvGrpSpPr>
        <p:grpSpPr>
          <a:xfrm>
            <a:off x="323528" y="1000108"/>
            <a:ext cx="8741788" cy="549717"/>
            <a:chOff x="323528" y="5798540"/>
            <a:chExt cx="8741788" cy="549717"/>
          </a:xfrm>
        </p:grpSpPr>
        <p:grpSp>
          <p:nvGrpSpPr>
            <p:cNvPr id="127" name="그룹 142"/>
            <p:cNvGrpSpPr/>
            <p:nvPr/>
          </p:nvGrpSpPr>
          <p:grpSpPr>
            <a:xfrm>
              <a:off x="323528" y="5798540"/>
              <a:ext cx="8741788" cy="549717"/>
              <a:chOff x="9525" y="336688"/>
              <a:chExt cx="4102220" cy="558662"/>
            </a:xfrm>
          </p:grpSpPr>
          <p:sp>
            <p:nvSpPr>
              <p:cNvPr id="131" name="직사각형 130"/>
              <p:cNvSpPr/>
              <p:nvPr/>
            </p:nvSpPr>
            <p:spPr bwMode="auto">
              <a:xfrm>
                <a:off x="12828" y="336688"/>
                <a:ext cx="4098917" cy="558662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kern="0">
                  <a:solidFill>
                    <a:srgbClr val="FFFF00"/>
                  </a:solidFill>
                  <a:latin typeface="HY헤드라인M"/>
                  <a:ea typeface="HY헤드라인M"/>
                </a:endParaRPr>
              </a:p>
            </p:txBody>
          </p:sp>
          <p:grpSp>
            <p:nvGrpSpPr>
              <p:cNvPr id="134" name="그룹 145"/>
              <p:cNvGrpSpPr/>
              <p:nvPr/>
            </p:nvGrpSpPr>
            <p:grpSpPr>
              <a:xfrm>
                <a:off x="9525" y="336688"/>
                <a:ext cx="3935812" cy="558662"/>
                <a:chOff x="130761" y="336688"/>
                <a:chExt cx="3814576" cy="558662"/>
              </a:xfrm>
            </p:grpSpPr>
            <p:cxnSp>
              <p:nvCxnSpPr>
                <p:cNvPr id="137" name="직선 연결선 136"/>
                <p:cNvCxnSpPr/>
                <p:nvPr/>
              </p:nvCxnSpPr>
              <p:spPr bwMode="auto">
                <a:xfrm flipH="1">
                  <a:off x="130761" y="336688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0" name="직선 연결선 139"/>
                <p:cNvCxnSpPr/>
                <p:nvPr/>
              </p:nvCxnSpPr>
              <p:spPr bwMode="auto">
                <a:xfrm flipH="1">
                  <a:off x="130761" y="895350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128" name="직사각형 127"/>
            <p:cNvSpPr/>
            <p:nvPr/>
          </p:nvSpPr>
          <p:spPr>
            <a:xfrm>
              <a:off x="357158" y="5827559"/>
              <a:ext cx="8424935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2600" b="1" kern="0" dirty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기업 성장단계별 </a:t>
              </a:r>
              <a:r>
                <a:rPr lang="ko-KR" altLang="en-US" sz="2600" b="1" kern="0" dirty="0" err="1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선순환</a:t>
              </a:r>
              <a:r>
                <a:rPr lang="ko-KR" altLang="en-US" sz="2600" b="1" kern="0" dirty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 금융생태계를 만들겠습니다</a:t>
              </a:r>
              <a:r>
                <a:rPr lang="en-US" altLang="ko-KR" sz="2600" b="1" kern="0" dirty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.  </a:t>
              </a:r>
              <a:r>
                <a:rPr lang="ko-KR" altLang="en-US" sz="2600" b="1" kern="0" dirty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  </a:t>
              </a:r>
              <a:endParaRPr lang="en-US" altLang="ko-KR" sz="2600" b="1" kern="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143" name="그룹 142"/>
          <p:cNvGrpSpPr/>
          <p:nvPr/>
        </p:nvGrpSpPr>
        <p:grpSpPr>
          <a:xfrm>
            <a:off x="6858154" y="481896"/>
            <a:ext cx="1859830" cy="333943"/>
            <a:chOff x="5957544" y="497136"/>
            <a:chExt cx="1859830" cy="333943"/>
          </a:xfrm>
        </p:grpSpPr>
        <p:sp>
          <p:nvSpPr>
            <p:cNvPr id="147" name="모서리가 둥근 직사각형 146"/>
            <p:cNvSpPr/>
            <p:nvPr/>
          </p:nvSpPr>
          <p:spPr>
            <a:xfrm>
              <a:off x="6035047" y="525727"/>
              <a:ext cx="812855" cy="25059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 w="952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148" name="Text Box 5"/>
            <p:cNvSpPr txBox="1">
              <a:spLocks noChangeArrowheads="1"/>
            </p:cNvSpPr>
            <p:nvPr/>
          </p:nvSpPr>
          <p:spPr bwMode="auto">
            <a:xfrm>
              <a:off x="6807082" y="507914"/>
              <a:ext cx="10102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latinLnBrk="0" hangingPunct="1">
                <a:defRPr/>
              </a:pPr>
              <a:r>
                <a:rPr lang="ko-KR" altLang="en-US" sz="1500" kern="0" spc="-90" dirty="0" smtClean="0">
                  <a:gradFill>
                    <a:gsLst>
                      <a:gs pos="100000">
                        <a:srgbClr val="4F81BD">
                          <a:lumMod val="75000"/>
                        </a:srgbClr>
                      </a:gs>
                      <a:gs pos="100000">
                        <a:srgbClr val="00589A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금융생태계</a:t>
              </a:r>
              <a:endParaRPr lang="ko-KR" altLang="en-US" sz="1500" kern="0" spc="-90" dirty="0">
                <a:gradFill>
                  <a:gsLst>
                    <a:gs pos="100000">
                      <a:srgbClr val="4F81BD">
                        <a:lumMod val="75000"/>
                      </a:srgbClr>
                    </a:gs>
                    <a:gs pos="100000">
                      <a:srgbClr val="00589A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5957544" y="497136"/>
              <a:ext cx="9678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base">
                <a:spcAft>
                  <a:spcPct val="0"/>
                </a:spcAft>
                <a:buClr>
                  <a:prstClr val="black">
                    <a:lumMod val="85000"/>
                    <a:lumOff val="15000"/>
                  </a:prstClr>
                </a:buClr>
              </a:pPr>
              <a:r>
                <a:rPr kumimoji="1" lang="ko-KR" altLang="en-US" sz="1400" b="1" spc="-40" dirty="0">
                  <a:gradFill>
                    <a:gsLst>
                      <a:gs pos="100000">
                        <a:prstClr val="white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창조경제</a:t>
              </a:r>
            </a:p>
          </p:txBody>
        </p:sp>
      </p:grpSp>
      <p:sp>
        <p:nvSpPr>
          <p:cNvPr id="161" name="굽은 화살표 160"/>
          <p:cNvSpPr/>
          <p:nvPr/>
        </p:nvSpPr>
        <p:spPr>
          <a:xfrm rot="5400000">
            <a:off x="3038560" y="-112445"/>
            <a:ext cx="989271" cy="4754942"/>
          </a:xfrm>
          <a:prstGeom prst="bentArrow">
            <a:avLst>
              <a:gd name="adj1" fmla="val 41604"/>
              <a:gd name="adj2" fmla="val 32228"/>
              <a:gd name="adj3" fmla="val 26075"/>
              <a:gd name="adj4" fmla="val 43750"/>
            </a:avLst>
          </a:prstGeom>
          <a:gradFill>
            <a:gsLst>
              <a:gs pos="67000">
                <a:srgbClr val="00DE64"/>
              </a:gs>
              <a:gs pos="0">
                <a:srgbClr val="00E266">
                  <a:alpha val="0"/>
                </a:srgbClr>
              </a:gs>
              <a:gs pos="100000">
                <a:srgbClr val="00B0F0"/>
              </a:gs>
            </a:gsLst>
            <a:lin ang="16200000" scaled="0"/>
          </a:gradFill>
          <a:ln w="15875" cap="rnd">
            <a:noFill/>
            <a:tailEnd type="none"/>
          </a:ln>
          <a:effectLst/>
          <a:scene3d>
            <a:camera prst="orthographicFront">
              <a:rot lat="21299999" lon="10800000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grpSp>
        <p:nvGrpSpPr>
          <p:cNvPr id="153" name="그룹 172"/>
          <p:cNvGrpSpPr/>
          <p:nvPr/>
        </p:nvGrpSpPr>
        <p:grpSpPr>
          <a:xfrm>
            <a:off x="2833176" y="1794081"/>
            <a:ext cx="1218425" cy="381785"/>
            <a:chOff x="4192973" y="-955396"/>
            <a:chExt cx="7515035" cy="347077"/>
          </a:xfrm>
        </p:grpSpPr>
        <p:sp>
          <p:nvSpPr>
            <p:cNvPr id="156" name="AutoShape 55"/>
            <p:cNvSpPr>
              <a:spLocks noChangeArrowheads="1"/>
            </p:cNvSpPr>
            <p:nvPr/>
          </p:nvSpPr>
          <p:spPr bwMode="auto">
            <a:xfrm>
              <a:off x="4192973" y="-955396"/>
              <a:ext cx="7515035" cy="311850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5400000" scaled="0"/>
            </a:gradFill>
            <a:ln w="31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굴림" pitchFamily="50" charset="-127"/>
              </a:endParaRPr>
            </a:p>
          </p:txBody>
        </p:sp>
        <p:sp>
          <p:nvSpPr>
            <p:cNvPr id="160" name="직사각형 159"/>
            <p:cNvSpPr/>
            <p:nvPr/>
          </p:nvSpPr>
          <p:spPr>
            <a:xfrm>
              <a:off x="4650977" y="-944075"/>
              <a:ext cx="6985256" cy="3357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b="1" kern="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재투자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1861420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모서리가 둥근 직사각형 8"/>
          <p:cNvSpPr/>
          <p:nvPr/>
        </p:nvSpPr>
        <p:spPr>
          <a:xfrm>
            <a:off x="501706" y="1974888"/>
            <a:ext cx="8174750" cy="1377304"/>
          </a:xfrm>
          <a:prstGeom prst="roundRect">
            <a:avLst>
              <a:gd name="adj" fmla="val 2429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>
              <a:solidFill>
                <a:prstClr val="white"/>
              </a:solidFill>
              <a:cs typeface="Arial" pitchFamily="34" charset="0"/>
            </a:endParaRPr>
          </a:p>
        </p:txBody>
      </p:sp>
      <p:grpSp>
        <p:nvGrpSpPr>
          <p:cNvPr id="3" name="그룹 26"/>
          <p:cNvGrpSpPr/>
          <p:nvPr/>
        </p:nvGrpSpPr>
        <p:grpSpPr>
          <a:xfrm>
            <a:off x="6635930" y="2373629"/>
            <a:ext cx="925690" cy="909319"/>
            <a:chOff x="9252520" y="2597206"/>
            <a:chExt cx="925690" cy="909319"/>
          </a:xfrm>
        </p:grpSpPr>
        <p:sp>
          <p:nvSpPr>
            <p:cNvPr id="180" name="직사각형 179"/>
            <p:cNvSpPr/>
            <p:nvPr/>
          </p:nvSpPr>
          <p:spPr>
            <a:xfrm>
              <a:off x="9252520" y="2636912"/>
              <a:ext cx="918253" cy="869613"/>
            </a:xfrm>
            <a:prstGeom prst="rect">
              <a:avLst/>
            </a:prstGeom>
            <a:solidFill>
              <a:schemeClr val="bg1"/>
            </a:solidFill>
            <a:ln w="3175" cap="rnd">
              <a:solidFill>
                <a:srgbClr val="DDDDDD"/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83" name="직사각형 182"/>
            <p:cNvSpPr/>
            <p:nvPr/>
          </p:nvSpPr>
          <p:spPr>
            <a:xfrm>
              <a:off x="9252521" y="2636912"/>
              <a:ext cx="917660" cy="194269"/>
            </a:xfrm>
            <a:prstGeom prst="rect">
              <a:avLst/>
            </a:prstGeom>
            <a:solidFill>
              <a:srgbClr val="DDDDDD"/>
            </a:solidFill>
            <a:ln w="31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84" name="Text Box 170"/>
            <p:cNvSpPr txBox="1">
              <a:spLocks noChangeArrowheads="1"/>
            </p:cNvSpPr>
            <p:nvPr/>
          </p:nvSpPr>
          <p:spPr bwMode="auto">
            <a:xfrm>
              <a:off x="9259418" y="2597206"/>
              <a:ext cx="91879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>
              <a:spAutoFit/>
            </a:bodyPr>
            <a:lstStyle/>
            <a:p>
              <a:pPr algn="ctr" eaLnBrk="0" latinLnBrk="0" hangingPunct="0">
                <a:buSzPct val="100000"/>
                <a:defRPr/>
              </a:pPr>
              <a:r>
                <a:rPr lang="en-US" altLang="ko-KR" sz="1200" kern="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2014</a:t>
              </a:r>
              <a:r>
                <a:rPr lang="ko-KR" altLang="en-US" sz="1200" kern="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년</a:t>
              </a:r>
            </a:p>
          </p:txBody>
        </p:sp>
      </p:grpSp>
      <p:grpSp>
        <p:nvGrpSpPr>
          <p:cNvPr id="4" name="그룹 184"/>
          <p:cNvGrpSpPr/>
          <p:nvPr/>
        </p:nvGrpSpPr>
        <p:grpSpPr>
          <a:xfrm>
            <a:off x="7717308" y="2373629"/>
            <a:ext cx="925690" cy="909319"/>
            <a:chOff x="9252520" y="2597206"/>
            <a:chExt cx="925690" cy="909319"/>
          </a:xfrm>
        </p:grpSpPr>
        <p:sp>
          <p:nvSpPr>
            <p:cNvPr id="186" name="직사각형 185"/>
            <p:cNvSpPr/>
            <p:nvPr/>
          </p:nvSpPr>
          <p:spPr>
            <a:xfrm>
              <a:off x="9252520" y="2636912"/>
              <a:ext cx="918253" cy="869613"/>
            </a:xfrm>
            <a:prstGeom prst="rect">
              <a:avLst/>
            </a:prstGeom>
            <a:solidFill>
              <a:schemeClr val="bg1"/>
            </a:solidFill>
            <a:ln w="3175" cap="rnd">
              <a:solidFill>
                <a:srgbClr val="DDDDDD"/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87" name="직사각형 186"/>
            <p:cNvSpPr/>
            <p:nvPr/>
          </p:nvSpPr>
          <p:spPr>
            <a:xfrm>
              <a:off x="9252521" y="2636912"/>
              <a:ext cx="917660" cy="19426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88" name="Text Box 170"/>
            <p:cNvSpPr txBox="1">
              <a:spLocks noChangeArrowheads="1"/>
            </p:cNvSpPr>
            <p:nvPr/>
          </p:nvSpPr>
          <p:spPr bwMode="auto">
            <a:xfrm>
              <a:off x="9259418" y="2597206"/>
              <a:ext cx="91879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>
              <a:spAutoFit/>
            </a:bodyPr>
            <a:lstStyle/>
            <a:p>
              <a:pPr algn="ctr" eaLnBrk="0" latinLnBrk="0" hangingPunct="0">
                <a:buSzPct val="100000"/>
                <a:defRPr/>
              </a:pPr>
              <a:r>
                <a:rPr lang="en-US" altLang="ko-KR" sz="1200" kern="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2015</a:t>
              </a:r>
              <a:r>
                <a:rPr lang="ko-KR" altLang="en-US" sz="1200" kern="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년</a:t>
              </a:r>
            </a:p>
          </p:txBody>
        </p:sp>
      </p:grpSp>
      <p:sp>
        <p:nvSpPr>
          <p:cNvPr id="78" name="모서리가 둥근 직사각형 8"/>
          <p:cNvSpPr/>
          <p:nvPr/>
        </p:nvSpPr>
        <p:spPr>
          <a:xfrm>
            <a:off x="501706" y="3429431"/>
            <a:ext cx="8174750" cy="1377304"/>
          </a:xfrm>
          <a:prstGeom prst="roundRect">
            <a:avLst>
              <a:gd name="adj" fmla="val 2429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>
              <a:solidFill>
                <a:prstClr val="white"/>
              </a:solidFill>
              <a:cs typeface="Arial" pitchFamily="34" charset="0"/>
            </a:endParaRPr>
          </a:p>
        </p:txBody>
      </p:sp>
      <p:grpSp>
        <p:nvGrpSpPr>
          <p:cNvPr id="6" name="그룹 85"/>
          <p:cNvGrpSpPr/>
          <p:nvPr/>
        </p:nvGrpSpPr>
        <p:grpSpPr>
          <a:xfrm>
            <a:off x="432875" y="3469301"/>
            <a:ext cx="1535077" cy="1325903"/>
            <a:chOff x="454660" y="2394539"/>
            <a:chExt cx="1002593" cy="930541"/>
          </a:xfrm>
        </p:grpSpPr>
        <p:pic>
          <p:nvPicPr>
            <p:cNvPr id="88" name="Picture 3" descr="E:\기술과가치템플릿\15 - 복사본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660" y="2394539"/>
              <a:ext cx="1002593" cy="93054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9" name="자유형 88"/>
            <p:cNvSpPr/>
            <p:nvPr/>
          </p:nvSpPr>
          <p:spPr>
            <a:xfrm>
              <a:off x="477430" y="2560932"/>
              <a:ext cx="955547" cy="513128"/>
            </a:xfrm>
            <a:custGeom>
              <a:avLst/>
              <a:gdLst>
                <a:gd name="connsiteX0" fmla="*/ 21265 w 1307804"/>
                <a:gd name="connsiteY0" fmla="*/ 616688 h 616688"/>
                <a:gd name="connsiteX1" fmla="*/ 0 w 1307804"/>
                <a:gd name="connsiteY1" fmla="*/ 223283 h 616688"/>
                <a:gd name="connsiteX2" fmla="*/ 191386 w 1307804"/>
                <a:gd name="connsiteY2" fmla="*/ 0 h 616688"/>
                <a:gd name="connsiteX3" fmla="*/ 1084521 w 1307804"/>
                <a:gd name="connsiteY3" fmla="*/ 0 h 616688"/>
                <a:gd name="connsiteX4" fmla="*/ 1297172 w 1307804"/>
                <a:gd name="connsiteY4" fmla="*/ 191386 h 616688"/>
                <a:gd name="connsiteX5" fmla="*/ 1307804 w 1307804"/>
                <a:gd name="connsiteY5" fmla="*/ 606055 h 616688"/>
                <a:gd name="connsiteX6" fmla="*/ 21265 w 1307804"/>
                <a:gd name="connsiteY6" fmla="*/ 616688 h 616688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71907 w 1288325"/>
                <a:gd name="connsiteY2" fmla="*/ 0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83842 w 1288325"/>
                <a:gd name="connsiteY2" fmla="*/ 461433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83842 w 1288325"/>
                <a:gd name="connsiteY2" fmla="*/ 461433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83842 w 1288325"/>
                <a:gd name="connsiteY2" fmla="*/ 461433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425302 h 620344"/>
                <a:gd name="connsiteX1" fmla="*/ 4391 w 1288325"/>
                <a:gd name="connsiteY1" fmla="*/ 275672 h 620344"/>
                <a:gd name="connsiteX2" fmla="*/ 183842 w 1288325"/>
                <a:gd name="connsiteY2" fmla="*/ 270047 h 620344"/>
                <a:gd name="connsiteX3" fmla="*/ 1062058 w 1288325"/>
                <a:gd name="connsiteY3" fmla="*/ 278754 h 620344"/>
                <a:gd name="connsiteX4" fmla="*/ 1277693 w 1288325"/>
                <a:gd name="connsiteY4" fmla="*/ 0 h 620344"/>
                <a:gd name="connsiteX5" fmla="*/ 1288325 w 1288325"/>
                <a:gd name="connsiteY5" fmla="*/ 414669 h 620344"/>
                <a:gd name="connsiteX6" fmla="*/ 1786 w 1288325"/>
                <a:gd name="connsiteY6" fmla="*/ 425302 h 620344"/>
                <a:gd name="connsiteX0" fmla="*/ 1786 w 1288325"/>
                <a:gd name="connsiteY0" fmla="*/ 164113 h 359155"/>
                <a:gd name="connsiteX1" fmla="*/ 4391 w 1288325"/>
                <a:gd name="connsiteY1" fmla="*/ 14483 h 359155"/>
                <a:gd name="connsiteX2" fmla="*/ 183842 w 1288325"/>
                <a:gd name="connsiteY2" fmla="*/ 8858 h 359155"/>
                <a:gd name="connsiteX3" fmla="*/ 1062058 w 1288325"/>
                <a:gd name="connsiteY3" fmla="*/ 17565 h 359155"/>
                <a:gd name="connsiteX4" fmla="*/ 1286644 w 1288325"/>
                <a:gd name="connsiteY4" fmla="*/ 0 h 359155"/>
                <a:gd name="connsiteX5" fmla="*/ 1288325 w 1288325"/>
                <a:gd name="connsiteY5" fmla="*/ 153480 h 359155"/>
                <a:gd name="connsiteX6" fmla="*/ 1786 w 1288325"/>
                <a:gd name="connsiteY6" fmla="*/ 164113 h 359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8325" h="359155">
                  <a:moveTo>
                    <a:pt x="1786" y="164113"/>
                  </a:moveTo>
                  <a:cubicBezTo>
                    <a:pt x="-5302" y="32978"/>
                    <a:pt x="11479" y="145618"/>
                    <a:pt x="4391" y="14483"/>
                  </a:cubicBezTo>
                  <a:lnTo>
                    <a:pt x="183842" y="8858"/>
                  </a:lnTo>
                  <a:lnTo>
                    <a:pt x="1062058" y="17565"/>
                  </a:lnTo>
                  <a:lnTo>
                    <a:pt x="1286644" y="0"/>
                  </a:lnTo>
                  <a:cubicBezTo>
                    <a:pt x="1287204" y="51160"/>
                    <a:pt x="1287765" y="102320"/>
                    <a:pt x="1288325" y="153480"/>
                  </a:cubicBezTo>
                  <a:cubicBezTo>
                    <a:pt x="841220" y="412213"/>
                    <a:pt x="529331" y="439015"/>
                    <a:pt x="1786" y="164113"/>
                  </a:cubicBezTo>
                  <a:close/>
                </a:path>
              </a:pathLst>
            </a:custGeom>
            <a:gradFill flip="none" rotWithShape="1">
              <a:gsLst>
                <a:gs pos="37000">
                  <a:schemeClr val="bg1">
                    <a:alpha val="0"/>
                  </a:schemeClr>
                </a:gs>
                <a:gs pos="48000">
                  <a:schemeClr val="bg1">
                    <a:alpha val="0"/>
                  </a:schemeClr>
                </a:gs>
                <a:gs pos="100000">
                  <a:schemeClr val="bg1">
                    <a:alpha val="1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6" name="제목 114"/>
          <p:cNvSpPr txBox="1">
            <a:spLocks/>
          </p:cNvSpPr>
          <p:nvPr/>
        </p:nvSpPr>
        <p:spPr>
          <a:xfrm>
            <a:off x="580211" y="3691300"/>
            <a:ext cx="1255484" cy="922684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ko-KR" altLang="en-US" sz="200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오프라인</a:t>
            </a:r>
            <a:endParaRPr lang="en-US" altLang="ko-KR" sz="2000" kern="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40" pitchFamily="18" charset="-127"/>
              <a:ea typeface="-윤고딕340" pitchFamily="18" charset="-127"/>
            </a:endParaRPr>
          </a:p>
          <a:p>
            <a:pPr algn="ctr"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ko-KR" altLang="en-US" sz="200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금융제도</a:t>
            </a:r>
            <a:endParaRPr lang="en-US" altLang="ko-KR" sz="2000" kern="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40" pitchFamily="18" charset="-127"/>
              <a:ea typeface="-윤고딕340" pitchFamily="18" charset="-127"/>
            </a:endParaRPr>
          </a:p>
          <a:p>
            <a:pPr algn="ctr"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ko-KR" altLang="en-US" sz="200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개편</a:t>
            </a:r>
            <a:endParaRPr lang="en-US" altLang="ko-KR" sz="2000" kern="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40" pitchFamily="18" charset="-127"/>
              <a:ea typeface="-윤고딕340" pitchFamily="18" charset="-127"/>
            </a:endParaRPr>
          </a:p>
        </p:txBody>
      </p:sp>
      <p:grpSp>
        <p:nvGrpSpPr>
          <p:cNvPr id="7" name="그룹 112"/>
          <p:cNvGrpSpPr/>
          <p:nvPr/>
        </p:nvGrpSpPr>
        <p:grpSpPr>
          <a:xfrm>
            <a:off x="2031173" y="3525931"/>
            <a:ext cx="3755273" cy="422717"/>
            <a:chOff x="4867496" y="5581400"/>
            <a:chExt cx="1074440" cy="422717"/>
          </a:xfrm>
        </p:grpSpPr>
        <p:grpSp>
          <p:nvGrpSpPr>
            <p:cNvPr id="8" name="그룹 113"/>
            <p:cNvGrpSpPr/>
            <p:nvPr/>
          </p:nvGrpSpPr>
          <p:grpSpPr>
            <a:xfrm>
              <a:off x="4867496" y="5581400"/>
              <a:ext cx="1074440" cy="422717"/>
              <a:chOff x="4867496" y="5581400"/>
              <a:chExt cx="1074440" cy="422717"/>
            </a:xfrm>
          </p:grpSpPr>
          <p:sp>
            <p:nvSpPr>
              <p:cNvPr id="116" name="오각형 115"/>
              <p:cNvSpPr/>
              <p:nvPr/>
            </p:nvSpPr>
            <p:spPr>
              <a:xfrm>
                <a:off x="4867496" y="5581400"/>
                <a:ext cx="1074440" cy="422717"/>
              </a:xfrm>
              <a:prstGeom prst="homePlate">
                <a:avLst>
                  <a:gd name="adj" fmla="val 36772"/>
                </a:avLst>
              </a:prstGeom>
              <a:solidFill>
                <a:srgbClr val="2692A8"/>
              </a:solidFill>
              <a:ln>
                <a:noFill/>
              </a:ln>
              <a:effectLst>
                <a:outerShdw blurRad="38100" dist="12700" dir="2700000" algn="ctr" rotWithShape="0">
                  <a:srgbClr val="000000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pc="-300">
                  <a:solidFill>
                    <a:prstClr val="white"/>
                  </a:solidFill>
                  <a:latin typeface="-윤고딕340" panose="02030504000101010101" pitchFamily="18" charset="-127"/>
                  <a:ea typeface="-윤고딕340" panose="02030504000101010101" pitchFamily="18" charset="-127"/>
                </a:endParaRPr>
              </a:p>
            </p:txBody>
          </p:sp>
          <p:sp>
            <p:nvSpPr>
              <p:cNvPr id="169" name="자유형 168"/>
              <p:cNvSpPr/>
              <p:nvPr/>
            </p:nvSpPr>
            <p:spPr>
              <a:xfrm>
                <a:off x="4868779" y="5590673"/>
                <a:ext cx="922421" cy="409074"/>
              </a:xfrm>
              <a:custGeom>
                <a:avLst/>
                <a:gdLst>
                  <a:gd name="connsiteX0" fmla="*/ 0 w 922421"/>
                  <a:gd name="connsiteY0" fmla="*/ 409074 h 409074"/>
                  <a:gd name="connsiteX1" fmla="*/ 922421 w 922421"/>
                  <a:gd name="connsiteY1" fmla="*/ 0 h 409074"/>
                  <a:gd name="connsiteX2" fmla="*/ 0 w 922421"/>
                  <a:gd name="connsiteY2" fmla="*/ 0 h 409074"/>
                  <a:gd name="connsiteX3" fmla="*/ 0 w 922421"/>
                  <a:gd name="connsiteY3" fmla="*/ 409074 h 409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2421" h="409074">
                    <a:moveTo>
                      <a:pt x="0" y="409074"/>
                    </a:moveTo>
                    <a:lnTo>
                      <a:pt x="922421" y="0"/>
                    </a:lnTo>
                    <a:lnTo>
                      <a:pt x="0" y="0"/>
                    </a:lnTo>
                    <a:lnTo>
                      <a:pt x="0" y="409074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alpha val="10000"/>
                    </a:schemeClr>
                  </a:gs>
                  <a:gs pos="0">
                    <a:schemeClr val="bg1">
                      <a:alpha val="27000"/>
                    </a:schemeClr>
                  </a:gs>
                </a:gsLst>
                <a:lin ang="9000000" scaled="0"/>
              </a:gradFill>
              <a:ln w="15875" cap="rnd">
                <a:noFill/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pc="-3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15" name="제목 114"/>
            <p:cNvSpPr txBox="1">
              <a:spLocks/>
            </p:cNvSpPr>
            <p:nvPr/>
          </p:nvSpPr>
          <p:spPr>
            <a:xfrm>
              <a:off x="4880812" y="5635304"/>
              <a:ext cx="1041754" cy="314907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1900" kern="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오프라인  </a:t>
              </a:r>
              <a:r>
                <a:rPr lang="en-US" altLang="ko-KR" sz="1900" kern="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+</a:t>
              </a:r>
              <a:r>
                <a:rPr lang="ko-KR" altLang="en-US" sz="1900" kern="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  온라인</a:t>
              </a:r>
              <a:r>
                <a:rPr lang="en-US" altLang="ko-KR" sz="1900" kern="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·</a:t>
              </a:r>
              <a:r>
                <a:rPr lang="ko-KR" altLang="en-US" sz="1900" kern="0" dirty="0" err="1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모바일</a:t>
              </a:r>
              <a:endParaRPr lang="ko-KR" altLang="en-US" sz="190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</p:grpSp>
      <p:sp>
        <p:nvSpPr>
          <p:cNvPr id="177" name="직사각형 176"/>
          <p:cNvSpPr/>
          <p:nvPr/>
        </p:nvSpPr>
        <p:spPr>
          <a:xfrm>
            <a:off x="1968582" y="4041436"/>
            <a:ext cx="5139812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600" kern="0" dirty="0" err="1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점포없는</a:t>
            </a:r>
            <a:r>
              <a:rPr lang="ko-KR" altLang="en-US" sz="16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 인터넷 은행 설립</a:t>
            </a:r>
            <a:endParaRPr lang="en-US" altLang="ko-KR" sz="1600" kern="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  <a:p>
            <a:pPr marL="174625" indent="-1746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6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대면 실명확인 → 비대면 방식도 폭넓게 인정</a:t>
            </a:r>
            <a:endParaRPr lang="en-US" altLang="ko-KR" sz="1600" kern="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79" name="모서리가 둥근 직사각형 8"/>
          <p:cNvSpPr/>
          <p:nvPr/>
        </p:nvSpPr>
        <p:spPr>
          <a:xfrm>
            <a:off x="501706" y="4896076"/>
            <a:ext cx="8174750" cy="1377304"/>
          </a:xfrm>
          <a:prstGeom prst="roundRect">
            <a:avLst>
              <a:gd name="adj" fmla="val 2429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>
              <a:solidFill>
                <a:prstClr val="white"/>
              </a:solidFill>
              <a:cs typeface="Arial" pitchFamily="34" charset="0"/>
            </a:endParaRPr>
          </a:p>
        </p:txBody>
      </p:sp>
      <p:grpSp>
        <p:nvGrpSpPr>
          <p:cNvPr id="10" name="그룹 90"/>
          <p:cNvGrpSpPr/>
          <p:nvPr/>
        </p:nvGrpSpPr>
        <p:grpSpPr>
          <a:xfrm>
            <a:off x="432875" y="4940069"/>
            <a:ext cx="1535077" cy="1325903"/>
            <a:chOff x="454660" y="3489110"/>
            <a:chExt cx="1002593" cy="930541"/>
          </a:xfrm>
        </p:grpSpPr>
        <p:pic>
          <p:nvPicPr>
            <p:cNvPr id="94" name="Picture 2" descr="E:\기술과가치템플릿\15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660" y="3489110"/>
              <a:ext cx="1002593" cy="93054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5" name="자유형 94"/>
            <p:cNvSpPr/>
            <p:nvPr/>
          </p:nvSpPr>
          <p:spPr>
            <a:xfrm>
              <a:off x="477430" y="3684978"/>
              <a:ext cx="955547" cy="513128"/>
            </a:xfrm>
            <a:custGeom>
              <a:avLst/>
              <a:gdLst>
                <a:gd name="connsiteX0" fmla="*/ 21265 w 1307804"/>
                <a:gd name="connsiteY0" fmla="*/ 616688 h 616688"/>
                <a:gd name="connsiteX1" fmla="*/ 0 w 1307804"/>
                <a:gd name="connsiteY1" fmla="*/ 223283 h 616688"/>
                <a:gd name="connsiteX2" fmla="*/ 191386 w 1307804"/>
                <a:gd name="connsiteY2" fmla="*/ 0 h 616688"/>
                <a:gd name="connsiteX3" fmla="*/ 1084521 w 1307804"/>
                <a:gd name="connsiteY3" fmla="*/ 0 h 616688"/>
                <a:gd name="connsiteX4" fmla="*/ 1297172 w 1307804"/>
                <a:gd name="connsiteY4" fmla="*/ 191386 h 616688"/>
                <a:gd name="connsiteX5" fmla="*/ 1307804 w 1307804"/>
                <a:gd name="connsiteY5" fmla="*/ 606055 h 616688"/>
                <a:gd name="connsiteX6" fmla="*/ 21265 w 1307804"/>
                <a:gd name="connsiteY6" fmla="*/ 616688 h 616688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71907 w 1288325"/>
                <a:gd name="connsiteY2" fmla="*/ 0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83842 w 1288325"/>
                <a:gd name="connsiteY2" fmla="*/ 461433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83842 w 1288325"/>
                <a:gd name="connsiteY2" fmla="*/ 461433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83842 w 1288325"/>
                <a:gd name="connsiteY2" fmla="*/ 461433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425302 h 620344"/>
                <a:gd name="connsiteX1" fmla="*/ 4391 w 1288325"/>
                <a:gd name="connsiteY1" fmla="*/ 275672 h 620344"/>
                <a:gd name="connsiteX2" fmla="*/ 183842 w 1288325"/>
                <a:gd name="connsiteY2" fmla="*/ 270047 h 620344"/>
                <a:gd name="connsiteX3" fmla="*/ 1062058 w 1288325"/>
                <a:gd name="connsiteY3" fmla="*/ 278754 h 620344"/>
                <a:gd name="connsiteX4" fmla="*/ 1277693 w 1288325"/>
                <a:gd name="connsiteY4" fmla="*/ 0 h 620344"/>
                <a:gd name="connsiteX5" fmla="*/ 1288325 w 1288325"/>
                <a:gd name="connsiteY5" fmla="*/ 414669 h 620344"/>
                <a:gd name="connsiteX6" fmla="*/ 1786 w 1288325"/>
                <a:gd name="connsiteY6" fmla="*/ 425302 h 620344"/>
                <a:gd name="connsiteX0" fmla="*/ 1786 w 1288325"/>
                <a:gd name="connsiteY0" fmla="*/ 164113 h 359155"/>
                <a:gd name="connsiteX1" fmla="*/ 4391 w 1288325"/>
                <a:gd name="connsiteY1" fmla="*/ 14483 h 359155"/>
                <a:gd name="connsiteX2" fmla="*/ 183842 w 1288325"/>
                <a:gd name="connsiteY2" fmla="*/ 8858 h 359155"/>
                <a:gd name="connsiteX3" fmla="*/ 1062058 w 1288325"/>
                <a:gd name="connsiteY3" fmla="*/ 17565 h 359155"/>
                <a:gd name="connsiteX4" fmla="*/ 1286644 w 1288325"/>
                <a:gd name="connsiteY4" fmla="*/ 0 h 359155"/>
                <a:gd name="connsiteX5" fmla="*/ 1288325 w 1288325"/>
                <a:gd name="connsiteY5" fmla="*/ 153480 h 359155"/>
                <a:gd name="connsiteX6" fmla="*/ 1786 w 1288325"/>
                <a:gd name="connsiteY6" fmla="*/ 164113 h 359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8325" h="359155">
                  <a:moveTo>
                    <a:pt x="1786" y="164113"/>
                  </a:moveTo>
                  <a:cubicBezTo>
                    <a:pt x="-5302" y="32978"/>
                    <a:pt x="11479" y="145618"/>
                    <a:pt x="4391" y="14483"/>
                  </a:cubicBezTo>
                  <a:lnTo>
                    <a:pt x="183842" y="8858"/>
                  </a:lnTo>
                  <a:lnTo>
                    <a:pt x="1062058" y="17565"/>
                  </a:lnTo>
                  <a:lnTo>
                    <a:pt x="1286644" y="0"/>
                  </a:lnTo>
                  <a:cubicBezTo>
                    <a:pt x="1287204" y="51160"/>
                    <a:pt x="1287765" y="102320"/>
                    <a:pt x="1288325" y="153480"/>
                  </a:cubicBezTo>
                  <a:cubicBezTo>
                    <a:pt x="841220" y="412213"/>
                    <a:pt x="529331" y="439015"/>
                    <a:pt x="1786" y="164113"/>
                  </a:cubicBezTo>
                  <a:close/>
                </a:path>
              </a:pathLst>
            </a:custGeom>
            <a:gradFill flip="none" rotWithShape="1">
              <a:gsLst>
                <a:gs pos="37000">
                  <a:schemeClr val="bg1">
                    <a:alpha val="0"/>
                  </a:schemeClr>
                </a:gs>
                <a:gs pos="48000">
                  <a:schemeClr val="bg1">
                    <a:alpha val="0"/>
                  </a:schemeClr>
                </a:gs>
                <a:gs pos="100000">
                  <a:schemeClr val="bg1">
                    <a:alpha val="1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7" name="제목 114"/>
          <p:cNvSpPr txBox="1">
            <a:spLocks/>
          </p:cNvSpPr>
          <p:nvPr/>
        </p:nvSpPr>
        <p:spPr>
          <a:xfrm>
            <a:off x="580211" y="5135249"/>
            <a:ext cx="1255484" cy="922684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ko-KR" altLang="en-US" sz="2000" kern="0" dirty="0" err="1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핀테크</a:t>
            </a:r>
            <a:endParaRPr lang="en-US" altLang="ko-KR" sz="2000" kern="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40" pitchFamily="18" charset="-127"/>
              <a:ea typeface="-윤고딕340" pitchFamily="18" charset="-127"/>
            </a:endParaRPr>
          </a:p>
          <a:p>
            <a:pPr algn="ctr"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ko-KR" altLang="en-US" sz="200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산업육성</a:t>
            </a:r>
          </a:p>
        </p:txBody>
      </p:sp>
      <p:grpSp>
        <p:nvGrpSpPr>
          <p:cNvPr id="11" name="그룹 170"/>
          <p:cNvGrpSpPr/>
          <p:nvPr/>
        </p:nvGrpSpPr>
        <p:grpSpPr>
          <a:xfrm>
            <a:off x="2031169" y="4973282"/>
            <a:ext cx="3969591" cy="422717"/>
            <a:chOff x="4867496" y="5581400"/>
            <a:chExt cx="1133559" cy="422717"/>
          </a:xfrm>
        </p:grpSpPr>
        <p:grpSp>
          <p:nvGrpSpPr>
            <p:cNvPr id="12" name="그룹 171"/>
            <p:cNvGrpSpPr/>
            <p:nvPr/>
          </p:nvGrpSpPr>
          <p:grpSpPr>
            <a:xfrm>
              <a:off x="4867496" y="5581400"/>
              <a:ext cx="1074440" cy="422717"/>
              <a:chOff x="4867496" y="5581400"/>
              <a:chExt cx="1074440" cy="422717"/>
            </a:xfrm>
          </p:grpSpPr>
          <p:sp>
            <p:nvSpPr>
              <p:cNvPr id="174" name="오각형 173"/>
              <p:cNvSpPr/>
              <p:nvPr/>
            </p:nvSpPr>
            <p:spPr>
              <a:xfrm>
                <a:off x="4867496" y="5581400"/>
                <a:ext cx="1074440" cy="422717"/>
              </a:xfrm>
              <a:prstGeom prst="homePlate">
                <a:avLst>
                  <a:gd name="adj" fmla="val 36772"/>
                </a:avLst>
              </a:prstGeom>
              <a:solidFill>
                <a:srgbClr val="2680A8"/>
              </a:solidFill>
              <a:ln>
                <a:noFill/>
              </a:ln>
              <a:effectLst>
                <a:outerShdw blurRad="38100" dist="12700" dir="2700000" algn="ctr" rotWithShape="0">
                  <a:srgbClr val="000000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  <a:latin typeface="-윤고딕340" panose="02030504000101010101" pitchFamily="18" charset="-127"/>
                  <a:ea typeface="-윤고딕340" panose="02030504000101010101" pitchFamily="18" charset="-127"/>
                </a:endParaRPr>
              </a:p>
            </p:txBody>
          </p:sp>
          <p:sp>
            <p:nvSpPr>
              <p:cNvPr id="175" name="자유형 174"/>
              <p:cNvSpPr/>
              <p:nvPr/>
            </p:nvSpPr>
            <p:spPr>
              <a:xfrm>
                <a:off x="4868779" y="5590673"/>
                <a:ext cx="922421" cy="409074"/>
              </a:xfrm>
              <a:custGeom>
                <a:avLst/>
                <a:gdLst>
                  <a:gd name="connsiteX0" fmla="*/ 0 w 922421"/>
                  <a:gd name="connsiteY0" fmla="*/ 409074 h 409074"/>
                  <a:gd name="connsiteX1" fmla="*/ 922421 w 922421"/>
                  <a:gd name="connsiteY1" fmla="*/ 0 h 409074"/>
                  <a:gd name="connsiteX2" fmla="*/ 0 w 922421"/>
                  <a:gd name="connsiteY2" fmla="*/ 0 h 409074"/>
                  <a:gd name="connsiteX3" fmla="*/ 0 w 922421"/>
                  <a:gd name="connsiteY3" fmla="*/ 409074 h 409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2421" h="409074">
                    <a:moveTo>
                      <a:pt x="0" y="409074"/>
                    </a:moveTo>
                    <a:lnTo>
                      <a:pt x="922421" y="0"/>
                    </a:lnTo>
                    <a:lnTo>
                      <a:pt x="0" y="0"/>
                    </a:lnTo>
                    <a:lnTo>
                      <a:pt x="0" y="409074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alpha val="10000"/>
                    </a:schemeClr>
                  </a:gs>
                  <a:gs pos="0">
                    <a:schemeClr val="bg1">
                      <a:alpha val="27000"/>
                    </a:schemeClr>
                  </a:gs>
                </a:gsLst>
                <a:lin ang="9000000" scaled="0"/>
              </a:gradFill>
              <a:ln w="15875" cap="rnd">
                <a:noFill/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73" name="제목 114"/>
            <p:cNvSpPr txBox="1">
              <a:spLocks/>
            </p:cNvSpPr>
            <p:nvPr/>
          </p:nvSpPr>
          <p:spPr>
            <a:xfrm>
              <a:off x="4880812" y="5635304"/>
              <a:ext cx="1120243" cy="314907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1900" kern="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융합으로 새로운 부가가치 창출</a:t>
              </a:r>
            </a:p>
          </p:txBody>
        </p:sp>
      </p:grpSp>
      <p:sp>
        <p:nvSpPr>
          <p:cNvPr id="178" name="직사각형 177"/>
          <p:cNvSpPr/>
          <p:nvPr/>
        </p:nvSpPr>
        <p:spPr>
          <a:xfrm>
            <a:off x="1968582" y="5494260"/>
            <a:ext cx="4603682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600" kern="0" spc="-150" dirty="0" err="1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핀테크</a:t>
            </a:r>
            <a:r>
              <a:rPr lang="ko-KR" altLang="en-US" sz="1600" kern="0" spc="-15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 지원센터를 설치하고 창조경제혁신센터와 연계</a:t>
            </a:r>
            <a:endParaRPr lang="en-US" altLang="ko-KR" sz="1600" kern="0" spc="-15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  <a:p>
            <a:pPr marL="174625" indent="-1746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600" kern="0" dirty="0" err="1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핀테크</a:t>
            </a:r>
            <a:r>
              <a:rPr lang="ko-KR" altLang="en-US" sz="16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 산업에 정책금융 </a:t>
            </a:r>
            <a:r>
              <a:rPr lang="en-US" altLang="ko-KR" sz="16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2</a:t>
            </a:r>
            <a:r>
              <a:rPr lang="ko-KR" altLang="en-US" sz="1600" kern="0" dirty="0" err="1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천억원</a:t>
            </a:r>
            <a:r>
              <a:rPr lang="ko-KR" altLang="en-US" sz="16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 지원</a:t>
            </a:r>
            <a:endParaRPr lang="en-US" altLang="ko-KR" sz="1600" kern="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grpSp>
        <p:nvGrpSpPr>
          <p:cNvPr id="14" name="그룹 80"/>
          <p:cNvGrpSpPr/>
          <p:nvPr/>
        </p:nvGrpSpPr>
        <p:grpSpPr>
          <a:xfrm>
            <a:off x="432875" y="2015313"/>
            <a:ext cx="1535077" cy="1325903"/>
            <a:chOff x="454660" y="1303250"/>
            <a:chExt cx="1002593" cy="930541"/>
          </a:xfrm>
        </p:grpSpPr>
        <p:pic>
          <p:nvPicPr>
            <p:cNvPr id="83" name="Picture 5" descr="E:\기술과가치템플릿\18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660" y="1303250"/>
              <a:ext cx="1002593" cy="93054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4" name="자유형 83"/>
            <p:cNvSpPr/>
            <p:nvPr/>
          </p:nvSpPr>
          <p:spPr>
            <a:xfrm>
              <a:off x="477430" y="1412777"/>
              <a:ext cx="955547" cy="513128"/>
            </a:xfrm>
            <a:custGeom>
              <a:avLst/>
              <a:gdLst>
                <a:gd name="connsiteX0" fmla="*/ 21265 w 1307804"/>
                <a:gd name="connsiteY0" fmla="*/ 616688 h 616688"/>
                <a:gd name="connsiteX1" fmla="*/ 0 w 1307804"/>
                <a:gd name="connsiteY1" fmla="*/ 223283 h 616688"/>
                <a:gd name="connsiteX2" fmla="*/ 191386 w 1307804"/>
                <a:gd name="connsiteY2" fmla="*/ 0 h 616688"/>
                <a:gd name="connsiteX3" fmla="*/ 1084521 w 1307804"/>
                <a:gd name="connsiteY3" fmla="*/ 0 h 616688"/>
                <a:gd name="connsiteX4" fmla="*/ 1297172 w 1307804"/>
                <a:gd name="connsiteY4" fmla="*/ 191386 h 616688"/>
                <a:gd name="connsiteX5" fmla="*/ 1307804 w 1307804"/>
                <a:gd name="connsiteY5" fmla="*/ 606055 h 616688"/>
                <a:gd name="connsiteX6" fmla="*/ 21265 w 1307804"/>
                <a:gd name="connsiteY6" fmla="*/ 616688 h 616688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71907 w 1288325"/>
                <a:gd name="connsiteY2" fmla="*/ 0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83842 w 1288325"/>
                <a:gd name="connsiteY2" fmla="*/ 461433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83842 w 1288325"/>
                <a:gd name="connsiteY2" fmla="*/ 461433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83842 w 1288325"/>
                <a:gd name="connsiteY2" fmla="*/ 461433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425302 h 620344"/>
                <a:gd name="connsiteX1" fmla="*/ 4391 w 1288325"/>
                <a:gd name="connsiteY1" fmla="*/ 275672 h 620344"/>
                <a:gd name="connsiteX2" fmla="*/ 183842 w 1288325"/>
                <a:gd name="connsiteY2" fmla="*/ 270047 h 620344"/>
                <a:gd name="connsiteX3" fmla="*/ 1062058 w 1288325"/>
                <a:gd name="connsiteY3" fmla="*/ 278754 h 620344"/>
                <a:gd name="connsiteX4" fmla="*/ 1277693 w 1288325"/>
                <a:gd name="connsiteY4" fmla="*/ 0 h 620344"/>
                <a:gd name="connsiteX5" fmla="*/ 1288325 w 1288325"/>
                <a:gd name="connsiteY5" fmla="*/ 414669 h 620344"/>
                <a:gd name="connsiteX6" fmla="*/ 1786 w 1288325"/>
                <a:gd name="connsiteY6" fmla="*/ 425302 h 620344"/>
                <a:gd name="connsiteX0" fmla="*/ 1786 w 1288325"/>
                <a:gd name="connsiteY0" fmla="*/ 164113 h 359155"/>
                <a:gd name="connsiteX1" fmla="*/ 4391 w 1288325"/>
                <a:gd name="connsiteY1" fmla="*/ 14483 h 359155"/>
                <a:gd name="connsiteX2" fmla="*/ 183842 w 1288325"/>
                <a:gd name="connsiteY2" fmla="*/ 8858 h 359155"/>
                <a:gd name="connsiteX3" fmla="*/ 1062058 w 1288325"/>
                <a:gd name="connsiteY3" fmla="*/ 17565 h 359155"/>
                <a:gd name="connsiteX4" fmla="*/ 1286644 w 1288325"/>
                <a:gd name="connsiteY4" fmla="*/ 0 h 359155"/>
                <a:gd name="connsiteX5" fmla="*/ 1288325 w 1288325"/>
                <a:gd name="connsiteY5" fmla="*/ 153480 h 359155"/>
                <a:gd name="connsiteX6" fmla="*/ 1786 w 1288325"/>
                <a:gd name="connsiteY6" fmla="*/ 164113 h 359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8325" h="359155">
                  <a:moveTo>
                    <a:pt x="1786" y="164113"/>
                  </a:moveTo>
                  <a:cubicBezTo>
                    <a:pt x="-5302" y="32978"/>
                    <a:pt x="11479" y="145618"/>
                    <a:pt x="4391" y="14483"/>
                  </a:cubicBezTo>
                  <a:lnTo>
                    <a:pt x="183842" y="8858"/>
                  </a:lnTo>
                  <a:lnTo>
                    <a:pt x="1062058" y="17565"/>
                  </a:lnTo>
                  <a:lnTo>
                    <a:pt x="1286644" y="0"/>
                  </a:lnTo>
                  <a:cubicBezTo>
                    <a:pt x="1287204" y="51160"/>
                    <a:pt x="1287765" y="102320"/>
                    <a:pt x="1288325" y="153480"/>
                  </a:cubicBezTo>
                  <a:cubicBezTo>
                    <a:pt x="841220" y="412213"/>
                    <a:pt x="529331" y="439015"/>
                    <a:pt x="1786" y="164113"/>
                  </a:cubicBezTo>
                  <a:close/>
                </a:path>
              </a:pathLst>
            </a:custGeom>
            <a:gradFill flip="none" rotWithShape="1">
              <a:gsLst>
                <a:gs pos="37000">
                  <a:schemeClr val="bg1">
                    <a:alpha val="0"/>
                  </a:schemeClr>
                </a:gs>
                <a:gs pos="48000">
                  <a:schemeClr val="bg1">
                    <a:alpha val="0"/>
                  </a:schemeClr>
                </a:gs>
                <a:gs pos="100000">
                  <a:schemeClr val="bg1">
                    <a:alpha val="1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5" name="제목 114"/>
          <p:cNvSpPr txBox="1">
            <a:spLocks/>
          </p:cNvSpPr>
          <p:nvPr/>
        </p:nvSpPr>
        <p:spPr>
          <a:xfrm>
            <a:off x="580211" y="2182285"/>
            <a:ext cx="1255484" cy="981931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ko-KR" altLang="en-US" sz="200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전자금융</a:t>
            </a:r>
            <a:endParaRPr lang="en-US" altLang="ko-KR" sz="2000" kern="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40" pitchFamily="18" charset="-127"/>
              <a:ea typeface="-윤고딕340" pitchFamily="18" charset="-127"/>
            </a:endParaRPr>
          </a:p>
          <a:p>
            <a:pPr algn="ctr"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ko-KR" altLang="en-US" sz="200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패러다임</a:t>
            </a:r>
            <a:endParaRPr lang="en-US" altLang="ko-KR" sz="2000" kern="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40" pitchFamily="18" charset="-127"/>
              <a:ea typeface="-윤고딕340" pitchFamily="18" charset="-127"/>
            </a:endParaRPr>
          </a:p>
          <a:p>
            <a:pPr algn="ctr"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ko-KR" altLang="en-US" sz="200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전환</a:t>
            </a:r>
          </a:p>
        </p:txBody>
      </p:sp>
      <p:grpSp>
        <p:nvGrpSpPr>
          <p:cNvPr id="15" name="그룹 107"/>
          <p:cNvGrpSpPr/>
          <p:nvPr/>
        </p:nvGrpSpPr>
        <p:grpSpPr>
          <a:xfrm>
            <a:off x="2031172" y="2056481"/>
            <a:ext cx="3683836" cy="422717"/>
            <a:chOff x="4867496" y="5581400"/>
            <a:chExt cx="1074440" cy="422717"/>
          </a:xfrm>
        </p:grpSpPr>
        <p:grpSp>
          <p:nvGrpSpPr>
            <p:cNvPr id="17" name="그룹 108"/>
            <p:cNvGrpSpPr/>
            <p:nvPr/>
          </p:nvGrpSpPr>
          <p:grpSpPr>
            <a:xfrm>
              <a:off x="4867496" y="5581400"/>
              <a:ext cx="1074440" cy="422717"/>
              <a:chOff x="4867496" y="5581400"/>
              <a:chExt cx="1074440" cy="422717"/>
            </a:xfrm>
          </p:grpSpPr>
          <p:sp>
            <p:nvSpPr>
              <p:cNvPr id="111" name="오각형 110"/>
              <p:cNvSpPr/>
              <p:nvPr/>
            </p:nvSpPr>
            <p:spPr>
              <a:xfrm>
                <a:off x="4867496" y="5581400"/>
                <a:ext cx="1074440" cy="422717"/>
              </a:xfrm>
              <a:prstGeom prst="homePlate">
                <a:avLst>
                  <a:gd name="adj" fmla="val 36772"/>
                </a:avLst>
              </a:prstGeom>
              <a:solidFill>
                <a:srgbClr val="385092"/>
              </a:solidFill>
              <a:ln>
                <a:noFill/>
              </a:ln>
              <a:effectLst>
                <a:outerShdw blurRad="38100" dist="12700" dir="2700000" algn="ctr" rotWithShape="0">
                  <a:srgbClr val="000000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  <a:latin typeface="-윤고딕340" panose="02030504000101010101" pitchFamily="18" charset="-127"/>
                  <a:ea typeface="-윤고딕340" panose="02030504000101010101" pitchFamily="18" charset="-127"/>
                </a:endParaRPr>
              </a:p>
            </p:txBody>
          </p:sp>
          <p:sp>
            <p:nvSpPr>
              <p:cNvPr id="112" name="자유형 111"/>
              <p:cNvSpPr/>
              <p:nvPr/>
            </p:nvSpPr>
            <p:spPr>
              <a:xfrm>
                <a:off x="4868779" y="5590673"/>
                <a:ext cx="922421" cy="409074"/>
              </a:xfrm>
              <a:custGeom>
                <a:avLst/>
                <a:gdLst>
                  <a:gd name="connsiteX0" fmla="*/ 0 w 922421"/>
                  <a:gd name="connsiteY0" fmla="*/ 409074 h 409074"/>
                  <a:gd name="connsiteX1" fmla="*/ 922421 w 922421"/>
                  <a:gd name="connsiteY1" fmla="*/ 0 h 409074"/>
                  <a:gd name="connsiteX2" fmla="*/ 0 w 922421"/>
                  <a:gd name="connsiteY2" fmla="*/ 0 h 409074"/>
                  <a:gd name="connsiteX3" fmla="*/ 0 w 922421"/>
                  <a:gd name="connsiteY3" fmla="*/ 409074 h 409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2421" h="409074">
                    <a:moveTo>
                      <a:pt x="0" y="409074"/>
                    </a:moveTo>
                    <a:lnTo>
                      <a:pt x="922421" y="0"/>
                    </a:lnTo>
                    <a:lnTo>
                      <a:pt x="0" y="0"/>
                    </a:lnTo>
                    <a:lnTo>
                      <a:pt x="0" y="409074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alpha val="10000"/>
                    </a:schemeClr>
                  </a:gs>
                  <a:gs pos="0">
                    <a:schemeClr val="bg1">
                      <a:alpha val="27000"/>
                    </a:schemeClr>
                  </a:gs>
                </a:gsLst>
                <a:lin ang="9000000" scaled="0"/>
              </a:gradFill>
              <a:ln w="15875" cap="rnd">
                <a:noFill/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10" name="제목 114"/>
            <p:cNvSpPr txBox="1">
              <a:spLocks/>
            </p:cNvSpPr>
            <p:nvPr/>
          </p:nvSpPr>
          <p:spPr>
            <a:xfrm>
              <a:off x="4880812" y="5635304"/>
              <a:ext cx="1041754" cy="314907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1900" kern="0" dirty="0" err="1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건건</a:t>
              </a:r>
              <a:r>
                <a:rPr lang="ko-KR" altLang="en-US" sz="1900" kern="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 사전규제  → 원칙 사후점검</a:t>
              </a:r>
            </a:p>
          </p:txBody>
        </p:sp>
      </p:grpSp>
      <p:sp>
        <p:nvSpPr>
          <p:cNvPr id="176" name="직사각형 175"/>
          <p:cNvSpPr/>
          <p:nvPr/>
        </p:nvSpPr>
        <p:spPr>
          <a:xfrm>
            <a:off x="1968582" y="2568494"/>
            <a:ext cx="4960872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6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공인인증서 </a:t>
            </a:r>
            <a:r>
              <a:rPr lang="ko-KR" altLang="en-US" sz="1600" kern="0" dirty="0" err="1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사용의</a:t>
            </a:r>
            <a:r>
              <a:rPr lang="ko-KR" altLang="en-US" sz="1600" kern="0" spc="-300" dirty="0" err="1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무ㆍ</a:t>
            </a:r>
            <a:r>
              <a:rPr lang="ko-KR" altLang="en-US" sz="1600" kern="0" dirty="0" err="1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보안성심의</a:t>
            </a:r>
            <a:r>
              <a:rPr lang="ko-KR" altLang="en-US" sz="16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 등 </a:t>
            </a:r>
            <a:r>
              <a:rPr lang="ko-KR" altLang="en-US" sz="1600" kern="0" spc="-15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사전규제 철폐</a:t>
            </a:r>
            <a:endParaRPr lang="en-US" altLang="ko-KR" sz="1600" kern="0" spc="-15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  <a:p>
            <a:pPr marL="174625" indent="-1746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600" kern="0" spc="-15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전자상거래 결제는 외국처럼 </a:t>
            </a:r>
            <a:r>
              <a:rPr lang="en-US" altLang="ko-KR" sz="16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ActiveX </a:t>
            </a:r>
            <a:r>
              <a:rPr lang="ko-KR" altLang="en-US" sz="16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없이 간편결제</a:t>
            </a:r>
            <a:endParaRPr lang="en-US" altLang="ko-KR" sz="1600" kern="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grpSp>
        <p:nvGrpSpPr>
          <p:cNvPr id="18" name="그룹 141"/>
          <p:cNvGrpSpPr/>
          <p:nvPr/>
        </p:nvGrpSpPr>
        <p:grpSpPr>
          <a:xfrm>
            <a:off x="323528" y="1179557"/>
            <a:ext cx="8741788" cy="549717"/>
            <a:chOff x="323528" y="5798540"/>
            <a:chExt cx="8741788" cy="549717"/>
          </a:xfrm>
        </p:grpSpPr>
        <p:grpSp>
          <p:nvGrpSpPr>
            <p:cNvPr id="19" name="그룹 142"/>
            <p:cNvGrpSpPr/>
            <p:nvPr/>
          </p:nvGrpSpPr>
          <p:grpSpPr>
            <a:xfrm>
              <a:off x="323528" y="5798540"/>
              <a:ext cx="8741788" cy="549717"/>
              <a:chOff x="9525" y="336688"/>
              <a:chExt cx="4102220" cy="558662"/>
            </a:xfrm>
          </p:grpSpPr>
          <p:sp>
            <p:nvSpPr>
              <p:cNvPr id="91" name="직사각형 90"/>
              <p:cNvSpPr/>
              <p:nvPr/>
            </p:nvSpPr>
            <p:spPr bwMode="auto">
              <a:xfrm>
                <a:off x="12828" y="336688"/>
                <a:ext cx="4098917" cy="558662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kern="0">
                  <a:solidFill>
                    <a:srgbClr val="FFFF00"/>
                  </a:solidFill>
                  <a:latin typeface="HY헤드라인M"/>
                  <a:ea typeface="HY헤드라인M"/>
                </a:endParaRPr>
              </a:p>
            </p:txBody>
          </p:sp>
          <p:grpSp>
            <p:nvGrpSpPr>
              <p:cNvPr id="20" name="그룹 145"/>
              <p:cNvGrpSpPr/>
              <p:nvPr/>
            </p:nvGrpSpPr>
            <p:grpSpPr>
              <a:xfrm>
                <a:off x="9525" y="336688"/>
                <a:ext cx="3935812" cy="558662"/>
                <a:chOff x="130761" y="336688"/>
                <a:chExt cx="3814576" cy="558662"/>
              </a:xfrm>
            </p:grpSpPr>
            <p:cxnSp>
              <p:nvCxnSpPr>
                <p:cNvPr id="96" name="직선 연결선 95"/>
                <p:cNvCxnSpPr/>
                <p:nvPr/>
              </p:nvCxnSpPr>
              <p:spPr bwMode="auto">
                <a:xfrm flipH="1">
                  <a:off x="130761" y="336688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7" name="직선 연결선 96"/>
                <p:cNvCxnSpPr/>
                <p:nvPr/>
              </p:nvCxnSpPr>
              <p:spPr bwMode="auto">
                <a:xfrm flipH="1">
                  <a:off x="130761" y="895350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90" name="직사각형 89"/>
            <p:cNvSpPr/>
            <p:nvPr/>
          </p:nvSpPr>
          <p:spPr>
            <a:xfrm>
              <a:off x="388629" y="5827559"/>
              <a:ext cx="7869731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2600" b="1" kern="0" dirty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부처협업으로 금융과 </a:t>
              </a:r>
              <a:r>
                <a:rPr lang="en-US" altLang="ko-KR" sz="2600" b="1" kern="0" dirty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IT</a:t>
              </a:r>
              <a:r>
                <a:rPr lang="ko-KR" altLang="en-US" sz="2600" b="1" kern="0" dirty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의 융합을 추진하겠습니다</a:t>
              </a:r>
              <a:r>
                <a:rPr lang="en-US" altLang="ko-KR" sz="2600" b="1" kern="0" dirty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104" name="TextBox 103"/>
          <p:cNvSpPr txBox="1"/>
          <p:nvPr/>
        </p:nvSpPr>
        <p:spPr bwMode="auto">
          <a:xfrm>
            <a:off x="478159" y="242257"/>
            <a:ext cx="3110147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00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2. </a:t>
            </a:r>
            <a:r>
              <a:rPr lang="ko-KR" altLang="en-US" sz="300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금융과 </a:t>
            </a:r>
            <a:r>
              <a:rPr lang="en-US" altLang="ko-KR" sz="300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IT</a:t>
            </a:r>
            <a:r>
              <a:rPr lang="ko-KR" altLang="en-US" sz="300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의 융합</a:t>
            </a:r>
          </a:p>
        </p:txBody>
      </p:sp>
      <p:grpSp>
        <p:nvGrpSpPr>
          <p:cNvPr id="31" name="그룹 28"/>
          <p:cNvGrpSpPr/>
          <p:nvPr/>
        </p:nvGrpSpPr>
        <p:grpSpPr>
          <a:xfrm>
            <a:off x="6839160" y="3517972"/>
            <a:ext cx="1874036" cy="1278674"/>
            <a:chOff x="6635908" y="3633170"/>
            <a:chExt cx="2054428" cy="1401757"/>
          </a:xfrm>
        </p:grpSpPr>
        <p:grpSp>
          <p:nvGrpSpPr>
            <p:cNvPr id="64" name="그룹 178"/>
            <p:cNvGrpSpPr/>
            <p:nvPr/>
          </p:nvGrpSpPr>
          <p:grpSpPr>
            <a:xfrm>
              <a:off x="7129820" y="3678273"/>
              <a:ext cx="1560516" cy="1356654"/>
              <a:chOff x="6643770" y="3164047"/>
              <a:chExt cx="2104694" cy="1561097"/>
            </a:xfrm>
          </p:grpSpPr>
          <p:pic>
            <p:nvPicPr>
              <p:cNvPr id="181" name="그림 18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43770" y="3320261"/>
                <a:ext cx="2104694" cy="1404883"/>
              </a:xfrm>
              <a:prstGeom prst="rect">
                <a:avLst/>
              </a:prstGeom>
            </p:spPr>
          </p:pic>
          <p:sp>
            <p:nvSpPr>
              <p:cNvPr id="182" name="도형 181"/>
              <p:cNvSpPr/>
              <p:nvPr/>
            </p:nvSpPr>
            <p:spPr>
              <a:xfrm rot="2564276">
                <a:off x="6887002" y="3164047"/>
                <a:ext cx="856113" cy="796265"/>
              </a:xfrm>
              <a:prstGeom prst="swooshArrow">
                <a:avLst>
                  <a:gd name="adj1" fmla="val 34206"/>
                  <a:gd name="adj2" fmla="val 35968"/>
                </a:avLst>
              </a:prstGeom>
              <a:gradFill>
                <a:gsLst>
                  <a:gs pos="0">
                    <a:srgbClr val="C00000"/>
                  </a:gs>
                  <a:gs pos="54000">
                    <a:srgbClr val="C00000">
                      <a:alpha val="57000"/>
                    </a:srgbClr>
                  </a:gs>
                  <a:gs pos="100000">
                    <a:srgbClr val="C00000">
                      <a:alpha val="0"/>
                    </a:srgb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sp>
        </p:grpSp>
        <p:pic>
          <p:nvPicPr>
            <p:cNvPr id="139" name="그림 138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3FFFF"/>
                </a:clrFrom>
                <a:clrTo>
                  <a:srgbClr val="F3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5908" y="3633170"/>
              <a:ext cx="1013480" cy="1013480"/>
            </a:xfrm>
            <a:prstGeom prst="rect">
              <a:avLst/>
            </a:prstGeom>
          </p:spPr>
        </p:pic>
      </p:grpSp>
      <p:sp>
        <p:nvSpPr>
          <p:cNvPr id="132" name="Text Box 170"/>
          <p:cNvSpPr txBox="1">
            <a:spLocks noChangeArrowheads="1"/>
          </p:cNvSpPr>
          <p:nvPr/>
        </p:nvSpPr>
        <p:spPr bwMode="auto">
          <a:xfrm>
            <a:off x="7036174" y="2669116"/>
            <a:ext cx="7242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>
            <a:spAutoFit/>
          </a:bodyPr>
          <a:lstStyle/>
          <a:p>
            <a:pPr eaLnBrk="0" latinLnBrk="0" hangingPunct="0">
              <a:buSzPct val="100000"/>
              <a:defRPr/>
            </a:pPr>
            <a:r>
              <a:rPr lang="ko-KR" altLang="en-US" sz="12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카드</a:t>
            </a:r>
          </a:p>
        </p:txBody>
      </p:sp>
      <p:sp>
        <p:nvSpPr>
          <p:cNvPr id="137" name="Text Box 170"/>
          <p:cNvSpPr txBox="1">
            <a:spLocks noChangeArrowheads="1"/>
          </p:cNvSpPr>
          <p:nvPr/>
        </p:nvSpPr>
        <p:spPr bwMode="auto">
          <a:xfrm>
            <a:off x="7036174" y="3011022"/>
            <a:ext cx="7242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>
            <a:spAutoFit/>
          </a:bodyPr>
          <a:lstStyle/>
          <a:p>
            <a:pPr eaLnBrk="0" latinLnBrk="0" hangingPunct="0">
              <a:buSzPct val="100000"/>
              <a:defRPr/>
            </a:pPr>
            <a:r>
              <a:rPr lang="en-US" altLang="ko-KR" sz="12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PG</a:t>
            </a:r>
            <a:endParaRPr lang="ko-KR" altLang="en-US" sz="1200" kern="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2" name="십자형 1"/>
          <p:cNvSpPr/>
          <p:nvPr/>
        </p:nvSpPr>
        <p:spPr>
          <a:xfrm>
            <a:off x="7523879" y="2757475"/>
            <a:ext cx="216024" cy="216024"/>
          </a:xfrm>
          <a:prstGeom prst="plus">
            <a:avLst>
              <a:gd name="adj" fmla="val 39723"/>
            </a:avLst>
          </a:prstGeom>
          <a:solidFill>
            <a:srgbClr val="C00000"/>
          </a:solidFill>
          <a:ln w="15875" cap="rnd">
            <a:noFill/>
            <a:tailEnd type="none"/>
          </a:ln>
          <a:effectLst>
            <a:innerShdw blurRad="38100">
              <a:prstClr val="black">
                <a:alpha val="2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5685" y="2576134"/>
            <a:ext cx="396835" cy="396835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899" y="2957148"/>
            <a:ext cx="361702" cy="361702"/>
          </a:xfrm>
          <a:prstGeom prst="rect">
            <a:avLst/>
          </a:prstGeom>
        </p:spPr>
      </p:pic>
      <p:grpSp>
        <p:nvGrpSpPr>
          <p:cNvPr id="65" name="그룹 292"/>
          <p:cNvGrpSpPr/>
          <p:nvPr/>
        </p:nvGrpSpPr>
        <p:grpSpPr>
          <a:xfrm>
            <a:off x="6729428" y="2080728"/>
            <a:ext cx="1784061" cy="276999"/>
            <a:chOff x="3713929" y="-886232"/>
            <a:chExt cx="8398957" cy="329381"/>
          </a:xfrm>
        </p:grpSpPr>
        <p:sp>
          <p:nvSpPr>
            <p:cNvPr id="172" name="AutoShape 55"/>
            <p:cNvSpPr>
              <a:spLocks noChangeArrowheads="1"/>
            </p:cNvSpPr>
            <p:nvPr/>
          </p:nvSpPr>
          <p:spPr bwMode="auto">
            <a:xfrm>
              <a:off x="4192973" y="-885085"/>
              <a:ext cx="7515035" cy="311850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5400000" scaled="0"/>
            </a:gradFill>
            <a:ln w="31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1500" spc="-150">
                <a:solidFill>
                  <a:prstClr val="black"/>
                </a:solidFill>
                <a:latin typeface="굴림" pitchFamily="50" charset="-127"/>
              </a:endParaRPr>
            </a:p>
          </p:txBody>
        </p:sp>
        <p:sp>
          <p:nvSpPr>
            <p:cNvPr id="179" name="직사각형 178"/>
            <p:cNvSpPr/>
            <p:nvPr/>
          </p:nvSpPr>
          <p:spPr>
            <a:xfrm>
              <a:off x="3713929" y="-886232"/>
              <a:ext cx="8398957" cy="3293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en-US" altLang="ko-KR" sz="1200" b="1" kern="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Active X</a:t>
              </a:r>
              <a:r>
                <a:rPr lang="ko-KR" altLang="en-US" sz="1200" b="1" kern="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 폐지 </a:t>
              </a:r>
              <a:r>
                <a:rPr lang="ko-KR" altLang="en-US" sz="1200" b="1" kern="0" dirty="0" err="1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업권</a:t>
              </a:r>
              <a:endParaRPr lang="en-US" altLang="ko-KR" sz="1200" b="1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endParaRPr>
            </a:p>
          </p:txBody>
        </p:sp>
      </p:grpSp>
      <p:sp>
        <p:nvSpPr>
          <p:cNvPr id="189" name="Text Box 170"/>
          <p:cNvSpPr txBox="1">
            <a:spLocks noChangeArrowheads="1"/>
          </p:cNvSpPr>
          <p:nvPr/>
        </p:nvSpPr>
        <p:spPr bwMode="auto">
          <a:xfrm>
            <a:off x="8143950" y="2669116"/>
            <a:ext cx="7242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>
            <a:spAutoFit/>
          </a:bodyPr>
          <a:lstStyle/>
          <a:p>
            <a:pPr eaLnBrk="0" latinLnBrk="0" hangingPunct="0">
              <a:buSzPct val="100000"/>
              <a:defRPr/>
            </a:pPr>
            <a:r>
              <a:rPr lang="ko-KR" altLang="en-US" sz="12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은행</a:t>
            </a:r>
          </a:p>
        </p:txBody>
      </p:sp>
      <p:sp>
        <p:nvSpPr>
          <p:cNvPr id="190" name="Text Box 170"/>
          <p:cNvSpPr txBox="1">
            <a:spLocks noChangeArrowheads="1"/>
          </p:cNvSpPr>
          <p:nvPr/>
        </p:nvSpPr>
        <p:spPr bwMode="auto">
          <a:xfrm>
            <a:off x="8143950" y="3011022"/>
            <a:ext cx="7242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>
            <a:spAutoFit/>
          </a:bodyPr>
          <a:lstStyle/>
          <a:p>
            <a:pPr eaLnBrk="0" latinLnBrk="0" hangingPunct="0">
              <a:buSzPct val="100000"/>
              <a:defRPr/>
            </a:pPr>
            <a:r>
              <a:rPr lang="ko-KR" altLang="en-US" sz="12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증권</a:t>
            </a:r>
          </a:p>
        </p:txBody>
      </p:sp>
      <p:pic>
        <p:nvPicPr>
          <p:cNvPr id="191" name="그림 19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2228" y="2638083"/>
            <a:ext cx="334764" cy="334764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2410" y="2957148"/>
            <a:ext cx="373509" cy="373509"/>
          </a:xfrm>
          <a:prstGeom prst="rect">
            <a:avLst/>
          </a:prstGeom>
        </p:spPr>
      </p:pic>
      <p:pic>
        <p:nvPicPr>
          <p:cNvPr id="129" name="그림 1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995908"/>
            <a:ext cx="552269" cy="252000"/>
          </a:xfrm>
          <a:prstGeom prst="rect">
            <a:avLst/>
          </a:prstGeom>
        </p:spPr>
      </p:pic>
      <p:pic>
        <p:nvPicPr>
          <p:cNvPr id="138" name="그림 1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766" y="5049986"/>
            <a:ext cx="619435" cy="184418"/>
          </a:xfrm>
          <a:prstGeom prst="rect">
            <a:avLst/>
          </a:prstGeom>
        </p:spPr>
      </p:pic>
      <p:pic>
        <p:nvPicPr>
          <p:cNvPr id="142" name="그림 14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5185" b="23889"/>
          <a:stretch/>
        </p:blipFill>
        <p:spPr>
          <a:xfrm>
            <a:off x="8100393" y="5031972"/>
            <a:ext cx="541584" cy="206855"/>
          </a:xfrm>
          <a:prstGeom prst="rect">
            <a:avLst/>
          </a:prstGeom>
        </p:spPr>
      </p:pic>
      <p:sp>
        <p:nvSpPr>
          <p:cNvPr id="143" name="직사각형 142"/>
          <p:cNvSpPr/>
          <p:nvPr/>
        </p:nvSpPr>
        <p:spPr>
          <a:xfrm>
            <a:off x="7164288" y="6013852"/>
            <a:ext cx="10743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en-US" altLang="ko-KR" sz="1100" b="1" kern="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One Stop </a:t>
            </a:r>
            <a:r>
              <a:rPr lang="ko-KR" altLang="en-US" sz="1100" b="1" kern="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지원</a:t>
            </a:r>
          </a:p>
        </p:txBody>
      </p:sp>
      <p:grpSp>
        <p:nvGrpSpPr>
          <p:cNvPr id="66" name="그룹 143"/>
          <p:cNvGrpSpPr/>
          <p:nvPr/>
        </p:nvGrpSpPr>
        <p:grpSpPr>
          <a:xfrm>
            <a:off x="7067160" y="5795880"/>
            <a:ext cx="1264961" cy="3286"/>
            <a:chOff x="7067160" y="5976734"/>
            <a:chExt cx="1264961" cy="3286"/>
          </a:xfrm>
        </p:grpSpPr>
        <p:cxnSp>
          <p:nvCxnSpPr>
            <p:cNvPr id="159" name="꺾인 연결선 158"/>
            <p:cNvCxnSpPr/>
            <p:nvPr/>
          </p:nvCxnSpPr>
          <p:spPr>
            <a:xfrm rot="5400000" flipH="1" flipV="1">
              <a:off x="8014683" y="5662581"/>
              <a:ext cx="3286" cy="631591"/>
            </a:xfrm>
            <a:prstGeom prst="bentConnector3">
              <a:avLst>
                <a:gd name="adj1" fmla="val -6956786"/>
              </a:avLst>
            </a:prstGeom>
            <a:ln w="952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꺾인 연결선 160"/>
            <p:cNvCxnSpPr/>
            <p:nvPr/>
          </p:nvCxnSpPr>
          <p:spPr>
            <a:xfrm rot="5400000" flipH="1" flipV="1">
              <a:off x="7381313" y="5662581"/>
              <a:ext cx="3286" cy="631591"/>
            </a:xfrm>
            <a:prstGeom prst="bentConnector3">
              <a:avLst>
                <a:gd name="adj1" fmla="val -6956786"/>
              </a:avLst>
            </a:prstGeom>
            <a:ln w="952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그룹 146"/>
          <p:cNvGrpSpPr/>
          <p:nvPr/>
        </p:nvGrpSpPr>
        <p:grpSpPr>
          <a:xfrm>
            <a:off x="7376867" y="5667946"/>
            <a:ext cx="649169" cy="258862"/>
            <a:chOff x="612636" y="2274783"/>
            <a:chExt cx="2108482" cy="329813"/>
          </a:xfrm>
        </p:grpSpPr>
        <p:grpSp>
          <p:nvGrpSpPr>
            <p:cNvPr id="68" name="그룹 147"/>
            <p:cNvGrpSpPr/>
            <p:nvPr/>
          </p:nvGrpSpPr>
          <p:grpSpPr>
            <a:xfrm>
              <a:off x="660774" y="2274783"/>
              <a:ext cx="2048831" cy="329813"/>
              <a:chOff x="660774" y="2274783"/>
              <a:chExt cx="2048831" cy="329813"/>
            </a:xfrm>
          </p:grpSpPr>
          <p:sp>
            <p:nvSpPr>
              <p:cNvPr id="165" name="AutoShape 55"/>
              <p:cNvSpPr>
                <a:spLocks noChangeArrowheads="1"/>
              </p:cNvSpPr>
              <p:nvPr/>
            </p:nvSpPr>
            <p:spPr bwMode="auto">
              <a:xfrm>
                <a:off x="660774" y="2276474"/>
                <a:ext cx="2006225" cy="328122"/>
              </a:xfrm>
              <a:prstGeom prst="roundRect">
                <a:avLst>
                  <a:gd name="adj" fmla="val 8634"/>
                </a:avLst>
              </a:prstGeom>
              <a:solidFill>
                <a:srgbClr val="3EA5B0"/>
              </a:solidFill>
              <a:ln w="3175">
                <a:noFill/>
                <a:round/>
                <a:headEnd/>
                <a:tailEnd/>
              </a:ln>
              <a:effectLst>
                <a:innerShdw blurRad="50800">
                  <a:prstClr val="black">
                    <a:alpha val="56000"/>
                  </a:prstClr>
                </a:innerShdw>
              </a:effectLst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1400" b="1">
                  <a:solidFill>
                    <a:prstClr val="black"/>
                  </a:solidFill>
                  <a:latin typeface="굴림" pitchFamily="50" charset="-127"/>
                  <a:ea typeface="굴림" pitchFamily="50" charset="-127"/>
                </a:endParaRPr>
              </a:p>
            </p:txBody>
          </p:sp>
          <p:pic>
            <p:nvPicPr>
              <p:cNvPr id="166" name="Picture 3" descr="E:\PNG\기타\빛광.pn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11802" y="2274783"/>
                <a:ext cx="897803" cy="457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64" name="제목 114"/>
            <p:cNvSpPr txBox="1">
              <a:spLocks/>
            </p:cNvSpPr>
            <p:nvPr/>
          </p:nvSpPr>
          <p:spPr>
            <a:xfrm>
              <a:off x="612636" y="2294634"/>
              <a:ext cx="2108482" cy="288033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1000" kern="0" spc="-5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금융지원</a:t>
              </a:r>
            </a:p>
          </p:txBody>
        </p:sp>
      </p:grpSp>
      <p:grpSp>
        <p:nvGrpSpPr>
          <p:cNvPr id="69" name="그룹 151"/>
          <p:cNvGrpSpPr/>
          <p:nvPr/>
        </p:nvGrpSpPr>
        <p:grpSpPr>
          <a:xfrm>
            <a:off x="7958587" y="5664658"/>
            <a:ext cx="748915" cy="258864"/>
            <a:chOff x="450655" y="2274784"/>
            <a:chExt cx="2432459" cy="329815"/>
          </a:xfrm>
        </p:grpSpPr>
        <p:grpSp>
          <p:nvGrpSpPr>
            <p:cNvPr id="70" name="그룹 152"/>
            <p:cNvGrpSpPr/>
            <p:nvPr/>
          </p:nvGrpSpPr>
          <p:grpSpPr>
            <a:xfrm>
              <a:off x="660774" y="2274784"/>
              <a:ext cx="2048831" cy="329815"/>
              <a:chOff x="660774" y="2274784"/>
              <a:chExt cx="2048831" cy="329815"/>
            </a:xfrm>
          </p:grpSpPr>
          <p:sp>
            <p:nvSpPr>
              <p:cNvPr id="171" name="AutoShape 55"/>
              <p:cNvSpPr>
                <a:spLocks noChangeArrowheads="1"/>
              </p:cNvSpPr>
              <p:nvPr/>
            </p:nvSpPr>
            <p:spPr bwMode="auto">
              <a:xfrm>
                <a:off x="660774" y="2276477"/>
                <a:ext cx="2006229" cy="328122"/>
              </a:xfrm>
              <a:prstGeom prst="roundRect">
                <a:avLst>
                  <a:gd name="adj" fmla="val 8634"/>
                </a:avLst>
              </a:prstGeom>
              <a:solidFill>
                <a:srgbClr val="3F8AAF"/>
              </a:solidFill>
              <a:ln w="3175">
                <a:noFill/>
                <a:round/>
                <a:headEnd/>
                <a:tailEnd/>
              </a:ln>
              <a:effectLst>
                <a:innerShdw blurRad="50800">
                  <a:prstClr val="black">
                    <a:alpha val="56000"/>
                  </a:prstClr>
                </a:innerShdw>
              </a:effectLst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1400" b="1">
                  <a:solidFill>
                    <a:prstClr val="black"/>
                  </a:solidFill>
                  <a:latin typeface="굴림" pitchFamily="50" charset="-127"/>
                  <a:ea typeface="굴림" pitchFamily="50" charset="-127"/>
                </a:endParaRPr>
              </a:p>
            </p:txBody>
          </p:sp>
          <p:pic>
            <p:nvPicPr>
              <p:cNvPr id="192" name="Picture 3" descr="E:\PNG\기타\빛광.pn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11801" y="2274784"/>
                <a:ext cx="897804" cy="457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70" name="제목 114"/>
            <p:cNvSpPr txBox="1">
              <a:spLocks/>
            </p:cNvSpPr>
            <p:nvPr/>
          </p:nvSpPr>
          <p:spPr>
            <a:xfrm>
              <a:off x="450655" y="2294631"/>
              <a:ext cx="2432459" cy="288033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1000" kern="0" spc="-5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창업지원</a:t>
              </a:r>
              <a:endParaRPr lang="ko-KR" altLang="en-US" sz="1000" kern="0" spc="-5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endParaRPr>
            </a:p>
          </p:txBody>
        </p:sp>
      </p:grpSp>
      <p:grpSp>
        <p:nvGrpSpPr>
          <p:cNvPr id="71" name="그룹 151"/>
          <p:cNvGrpSpPr/>
          <p:nvPr/>
        </p:nvGrpSpPr>
        <p:grpSpPr>
          <a:xfrm>
            <a:off x="6680328" y="5664658"/>
            <a:ext cx="748915" cy="258864"/>
            <a:chOff x="414614" y="2274784"/>
            <a:chExt cx="2432459" cy="329815"/>
          </a:xfrm>
        </p:grpSpPr>
        <p:grpSp>
          <p:nvGrpSpPr>
            <p:cNvPr id="72" name="그룹 152"/>
            <p:cNvGrpSpPr/>
            <p:nvPr/>
          </p:nvGrpSpPr>
          <p:grpSpPr>
            <a:xfrm>
              <a:off x="660774" y="2274784"/>
              <a:ext cx="2048831" cy="329815"/>
              <a:chOff x="660774" y="2274784"/>
              <a:chExt cx="2048831" cy="329815"/>
            </a:xfrm>
          </p:grpSpPr>
          <p:sp>
            <p:nvSpPr>
              <p:cNvPr id="196" name="AutoShape 55"/>
              <p:cNvSpPr>
                <a:spLocks noChangeArrowheads="1"/>
              </p:cNvSpPr>
              <p:nvPr/>
            </p:nvSpPr>
            <p:spPr bwMode="auto">
              <a:xfrm>
                <a:off x="660774" y="2276477"/>
                <a:ext cx="2006229" cy="328122"/>
              </a:xfrm>
              <a:prstGeom prst="roundRect">
                <a:avLst>
                  <a:gd name="adj" fmla="val 8634"/>
                </a:avLst>
              </a:prstGeom>
              <a:solidFill>
                <a:srgbClr val="0070C0"/>
              </a:solidFill>
              <a:ln w="3175">
                <a:noFill/>
                <a:round/>
                <a:headEnd/>
                <a:tailEnd/>
              </a:ln>
              <a:effectLst>
                <a:innerShdw blurRad="50800">
                  <a:prstClr val="black">
                    <a:alpha val="56000"/>
                  </a:prstClr>
                </a:innerShdw>
              </a:effectLst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1400" b="1">
                  <a:solidFill>
                    <a:prstClr val="black"/>
                  </a:solidFill>
                  <a:latin typeface="굴림" pitchFamily="50" charset="-127"/>
                  <a:ea typeface="굴림" pitchFamily="50" charset="-127"/>
                </a:endParaRPr>
              </a:p>
            </p:txBody>
          </p:sp>
          <p:pic>
            <p:nvPicPr>
              <p:cNvPr id="197" name="Picture 3" descr="E:\PNG\기타\빛광.pn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11801" y="2274784"/>
                <a:ext cx="897804" cy="457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95" name="제목 114"/>
            <p:cNvSpPr txBox="1">
              <a:spLocks/>
            </p:cNvSpPr>
            <p:nvPr/>
          </p:nvSpPr>
          <p:spPr>
            <a:xfrm>
              <a:off x="414614" y="2294629"/>
              <a:ext cx="2432459" cy="288033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1000" kern="0" spc="-5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기술지원</a:t>
              </a:r>
            </a:p>
          </p:txBody>
        </p:sp>
      </p:grpSp>
      <p:pic>
        <p:nvPicPr>
          <p:cNvPr id="198" name="Picture 6" descr="C:\Users\Administrator\Desktop\ivvvi\icon\don.png"/>
          <p:cNvPicPr>
            <a:picLocks noChangeAspect="1" noChangeArrowheads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320004"/>
            <a:ext cx="335246" cy="3644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9" name="Picture 20"/>
          <p:cNvPicPr>
            <a:picLocks noChangeAspect="1" noChangeArrowheads="1"/>
          </p:cNvPicPr>
          <p:nvPr/>
        </p:nvPicPr>
        <p:blipFill>
          <a:blip r:embed="rId1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4245" y="5317626"/>
            <a:ext cx="551683" cy="327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Picture 37" descr="G:\work-2014\10월-한국소방산업기술원-210\psd\img\zz8.png"/>
          <p:cNvPicPr>
            <a:picLocks noChangeAspect="1" noChangeArrowheads="1"/>
          </p:cNvPicPr>
          <p:nvPr/>
        </p:nvPicPr>
        <p:blipFill>
          <a:blip r:embed="rId1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716" y="5247996"/>
            <a:ext cx="519832" cy="4569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6" name="그룹 125"/>
          <p:cNvGrpSpPr/>
          <p:nvPr/>
        </p:nvGrpSpPr>
        <p:grpSpPr>
          <a:xfrm>
            <a:off x="6858154" y="481896"/>
            <a:ext cx="1859830" cy="333943"/>
            <a:chOff x="5957544" y="497136"/>
            <a:chExt cx="1859830" cy="333943"/>
          </a:xfrm>
        </p:grpSpPr>
        <p:sp>
          <p:nvSpPr>
            <p:cNvPr id="130" name="모서리가 둥근 직사각형 129"/>
            <p:cNvSpPr/>
            <p:nvPr/>
          </p:nvSpPr>
          <p:spPr>
            <a:xfrm>
              <a:off x="6035047" y="525727"/>
              <a:ext cx="812855" cy="25059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 w="952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134" name="Text Box 5"/>
            <p:cNvSpPr txBox="1">
              <a:spLocks noChangeArrowheads="1"/>
            </p:cNvSpPr>
            <p:nvPr/>
          </p:nvSpPr>
          <p:spPr bwMode="auto">
            <a:xfrm>
              <a:off x="6807082" y="507914"/>
              <a:ext cx="10102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latinLnBrk="0" hangingPunct="1">
                <a:defRPr/>
              </a:pPr>
              <a:r>
                <a:rPr lang="ko-KR" altLang="en-US" sz="1500" kern="0" spc="-90" dirty="0" smtClean="0">
                  <a:gradFill>
                    <a:gsLst>
                      <a:gs pos="100000">
                        <a:srgbClr val="4F81BD">
                          <a:lumMod val="75000"/>
                        </a:srgbClr>
                      </a:gs>
                      <a:gs pos="100000">
                        <a:srgbClr val="00589A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금융생태계</a:t>
              </a:r>
              <a:endParaRPr lang="ko-KR" altLang="en-US" sz="1500" kern="0" spc="-90" dirty="0">
                <a:gradFill>
                  <a:gsLst>
                    <a:gs pos="100000">
                      <a:srgbClr val="4F81BD">
                        <a:lumMod val="75000"/>
                      </a:srgbClr>
                    </a:gs>
                    <a:gs pos="100000">
                      <a:srgbClr val="00589A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5957544" y="497136"/>
              <a:ext cx="9678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base">
                <a:spcAft>
                  <a:spcPct val="0"/>
                </a:spcAft>
                <a:buClr>
                  <a:prstClr val="black">
                    <a:lumMod val="85000"/>
                    <a:lumOff val="15000"/>
                  </a:prstClr>
                </a:buClr>
              </a:pPr>
              <a:r>
                <a:rPr kumimoji="1" lang="ko-KR" altLang="en-US" sz="1400" b="1" spc="-40" dirty="0">
                  <a:gradFill>
                    <a:gsLst>
                      <a:gs pos="100000">
                        <a:prstClr val="white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창조경제</a:t>
              </a: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7477638" y="1176216"/>
            <a:ext cx="1282055" cy="496110"/>
            <a:chOff x="7651806" y="1500174"/>
            <a:chExt cx="1355788" cy="524642"/>
          </a:xfrm>
        </p:grpSpPr>
        <p:pic>
          <p:nvPicPr>
            <p:cNvPr id="201" name="그림 20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1806" y="1700808"/>
              <a:ext cx="678351" cy="202840"/>
            </a:xfrm>
            <a:prstGeom prst="rect">
              <a:avLst/>
            </a:prstGeom>
          </p:spPr>
        </p:pic>
        <p:pic>
          <p:nvPicPr>
            <p:cNvPr id="202" name="그림 201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25185" b="23889"/>
            <a:stretch/>
          </p:blipFill>
          <p:spPr>
            <a:xfrm>
              <a:off x="8347812" y="1772816"/>
              <a:ext cx="659782" cy="252000"/>
            </a:xfrm>
            <a:prstGeom prst="rect">
              <a:avLst/>
            </a:prstGeom>
          </p:spPr>
        </p:pic>
        <p:pic>
          <p:nvPicPr>
            <p:cNvPr id="141" name="그림 140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3305" y="1500174"/>
              <a:ext cx="662095" cy="2799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7154703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모서리가 둥근 직사각형 8"/>
          <p:cNvSpPr/>
          <p:nvPr/>
        </p:nvSpPr>
        <p:spPr>
          <a:xfrm>
            <a:off x="4716016" y="1977833"/>
            <a:ext cx="3960423" cy="296078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22" name="직사각형 121"/>
          <p:cNvSpPr/>
          <p:nvPr/>
        </p:nvSpPr>
        <p:spPr>
          <a:xfrm>
            <a:off x="6737662" y="3243431"/>
            <a:ext cx="1834280" cy="1637172"/>
          </a:xfrm>
          <a:prstGeom prst="rect">
            <a:avLst/>
          </a:prstGeom>
          <a:solidFill>
            <a:schemeClr val="bg1"/>
          </a:solidFill>
          <a:ln w="3175" cap="rnd">
            <a:solidFill>
              <a:srgbClr val="DDDDDD"/>
            </a:solidFill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7" name="직사각형 126"/>
          <p:cNvSpPr/>
          <p:nvPr/>
        </p:nvSpPr>
        <p:spPr>
          <a:xfrm>
            <a:off x="4820511" y="3243431"/>
            <a:ext cx="1834280" cy="1637172"/>
          </a:xfrm>
          <a:prstGeom prst="rect">
            <a:avLst/>
          </a:prstGeom>
          <a:solidFill>
            <a:schemeClr val="bg1"/>
          </a:solidFill>
          <a:ln w="3175" cap="rnd">
            <a:solidFill>
              <a:srgbClr val="DDDDDD"/>
            </a:solidFill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3" name="그룹 2"/>
          <p:cNvGrpSpPr/>
          <p:nvPr/>
        </p:nvGrpSpPr>
        <p:grpSpPr>
          <a:xfrm flipV="1">
            <a:off x="4985526" y="3600272"/>
            <a:ext cx="1507071" cy="1169432"/>
            <a:chOff x="4985526" y="3938616"/>
            <a:chExt cx="1507071" cy="1169432"/>
          </a:xfrm>
        </p:grpSpPr>
        <p:sp>
          <p:nvSpPr>
            <p:cNvPr id="198" name="AutoShape 55"/>
            <p:cNvSpPr>
              <a:spLocks noChangeArrowheads="1"/>
            </p:cNvSpPr>
            <p:nvPr/>
          </p:nvSpPr>
          <p:spPr bwMode="auto">
            <a:xfrm>
              <a:off x="4985526" y="3938616"/>
              <a:ext cx="451996" cy="1169431"/>
            </a:xfrm>
            <a:prstGeom prst="roundRect">
              <a:avLst>
                <a:gd name="adj" fmla="val 8634"/>
              </a:avLst>
            </a:prstGeom>
            <a:solidFill>
              <a:schemeClr val="bg1"/>
            </a:solidFill>
            <a:ln w="28575">
              <a:solidFill>
                <a:srgbClr val="0070C0"/>
              </a:solidFill>
              <a:round/>
              <a:headEnd/>
              <a:tailEnd/>
            </a:ln>
            <a:effectLst>
              <a:innerShdw blurRad="50800">
                <a:prstClr val="black">
                  <a:alpha val="56000"/>
                </a:prstClr>
              </a:innerShdw>
            </a:effectLst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600" b="1">
                <a:solidFill>
                  <a:prstClr val="black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pic>
          <p:nvPicPr>
            <p:cNvPr id="199" name="Picture 3" descr="E:\PNG\기타\빛광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4848" y="4438012"/>
              <a:ext cx="202273" cy="8567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0" name="AutoShape 55"/>
            <p:cNvSpPr>
              <a:spLocks noChangeArrowheads="1"/>
            </p:cNvSpPr>
            <p:nvPr/>
          </p:nvSpPr>
          <p:spPr bwMode="auto">
            <a:xfrm>
              <a:off x="5513063" y="3938617"/>
              <a:ext cx="451996" cy="1169431"/>
            </a:xfrm>
            <a:prstGeom prst="roundRect">
              <a:avLst>
                <a:gd name="adj" fmla="val 8634"/>
              </a:avLst>
            </a:prstGeom>
            <a:solidFill>
              <a:schemeClr val="bg1"/>
            </a:solidFill>
            <a:ln w="28575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  <a:effectLst>
              <a:innerShdw blurRad="50800">
                <a:prstClr val="black">
                  <a:alpha val="56000"/>
                </a:prstClr>
              </a:innerShdw>
            </a:effectLst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600" b="1">
                <a:solidFill>
                  <a:prstClr val="black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01" name="AutoShape 55"/>
            <p:cNvSpPr>
              <a:spLocks noChangeArrowheads="1"/>
            </p:cNvSpPr>
            <p:nvPr/>
          </p:nvSpPr>
          <p:spPr bwMode="auto">
            <a:xfrm>
              <a:off x="6040601" y="3938617"/>
              <a:ext cx="451996" cy="1169431"/>
            </a:xfrm>
            <a:prstGeom prst="roundRect">
              <a:avLst>
                <a:gd name="adj" fmla="val 8634"/>
              </a:avLst>
            </a:prstGeom>
            <a:solidFill>
              <a:schemeClr val="bg1"/>
            </a:solidFill>
            <a:ln w="28575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  <a:effectLst>
              <a:innerShdw blurRad="50800">
                <a:prstClr val="black">
                  <a:alpha val="56000"/>
                </a:prstClr>
              </a:innerShdw>
            </a:effectLst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600" b="1">
                <a:solidFill>
                  <a:prstClr val="black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02" name="직사각형 201"/>
            <p:cNvSpPr/>
            <p:nvPr/>
          </p:nvSpPr>
          <p:spPr>
            <a:xfrm>
              <a:off x="5337472" y="4638166"/>
              <a:ext cx="835014" cy="176206"/>
            </a:xfrm>
            <a:prstGeom prst="rect">
              <a:avLst/>
            </a:prstGeom>
            <a:solidFill>
              <a:schemeClr val="bg1"/>
            </a:soli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207" name="직선 연결선 206"/>
            <p:cNvCxnSpPr/>
            <p:nvPr/>
          </p:nvCxnSpPr>
          <p:spPr>
            <a:xfrm>
              <a:off x="5365234" y="4579430"/>
              <a:ext cx="62543" cy="55931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직선 연결선 207"/>
            <p:cNvCxnSpPr/>
            <p:nvPr/>
          </p:nvCxnSpPr>
          <p:spPr>
            <a:xfrm flipV="1">
              <a:off x="5365234" y="4824760"/>
              <a:ext cx="62543" cy="55931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직선 연결선 208"/>
            <p:cNvCxnSpPr/>
            <p:nvPr/>
          </p:nvCxnSpPr>
          <p:spPr>
            <a:xfrm>
              <a:off x="5900425" y="4579430"/>
              <a:ext cx="62543" cy="55931"/>
            </a:xfrm>
            <a:prstGeom prst="line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직선 연결선 209"/>
            <p:cNvCxnSpPr/>
            <p:nvPr/>
          </p:nvCxnSpPr>
          <p:spPr>
            <a:xfrm flipV="1">
              <a:off x="5900425" y="4824760"/>
              <a:ext cx="62543" cy="55931"/>
            </a:xfrm>
            <a:prstGeom prst="line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직선 연결선 210"/>
            <p:cNvCxnSpPr/>
            <p:nvPr/>
          </p:nvCxnSpPr>
          <p:spPr>
            <a:xfrm flipH="1">
              <a:off x="6047738" y="4579430"/>
              <a:ext cx="62543" cy="55931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직선 연결선 211"/>
            <p:cNvCxnSpPr/>
            <p:nvPr/>
          </p:nvCxnSpPr>
          <p:spPr>
            <a:xfrm flipH="1" flipV="1">
              <a:off x="6047738" y="4824760"/>
              <a:ext cx="62543" cy="55931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직선 연결선 212"/>
            <p:cNvCxnSpPr/>
            <p:nvPr/>
          </p:nvCxnSpPr>
          <p:spPr>
            <a:xfrm flipH="1">
              <a:off x="5513063" y="4579430"/>
              <a:ext cx="62543" cy="55931"/>
            </a:xfrm>
            <a:prstGeom prst="line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직선 연결선 213"/>
            <p:cNvCxnSpPr/>
            <p:nvPr/>
          </p:nvCxnSpPr>
          <p:spPr>
            <a:xfrm flipH="1" flipV="1">
              <a:off x="5513063" y="4824760"/>
              <a:ext cx="62543" cy="55931"/>
            </a:xfrm>
            <a:prstGeom prst="line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그룹 12"/>
          <p:cNvGrpSpPr/>
          <p:nvPr/>
        </p:nvGrpSpPr>
        <p:grpSpPr>
          <a:xfrm>
            <a:off x="461857" y="5675164"/>
            <a:ext cx="8214582" cy="590614"/>
            <a:chOff x="641516" y="5895804"/>
            <a:chExt cx="7818916" cy="552702"/>
          </a:xfrm>
        </p:grpSpPr>
        <p:sp>
          <p:nvSpPr>
            <p:cNvPr id="80" name="모서리가 둥근 직사각형 8"/>
            <p:cNvSpPr/>
            <p:nvPr/>
          </p:nvSpPr>
          <p:spPr>
            <a:xfrm>
              <a:off x="641516" y="5895804"/>
              <a:ext cx="7818916" cy="552702"/>
            </a:xfrm>
            <a:prstGeom prst="roundRect">
              <a:avLst>
                <a:gd name="adj" fmla="val 0"/>
              </a:avLst>
            </a:prstGeom>
            <a:gradFill>
              <a:gsLst>
                <a:gs pos="100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  <a:ln w="6350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0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81" name="직사각형 80"/>
            <p:cNvSpPr/>
            <p:nvPr/>
          </p:nvSpPr>
          <p:spPr>
            <a:xfrm>
              <a:off x="641516" y="5895804"/>
              <a:ext cx="45719" cy="552702"/>
            </a:xfrm>
            <a:prstGeom prst="rect">
              <a:avLst/>
            </a:prstGeom>
            <a:solidFill>
              <a:srgbClr val="3D7AB1"/>
            </a:solidFill>
            <a:ln w="31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2000" b="1">
                <a:solidFill>
                  <a:prstClr val="black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82" name="직사각형 81"/>
            <p:cNvSpPr/>
            <p:nvPr/>
          </p:nvSpPr>
          <p:spPr>
            <a:xfrm>
              <a:off x="8414713" y="5895804"/>
              <a:ext cx="45719" cy="552702"/>
            </a:xfrm>
            <a:prstGeom prst="rect">
              <a:avLst/>
            </a:prstGeom>
            <a:solidFill>
              <a:srgbClr val="3D7AB1"/>
            </a:solidFill>
            <a:ln w="31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2000" b="1">
                <a:solidFill>
                  <a:prstClr val="black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79" name="TextBox 39"/>
            <p:cNvSpPr txBox="1">
              <a:spLocks noChangeArrowheads="1"/>
            </p:cNvSpPr>
            <p:nvPr/>
          </p:nvSpPr>
          <p:spPr bwMode="auto">
            <a:xfrm>
              <a:off x="659472" y="6057004"/>
              <a:ext cx="7783004" cy="259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>
                <a:lnSpc>
                  <a:spcPts val="1900"/>
                </a:lnSpc>
                <a:spcBef>
                  <a:spcPct val="50000"/>
                </a:spcBef>
              </a:pPr>
              <a:r>
                <a:rPr lang="ko-KR" altLang="en-US" sz="2800" b="1" kern="0" dirty="0">
                  <a:gradFill>
                    <a:gsLst>
                      <a:gs pos="100000">
                        <a:srgbClr val="0070C0"/>
                      </a:gs>
                      <a:gs pos="100000">
                        <a:srgbClr val="C0504D">
                          <a:lumMod val="75000"/>
                        </a:srgbClr>
                      </a:gs>
                    </a:gsLst>
                    <a:lin ang="108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창조경제를 </a:t>
              </a:r>
              <a:r>
                <a:rPr lang="ko-KR" altLang="en-US" sz="2800" b="1" kern="0" dirty="0" smtClean="0">
                  <a:gradFill>
                    <a:gsLst>
                      <a:gs pos="100000">
                        <a:srgbClr val="0070C0"/>
                      </a:gs>
                      <a:gs pos="100000">
                        <a:srgbClr val="C0504D">
                          <a:lumMod val="75000"/>
                        </a:srgbClr>
                      </a:gs>
                    </a:gsLst>
                    <a:lin ang="108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선도하는 </a:t>
              </a:r>
              <a:r>
                <a:rPr lang="ko-KR" altLang="en-US" sz="2800" b="1" kern="0" dirty="0">
                  <a:gradFill>
                    <a:gsLst>
                      <a:gs pos="100000">
                        <a:srgbClr val="0070C0"/>
                      </a:gs>
                      <a:gs pos="100000">
                        <a:srgbClr val="C0504D">
                          <a:lumMod val="75000"/>
                        </a:srgbClr>
                      </a:gs>
                    </a:gsLst>
                    <a:lin ang="108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경쟁력 있는 </a:t>
              </a:r>
              <a:r>
                <a:rPr lang="ko-KR" altLang="en-US" sz="2800" b="1" kern="0" dirty="0" smtClean="0">
                  <a:gradFill>
                    <a:gsLst>
                      <a:gs pos="100000">
                        <a:srgbClr val="0070C0"/>
                      </a:gs>
                      <a:gs pos="100000">
                        <a:srgbClr val="C0504D">
                          <a:lumMod val="75000"/>
                        </a:srgbClr>
                      </a:gs>
                    </a:gsLst>
                    <a:lin ang="108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금융업 </a:t>
              </a:r>
              <a:r>
                <a:rPr lang="ko-KR" altLang="en-US" sz="2800" b="1" kern="0" dirty="0">
                  <a:gradFill>
                    <a:gsLst>
                      <a:gs pos="100000">
                        <a:srgbClr val="0070C0"/>
                      </a:gs>
                      <a:gs pos="100000">
                        <a:srgbClr val="C0504D">
                          <a:lumMod val="75000"/>
                        </a:srgbClr>
                      </a:gs>
                    </a:gsLst>
                    <a:lin ang="108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육성</a:t>
              </a:r>
            </a:p>
          </p:txBody>
        </p:sp>
      </p:grpSp>
      <p:grpSp>
        <p:nvGrpSpPr>
          <p:cNvPr id="21" name="그룹 105"/>
          <p:cNvGrpSpPr/>
          <p:nvPr/>
        </p:nvGrpSpPr>
        <p:grpSpPr>
          <a:xfrm>
            <a:off x="2406615" y="5024284"/>
            <a:ext cx="4327560" cy="755729"/>
            <a:chOff x="3522933" y="2998606"/>
            <a:chExt cx="3416900" cy="770347"/>
          </a:xfrm>
        </p:grpSpPr>
        <p:pic>
          <p:nvPicPr>
            <p:cNvPr id="126" name="Picture 5" descr="E:\PNG\화살표\화살살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522933" y="2998606"/>
              <a:ext cx="3416900" cy="770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" name="Picture 5" descr="E:\PNG\화살표\화살살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522933" y="2998606"/>
              <a:ext cx="3416900" cy="770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" name="Picture 5" descr="E:\PNG\화살표\화살살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522933" y="2998606"/>
              <a:ext cx="3416900" cy="770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그룹 84"/>
          <p:cNvGrpSpPr/>
          <p:nvPr/>
        </p:nvGrpSpPr>
        <p:grpSpPr>
          <a:xfrm>
            <a:off x="4716980" y="1978513"/>
            <a:ext cx="3959459" cy="379583"/>
            <a:chOff x="469465" y="1674340"/>
            <a:chExt cx="4007925" cy="354747"/>
          </a:xfrm>
        </p:grpSpPr>
        <p:sp>
          <p:nvSpPr>
            <p:cNvPr id="90" name="AutoShape 55"/>
            <p:cNvSpPr>
              <a:spLocks noChangeArrowheads="1"/>
            </p:cNvSpPr>
            <p:nvPr/>
          </p:nvSpPr>
          <p:spPr bwMode="auto">
            <a:xfrm>
              <a:off x="469465" y="1674340"/>
              <a:ext cx="4007925" cy="354747"/>
            </a:xfrm>
            <a:prstGeom prst="roundRect">
              <a:avLst>
                <a:gd name="adj" fmla="val 0"/>
              </a:avLst>
            </a:prstGeom>
            <a:solidFill>
              <a:srgbClr val="0070C0"/>
            </a:solidFill>
            <a:ln w="31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91" name="자유형 90"/>
            <p:cNvSpPr/>
            <p:nvPr/>
          </p:nvSpPr>
          <p:spPr>
            <a:xfrm>
              <a:off x="483181" y="1682496"/>
              <a:ext cx="922421" cy="346220"/>
            </a:xfrm>
            <a:custGeom>
              <a:avLst/>
              <a:gdLst>
                <a:gd name="connsiteX0" fmla="*/ 0 w 922421"/>
                <a:gd name="connsiteY0" fmla="*/ 409074 h 409074"/>
                <a:gd name="connsiteX1" fmla="*/ 922421 w 922421"/>
                <a:gd name="connsiteY1" fmla="*/ 0 h 409074"/>
                <a:gd name="connsiteX2" fmla="*/ 0 w 922421"/>
                <a:gd name="connsiteY2" fmla="*/ 0 h 409074"/>
                <a:gd name="connsiteX3" fmla="*/ 0 w 922421"/>
                <a:gd name="connsiteY3" fmla="*/ 409074 h 40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421" h="409074">
                  <a:moveTo>
                    <a:pt x="0" y="409074"/>
                  </a:moveTo>
                  <a:lnTo>
                    <a:pt x="922421" y="0"/>
                  </a:lnTo>
                  <a:lnTo>
                    <a:pt x="0" y="0"/>
                  </a:lnTo>
                  <a:lnTo>
                    <a:pt x="0" y="409074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10000"/>
                  </a:schemeClr>
                </a:gs>
                <a:gs pos="0">
                  <a:schemeClr val="bg1">
                    <a:alpha val="27000"/>
                  </a:schemeClr>
                </a:gs>
              </a:gsLst>
              <a:lin ang="9000000" scaled="0"/>
            </a:gra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7" name="제목 114"/>
          <p:cNvSpPr txBox="1">
            <a:spLocks/>
          </p:cNvSpPr>
          <p:nvPr/>
        </p:nvSpPr>
        <p:spPr>
          <a:xfrm>
            <a:off x="4749208" y="2037869"/>
            <a:ext cx="3906542" cy="238677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eaLnBrk="0" latinLnBrk="0" hangingPunct="0">
              <a:defRPr/>
            </a:pPr>
            <a:r>
              <a:rPr lang="ko-KR" altLang="en-US" sz="200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제</a:t>
            </a:r>
            <a:r>
              <a:rPr lang="en-US" altLang="ko-KR" sz="200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2</a:t>
            </a:r>
            <a:r>
              <a:rPr lang="ko-KR" altLang="en-US" sz="200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단계 금융규제 개혁</a:t>
            </a:r>
          </a:p>
        </p:txBody>
      </p:sp>
      <p:sp>
        <p:nvSpPr>
          <p:cNvPr id="103" name="모서리가 둥근 직사각형 8"/>
          <p:cNvSpPr/>
          <p:nvPr/>
        </p:nvSpPr>
        <p:spPr>
          <a:xfrm>
            <a:off x="461857" y="1986317"/>
            <a:ext cx="3960423" cy="295229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rgbClr val="248E9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 dirty="0">
              <a:solidFill>
                <a:srgbClr val="FFFFFF"/>
              </a:solidFill>
              <a:cs typeface="Arial" pitchFamily="34" charset="0"/>
            </a:endParaRPr>
          </a:p>
        </p:txBody>
      </p:sp>
      <p:grpSp>
        <p:nvGrpSpPr>
          <p:cNvPr id="12" name="그룹 105"/>
          <p:cNvGrpSpPr/>
          <p:nvPr/>
        </p:nvGrpSpPr>
        <p:grpSpPr>
          <a:xfrm>
            <a:off x="461858" y="1986997"/>
            <a:ext cx="3966126" cy="379583"/>
            <a:chOff x="4547113" y="1674340"/>
            <a:chExt cx="4014674" cy="354747"/>
          </a:xfrm>
        </p:grpSpPr>
        <p:sp>
          <p:nvSpPr>
            <p:cNvPr id="108" name="AutoShape 55"/>
            <p:cNvSpPr>
              <a:spLocks noChangeArrowheads="1"/>
            </p:cNvSpPr>
            <p:nvPr/>
          </p:nvSpPr>
          <p:spPr bwMode="auto">
            <a:xfrm>
              <a:off x="4547113" y="1674340"/>
              <a:ext cx="4014674" cy="354747"/>
            </a:xfrm>
            <a:prstGeom prst="roundRect">
              <a:avLst>
                <a:gd name="adj" fmla="val 0"/>
              </a:avLst>
            </a:prstGeom>
            <a:solidFill>
              <a:srgbClr val="248E9C"/>
            </a:solidFill>
            <a:ln w="31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09" name="자유형 108"/>
            <p:cNvSpPr/>
            <p:nvPr/>
          </p:nvSpPr>
          <p:spPr>
            <a:xfrm>
              <a:off x="4564088" y="1682496"/>
              <a:ext cx="922420" cy="346220"/>
            </a:xfrm>
            <a:custGeom>
              <a:avLst/>
              <a:gdLst>
                <a:gd name="connsiteX0" fmla="*/ 0 w 922421"/>
                <a:gd name="connsiteY0" fmla="*/ 409074 h 409074"/>
                <a:gd name="connsiteX1" fmla="*/ 922421 w 922421"/>
                <a:gd name="connsiteY1" fmla="*/ 0 h 409074"/>
                <a:gd name="connsiteX2" fmla="*/ 0 w 922421"/>
                <a:gd name="connsiteY2" fmla="*/ 0 h 409074"/>
                <a:gd name="connsiteX3" fmla="*/ 0 w 922421"/>
                <a:gd name="connsiteY3" fmla="*/ 409074 h 40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421" h="409074">
                  <a:moveTo>
                    <a:pt x="0" y="409074"/>
                  </a:moveTo>
                  <a:lnTo>
                    <a:pt x="922421" y="0"/>
                  </a:lnTo>
                  <a:lnTo>
                    <a:pt x="0" y="0"/>
                  </a:lnTo>
                  <a:lnTo>
                    <a:pt x="0" y="409074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10000"/>
                  </a:schemeClr>
                </a:gs>
                <a:gs pos="0">
                  <a:schemeClr val="bg1">
                    <a:alpha val="27000"/>
                  </a:schemeClr>
                </a:gs>
              </a:gsLst>
              <a:lin ang="9000000" scaled="0"/>
            </a:gra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7" name="제목 114"/>
          <p:cNvSpPr txBox="1">
            <a:spLocks/>
          </p:cNvSpPr>
          <p:nvPr/>
        </p:nvSpPr>
        <p:spPr>
          <a:xfrm>
            <a:off x="563476" y="2048609"/>
            <a:ext cx="3779669" cy="238677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eaLnBrk="0" latinLnBrk="0" hangingPunct="0">
              <a:defRPr/>
            </a:pPr>
            <a:r>
              <a:rPr lang="ko-KR" altLang="en-US" sz="200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보수적 금융문화 혁신</a:t>
            </a:r>
          </a:p>
        </p:txBody>
      </p:sp>
      <p:sp>
        <p:nvSpPr>
          <p:cNvPr id="98" name="직사각형 97"/>
          <p:cNvSpPr/>
          <p:nvPr/>
        </p:nvSpPr>
        <p:spPr>
          <a:xfrm>
            <a:off x="517409" y="2306434"/>
            <a:ext cx="40545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ko-KR" altLang="en-US" sz="16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은행 </a:t>
            </a:r>
            <a:r>
              <a:rPr lang="ko-KR" altLang="en-US" sz="1600" kern="0" dirty="0" err="1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혁신성</a:t>
            </a:r>
            <a:r>
              <a:rPr lang="ko-KR" altLang="en-US" sz="16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 평가로 </a:t>
            </a:r>
            <a:r>
              <a:rPr lang="ko-KR" altLang="en-US" sz="1600" kern="0" dirty="0" err="1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기술금</a:t>
            </a:r>
            <a:r>
              <a:rPr lang="ko-KR" altLang="en-US" sz="1600" kern="0" spc="-300" dirty="0" err="1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융ㆍ</a:t>
            </a:r>
            <a:r>
              <a:rPr lang="ko-KR" altLang="en-US" sz="1600" kern="0" dirty="0" err="1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투자</a:t>
            </a:r>
            <a:r>
              <a:rPr lang="ko-KR" altLang="en-US" sz="16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 확대</a:t>
            </a:r>
            <a:endParaRPr lang="en-US" altLang="ko-KR" sz="1600" kern="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  <a:p>
            <a:pPr marL="174625" indent="-174625">
              <a:lnSpc>
                <a:spcPct val="150000"/>
              </a:lnSpc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ko-KR" altLang="en-US" sz="16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창의적 금융인을 우대하는 문화조성</a:t>
            </a:r>
            <a:endParaRPr lang="en-US" altLang="ko-KR" sz="1600" kern="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11" name="직사각형 110"/>
          <p:cNvSpPr/>
          <p:nvPr/>
        </p:nvSpPr>
        <p:spPr>
          <a:xfrm>
            <a:off x="4771568" y="2298841"/>
            <a:ext cx="39048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숨은</a:t>
            </a:r>
            <a:r>
              <a:rPr lang="en-US" altLang="ko-KR" sz="16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·</a:t>
            </a:r>
            <a:r>
              <a:rPr lang="ko-KR" altLang="en-US" sz="16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낡은 규제개혁</a:t>
            </a:r>
            <a:r>
              <a:rPr lang="en-US" altLang="ko-KR" sz="16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(1</a:t>
            </a:r>
            <a:r>
              <a:rPr lang="ko-KR" altLang="en-US" sz="16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단계</a:t>
            </a:r>
            <a:r>
              <a:rPr lang="en-US" altLang="ko-KR" sz="16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) </a:t>
            </a:r>
            <a:r>
              <a:rPr lang="ko-KR" altLang="en-US" sz="16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실천</a:t>
            </a:r>
            <a:r>
              <a:rPr lang="en-US" altLang="ko-KR" sz="16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, </a:t>
            </a:r>
            <a:r>
              <a:rPr lang="ko-KR" altLang="en-US" sz="16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점검 </a:t>
            </a:r>
            <a:endParaRPr lang="en-US" altLang="ko-KR" sz="1600" kern="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kern="0" spc="-15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칸막이 규제개혁으로 경쟁과 혁신 촉진</a:t>
            </a:r>
            <a:r>
              <a:rPr lang="en-US" altLang="ko-KR" sz="1600" kern="0" spc="-15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(2</a:t>
            </a:r>
            <a:r>
              <a:rPr lang="ko-KR" altLang="en-US" sz="1600" kern="0" spc="-15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단계</a:t>
            </a:r>
            <a:r>
              <a:rPr lang="en-US" altLang="ko-KR" sz="1600" kern="0" spc="-15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)</a:t>
            </a:r>
            <a:endParaRPr lang="ko-KR" altLang="en-US" sz="1600" kern="0" spc="-15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12" name="직사각형 111"/>
          <p:cNvSpPr/>
          <p:nvPr/>
        </p:nvSpPr>
        <p:spPr>
          <a:xfrm>
            <a:off x="2499610" y="3243431"/>
            <a:ext cx="1834280" cy="1637172"/>
          </a:xfrm>
          <a:prstGeom prst="rect">
            <a:avLst/>
          </a:prstGeom>
          <a:solidFill>
            <a:schemeClr val="bg1"/>
          </a:solidFill>
          <a:ln w="3175" cap="rnd">
            <a:solidFill>
              <a:srgbClr val="DDDDDD"/>
            </a:solidFill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14" name="직사각형 113"/>
          <p:cNvSpPr/>
          <p:nvPr/>
        </p:nvSpPr>
        <p:spPr>
          <a:xfrm>
            <a:off x="2499610" y="3243432"/>
            <a:ext cx="1834280" cy="232175"/>
          </a:xfrm>
          <a:prstGeom prst="rect">
            <a:avLst/>
          </a:prstGeom>
          <a:solidFill>
            <a:srgbClr val="DDDDDD"/>
          </a:solidFill>
          <a:ln w="317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16" name="직사각형 115"/>
          <p:cNvSpPr/>
          <p:nvPr/>
        </p:nvSpPr>
        <p:spPr>
          <a:xfrm>
            <a:off x="2659953" y="3215813"/>
            <a:ext cx="1473480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30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개인제재 원칙폐지</a:t>
            </a:r>
          </a:p>
        </p:txBody>
      </p:sp>
      <p:sp>
        <p:nvSpPr>
          <p:cNvPr id="88" name="직사각형 87"/>
          <p:cNvSpPr/>
          <p:nvPr/>
        </p:nvSpPr>
        <p:spPr>
          <a:xfrm>
            <a:off x="562620" y="3243431"/>
            <a:ext cx="1834280" cy="1637172"/>
          </a:xfrm>
          <a:prstGeom prst="rect">
            <a:avLst/>
          </a:prstGeom>
          <a:solidFill>
            <a:schemeClr val="bg1"/>
          </a:solidFill>
          <a:ln w="3175" cap="rnd">
            <a:solidFill>
              <a:srgbClr val="DDDDDD"/>
            </a:solidFill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4" name="직사각형 93"/>
          <p:cNvSpPr/>
          <p:nvPr/>
        </p:nvSpPr>
        <p:spPr>
          <a:xfrm>
            <a:off x="562620" y="3243432"/>
            <a:ext cx="1834280" cy="232175"/>
          </a:xfrm>
          <a:prstGeom prst="rect">
            <a:avLst/>
          </a:prstGeom>
          <a:solidFill>
            <a:srgbClr val="DDDDDD"/>
          </a:solidFill>
          <a:ln w="317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6" name="직사각형 95"/>
          <p:cNvSpPr/>
          <p:nvPr/>
        </p:nvSpPr>
        <p:spPr>
          <a:xfrm>
            <a:off x="735756" y="3208476"/>
            <a:ext cx="1531188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30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창의적 금융인 우대</a:t>
            </a:r>
          </a:p>
        </p:txBody>
      </p:sp>
      <p:sp>
        <p:nvSpPr>
          <p:cNvPr id="129" name="직사각형 128"/>
          <p:cNvSpPr/>
          <p:nvPr/>
        </p:nvSpPr>
        <p:spPr>
          <a:xfrm>
            <a:off x="4820511" y="3243432"/>
            <a:ext cx="1834280" cy="232175"/>
          </a:xfrm>
          <a:prstGeom prst="rect">
            <a:avLst/>
          </a:prstGeom>
          <a:solidFill>
            <a:srgbClr val="DDDDDD"/>
          </a:solidFill>
          <a:ln w="317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0" name="직사각형 129"/>
          <p:cNvSpPr/>
          <p:nvPr/>
        </p:nvSpPr>
        <p:spPr>
          <a:xfrm>
            <a:off x="4982615" y="3208476"/>
            <a:ext cx="1531188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300" dirty="0" err="1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업권간</a:t>
            </a:r>
            <a:r>
              <a:rPr lang="ko-KR" altLang="en-US" sz="130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칸막이 제거</a:t>
            </a:r>
          </a:p>
        </p:txBody>
      </p:sp>
      <p:sp>
        <p:nvSpPr>
          <p:cNvPr id="124" name="직사각형 123"/>
          <p:cNvSpPr/>
          <p:nvPr/>
        </p:nvSpPr>
        <p:spPr>
          <a:xfrm>
            <a:off x="6737662" y="3243432"/>
            <a:ext cx="1834280" cy="232175"/>
          </a:xfrm>
          <a:prstGeom prst="rect">
            <a:avLst/>
          </a:prstGeom>
          <a:solidFill>
            <a:srgbClr val="DDDDDD"/>
          </a:solidFill>
          <a:ln w="317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5" name="직사각형 124"/>
          <p:cNvSpPr/>
          <p:nvPr/>
        </p:nvSpPr>
        <p:spPr>
          <a:xfrm>
            <a:off x="6850628" y="3218101"/>
            <a:ext cx="1531188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30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사모펀드 규제개선</a:t>
            </a:r>
          </a:p>
        </p:txBody>
      </p:sp>
      <p:grpSp>
        <p:nvGrpSpPr>
          <p:cNvPr id="161" name="그룹 160"/>
          <p:cNvGrpSpPr/>
          <p:nvPr/>
        </p:nvGrpSpPr>
        <p:grpSpPr>
          <a:xfrm>
            <a:off x="2483838" y="3652014"/>
            <a:ext cx="1618318" cy="1036180"/>
            <a:chOff x="582246" y="4101993"/>
            <a:chExt cx="1618318" cy="1163321"/>
          </a:xfrm>
        </p:grpSpPr>
        <p:grpSp>
          <p:nvGrpSpPr>
            <p:cNvPr id="162" name="그룹 139"/>
            <p:cNvGrpSpPr/>
            <p:nvPr/>
          </p:nvGrpSpPr>
          <p:grpSpPr>
            <a:xfrm>
              <a:off x="787312" y="4857688"/>
              <a:ext cx="1413252" cy="381623"/>
              <a:chOff x="1043608" y="5513705"/>
              <a:chExt cx="2503561" cy="651599"/>
            </a:xfrm>
          </p:grpSpPr>
          <p:sp>
            <p:nvSpPr>
              <p:cNvPr id="174" name="직사각형 173"/>
              <p:cNvSpPr/>
              <p:nvPr/>
            </p:nvSpPr>
            <p:spPr>
              <a:xfrm>
                <a:off x="1043608" y="5805264"/>
                <a:ext cx="2503561" cy="360040"/>
              </a:xfrm>
              <a:prstGeom prst="rect">
                <a:avLst/>
              </a:prstGeom>
              <a:solidFill>
                <a:srgbClr val="236A8D"/>
              </a:solidFill>
              <a:ln w="15875" cap="rnd">
                <a:noFill/>
                <a:tailEnd type="none"/>
              </a:ln>
              <a:effectLst>
                <a:innerShdw blurRad="63500">
                  <a:schemeClr val="tx2">
                    <a:lumMod val="75000"/>
                    <a:alpha val="73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175" name="사다리꼴 174"/>
              <p:cNvSpPr/>
              <p:nvPr/>
            </p:nvSpPr>
            <p:spPr>
              <a:xfrm>
                <a:off x="1043608" y="5513705"/>
                <a:ext cx="2503561" cy="288032"/>
              </a:xfrm>
              <a:prstGeom prst="trapezoid">
                <a:avLst>
                  <a:gd name="adj" fmla="val 64961"/>
                </a:avLst>
              </a:prstGeom>
              <a:solidFill>
                <a:schemeClr val="bg1">
                  <a:lumMod val="95000"/>
                </a:schemeClr>
              </a:solidFill>
              <a:ln w="6350" cap="rnd">
                <a:solidFill>
                  <a:schemeClr val="bg1">
                    <a:lumMod val="85000"/>
                  </a:schemeClr>
                </a:solidFill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63" name="그룹 152"/>
            <p:cNvGrpSpPr/>
            <p:nvPr/>
          </p:nvGrpSpPr>
          <p:grpSpPr>
            <a:xfrm>
              <a:off x="997867" y="4365104"/>
              <a:ext cx="208503" cy="605853"/>
              <a:chOff x="2966984" y="8254663"/>
              <a:chExt cx="289837" cy="335238"/>
            </a:xfrm>
          </p:grpSpPr>
          <p:sp>
            <p:nvSpPr>
              <p:cNvPr id="172" name="Rectangle 29"/>
              <p:cNvSpPr>
                <a:spLocks noChangeArrowheads="1"/>
              </p:cNvSpPr>
              <p:nvPr/>
            </p:nvSpPr>
            <p:spPr bwMode="auto">
              <a:xfrm rot="10800000">
                <a:off x="2966984" y="8254663"/>
                <a:ext cx="289837" cy="335238"/>
              </a:xfrm>
              <a:prstGeom prst="rect">
                <a:avLst/>
              </a:prstGeom>
              <a:gradFill rotWithShape="1">
                <a:gsLst>
                  <a:gs pos="100000">
                    <a:srgbClr val="0070C0"/>
                  </a:gs>
                  <a:gs pos="0">
                    <a:schemeClr val="accent1">
                      <a:lumMod val="75000"/>
                    </a:schemeClr>
                  </a:gs>
                  <a:gs pos="51000">
                    <a:srgbClr val="0070C0"/>
                  </a:gs>
                  <a:gs pos="45000">
                    <a:schemeClr val="accent1">
                      <a:lumMod val="75000"/>
                    </a:schemeClr>
                  </a:gs>
                </a:gsLst>
                <a:lin ang="10800000" scaled="0"/>
              </a:gradFill>
              <a:ln>
                <a:noFill/>
              </a:ln>
              <a:effectLst>
                <a:reflection blurRad="6350" stA="32000" endPos="9000" dir="5400000" sy="-100000" algn="bl" rotWithShape="0"/>
              </a:effectLst>
              <a:extLst/>
            </p:spPr>
            <p:txBody>
              <a:bodyPr wrap="none" anchor="ctr"/>
              <a:lstStyle/>
              <a:p>
                <a:endParaRPr lang="ko-KR" altLang="en-US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직사각형 172"/>
              <p:cNvSpPr/>
              <p:nvPr/>
            </p:nvSpPr>
            <p:spPr>
              <a:xfrm>
                <a:off x="3100469" y="8254663"/>
                <a:ext cx="51027" cy="335238"/>
              </a:xfrm>
              <a:prstGeom prst="rect">
                <a:avLst/>
              </a:prstGeom>
              <a:gradFill>
                <a:gsLst>
                  <a:gs pos="0">
                    <a:srgbClr val="3E7898">
                      <a:tint val="66000"/>
                      <a:satMod val="160000"/>
                      <a:alpha val="0"/>
                    </a:srgbClr>
                  </a:gs>
                  <a:gs pos="50000">
                    <a:srgbClr val="FFFFFF">
                      <a:alpha val="73000"/>
                    </a:srgbClr>
                  </a:gs>
                  <a:gs pos="100000">
                    <a:srgbClr val="3E7898">
                      <a:tint val="23500"/>
                      <a:satMod val="160000"/>
                      <a:alpha val="0"/>
                    </a:srgbClr>
                  </a:gs>
                </a:gsLst>
                <a:lin ang="0" scaled="0"/>
              </a:gradFill>
              <a:ln w="15875" cap="rnd" cmpd="sng" algn="ctr">
                <a:noFill/>
                <a:prstDash val="solid"/>
                <a:tailEnd type="none"/>
              </a:ln>
              <a:effectLst/>
            </p:spPr>
            <p:txBody>
              <a:bodyPr rtlCol="0" anchor="ctr"/>
              <a:lstStyle/>
              <a:p>
                <a:pPr algn="ctr" latinLnBrk="0">
                  <a:defRPr/>
                </a:pPr>
                <a:endParaRPr lang="ko-KR" altLang="en-US" sz="1600" kern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64" name="Picture 2" descr="E:\PNG\화살표\arrow04_08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825725" flipH="1" flipV="1">
              <a:off x="1257944" y="4320984"/>
              <a:ext cx="486428" cy="29172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5" name="그룹 175"/>
            <p:cNvGrpSpPr/>
            <p:nvPr/>
          </p:nvGrpSpPr>
          <p:grpSpPr>
            <a:xfrm>
              <a:off x="1777676" y="4869160"/>
              <a:ext cx="208503" cy="101798"/>
              <a:chOff x="2966984" y="8254663"/>
              <a:chExt cx="289837" cy="335238"/>
            </a:xfrm>
          </p:grpSpPr>
          <p:sp>
            <p:nvSpPr>
              <p:cNvPr id="170" name="Rectangle 29"/>
              <p:cNvSpPr>
                <a:spLocks noChangeArrowheads="1"/>
              </p:cNvSpPr>
              <p:nvPr/>
            </p:nvSpPr>
            <p:spPr bwMode="auto">
              <a:xfrm rot="10800000">
                <a:off x="2966984" y="8254663"/>
                <a:ext cx="289837" cy="33523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ffectLst>
                <a:reflection blurRad="6350" stA="32000" endPos="9000" dir="5400000" sy="-100000" algn="bl" rotWithShape="0"/>
              </a:effectLst>
              <a:extLst/>
            </p:spPr>
            <p:txBody>
              <a:bodyPr wrap="none" anchor="ctr"/>
              <a:lstStyle/>
              <a:p>
                <a:endParaRPr lang="ko-KR" altLang="en-US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직사각형 170"/>
              <p:cNvSpPr/>
              <p:nvPr/>
            </p:nvSpPr>
            <p:spPr>
              <a:xfrm>
                <a:off x="3100469" y="8254663"/>
                <a:ext cx="51027" cy="335238"/>
              </a:xfrm>
              <a:prstGeom prst="rect">
                <a:avLst/>
              </a:prstGeom>
              <a:gradFill>
                <a:gsLst>
                  <a:gs pos="0">
                    <a:srgbClr val="3E7898">
                      <a:tint val="66000"/>
                      <a:satMod val="160000"/>
                      <a:alpha val="0"/>
                    </a:srgbClr>
                  </a:gs>
                  <a:gs pos="50000">
                    <a:srgbClr val="FFFFFF">
                      <a:alpha val="73000"/>
                    </a:srgbClr>
                  </a:gs>
                  <a:gs pos="100000">
                    <a:srgbClr val="3E7898">
                      <a:tint val="23500"/>
                      <a:satMod val="160000"/>
                      <a:alpha val="0"/>
                    </a:srgbClr>
                  </a:gs>
                </a:gsLst>
                <a:lin ang="0" scaled="0"/>
              </a:gradFill>
              <a:ln w="15875" cap="rnd" cmpd="sng" algn="ctr">
                <a:noFill/>
                <a:prstDash val="solid"/>
                <a:tailEnd type="none"/>
              </a:ln>
              <a:effectLst/>
            </p:spPr>
            <p:txBody>
              <a:bodyPr rtlCol="0" anchor="ctr"/>
              <a:lstStyle/>
              <a:p>
                <a:pPr algn="ctr" latinLnBrk="0">
                  <a:defRPr/>
                </a:pPr>
                <a:endParaRPr lang="ko-KR" altLang="en-US" sz="1600" kern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6" name="제목 114"/>
            <p:cNvSpPr txBox="1">
              <a:spLocks/>
            </p:cNvSpPr>
            <p:nvPr/>
          </p:nvSpPr>
          <p:spPr>
            <a:xfrm>
              <a:off x="790697" y="5002441"/>
              <a:ext cx="584742" cy="262873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eaLnBrk="0" latinLnBrk="0" hangingPunct="0">
                <a:defRPr/>
              </a:pPr>
              <a:r>
                <a:rPr lang="en-US" altLang="ko-KR" sz="1200" kern="0" spc="-9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'14</a:t>
              </a:r>
              <a:endParaRPr lang="ko-KR" altLang="en-US" sz="1200" kern="0" spc="-9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endParaRPr>
            </a:p>
          </p:txBody>
        </p:sp>
        <p:sp>
          <p:nvSpPr>
            <p:cNvPr id="167" name="제목 114"/>
            <p:cNvSpPr txBox="1">
              <a:spLocks/>
            </p:cNvSpPr>
            <p:nvPr/>
          </p:nvSpPr>
          <p:spPr>
            <a:xfrm>
              <a:off x="1534431" y="5002441"/>
              <a:ext cx="647082" cy="262873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eaLnBrk="0" latinLnBrk="0" hangingPunct="0">
                <a:defRPr/>
              </a:pPr>
              <a:r>
                <a:rPr lang="en-US" altLang="ko-KR" sz="1200" kern="0" spc="-9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'17</a:t>
              </a:r>
              <a:endParaRPr lang="ko-KR" altLang="en-US" sz="1200" kern="0" spc="-9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endParaRPr>
            </a:p>
          </p:txBody>
        </p:sp>
        <p:sp>
          <p:nvSpPr>
            <p:cNvPr id="168" name="Text Box 170"/>
            <p:cNvSpPr txBox="1">
              <a:spLocks noChangeArrowheads="1"/>
            </p:cNvSpPr>
            <p:nvPr/>
          </p:nvSpPr>
          <p:spPr bwMode="auto">
            <a:xfrm>
              <a:off x="582246" y="4101993"/>
              <a:ext cx="100287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>
              <a:spAutoFit/>
            </a:bodyPr>
            <a:lstStyle/>
            <a:p>
              <a:pPr algn="ctr" eaLnBrk="0" latinLnBrk="0" hangingPunct="0">
                <a:buSzPct val="100000"/>
                <a:defRPr/>
              </a:pPr>
              <a:r>
                <a:rPr lang="en-US" altLang="ko-KR" sz="1200" kern="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1,285</a:t>
              </a:r>
            </a:p>
          </p:txBody>
        </p:sp>
      </p:grpSp>
      <p:sp>
        <p:nvSpPr>
          <p:cNvPr id="203" name="왼쪽/오른쪽 화살표 202"/>
          <p:cNvSpPr/>
          <p:nvPr/>
        </p:nvSpPr>
        <p:spPr>
          <a:xfrm>
            <a:off x="5174521" y="3853348"/>
            <a:ext cx="1129080" cy="247576"/>
          </a:xfrm>
          <a:prstGeom prst="leftRightArrow">
            <a:avLst/>
          </a:prstGeom>
          <a:solidFill>
            <a:srgbClr val="C00000"/>
          </a:solidFill>
          <a:ln w="1587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04" name="Text Box 170"/>
          <p:cNvSpPr txBox="1">
            <a:spLocks noChangeArrowheads="1"/>
          </p:cNvSpPr>
          <p:nvPr/>
        </p:nvSpPr>
        <p:spPr bwMode="auto">
          <a:xfrm>
            <a:off x="4946313" y="4259625"/>
            <a:ext cx="53233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>
            <a:spAutoFit/>
          </a:bodyPr>
          <a:lstStyle/>
          <a:p>
            <a:pPr algn="ctr" eaLnBrk="0" latinLnBrk="0" hangingPunct="0">
              <a:buSzPct val="100000"/>
              <a:defRPr/>
            </a:pPr>
            <a:r>
              <a:rPr lang="ko-KR" altLang="en-US" sz="1500" kern="0" spc="-100" dirty="0">
                <a:gradFill>
                  <a:gsLst>
                    <a:gs pos="100000">
                      <a:srgbClr val="0070C0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은행</a:t>
            </a:r>
            <a:endParaRPr lang="en-US" altLang="ko-KR" sz="1500" kern="0" spc="-100" dirty="0">
              <a:gradFill>
                <a:gsLst>
                  <a:gs pos="100000">
                    <a:srgbClr val="0070C0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205" name="Text Box 170"/>
          <p:cNvSpPr txBox="1">
            <a:spLocks noChangeArrowheads="1"/>
          </p:cNvSpPr>
          <p:nvPr/>
        </p:nvSpPr>
        <p:spPr bwMode="auto">
          <a:xfrm>
            <a:off x="5472895" y="4259625"/>
            <a:ext cx="53233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>
            <a:spAutoFit/>
          </a:bodyPr>
          <a:lstStyle/>
          <a:p>
            <a:pPr algn="ctr" eaLnBrk="0" latinLnBrk="0" hangingPunct="0">
              <a:buSzPct val="100000"/>
              <a:defRPr/>
            </a:pPr>
            <a:r>
              <a:rPr lang="ko-KR" altLang="en-US" sz="1500" kern="0" spc="-100" dirty="0">
                <a:gradFill>
                  <a:gsLst>
                    <a:gs pos="100000">
                      <a:srgbClr val="9BBB59">
                        <a:lumMod val="50000"/>
                      </a:srgb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증권</a:t>
            </a:r>
            <a:endParaRPr lang="en-US" altLang="ko-KR" sz="1500" kern="0" spc="-100" dirty="0">
              <a:gradFill>
                <a:gsLst>
                  <a:gs pos="100000">
                    <a:srgbClr val="9BBB59">
                      <a:lumMod val="50000"/>
                    </a:srgb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206" name="Text Box 170"/>
          <p:cNvSpPr txBox="1">
            <a:spLocks noChangeArrowheads="1"/>
          </p:cNvSpPr>
          <p:nvPr/>
        </p:nvSpPr>
        <p:spPr bwMode="auto">
          <a:xfrm>
            <a:off x="5993747" y="4259625"/>
            <a:ext cx="53233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>
            <a:spAutoFit/>
          </a:bodyPr>
          <a:lstStyle/>
          <a:p>
            <a:pPr algn="ctr" eaLnBrk="0" latinLnBrk="0" hangingPunct="0">
              <a:buSzPct val="100000"/>
              <a:defRPr/>
            </a:pPr>
            <a:r>
              <a:rPr lang="ko-KR" altLang="en-US" sz="1500" kern="0" spc="-100" dirty="0">
                <a:gradFill>
                  <a:gsLst>
                    <a:gs pos="100000">
                      <a:srgbClr val="4BACC6">
                        <a:lumMod val="50000"/>
                      </a:srgb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보험</a:t>
            </a:r>
            <a:endParaRPr lang="en-US" altLang="ko-KR" sz="1500" kern="0" spc="-100" dirty="0">
              <a:gradFill>
                <a:gsLst>
                  <a:gs pos="100000">
                    <a:srgbClr val="4BACC6">
                      <a:lumMod val="50000"/>
                    </a:srgb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39" name="직사각형 138"/>
          <p:cNvSpPr/>
          <p:nvPr/>
        </p:nvSpPr>
        <p:spPr>
          <a:xfrm>
            <a:off x="3443236" y="3477940"/>
            <a:ext cx="957313" cy="2193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000" b="1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(</a:t>
            </a:r>
            <a:r>
              <a:rPr lang="ko-KR" altLang="en-US" sz="1000" b="1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개인제재건수</a:t>
            </a:r>
            <a:r>
              <a:rPr lang="en-US" altLang="ko-KR" sz="1000" b="1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)</a:t>
            </a:r>
            <a:endParaRPr lang="ko-KR" altLang="en-US" sz="1000" b="1" kern="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F79646">
                      <a:lumMod val="75000"/>
                    </a:srgbClr>
                  </a:gs>
                </a:gsLst>
                <a:lin ang="54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326" name="TextBox 325"/>
          <p:cNvSpPr txBox="1"/>
          <p:nvPr/>
        </p:nvSpPr>
        <p:spPr bwMode="auto">
          <a:xfrm>
            <a:off x="478159" y="242257"/>
            <a:ext cx="2719014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00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3. </a:t>
            </a:r>
            <a:r>
              <a:rPr lang="ko-KR" altLang="en-US" sz="300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금융개혁 추진</a:t>
            </a:r>
          </a:p>
        </p:txBody>
      </p:sp>
      <p:grpSp>
        <p:nvGrpSpPr>
          <p:cNvPr id="177" name="그룹 141"/>
          <p:cNvGrpSpPr/>
          <p:nvPr/>
        </p:nvGrpSpPr>
        <p:grpSpPr>
          <a:xfrm>
            <a:off x="323528" y="1167724"/>
            <a:ext cx="8741788" cy="549717"/>
            <a:chOff x="323528" y="5798540"/>
            <a:chExt cx="8741788" cy="549717"/>
          </a:xfrm>
        </p:grpSpPr>
        <p:grpSp>
          <p:nvGrpSpPr>
            <p:cNvPr id="178" name="그룹 142"/>
            <p:cNvGrpSpPr/>
            <p:nvPr/>
          </p:nvGrpSpPr>
          <p:grpSpPr>
            <a:xfrm>
              <a:off x="323528" y="5798540"/>
              <a:ext cx="8741788" cy="549717"/>
              <a:chOff x="9525" y="336688"/>
              <a:chExt cx="4102220" cy="558662"/>
            </a:xfrm>
          </p:grpSpPr>
          <p:sp>
            <p:nvSpPr>
              <p:cNvPr id="180" name="직사각형 179"/>
              <p:cNvSpPr/>
              <p:nvPr/>
            </p:nvSpPr>
            <p:spPr bwMode="auto">
              <a:xfrm>
                <a:off x="12828" y="336688"/>
                <a:ext cx="4098917" cy="558662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kern="0">
                  <a:solidFill>
                    <a:srgbClr val="FFFF00"/>
                  </a:solidFill>
                  <a:latin typeface="HY헤드라인M"/>
                  <a:ea typeface="HY헤드라인M"/>
                </a:endParaRPr>
              </a:p>
            </p:txBody>
          </p:sp>
          <p:grpSp>
            <p:nvGrpSpPr>
              <p:cNvPr id="181" name="그룹 145"/>
              <p:cNvGrpSpPr/>
              <p:nvPr/>
            </p:nvGrpSpPr>
            <p:grpSpPr>
              <a:xfrm>
                <a:off x="9525" y="336688"/>
                <a:ext cx="3935812" cy="558662"/>
                <a:chOff x="130761" y="336688"/>
                <a:chExt cx="3814576" cy="558662"/>
              </a:xfrm>
            </p:grpSpPr>
            <p:cxnSp>
              <p:nvCxnSpPr>
                <p:cNvPr id="182" name="직선 연결선 181"/>
                <p:cNvCxnSpPr/>
                <p:nvPr/>
              </p:nvCxnSpPr>
              <p:spPr bwMode="auto">
                <a:xfrm flipH="1">
                  <a:off x="130761" y="336688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83" name="직선 연결선 182"/>
                <p:cNvCxnSpPr/>
                <p:nvPr/>
              </p:nvCxnSpPr>
              <p:spPr bwMode="auto">
                <a:xfrm flipH="1">
                  <a:off x="130761" y="895350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179" name="직사각형 178"/>
            <p:cNvSpPr/>
            <p:nvPr/>
          </p:nvSpPr>
          <p:spPr>
            <a:xfrm>
              <a:off x="394974" y="5827559"/>
              <a:ext cx="8169173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2600" b="1" kern="0" dirty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금융권의 </a:t>
              </a:r>
              <a:r>
                <a:rPr lang="ko-KR" altLang="en-US" sz="2600" b="1" kern="0" dirty="0" err="1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보수적ㆍ낡은</a:t>
              </a:r>
              <a:r>
                <a:rPr lang="ko-KR" altLang="en-US" sz="2600" b="1" kern="0" dirty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 관행을 반드시 바꾸겠습니다</a:t>
              </a:r>
              <a:r>
                <a:rPr lang="en-US" altLang="ko-KR" sz="2600" b="1" kern="0" dirty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97" name="그룹 196"/>
          <p:cNvGrpSpPr/>
          <p:nvPr/>
        </p:nvGrpSpPr>
        <p:grpSpPr>
          <a:xfrm>
            <a:off x="6858154" y="481896"/>
            <a:ext cx="1859830" cy="333943"/>
            <a:chOff x="5957544" y="497136"/>
            <a:chExt cx="1859830" cy="333943"/>
          </a:xfrm>
        </p:grpSpPr>
        <p:sp>
          <p:nvSpPr>
            <p:cNvPr id="215" name="모서리가 둥근 직사각형 214"/>
            <p:cNvSpPr/>
            <p:nvPr/>
          </p:nvSpPr>
          <p:spPr>
            <a:xfrm>
              <a:off x="6035047" y="525727"/>
              <a:ext cx="812855" cy="25059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 w="952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216" name="Text Box 5"/>
            <p:cNvSpPr txBox="1">
              <a:spLocks noChangeArrowheads="1"/>
            </p:cNvSpPr>
            <p:nvPr/>
          </p:nvSpPr>
          <p:spPr bwMode="auto">
            <a:xfrm>
              <a:off x="6807082" y="507914"/>
              <a:ext cx="10102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latinLnBrk="0" hangingPunct="1">
                <a:defRPr/>
              </a:pPr>
              <a:r>
                <a:rPr lang="ko-KR" altLang="en-US" sz="1500" kern="0" spc="-90" dirty="0" smtClean="0">
                  <a:gradFill>
                    <a:gsLst>
                      <a:gs pos="100000">
                        <a:srgbClr val="4F81BD">
                          <a:lumMod val="75000"/>
                        </a:srgbClr>
                      </a:gs>
                      <a:gs pos="100000">
                        <a:srgbClr val="00589A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금융생태계</a:t>
              </a:r>
              <a:endParaRPr lang="ko-KR" altLang="en-US" sz="1500" kern="0" spc="-90" dirty="0">
                <a:gradFill>
                  <a:gsLst>
                    <a:gs pos="100000">
                      <a:srgbClr val="4F81BD">
                        <a:lumMod val="75000"/>
                      </a:srgbClr>
                    </a:gs>
                    <a:gs pos="100000">
                      <a:srgbClr val="00589A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5957544" y="497136"/>
              <a:ext cx="9678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base">
                <a:spcAft>
                  <a:spcPct val="0"/>
                </a:spcAft>
                <a:buClr>
                  <a:prstClr val="black">
                    <a:lumMod val="85000"/>
                    <a:lumOff val="15000"/>
                  </a:prstClr>
                </a:buClr>
              </a:pPr>
              <a:r>
                <a:rPr kumimoji="1" lang="ko-KR" altLang="en-US" sz="1400" b="1" spc="-40" dirty="0">
                  <a:gradFill>
                    <a:gsLst>
                      <a:gs pos="100000">
                        <a:prstClr val="white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창조경제</a:t>
              </a: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2539150" y="5024284"/>
            <a:ext cx="1791499" cy="367130"/>
            <a:chOff x="2364325" y="5207012"/>
            <a:chExt cx="1791499" cy="367130"/>
          </a:xfrm>
        </p:grpSpPr>
        <p:sp>
          <p:nvSpPr>
            <p:cNvPr id="2" name="모서리가 둥근 직사각형 1"/>
            <p:cNvSpPr/>
            <p:nvPr/>
          </p:nvSpPr>
          <p:spPr>
            <a:xfrm>
              <a:off x="2364325" y="5207012"/>
              <a:ext cx="1791499" cy="36713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60" name="직사각형 159"/>
            <p:cNvSpPr/>
            <p:nvPr/>
          </p:nvSpPr>
          <p:spPr>
            <a:xfrm>
              <a:off x="2417849" y="5218962"/>
              <a:ext cx="171393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600" b="1" spc="-100" dirty="0">
                  <a:gradFill>
                    <a:gsLst>
                      <a:gs pos="100000">
                        <a:srgbClr val="000000"/>
                      </a:gs>
                      <a:gs pos="100000">
                        <a:srgbClr val="BBE0E3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금융혁신 상시 추진</a:t>
              </a: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4854490" y="5024284"/>
            <a:ext cx="1791499" cy="367130"/>
            <a:chOff x="6183177" y="5207012"/>
            <a:chExt cx="1791499" cy="367130"/>
          </a:xfrm>
        </p:grpSpPr>
        <p:sp>
          <p:nvSpPr>
            <p:cNvPr id="218" name="모서리가 둥근 직사각형 217"/>
            <p:cNvSpPr/>
            <p:nvPr/>
          </p:nvSpPr>
          <p:spPr>
            <a:xfrm>
              <a:off x="6183177" y="5207012"/>
              <a:ext cx="1791499" cy="36713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92" name="직사각형 191"/>
            <p:cNvSpPr/>
            <p:nvPr/>
          </p:nvSpPr>
          <p:spPr>
            <a:xfrm>
              <a:off x="6232542" y="5223724"/>
              <a:ext cx="168507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600" b="1" spc="-100" dirty="0">
                  <a:gradFill>
                    <a:gsLst>
                      <a:gs pos="100000">
                        <a:srgbClr val="000000"/>
                      </a:gs>
                      <a:gs pos="100000">
                        <a:srgbClr val="BBE0E3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현장중심 실천 점검</a:t>
              </a:r>
            </a:p>
          </p:txBody>
        </p:sp>
      </p:grpSp>
      <p:sp>
        <p:nvSpPr>
          <p:cNvPr id="193" name="TextBox 192"/>
          <p:cNvSpPr txBox="1"/>
          <p:nvPr/>
        </p:nvSpPr>
        <p:spPr>
          <a:xfrm>
            <a:off x="4357686" y="4940146"/>
            <a:ext cx="442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prstClr val="black"/>
                </a:solidFill>
              </a:rPr>
              <a:t>+</a:t>
            </a:r>
            <a:endParaRPr lang="ko-KR" altLang="en-US" sz="2800" b="1" dirty="0">
              <a:solidFill>
                <a:prstClr val="black"/>
              </a:solidFill>
            </a:endParaRPr>
          </a:p>
        </p:txBody>
      </p:sp>
      <p:grpSp>
        <p:nvGrpSpPr>
          <p:cNvPr id="150" name="그룹 149"/>
          <p:cNvGrpSpPr/>
          <p:nvPr/>
        </p:nvGrpSpPr>
        <p:grpSpPr>
          <a:xfrm flipV="1">
            <a:off x="6906754" y="3597733"/>
            <a:ext cx="1507071" cy="1169432"/>
            <a:chOff x="4985526" y="3938616"/>
            <a:chExt cx="1507071" cy="1169432"/>
          </a:xfrm>
        </p:grpSpPr>
        <p:sp>
          <p:nvSpPr>
            <p:cNvPr id="151" name="AutoShape 55"/>
            <p:cNvSpPr>
              <a:spLocks noChangeArrowheads="1"/>
            </p:cNvSpPr>
            <p:nvPr/>
          </p:nvSpPr>
          <p:spPr bwMode="auto">
            <a:xfrm>
              <a:off x="4985526" y="3938616"/>
              <a:ext cx="451996" cy="1169431"/>
            </a:xfrm>
            <a:prstGeom prst="roundRect">
              <a:avLst>
                <a:gd name="adj" fmla="val 8634"/>
              </a:avLst>
            </a:prstGeom>
            <a:solidFill>
              <a:schemeClr val="bg1"/>
            </a:solidFill>
            <a:ln w="28575">
              <a:solidFill>
                <a:srgbClr val="0070C0"/>
              </a:solidFill>
              <a:round/>
              <a:headEnd/>
              <a:tailEnd/>
            </a:ln>
            <a:effectLst>
              <a:innerShdw blurRad="50800">
                <a:prstClr val="black">
                  <a:alpha val="56000"/>
                </a:prstClr>
              </a:innerShdw>
            </a:effectLst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600" b="1">
                <a:solidFill>
                  <a:prstClr val="black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pic>
          <p:nvPicPr>
            <p:cNvPr id="152" name="Picture 3" descr="E:\PNG\기타\빛광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4848" y="4438012"/>
              <a:ext cx="202273" cy="8567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" name="AutoShape 55"/>
            <p:cNvSpPr>
              <a:spLocks noChangeArrowheads="1"/>
            </p:cNvSpPr>
            <p:nvPr/>
          </p:nvSpPr>
          <p:spPr bwMode="auto">
            <a:xfrm>
              <a:off x="5513063" y="3938617"/>
              <a:ext cx="451996" cy="1169431"/>
            </a:xfrm>
            <a:prstGeom prst="roundRect">
              <a:avLst>
                <a:gd name="adj" fmla="val 8634"/>
              </a:avLst>
            </a:prstGeom>
            <a:solidFill>
              <a:schemeClr val="bg1"/>
            </a:solidFill>
            <a:ln w="28575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  <a:effectLst>
              <a:innerShdw blurRad="50800">
                <a:prstClr val="black">
                  <a:alpha val="56000"/>
                </a:prstClr>
              </a:innerShdw>
            </a:effectLst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600" b="1">
                <a:solidFill>
                  <a:prstClr val="black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54" name="AutoShape 55"/>
            <p:cNvSpPr>
              <a:spLocks noChangeArrowheads="1"/>
            </p:cNvSpPr>
            <p:nvPr/>
          </p:nvSpPr>
          <p:spPr bwMode="auto">
            <a:xfrm>
              <a:off x="6040601" y="3938617"/>
              <a:ext cx="451996" cy="1169431"/>
            </a:xfrm>
            <a:prstGeom prst="roundRect">
              <a:avLst>
                <a:gd name="adj" fmla="val 8634"/>
              </a:avLst>
            </a:prstGeom>
            <a:solidFill>
              <a:schemeClr val="bg1"/>
            </a:solidFill>
            <a:ln w="28575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  <a:effectLst>
              <a:innerShdw blurRad="50800">
                <a:prstClr val="black">
                  <a:alpha val="56000"/>
                </a:prstClr>
              </a:innerShdw>
            </a:effectLst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600" b="1">
                <a:solidFill>
                  <a:prstClr val="black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55" name="직사각형 154"/>
            <p:cNvSpPr/>
            <p:nvPr/>
          </p:nvSpPr>
          <p:spPr>
            <a:xfrm>
              <a:off x="5337472" y="4638166"/>
              <a:ext cx="835014" cy="176206"/>
            </a:xfrm>
            <a:prstGeom prst="rect">
              <a:avLst/>
            </a:prstGeom>
            <a:solidFill>
              <a:schemeClr val="bg1"/>
            </a:soli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156" name="직선 연결선 155"/>
            <p:cNvCxnSpPr/>
            <p:nvPr/>
          </p:nvCxnSpPr>
          <p:spPr>
            <a:xfrm>
              <a:off x="5365234" y="4579430"/>
              <a:ext cx="62543" cy="55931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직선 연결선 158"/>
            <p:cNvCxnSpPr/>
            <p:nvPr/>
          </p:nvCxnSpPr>
          <p:spPr>
            <a:xfrm flipV="1">
              <a:off x="5365234" y="4824760"/>
              <a:ext cx="62543" cy="55931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직선 연결선 175"/>
            <p:cNvCxnSpPr/>
            <p:nvPr/>
          </p:nvCxnSpPr>
          <p:spPr>
            <a:xfrm>
              <a:off x="5900425" y="4579430"/>
              <a:ext cx="62543" cy="55931"/>
            </a:xfrm>
            <a:prstGeom prst="line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직선 연결선 183"/>
            <p:cNvCxnSpPr/>
            <p:nvPr/>
          </p:nvCxnSpPr>
          <p:spPr>
            <a:xfrm flipV="1">
              <a:off x="5900425" y="4824760"/>
              <a:ext cx="62543" cy="55931"/>
            </a:xfrm>
            <a:prstGeom prst="line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직선 연결선 185"/>
            <p:cNvCxnSpPr/>
            <p:nvPr/>
          </p:nvCxnSpPr>
          <p:spPr>
            <a:xfrm flipH="1">
              <a:off x="6047738" y="4579430"/>
              <a:ext cx="62543" cy="55931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직선 연결선 218"/>
            <p:cNvCxnSpPr/>
            <p:nvPr/>
          </p:nvCxnSpPr>
          <p:spPr>
            <a:xfrm flipH="1" flipV="1">
              <a:off x="6047738" y="4824760"/>
              <a:ext cx="62543" cy="55931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직선 연결선 219"/>
            <p:cNvCxnSpPr/>
            <p:nvPr/>
          </p:nvCxnSpPr>
          <p:spPr>
            <a:xfrm flipH="1">
              <a:off x="5513063" y="4579430"/>
              <a:ext cx="62543" cy="55931"/>
            </a:xfrm>
            <a:prstGeom prst="line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직선 연결선 220"/>
            <p:cNvCxnSpPr/>
            <p:nvPr/>
          </p:nvCxnSpPr>
          <p:spPr>
            <a:xfrm flipH="1" flipV="1">
              <a:off x="5513063" y="4824760"/>
              <a:ext cx="62543" cy="55931"/>
            </a:xfrm>
            <a:prstGeom prst="line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2" name="왼쪽/오른쪽 화살표 221"/>
          <p:cNvSpPr/>
          <p:nvPr/>
        </p:nvSpPr>
        <p:spPr>
          <a:xfrm>
            <a:off x="7095749" y="3850809"/>
            <a:ext cx="1129080" cy="247576"/>
          </a:xfrm>
          <a:prstGeom prst="leftRightArrow">
            <a:avLst/>
          </a:prstGeom>
          <a:solidFill>
            <a:srgbClr val="C00000"/>
          </a:solidFill>
          <a:ln w="1587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23" name="Text Box 170"/>
          <p:cNvSpPr txBox="1">
            <a:spLocks noChangeArrowheads="1"/>
          </p:cNvSpPr>
          <p:nvPr/>
        </p:nvSpPr>
        <p:spPr bwMode="auto">
          <a:xfrm>
            <a:off x="6867541" y="4257086"/>
            <a:ext cx="53233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>
            <a:spAutoFit/>
          </a:bodyPr>
          <a:lstStyle/>
          <a:p>
            <a:pPr algn="ctr" eaLnBrk="0" latinLnBrk="0" hangingPunct="0">
              <a:buSzPct val="100000"/>
              <a:defRPr/>
            </a:pPr>
            <a:r>
              <a:rPr lang="ko-KR" altLang="en-US" sz="1500" kern="0" spc="-100" dirty="0" err="1">
                <a:gradFill>
                  <a:gsLst>
                    <a:gs pos="100000">
                      <a:srgbClr val="0070C0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헤지펀드</a:t>
            </a:r>
            <a:endParaRPr lang="en-US" altLang="ko-KR" sz="1500" kern="0" spc="-100" dirty="0">
              <a:gradFill>
                <a:gsLst>
                  <a:gs pos="100000">
                    <a:srgbClr val="0070C0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224" name="Text Box 170"/>
          <p:cNvSpPr txBox="1">
            <a:spLocks noChangeArrowheads="1"/>
          </p:cNvSpPr>
          <p:nvPr/>
        </p:nvSpPr>
        <p:spPr bwMode="auto">
          <a:xfrm>
            <a:off x="7394123" y="4257086"/>
            <a:ext cx="53233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>
            <a:spAutoFit/>
          </a:bodyPr>
          <a:lstStyle/>
          <a:p>
            <a:pPr algn="ctr" eaLnBrk="0" latinLnBrk="0" hangingPunct="0">
              <a:buSzPct val="100000"/>
              <a:defRPr/>
            </a:pPr>
            <a:r>
              <a:rPr lang="ko-KR" altLang="en-US" sz="1500" kern="0" spc="-100" dirty="0">
                <a:gradFill>
                  <a:gsLst>
                    <a:gs pos="100000">
                      <a:srgbClr val="9BBB59">
                        <a:lumMod val="50000"/>
                      </a:srgb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사모펀드</a:t>
            </a:r>
            <a:endParaRPr lang="en-US" altLang="ko-KR" sz="1500" kern="0" spc="-100" dirty="0">
              <a:gradFill>
                <a:gsLst>
                  <a:gs pos="100000">
                    <a:srgbClr val="9BBB59">
                      <a:lumMod val="50000"/>
                    </a:srgb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225" name="Text Box 170"/>
          <p:cNvSpPr txBox="1">
            <a:spLocks noChangeArrowheads="1"/>
          </p:cNvSpPr>
          <p:nvPr/>
        </p:nvSpPr>
        <p:spPr bwMode="auto">
          <a:xfrm>
            <a:off x="7914975" y="4257086"/>
            <a:ext cx="53233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>
            <a:spAutoFit/>
          </a:bodyPr>
          <a:lstStyle/>
          <a:p>
            <a:pPr algn="ctr" eaLnBrk="0" latinLnBrk="0" hangingPunct="0">
              <a:buSzPct val="100000"/>
              <a:defRPr/>
            </a:pPr>
            <a:r>
              <a:rPr lang="en-US" altLang="ko-KR" sz="1500" kern="0" spc="-100" dirty="0">
                <a:gradFill>
                  <a:gsLst>
                    <a:gs pos="100000">
                      <a:srgbClr val="4BACC6">
                        <a:lumMod val="50000"/>
                      </a:srgb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PEF</a:t>
            </a:r>
          </a:p>
        </p:txBody>
      </p:sp>
      <p:sp>
        <p:nvSpPr>
          <p:cNvPr id="141" name="Text Box 170"/>
          <p:cNvSpPr txBox="1">
            <a:spLocks noChangeArrowheads="1"/>
          </p:cNvSpPr>
          <p:nvPr/>
        </p:nvSpPr>
        <p:spPr bwMode="auto">
          <a:xfrm>
            <a:off x="3246360" y="4089152"/>
            <a:ext cx="10468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>
            <a:spAutoFit/>
          </a:bodyPr>
          <a:lstStyle/>
          <a:p>
            <a:pPr algn="ctr" eaLnBrk="0" latinLnBrk="0" hangingPunct="0">
              <a:buSzPct val="100000"/>
              <a:defRPr/>
            </a:pPr>
            <a:r>
              <a:rPr lang="en-US" altLang="ko-KR" sz="1400" kern="0" spc="-150" dirty="0">
                <a:gradFill>
                  <a:gsLst>
                    <a:gs pos="100000">
                      <a:srgbClr val="C00000"/>
                    </a:gs>
                    <a:gs pos="100000">
                      <a:prstClr val="white">
                        <a:lumMod val="75000"/>
                      </a:prstClr>
                    </a:gs>
                    <a:gs pos="100000">
                      <a:srgbClr val="F20000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90</a:t>
            </a:r>
            <a:r>
              <a:rPr lang="en-US" altLang="ko-KR" sz="1400" kern="0" spc="-150">
                <a:gradFill>
                  <a:gsLst>
                    <a:gs pos="100000">
                      <a:srgbClr val="C00000"/>
                    </a:gs>
                    <a:gs pos="100000">
                      <a:prstClr val="white">
                        <a:lumMod val="75000"/>
                      </a:prstClr>
                    </a:gs>
                    <a:gs pos="100000">
                      <a:srgbClr val="F20000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% </a:t>
            </a:r>
            <a:r>
              <a:rPr lang="ko-KR" altLang="en-US" sz="1400" kern="0" spc="-150" dirty="0">
                <a:gradFill>
                  <a:gsLst>
                    <a:gs pos="100000">
                      <a:srgbClr val="C00000"/>
                    </a:gs>
                    <a:gs pos="100000">
                      <a:prstClr val="white">
                        <a:lumMod val="75000"/>
                      </a:prstClr>
                    </a:gs>
                    <a:gs pos="100000">
                      <a:srgbClr val="F20000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감축</a:t>
            </a:r>
          </a:p>
        </p:txBody>
      </p:sp>
      <p:grpSp>
        <p:nvGrpSpPr>
          <p:cNvPr id="140" name="그룹 146"/>
          <p:cNvGrpSpPr/>
          <p:nvPr/>
        </p:nvGrpSpPr>
        <p:grpSpPr>
          <a:xfrm>
            <a:off x="587345" y="4043457"/>
            <a:ext cx="1766902" cy="317412"/>
            <a:chOff x="612636" y="2274783"/>
            <a:chExt cx="2108482" cy="329813"/>
          </a:xfrm>
        </p:grpSpPr>
        <p:grpSp>
          <p:nvGrpSpPr>
            <p:cNvPr id="142" name="그룹 147"/>
            <p:cNvGrpSpPr/>
            <p:nvPr/>
          </p:nvGrpSpPr>
          <p:grpSpPr>
            <a:xfrm>
              <a:off x="660774" y="2274783"/>
              <a:ext cx="2048831" cy="329813"/>
              <a:chOff x="660774" y="2274783"/>
              <a:chExt cx="2048831" cy="329813"/>
            </a:xfrm>
          </p:grpSpPr>
          <p:sp>
            <p:nvSpPr>
              <p:cNvPr id="144" name="AutoShape 55"/>
              <p:cNvSpPr>
                <a:spLocks noChangeArrowheads="1"/>
              </p:cNvSpPr>
              <p:nvPr/>
            </p:nvSpPr>
            <p:spPr bwMode="auto">
              <a:xfrm>
                <a:off x="660774" y="2276474"/>
                <a:ext cx="2013002" cy="328122"/>
              </a:xfrm>
              <a:prstGeom prst="roundRect">
                <a:avLst>
                  <a:gd name="adj" fmla="val 8634"/>
                </a:avLst>
              </a:prstGeom>
              <a:solidFill>
                <a:srgbClr val="3EA5B0"/>
              </a:solidFill>
              <a:ln w="3175">
                <a:noFill/>
                <a:round/>
                <a:headEnd/>
                <a:tailEnd/>
              </a:ln>
              <a:effectLst>
                <a:innerShdw blurRad="50800">
                  <a:prstClr val="black">
                    <a:alpha val="56000"/>
                  </a:prstClr>
                </a:innerShdw>
              </a:effectLst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1300" b="1">
                  <a:solidFill>
                    <a:prstClr val="black"/>
                  </a:solidFill>
                  <a:latin typeface="굴림" pitchFamily="50" charset="-127"/>
                  <a:ea typeface="굴림" pitchFamily="50" charset="-127"/>
                </a:endParaRPr>
              </a:p>
            </p:txBody>
          </p:sp>
          <p:pic>
            <p:nvPicPr>
              <p:cNvPr id="145" name="Picture 3" descr="E:\PNG\기타\빛광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11802" y="2274783"/>
                <a:ext cx="897803" cy="457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43" name="제목 114"/>
            <p:cNvSpPr txBox="1">
              <a:spLocks/>
            </p:cNvSpPr>
            <p:nvPr/>
          </p:nvSpPr>
          <p:spPr>
            <a:xfrm>
              <a:off x="612636" y="2294634"/>
              <a:ext cx="2108482" cy="288033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330325" eaLnBrk="0" latinLnBrk="0" hangingPunct="0">
                <a:spcAft>
                  <a:spcPts val="600"/>
                </a:spcAft>
                <a:buSzPct val="100000"/>
                <a:buFont typeface="Arial" pitchFamily="34" charset="0"/>
                <a:buChar char="•"/>
                <a:defRPr/>
              </a:pPr>
              <a:r>
                <a:rPr lang="ko-KR" altLang="en-US" sz="1300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 정책 인센티브 부여</a:t>
              </a:r>
              <a:endParaRPr lang="ko-KR" altLang="en-US" sz="130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endParaRPr>
            </a:p>
          </p:txBody>
        </p:sp>
      </p:grpSp>
      <p:grpSp>
        <p:nvGrpSpPr>
          <p:cNvPr id="146" name="그룹 151"/>
          <p:cNvGrpSpPr/>
          <p:nvPr/>
        </p:nvGrpSpPr>
        <p:grpSpPr>
          <a:xfrm>
            <a:off x="577820" y="4468907"/>
            <a:ext cx="2038366" cy="317416"/>
            <a:chOff x="592740" y="2274784"/>
            <a:chExt cx="2432459" cy="329815"/>
          </a:xfrm>
        </p:grpSpPr>
        <p:grpSp>
          <p:nvGrpSpPr>
            <p:cNvPr id="147" name="그룹 152"/>
            <p:cNvGrpSpPr/>
            <p:nvPr/>
          </p:nvGrpSpPr>
          <p:grpSpPr>
            <a:xfrm>
              <a:off x="660774" y="2274784"/>
              <a:ext cx="2048831" cy="329815"/>
              <a:chOff x="660774" y="2274784"/>
              <a:chExt cx="2048831" cy="329815"/>
            </a:xfrm>
          </p:grpSpPr>
          <p:sp>
            <p:nvSpPr>
              <p:cNvPr id="149" name="AutoShape 55"/>
              <p:cNvSpPr>
                <a:spLocks noChangeArrowheads="1"/>
              </p:cNvSpPr>
              <p:nvPr/>
            </p:nvSpPr>
            <p:spPr bwMode="auto">
              <a:xfrm>
                <a:off x="660774" y="2276477"/>
                <a:ext cx="2006229" cy="328122"/>
              </a:xfrm>
              <a:prstGeom prst="roundRect">
                <a:avLst>
                  <a:gd name="adj" fmla="val 8634"/>
                </a:avLst>
              </a:prstGeom>
              <a:solidFill>
                <a:srgbClr val="3F8AAF"/>
              </a:solidFill>
              <a:ln w="3175">
                <a:noFill/>
                <a:round/>
                <a:headEnd/>
                <a:tailEnd/>
              </a:ln>
              <a:effectLst>
                <a:innerShdw blurRad="50800">
                  <a:prstClr val="black">
                    <a:alpha val="56000"/>
                  </a:prstClr>
                </a:innerShdw>
              </a:effectLst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1300" b="1">
                  <a:solidFill>
                    <a:prstClr val="black"/>
                  </a:solidFill>
                  <a:latin typeface="굴림" pitchFamily="50" charset="-127"/>
                  <a:ea typeface="굴림" pitchFamily="50" charset="-127"/>
                </a:endParaRPr>
              </a:p>
            </p:txBody>
          </p:sp>
          <p:pic>
            <p:nvPicPr>
              <p:cNvPr id="157" name="Picture 3" descr="E:\PNG\기타\빛광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11801" y="2274784"/>
                <a:ext cx="897804" cy="457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48" name="제목 114"/>
            <p:cNvSpPr txBox="1">
              <a:spLocks/>
            </p:cNvSpPr>
            <p:nvPr/>
          </p:nvSpPr>
          <p:spPr>
            <a:xfrm>
              <a:off x="592740" y="2294631"/>
              <a:ext cx="2432459" cy="288033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330325" eaLnBrk="0" latinLnBrk="0" hangingPunct="0">
                <a:spcAft>
                  <a:spcPts val="600"/>
                </a:spcAft>
                <a:buSzPct val="100000"/>
                <a:buFont typeface="Arial" pitchFamily="34" charset="0"/>
                <a:buChar char="•"/>
                <a:defRPr/>
              </a:pPr>
              <a:r>
                <a:rPr lang="ko-KR" altLang="en-US" sz="1300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 금융의 날 제정</a:t>
              </a:r>
              <a:endParaRPr lang="ko-KR" altLang="en-US" sz="130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endParaRPr>
            </a:p>
          </p:txBody>
        </p:sp>
      </p:grpSp>
      <p:grpSp>
        <p:nvGrpSpPr>
          <p:cNvPr id="158" name="그룹 151"/>
          <p:cNvGrpSpPr/>
          <p:nvPr/>
        </p:nvGrpSpPr>
        <p:grpSpPr>
          <a:xfrm>
            <a:off x="580996" y="3614738"/>
            <a:ext cx="2028840" cy="317416"/>
            <a:chOff x="606150" y="2274784"/>
            <a:chExt cx="2432459" cy="329815"/>
          </a:xfrm>
        </p:grpSpPr>
        <p:grpSp>
          <p:nvGrpSpPr>
            <p:cNvPr id="169" name="그룹 152"/>
            <p:cNvGrpSpPr/>
            <p:nvPr/>
          </p:nvGrpSpPr>
          <p:grpSpPr>
            <a:xfrm>
              <a:off x="660775" y="2274784"/>
              <a:ext cx="2048830" cy="329815"/>
              <a:chOff x="660775" y="2274784"/>
              <a:chExt cx="2048830" cy="329815"/>
            </a:xfrm>
          </p:grpSpPr>
          <p:sp>
            <p:nvSpPr>
              <p:cNvPr id="187" name="AutoShape 55"/>
              <p:cNvSpPr>
                <a:spLocks noChangeArrowheads="1"/>
              </p:cNvSpPr>
              <p:nvPr/>
            </p:nvSpPr>
            <p:spPr bwMode="auto">
              <a:xfrm>
                <a:off x="660775" y="2276477"/>
                <a:ext cx="2023833" cy="328122"/>
              </a:xfrm>
              <a:prstGeom prst="roundRect">
                <a:avLst>
                  <a:gd name="adj" fmla="val 8634"/>
                </a:avLst>
              </a:prstGeom>
              <a:solidFill>
                <a:srgbClr val="0070C0"/>
              </a:solidFill>
              <a:ln w="3175">
                <a:noFill/>
                <a:round/>
                <a:headEnd/>
                <a:tailEnd/>
              </a:ln>
              <a:effectLst>
                <a:innerShdw blurRad="50800">
                  <a:prstClr val="black">
                    <a:alpha val="56000"/>
                  </a:prstClr>
                </a:innerShdw>
              </a:effectLst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1300" b="1">
                  <a:solidFill>
                    <a:prstClr val="black"/>
                  </a:solidFill>
                  <a:latin typeface="굴림" pitchFamily="50" charset="-127"/>
                  <a:ea typeface="굴림" pitchFamily="50" charset="-127"/>
                </a:endParaRPr>
              </a:p>
            </p:txBody>
          </p:sp>
          <p:pic>
            <p:nvPicPr>
              <p:cNvPr id="188" name="Picture 3" descr="E:\PNG\기타\빛광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11801" y="2274784"/>
                <a:ext cx="897804" cy="457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85" name="제목 114"/>
            <p:cNvSpPr txBox="1">
              <a:spLocks/>
            </p:cNvSpPr>
            <p:nvPr/>
          </p:nvSpPr>
          <p:spPr>
            <a:xfrm>
              <a:off x="606150" y="2294629"/>
              <a:ext cx="2432459" cy="288033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330325" eaLnBrk="0" latinLnBrk="0" hangingPunct="0">
                <a:spcAft>
                  <a:spcPts val="600"/>
                </a:spcAft>
                <a:buSzPct val="100000"/>
                <a:buFont typeface="Arial" pitchFamily="34" charset="0"/>
                <a:buChar char="•"/>
                <a:defRPr/>
              </a:pPr>
              <a:r>
                <a:rPr lang="ko-KR" altLang="en-US" sz="1300" kern="0" spc="-15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 은행 내부 평가체계 구축</a:t>
              </a:r>
              <a:endParaRPr lang="ko-KR" altLang="en-US" sz="1300" kern="0" spc="-15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8693664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478159" y="261307"/>
            <a:ext cx="4107215" cy="6155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300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세계는 지금 </a:t>
            </a:r>
            <a:r>
              <a:rPr lang="ko-KR" altLang="en-US" sz="340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혁신</a:t>
            </a:r>
            <a:r>
              <a:rPr lang="en-US" altLang="ko-KR" sz="340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 </a:t>
            </a:r>
            <a:r>
              <a:rPr lang="ko-KR" altLang="en-US" sz="3000" spc="-150" dirty="0" err="1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경쟁중</a:t>
            </a:r>
            <a:endParaRPr lang="ko-KR" altLang="en-US" sz="3000" spc="-15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40" pitchFamily="18" charset="-127"/>
              <a:ea typeface="-윤고딕340" pitchFamily="18" charset="-127"/>
            </a:endParaRPr>
          </a:p>
        </p:txBody>
      </p:sp>
      <p:grpSp>
        <p:nvGrpSpPr>
          <p:cNvPr id="2" name="그룹 38"/>
          <p:cNvGrpSpPr/>
          <p:nvPr/>
        </p:nvGrpSpPr>
        <p:grpSpPr>
          <a:xfrm>
            <a:off x="1152575" y="1429833"/>
            <a:ext cx="3336726" cy="377216"/>
            <a:chOff x="1187624" y="1426796"/>
            <a:chExt cx="3336726" cy="461695"/>
          </a:xfrm>
        </p:grpSpPr>
        <p:sp>
          <p:nvSpPr>
            <p:cNvPr id="40" name="모서리가 둥근 직사각형 39"/>
            <p:cNvSpPr/>
            <p:nvPr/>
          </p:nvSpPr>
          <p:spPr>
            <a:xfrm>
              <a:off x="1187624" y="1426796"/>
              <a:ext cx="3336726" cy="461695"/>
            </a:xfrm>
            <a:prstGeom prst="roundRect">
              <a:avLst>
                <a:gd name="adj" fmla="val 50000"/>
              </a:avLst>
            </a:prstGeom>
            <a:solidFill>
              <a:srgbClr val="C2D7F0"/>
            </a:solidFill>
            <a:ln w="952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500">
                <a:solidFill>
                  <a:prstClr val="white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742747" y="1479476"/>
              <a:ext cx="2766431" cy="39710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base">
                <a:lnSpc>
                  <a:spcPts val="1700"/>
                </a:lnSpc>
                <a:spcAft>
                  <a:spcPct val="0"/>
                </a:spcAft>
                <a:buClr>
                  <a:prstClr val="black">
                    <a:lumMod val="85000"/>
                    <a:lumOff val="15000"/>
                  </a:prstClr>
                </a:buClr>
              </a:pPr>
              <a:r>
                <a:rPr kumimoji="1" lang="en-US" altLang="ko-KR" b="1" spc="-40" dirty="0" smtClean="0">
                  <a:gradFill>
                    <a:gsLst>
                      <a:gs pos="100000">
                        <a:srgbClr val="1F497D">
                          <a:lumMod val="75000"/>
                        </a:srgbClr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Start-up</a:t>
              </a:r>
              <a:r>
                <a:rPr kumimoji="1" lang="ko-KR" altLang="en-US" b="1" spc="-40" dirty="0" smtClean="0">
                  <a:gradFill>
                    <a:gsLst>
                      <a:gs pos="100000">
                        <a:srgbClr val="1F497D">
                          <a:lumMod val="75000"/>
                        </a:srgbClr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 </a:t>
              </a:r>
              <a:r>
                <a:rPr kumimoji="1" lang="en-US" altLang="ko-KR" b="1" spc="-40" dirty="0" smtClean="0">
                  <a:gradFill>
                    <a:gsLst>
                      <a:gs pos="100000">
                        <a:srgbClr val="1F497D">
                          <a:lumMod val="75000"/>
                        </a:srgbClr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America</a:t>
              </a:r>
              <a:endParaRPr kumimoji="1" lang="ko-KR" altLang="en-US" b="1" spc="-40" dirty="0">
                <a:gradFill>
                  <a:gsLst>
                    <a:gs pos="100000">
                      <a:srgbClr val="1F497D">
                        <a:lumMod val="75000"/>
                      </a:srgb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</p:grpSp>
      <p:grpSp>
        <p:nvGrpSpPr>
          <p:cNvPr id="3" name="그룹 41"/>
          <p:cNvGrpSpPr/>
          <p:nvPr/>
        </p:nvGrpSpPr>
        <p:grpSpPr>
          <a:xfrm>
            <a:off x="5299927" y="1429833"/>
            <a:ext cx="3369908" cy="377216"/>
            <a:chOff x="1187624" y="1426796"/>
            <a:chExt cx="3369908" cy="461695"/>
          </a:xfrm>
        </p:grpSpPr>
        <p:sp>
          <p:nvSpPr>
            <p:cNvPr id="44" name="모서리가 둥근 직사각형 43"/>
            <p:cNvSpPr/>
            <p:nvPr/>
          </p:nvSpPr>
          <p:spPr>
            <a:xfrm>
              <a:off x="1187624" y="1426796"/>
              <a:ext cx="3336726" cy="461695"/>
            </a:xfrm>
            <a:prstGeom prst="roundRect">
              <a:avLst>
                <a:gd name="adj" fmla="val 50000"/>
              </a:avLst>
            </a:prstGeom>
            <a:solidFill>
              <a:srgbClr val="C2D7F0"/>
            </a:solidFill>
            <a:ln w="952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500">
                <a:solidFill>
                  <a:prstClr val="white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791101" y="1479476"/>
              <a:ext cx="2766431" cy="37984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base">
                <a:lnSpc>
                  <a:spcPts val="1700"/>
                </a:lnSpc>
                <a:spcAft>
                  <a:spcPct val="0"/>
                </a:spcAft>
                <a:buClr>
                  <a:prstClr val="black">
                    <a:lumMod val="85000"/>
                    <a:lumOff val="15000"/>
                  </a:prstClr>
                </a:buClr>
              </a:pPr>
              <a:r>
                <a:rPr kumimoji="1" lang="ko-KR" altLang="en-US" b="1" spc="-40" dirty="0" smtClean="0">
                  <a:gradFill>
                    <a:gsLst>
                      <a:gs pos="100000">
                        <a:srgbClr val="1F497D">
                          <a:lumMod val="75000"/>
                        </a:srgbClr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신성장전략</a:t>
              </a:r>
              <a:endParaRPr kumimoji="1" lang="ko-KR" altLang="en-US" b="1" spc="-40" dirty="0">
                <a:gradFill>
                  <a:gsLst>
                    <a:gs pos="100000">
                      <a:srgbClr val="1F497D">
                        <a:lumMod val="75000"/>
                      </a:srgb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</p:grpSp>
      <p:grpSp>
        <p:nvGrpSpPr>
          <p:cNvPr id="4" name="그룹 45"/>
          <p:cNvGrpSpPr/>
          <p:nvPr/>
        </p:nvGrpSpPr>
        <p:grpSpPr>
          <a:xfrm>
            <a:off x="1152575" y="4253233"/>
            <a:ext cx="3336726" cy="377216"/>
            <a:chOff x="1187624" y="1426796"/>
            <a:chExt cx="3336726" cy="461695"/>
          </a:xfrm>
        </p:grpSpPr>
        <p:sp>
          <p:nvSpPr>
            <p:cNvPr id="47" name="모서리가 둥근 직사각형 46"/>
            <p:cNvSpPr/>
            <p:nvPr/>
          </p:nvSpPr>
          <p:spPr>
            <a:xfrm>
              <a:off x="1187624" y="1426796"/>
              <a:ext cx="3336726" cy="461695"/>
            </a:xfrm>
            <a:prstGeom prst="roundRect">
              <a:avLst>
                <a:gd name="adj" fmla="val 50000"/>
              </a:avLst>
            </a:prstGeom>
            <a:solidFill>
              <a:srgbClr val="C2D7F0"/>
            </a:solidFill>
            <a:ln w="952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500">
                <a:solidFill>
                  <a:prstClr val="white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681203" y="1479476"/>
              <a:ext cx="2766431" cy="39710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base">
                <a:lnSpc>
                  <a:spcPts val="1700"/>
                </a:lnSpc>
                <a:spcAft>
                  <a:spcPct val="0"/>
                </a:spcAft>
                <a:buClr>
                  <a:prstClr val="black">
                    <a:lumMod val="85000"/>
                    <a:lumOff val="15000"/>
                  </a:prstClr>
                </a:buClr>
              </a:pPr>
              <a:r>
                <a:rPr kumimoji="1" lang="ko-KR" altLang="en-US" b="1" spc="-40" dirty="0" smtClean="0">
                  <a:gradFill>
                    <a:gsLst>
                      <a:gs pos="100000">
                        <a:srgbClr val="1F497D">
                          <a:lumMod val="75000"/>
                        </a:srgbClr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中國夢</a:t>
              </a:r>
              <a:endParaRPr kumimoji="1" lang="ko-KR" altLang="en-US" b="1" spc="-40" dirty="0">
                <a:gradFill>
                  <a:gsLst>
                    <a:gs pos="100000">
                      <a:srgbClr val="1F497D">
                        <a:lumMod val="75000"/>
                      </a:srgb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</p:grpSp>
      <p:grpSp>
        <p:nvGrpSpPr>
          <p:cNvPr id="6" name="그룹 48"/>
          <p:cNvGrpSpPr/>
          <p:nvPr/>
        </p:nvGrpSpPr>
        <p:grpSpPr>
          <a:xfrm>
            <a:off x="5299927" y="4253233"/>
            <a:ext cx="3336726" cy="377216"/>
            <a:chOff x="1187624" y="1426796"/>
            <a:chExt cx="3336726" cy="461695"/>
          </a:xfrm>
        </p:grpSpPr>
        <p:sp>
          <p:nvSpPr>
            <p:cNvPr id="51" name="모서리가 둥근 직사각형 50"/>
            <p:cNvSpPr/>
            <p:nvPr/>
          </p:nvSpPr>
          <p:spPr>
            <a:xfrm>
              <a:off x="1187624" y="1426796"/>
              <a:ext cx="3336726" cy="461695"/>
            </a:xfrm>
            <a:prstGeom prst="roundRect">
              <a:avLst>
                <a:gd name="adj" fmla="val 50000"/>
              </a:avLst>
            </a:prstGeom>
            <a:solidFill>
              <a:srgbClr val="C2D7F0"/>
            </a:solidFill>
            <a:ln w="952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500">
                <a:solidFill>
                  <a:prstClr val="white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742747" y="1479476"/>
              <a:ext cx="2766431" cy="37984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base">
                <a:lnSpc>
                  <a:spcPts val="1700"/>
                </a:lnSpc>
                <a:spcAft>
                  <a:spcPct val="0"/>
                </a:spcAft>
                <a:buClr>
                  <a:prstClr val="black">
                    <a:lumMod val="85000"/>
                    <a:lumOff val="15000"/>
                  </a:prstClr>
                </a:buClr>
              </a:pPr>
              <a:r>
                <a:rPr kumimoji="1" lang="en-US" altLang="ko-KR" b="1" spc="-40" dirty="0" smtClean="0">
                  <a:gradFill>
                    <a:gsLst>
                      <a:gs pos="100000">
                        <a:srgbClr val="1F497D">
                          <a:lumMod val="75000"/>
                        </a:srgbClr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Industry 4.0</a:t>
              </a:r>
              <a:endParaRPr kumimoji="1" lang="ko-KR" altLang="en-US" b="1" spc="-40" dirty="0">
                <a:gradFill>
                  <a:gsLst>
                    <a:gs pos="100000">
                      <a:srgbClr val="1F497D">
                        <a:lumMod val="75000"/>
                      </a:srgb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</p:grpSp>
      <p:grpSp>
        <p:nvGrpSpPr>
          <p:cNvPr id="7" name="그룹 55"/>
          <p:cNvGrpSpPr/>
          <p:nvPr/>
        </p:nvGrpSpPr>
        <p:grpSpPr>
          <a:xfrm>
            <a:off x="443110" y="1035618"/>
            <a:ext cx="8218175" cy="5552300"/>
            <a:chOff x="478159" y="1117060"/>
            <a:chExt cx="8218175" cy="5552300"/>
          </a:xfrm>
        </p:grpSpPr>
        <p:cxnSp>
          <p:nvCxnSpPr>
            <p:cNvPr id="57" name="직선 연결선 56"/>
            <p:cNvCxnSpPr/>
            <p:nvPr/>
          </p:nvCxnSpPr>
          <p:spPr>
            <a:xfrm>
              <a:off x="4628640" y="1117060"/>
              <a:ext cx="0" cy="555230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직선 연결선 57"/>
            <p:cNvCxnSpPr/>
            <p:nvPr/>
          </p:nvCxnSpPr>
          <p:spPr>
            <a:xfrm>
              <a:off x="478159" y="3795390"/>
              <a:ext cx="8218175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Box 54"/>
          <p:cNvSpPr txBox="1"/>
          <p:nvPr/>
        </p:nvSpPr>
        <p:spPr>
          <a:xfrm>
            <a:off x="571472" y="2080656"/>
            <a:ext cx="3805814" cy="4062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4950" indent="-234950" fontAlgn="base">
              <a:lnSpc>
                <a:spcPct val="120000"/>
              </a:lnSpc>
              <a:spcAft>
                <a:spcPct val="0"/>
              </a:spcAft>
              <a:buClr>
                <a:prstClr val="black">
                  <a:lumMod val="85000"/>
                  <a:lumOff val="15000"/>
                </a:prstClr>
              </a:buClr>
              <a:buFont typeface="Arial" panose="020B0604020202020204" pitchFamily="34" charset="0"/>
              <a:buChar char="•"/>
            </a:pPr>
            <a:r>
              <a:rPr kumimoji="1" lang="en-US" altLang="ko-KR" sz="1700" spc="-1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'</a:t>
            </a:r>
            <a:r>
              <a:rPr kumimoji="1" lang="ko-KR" altLang="en-US" sz="1700" spc="-1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국가 제조업 혁신 네트워크</a:t>
            </a:r>
            <a:r>
              <a:rPr kumimoji="1" lang="en-US" altLang="ko-KR" sz="1700" spc="-1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'</a:t>
            </a:r>
            <a:r>
              <a:rPr kumimoji="1" lang="ko-KR" altLang="en-US" sz="1700" spc="-1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  구축</a:t>
            </a:r>
            <a:endParaRPr kumimoji="1" lang="ko-KR" altLang="en-US" sz="1700" spc="-10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FFFFFF">
                      <a:lumMod val="85000"/>
                      <a:alpha val="0"/>
                    </a:srgbClr>
                  </a:gs>
                </a:gsLst>
                <a:lin ang="108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61" name="직사각형 60"/>
          <p:cNvSpPr/>
          <p:nvPr/>
        </p:nvSpPr>
        <p:spPr>
          <a:xfrm>
            <a:off x="745347" y="3286394"/>
            <a:ext cx="3636693" cy="28988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30325" eaLnBrk="0" latinLnBrk="0" hangingPunct="0">
              <a:lnSpc>
                <a:spcPts val="1500"/>
              </a:lnSpc>
              <a:spcAft>
                <a:spcPts val="600"/>
              </a:spcAft>
              <a:buSzPct val="100000"/>
              <a:defRPr/>
            </a:pPr>
            <a:r>
              <a:rPr lang="en-US" altLang="ko-KR" sz="1400" b="1" kern="0" spc="-2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* </a:t>
            </a:r>
            <a:r>
              <a:rPr lang="en-US" altLang="ko-KR" sz="1400" b="1" kern="0" spc="-2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Interagency Trade Enforcement Center</a:t>
            </a:r>
            <a:endParaRPr lang="ko-KR" altLang="en-US" sz="1400" b="1" kern="0" spc="-2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</p:txBody>
      </p:sp>
      <p:sp>
        <p:nvSpPr>
          <p:cNvPr id="63" name="TextBox 54"/>
          <p:cNvSpPr txBox="1"/>
          <p:nvPr/>
        </p:nvSpPr>
        <p:spPr>
          <a:xfrm>
            <a:off x="571472" y="2484033"/>
            <a:ext cx="3805814" cy="3925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4950" indent="-234950" fontAlgn="base">
              <a:lnSpc>
                <a:spcPct val="120000"/>
              </a:lnSpc>
              <a:spcAft>
                <a:spcPct val="0"/>
              </a:spcAft>
              <a:buClr>
                <a:prstClr val="black">
                  <a:lumMod val="85000"/>
                  <a:lumOff val="15000"/>
                </a:prstClr>
              </a:buClr>
              <a:buFont typeface="Arial" panose="020B0604020202020204" pitchFamily="34" charset="0"/>
              <a:buChar char="•"/>
            </a:pPr>
            <a:r>
              <a:rPr kumimoji="1" lang="en-US" altLang="ko-KR" sz="1700" spc="-1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U-</a:t>
            </a:r>
            <a:r>
              <a:rPr kumimoji="1" lang="ko-KR" altLang="en-US" sz="1700" spc="-1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턴 기업</a:t>
            </a:r>
            <a:r>
              <a:rPr kumimoji="1" lang="en-US" altLang="ko-KR" sz="1700" spc="-1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, </a:t>
            </a:r>
            <a:r>
              <a:rPr kumimoji="1" lang="ko-KR" altLang="en-US" sz="1700" spc="-1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첨단산업 금융지원 강화</a:t>
            </a:r>
          </a:p>
        </p:txBody>
      </p:sp>
      <p:sp>
        <p:nvSpPr>
          <p:cNvPr id="64" name="TextBox 54"/>
          <p:cNvSpPr txBox="1"/>
          <p:nvPr/>
        </p:nvSpPr>
        <p:spPr>
          <a:xfrm>
            <a:off x="571472" y="2873688"/>
            <a:ext cx="3805814" cy="3925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4950" indent="-234950" fontAlgn="base">
              <a:lnSpc>
                <a:spcPct val="120000"/>
              </a:lnSpc>
              <a:spcAft>
                <a:spcPct val="0"/>
              </a:spcAft>
              <a:buClr>
                <a:prstClr val="black">
                  <a:lumMod val="85000"/>
                  <a:lumOff val="15000"/>
                </a:prstClr>
              </a:buClr>
              <a:buFont typeface="Arial" panose="020B0604020202020204" pitchFamily="34" charset="0"/>
              <a:buChar char="•"/>
            </a:pPr>
            <a:r>
              <a:rPr kumimoji="1" lang="ko-KR" altLang="en-US" sz="1700" spc="-1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통상강화를 위한 </a:t>
            </a:r>
            <a:r>
              <a:rPr kumimoji="1" lang="en-US" altLang="ko-KR" sz="1700" spc="-1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'ITEC' </a:t>
            </a:r>
            <a:r>
              <a:rPr kumimoji="1" lang="ko-KR" altLang="en-US" sz="1700" spc="-1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설립</a:t>
            </a:r>
          </a:p>
        </p:txBody>
      </p:sp>
      <p:grpSp>
        <p:nvGrpSpPr>
          <p:cNvPr id="9" name="그룹 64"/>
          <p:cNvGrpSpPr/>
          <p:nvPr/>
        </p:nvGrpSpPr>
        <p:grpSpPr>
          <a:xfrm>
            <a:off x="648025" y="1187318"/>
            <a:ext cx="1036377" cy="687466"/>
            <a:chOff x="683074" y="1268760"/>
            <a:chExt cx="1036377" cy="687466"/>
          </a:xfrm>
        </p:grpSpPr>
        <p:pic>
          <p:nvPicPr>
            <p:cNvPr id="66" name="Picture 4" descr="C:\Users\Administrator\Desktop\2015미래부-업무보고\img\43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700000">
              <a:off x="735201" y="1291334"/>
              <a:ext cx="984250" cy="66489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2" descr="C:\Users\Administrator\Desktop\2015미래부-업무보고\img\4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259887">
              <a:off x="683074" y="1268760"/>
              <a:ext cx="984250" cy="66489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그룹 67"/>
          <p:cNvGrpSpPr/>
          <p:nvPr/>
        </p:nvGrpSpPr>
        <p:grpSpPr>
          <a:xfrm>
            <a:off x="4896991" y="1187318"/>
            <a:ext cx="1058183" cy="714360"/>
            <a:chOff x="4932040" y="1268760"/>
            <a:chExt cx="1058183" cy="714360"/>
          </a:xfrm>
        </p:grpSpPr>
        <p:pic>
          <p:nvPicPr>
            <p:cNvPr id="69" name="Picture 4" descr="C:\Users\Administrator\Desktop\2015미래부-업무보고\img\43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700000">
              <a:off x="5005973" y="1318228"/>
              <a:ext cx="984250" cy="66489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3" descr="C:\Users\Administrator\Desktop\2015미래부-업무보고\img\42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259887">
              <a:off x="4932040" y="1268760"/>
              <a:ext cx="984250" cy="66489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그룹 70"/>
          <p:cNvGrpSpPr/>
          <p:nvPr/>
        </p:nvGrpSpPr>
        <p:grpSpPr>
          <a:xfrm>
            <a:off x="648025" y="4000180"/>
            <a:ext cx="1047005" cy="718181"/>
            <a:chOff x="683074" y="4081622"/>
            <a:chExt cx="1047005" cy="718181"/>
          </a:xfrm>
        </p:grpSpPr>
        <p:pic>
          <p:nvPicPr>
            <p:cNvPr id="73" name="Picture 4" descr="C:\Users\Administrator\Desktop\2015미래부-업무보고\img\43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700000">
              <a:off x="745829" y="4134911"/>
              <a:ext cx="984250" cy="66489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4" descr="C:\Users\Administrator\Desktop\2015미래부-업무보고\img\4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259887">
              <a:off x="683074" y="4081622"/>
              <a:ext cx="984250" cy="66489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그룹 74"/>
          <p:cNvGrpSpPr/>
          <p:nvPr/>
        </p:nvGrpSpPr>
        <p:grpSpPr>
          <a:xfrm>
            <a:off x="4896991" y="4000180"/>
            <a:ext cx="1058183" cy="710928"/>
            <a:chOff x="4932040" y="4081622"/>
            <a:chExt cx="1058183" cy="710928"/>
          </a:xfrm>
        </p:grpSpPr>
        <p:pic>
          <p:nvPicPr>
            <p:cNvPr id="76" name="Picture 4" descr="C:\Users\Administrator\Desktop\2015미래부-업무보고\img\43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700000">
              <a:off x="5005973" y="4127658"/>
              <a:ext cx="984250" cy="66489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5" descr="C:\Users\Administrator\Desktop\2015미래부-업무보고\img\44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259887">
              <a:off x="4932040" y="4081622"/>
              <a:ext cx="984250" cy="66489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9" name="TextBox 54"/>
          <p:cNvSpPr txBox="1"/>
          <p:nvPr/>
        </p:nvSpPr>
        <p:spPr>
          <a:xfrm>
            <a:off x="4830839" y="2080656"/>
            <a:ext cx="3805814" cy="61555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4950" indent="-234950" fontAlgn="base">
              <a:spcAft>
                <a:spcPct val="0"/>
              </a:spcAft>
              <a:buClr>
                <a:prstClr val="black">
                  <a:lumMod val="85000"/>
                  <a:lumOff val="15000"/>
                </a:prstClr>
              </a:buClr>
              <a:buFont typeface="Arial" panose="020B0604020202020204" pitchFamily="34" charset="0"/>
              <a:buChar char="•"/>
            </a:pPr>
            <a:r>
              <a:rPr kumimoji="1" lang="ko-KR" altLang="en-US" sz="1700" spc="-1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전략적 </a:t>
            </a:r>
            <a:r>
              <a:rPr kumimoji="1" lang="en-US" altLang="ko-KR" sz="1700" spc="-1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Innovation + </a:t>
            </a:r>
            <a:r>
              <a:rPr kumimoji="1" lang="ko-KR" altLang="en-US" sz="1700" spc="-1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혁신적 </a:t>
            </a:r>
            <a:r>
              <a:rPr kumimoji="1" lang="en-US" altLang="ko-KR" sz="1700" spc="-1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R&amp;D </a:t>
            </a:r>
            <a:br>
              <a:rPr kumimoji="1" lang="en-US" altLang="ko-KR" sz="1700" spc="-1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</a:br>
            <a:r>
              <a:rPr kumimoji="1" lang="ko-KR" altLang="en-US" sz="1700" spc="-1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추진 프로그램 창설</a:t>
            </a:r>
          </a:p>
        </p:txBody>
      </p:sp>
      <p:sp>
        <p:nvSpPr>
          <p:cNvPr id="80" name="TextBox 54"/>
          <p:cNvSpPr txBox="1"/>
          <p:nvPr/>
        </p:nvSpPr>
        <p:spPr>
          <a:xfrm>
            <a:off x="4830839" y="2714908"/>
            <a:ext cx="3805814" cy="3925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4950" indent="-234950" fontAlgn="base">
              <a:lnSpc>
                <a:spcPct val="120000"/>
              </a:lnSpc>
              <a:spcAft>
                <a:spcPct val="0"/>
              </a:spcAft>
              <a:buClr>
                <a:prstClr val="black">
                  <a:lumMod val="85000"/>
                  <a:lumOff val="15000"/>
                </a:prstClr>
              </a:buClr>
              <a:buFont typeface="Arial" panose="020B0604020202020204" pitchFamily="34" charset="0"/>
              <a:buChar char="•"/>
            </a:pPr>
            <a:r>
              <a:rPr kumimoji="1" lang="ko-KR" altLang="en-US" sz="1700" spc="-1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사업재편ㆍ첨단설비 도입 혜택 확대 </a:t>
            </a:r>
          </a:p>
        </p:txBody>
      </p:sp>
      <p:sp>
        <p:nvSpPr>
          <p:cNvPr id="81" name="TextBox 54"/>
          <p:cNvSpPr txBox="1"/>
          <p:nvPr/>
        </p:nvSpPr>
        <p:spPr>
          <a:xfrm>
            <a:off x="4830839" y="3126150"/>
            <a:ext cx="3805814" cy="4062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4950" indent="-234950" fontAlgn="base">
              <a:lnSpc>
                <a:spcPct val="120000"/>
              </a:lnSpc>
              <a:spcAft>
                <a:spcPct val="0"/>
              </a:spcAft>
              <a:buClr>
                <a:prstClr val="black">
                  <a:lumMod val="85000"/>
                  <a:lumOff val="15000"/>
                </a:prstClr>
              </a:buClr>
              <a:buFont typeface="Arial" panose="020B0604020202020204" pitchFamily="34" charset="0"/>
              <a:buChar char="•"/>
            </a:pPr>
            <a:r>
              <a:rPr kumimoji="1" lang="en-US" altLang="ko-KR" sz="1700" spc="-1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FTA</a:t>
            </a:r>
            <a:r>
              <a:rPr kumimoji="1" lang="ko-KR" altLang="en-US" sz="1700" spc="-1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 </a:t>
            </a:r>
            <a:r>
              <a:rPr kumimoji="1" lang="en-US" altLang="ko-KR" sz="1700" spc="-1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:</a:t>
            </a:r>
            <a:r>
              <a:rPr kumimoji="1" lang="ko-KR" altLang="en-US" sz="1700" spc="-1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 </a:t>
            </a:r>
            <a:r>
              <a:rPr kumimoji="1" lang="en-US" altLang="ko-KR" sz="1700" spc="-1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19%('14) → 70%('18) </a:t>
            </a:r>
          </a:p>
        </p:txBody>
      </p:sp>
      <p:sp>
        <p:nvSpPr>
          <p:cNvPr id="83" name="TextBox 54"/>
          <p:cNvSpPr txBox="1"/>
          <p:nvPr/>
        </p:nvSpPr>
        <p:spPr>
          <a:xfrm>
            <a:off x="571473" y="4880460"/>
            <a:ext cx="3805814" cy="4062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4950" indent="-234950" fontAlgn="base">
              <a:lnSpc>
                <a:spcPct val="120000"/>
              </a:lnSpc>
              <a:spcAft>
                <a:spcPct val="0"/>
              </a:spcAft>
              <a:buClr>
                <a:prstClr val="black">
                  <a:lumMod val="85000"/>
                  <a:lumOff val="15000"/>
                </a:prstClr>
              </a:buClr>
              <a:buFont typeface="Arial" panose="020B0604020202020204" pitchFamily="34" charset="0"/>
              <a:buChar char="•"/>
            </a:pPr>
            <a:r>
              <a:rPr kumimoji="1" lang="en-US" altLang="ko-KR" sz="1700" spc="-1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7</a:t>
            </a:r>
            <a:r>
              <a:rPr kumimoji="1" lang="ko-KR" altLang="en-US" sz="1700" spc="-1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대 </a:t>
            </a:r>
            <a:r>
              <a:rPr kumimoji="1" lang="ko-KR" altLang="en-US" sz="1700" spc="-1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신흥산업</a:t>
            </a:r>
            <a:r>
              <a:rPr kumimoji="1" lang="en-US" altLang="ko-KR" sz="1600" spc="-1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(</a:t>
            </a:r>
            <a:r>
              <a:rPr kumimoji="1" lang="ko-KR" altLang="en-US" sz="1600" spc="-1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新</a:t>
            </a:r>
            <a:r>
              <a:rPr kumimoji="1" lang="en-US" altLang="ko-KR" sz="1600" spc="-1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ICT, </a:t>
            </a:r>
            <a:r>
              <a:rPr kumimoji="1" lang="ko-KR" altLang="en-US" sz="1600" spc="-1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바이오 등</a:t>
            </a:r>
            <a:r>
              <a:rPr kumimoji="1" lang="en-US" altLang="ko-KR" sz="1600" spc="-1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) </a:t>
            </a:r>
            <a:r>
              <a:rPr kumimoji="1" lang="ko-KR" altLang="en-US" sz="1700" spc="-1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육성</a:t>
            </a:r>
          </a:p>
        </p:txBody>
      </p:sp>
      <p:sp>
        <p:nvSpPr>
          <p:cNvPr id="84" name="직사각형 83"/>
          <p:cNvSpPr/>
          <p:nvPr/>
        </p:nvSpPr>
        <p:spPr>
          <a:xfrm>
            <a:off x="745348" y="6086198"/>
            <a:ext cx="3636693" cy="28988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30325" eaLnBrk="0" latinLnBrk="0" hangingPunct="0">
              <a:lnSpc>
                <a:spcPts val="1500"/>
              </a:lnSpc>
              <a:spcAft>
                <a:spcPts val="600"/>
              </a:spcAft>
              <a:buSzPct val="100000"/>
              <a:defRPr/>
            </a:pPr>
            <a:r>
              <a:rPr lang="en-US" altLang="ko-KR" sz="1400" b="1" kern="0" spc="-2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* </a:t>
            </a:r>
            <a:r>
              <a:rPr lang="ko-KR" altLang="en-US" sz="1400" b="1" kern="0" spc="-2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중관촌</a:t>
            </a:r>
            <a:r>
              <a:rPr lang="en-US" altLang="ko-KR" sz="1400" b="1" kern="0" spc="-2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, </a:t>
            </a:r>
            <a:r>
              <a:rPr lang="ko-KR" altLang="en-US" sz="1400" b="1" kern="0" spc="-2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상해 장강 지구 등</a:t>
            </a:r>
            <a:endParaRPr lang="ko-KR" altLang="en-US" sz="1400" b="1" kern="0" spc="-2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</p:txBody>
      </p:sp>
      <p:sp>
        <p:nvSpPr>
          <p:cNvPr id="85" name="TextBox 54"/>
          <p:cNvSpPr txBox="1"/>
          <p:nvPr/>
        </p:nvSpPr>
        <p:spPr>
          <a:xfrm>
            <a:off x="571472" y="5283837"/>
            <a:ext cx="4066851" cy="3925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4950" indent="-234950" fontAlgn="base">
              <a:lnSpc>
                <a:spcPct val="120000"/>
              </a:lnSpc>
              <a:spcAft>
                <a:spcPct val="0"/>
              </a:spcAft>
              <a:buClr>
                <a:prstClr val="black">
                  <a:lumMod val="85000"/>
                  <a:lumOff val="15000"/>
                </a:prstClr>
              </a:buClr>
              <a:buFont typeface="Arial" panose="020B0604020202020204" pitchFamily="34" charset="0"/>
              <a:buChar char="•"/>
            </a:pPr>
            <a:r>
              <a:rPr kumimoji="1" lang="ko-KR" altLang="en-US" sz="1700" spc="-1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세계의 공장→거대 내수시장→창조의 중국</a:t>
            </a:r>
            <a:endParaRPr kumimoji="1" lang="ko-KR" altLang="en-US" sz="1700" spc="-10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FFFFFF">
                      <a:lumMod val="85000"/>
                      <a:alpha val="0"/>
                    </a:srgbClr>
                  </a:gs>
                </a:gsLst>
                <a:lin ang="108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86" name="TextBox 54"/>
          <p:cNvSpPr txBox="1"/>
          <p:nvPr/>
        </p:nvSpPr>
        <p:spPr>
          <a:xfrm>
            <a:off x="571473" y="5673492"/>
            <a:ext cx="3805814" cy="3925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4950" indent="-234950" fontAlgn="base">
              <a:lnSpc>
                <a:spcPct val="120000"/>
              </a:lnSpc>
              <a:spcAft>
                <a:spcPct val="0"/>
              </a:spcAft>
              <a:buClr>
                <a:prstClr val="black">
                  <a:lumMod val="85000"/>
                  <a:lumOff val="15000"/>
                </a:prstClr>
              </a:buClr>
              <a:buFont typeface="Arial" panose="020B0604020202020204" pitchFamily="34" charset="0"/>
              <a:buChar char="•"/>
            </a:pPr>
            <a:r>
              <a:rPr kumimoji="1" lang="en-US" altLang="ko-KR" sz="1700" spc="-1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'</a:t>
            </a:r>
            <a:r>
              <a:rPr kumimoji="1" lang="ko-KR" altLang="en-US" sz="1700" spc="-1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자주혁신 시범단지</a:t>
            </a:r>
            <a:r>
              <a:rPr kumimoji="1" lang="en-US" altLang="ko-KR" sz="1700" spc="-1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' </a:t>
            </a:r>
            <a:r>
              <a:rPr kumimoji="1" lang="ko-KR" altLang="en-US" sz="1700" spc="-1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활성화</a:t>
            </a:r>
          </a:p>
        </p:txBody>
      </p:sp>
      <p:sp>
        <p:nvSpPr>
          <p:cNvPr id="88" name="TextBox 54"/>
          <p:cNvSpPr txBox="1"/>
          <p:nvPr/>
        </p:nvSpPr>
        <p:spPr>
          <a:xfrm>
            <a:off x="4830839" y="4880460"/>
            <a:ext cx="3805814" cy="4062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4950" indent="-234950" fontAlgn="base">
              <a:lnSpc>
                <a:spcPct val="120000"/>
              </a:lnSpc>
              <a:spcAft>
                <a:spcPct val="0"/>
              </a:spcAft>
              <a:buClr>
                <a:prstClr val="black">
                  <a:lumMod val="85000"/>
                  <a:lumOff val="15000"/>
                </a:prstClr>
              </a:buClr>
              <a:buFont typeface="Arial" panose="020B0604020202020204" pitchFamily="34" charset="0"/>
              <a:buChar char="•"/>
            </a:pPr>
            <a:r>
              <a:rPr kumimoji="1" lang="en-US" altLang="ko-KR" sz="1700" spc="-1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'</a:t>
            </a:r>
            <a:r>
              <a:rPr kumimoji="1" lang="ko-KR" altLang="en-US" sz="1700" spc="-1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첨단기술전략 </a:t>
            </a:r>
            <a:r>
              <a:rPr kumimoji="1" lang="en-US" altLang="ko-KR" sz="1700" spc="-1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2020</a:t>
            </a:r>
            <a:r>
              <a:rPr kumimoji="1" lang="en-US" altLang="ko-KR" sz="1700" spc="-1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'</a:t>
            </a:r>
            <a:endParaRPr kumimoji="1" lang="en-US" altLang="ko-KR" sz="1700" spc="-10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FFFFFF">
                      <a:lumMod val="85000"/>
                      <a:alpha val="0"/>
                    </a:srgbClr>
                  </a:gs>
                </a:gsLst>
                <a:lin ang="108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89" name="TextBox 54"/>
          <p:cNvSpPr txBox="1"/>
          <p:nvPr/>
        </p:nvSpPr>
        <p:spPr>
          <a:xfrm>
            <a:off x="4830839" y="5276976"/>
            <a:ext cx="3805814" cy="4062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4950" indent="-234950" fontAlgn="base">
              <a:lnSpc>
                <a:spcPct val="120000"/>
              </a:lnSpc>
              <a:spcAft>
                <a:spcPct val="0"/>
              </a:spcAft>
              <a:buClr>
                <a:prstClr val="black">
                  <a:lumMod val="85000"/>
                  <a:lumOff val="15000"/>
                </a:prstClr>
              </a:buClr>
              <a:buFont typeface="Arial" panose="020B0604020202020204" pitchFamily="34" charset="0"/>
              <a:buChar char="•"/>
            </a:pPr>
            <a:r>
              <a:rPr kumimoji="1" lang="en-US" altLang="ko-KR" sz="1700" spc="-1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'</a:t>
            </a:r>
            <a:r>
              <a:rPr kumimoji="1" lang="ko-KR" altLang="en-US" sz="1700" spc="-1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디지털 독일 </a:t>
            </a:r>
            <a:r>
              <a:rPr kumimoji="1" lang="en-US" altLang="ko-KR" sz="1700" spc="-1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2015'</a:t>
            </a:r>
            <a:endParaRPr kumimoji="1" lang="ko-KR" altLang="en-US" sz="1700" spc="-10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FFFFFF">
                      <a:lumMod val="85000"/>
                      <a:alpha val="0"/>
                    </a:srgbClr>
                  </a:gs>
                </a:gsLst>
                <a:lin ang="108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90" name="TextBox 54"/>
          <p:cNvSpPr txBox="1"/>
          <p:nvPr/>
        </p:nvSpPr>
        <p:spPr>
          <a:xfrm>
            <a:off x="4830839" y="5673492"/>
            <a:ext cx="3805814" cy="4062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4950" indent="-234950" fontAlgn="base">
              <a:lnSpc>
                <a:spcPct val="120000"/>
              </a:lnSpc>
              <a:spcAft>
                <a:spcPct val="0"/>
              </a:spcAft>
              <a:buClr>
                <a:prstClr val="black">
                  <a:lumMod val="85000"/>
                  <a:lumOff val="15000"/>
                </a:prstClr>
              </a:buClr>
              <a:buFont typeface="Arial" panose="020B0604020202020204" pitchFamily="34" charset="0"/>
              <a:buChar char="•"/>
            </a:pPr>
            <a:r>
              <a:rPr kumimoji="1" lang="ko-KR" altLang="en-US" sz="1700" spc="-1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중소기업 </a:t>
            </a:r>
            <a:r>
              <a:rPr kumimoji="1" lang="en-US" altLang="ko-KR" sz="1700" spc="-1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R&amp;D </a:t>
            </a:r>
            <a:r>
              <a:rPr kumimoji="1" lang="ko-KR" altLang="en-US" sz="1700" spc="-1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지원 </a:t>
            </a:r>
            <a:r>
              <a:rPr kumimoji="1" lang="ko-KR" altLang="en-US" sz="1700" spc="-1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강화 </a:t>
            </a:r>
            <a:r>
              <a:rPr kumimoji="1" lang="en-US" altLang="ko-KR" sz="1700" spc="-1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(</a:t>
            </a:r>
            <a:r>
              <a:rPr kumimoji="1" lang="ko-KR" altLang="en-US" sz="1700" spc="-1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히든챔피언</a:t>
            </a:r>
            <a:r>
              <a:rPr kumimoji="1" lang="en-US" altLang="ko-KR" sz="1700" spc="-1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6244610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자유형 1"/>
          <p:cNvSpPr/>
          <p:nvPr/>
        </p:nvSpPr>
        <p:spPr>
          <a:xfrm flipV="1">
            <a:off x="1662050" y="2601502"/>
            <a:ext cx="7481950" cy="45719"/>
          </a:xfrm>
          <a:custGeom>
            <a:avLst/>
            <a:gdLst>
              <a:gd name="connsiteX0" fmla="*/ 0 w 8334302"/>
              <a:gd name="connsiteY0" fmla="*/ 0 h 0"/>
              <a:gd name="connsiteX1" fmla="*/ 8334302 w 833430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34302">
                <a:moveTo>
                  <a:pt x="0" y="0"/>
                </a:moveTo>
                <a:lnTo>
                  <a:pt x="8334302" y="0"/>
                </a:lnTo>
              </a:path>
            </a:pathLst>
          </a:custGeom>
          <a:noFill/>
          <a:ln w="19050" cap="rnd">
            <a:solidFill>
              <a:schemeClr val="accent1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1662050" y="3086243"/>
            <a:ext cx="1329148" cy="449980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 w="952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100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06254" y="3040529"/>
            <a:ext cx="148262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 fontAlgn="base">
              <a:spcAft>
                <a:spcPct val="0"/>
              </a:spcAft>
              <a:buClr>
                <a:prstClr val="black">
                  <a:lumMod val="85000"/>
                  <a:lumOff val="15000"/>
                </a:prstClr>
              </a:buClr>
            </a:pPr>
            <a:r>
              <a:rPr kumimoji="1" lang="ko-KR" altLang="en-US" sz="2800" b="1" spc="-40" dirty="0" smtClean="0">
                <a:gradFill>
                  <a:gsLst>
                    <a:gs pos="100000">
                      <a:prstClr val="white"/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전략 </a:t>
            </a:r>
            <a:r>
              <a:rPr kumimoji="1" lang="en-US" altLang="ko-KR" sz="2800" b="1" spc="-40" dirty="0" smtClean="0">
                <a:gradFill>
                  <a:gsLst>
                    <a:gs pos="100000">
                      <a:prstClr val="white"/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I</a:t>
            </a:r>
            <a:endParaRPr kumimoji="1" lang="ko-KR" altLang="en-US" sz="2800" b="1" spc="-40" dirty="0">
              <a:gradFill>
                <a:gsLst>
                  <a:gs pos="100000">
                    <a:prstClr val="white"/>
                  </a:gs>
                  <a:gs pos="100000">
                    <a:srgbClr val="FFFFFF">
                      <a:lumMod val="85000"/>
                      <a:alpha val="0"/>
                    </a:srgbClr>
                  </a:gs>
                </a:gsLst>
                <a:lin ang="108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080772" y="3028398"/>
            <a:ext cx="46805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defRPr/>
            </a:pPr>
            <a:r>
              <a:rPr lang="ko-KR" altLang="en-US" sz="3200" b="1" kern="0" spc="-90" dirty="0">
                <a:gradFill>
                  <a:gsLst>
                    <a:gs pos="100000">
                      <a:srgbClr val="145CAC"/>
                    </a:gs>
                    <a:gs pos="100000">
                      <a:srgbClr val="00589A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미래성장동력</a:t>
            </a:r>
            <a:r>
              <a:rPr lang="ko-KR" altLang="en-US" sz="2800" kern="0" spc="-9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589A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 창출</a:t>
            </a: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080772" y="3769876"/>
            <a:ext cx="46805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defRPr/>
            </a:pPr>
            <a:r>
              <a:rPr lang="ko-KR" altLang="en-US" sz="2800" kern="0" spc="-90" dirty="0">
                <a:gradFill>
                  <a:gsLst>
                    <a:gs pos="100000">
                      <a:prstClr val="white">
                        <a:lumMod val="75000"/>
                      </a:prstClr>
                    </a:gs>
                    <a:gs pos="100000">
                      <a:srgbClr val="00589A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방송 </a:t>
            </a:r>
            <a:r>
              <a:rPr lang="ko-KR" altLang="en-US" sz="2800" kern="0" spc="-90" dirty="0" smtClean="0">
                <a:gradFill>
                  <a:gsLst>
                    <a:gs pos="100000">
                      <a:prstClr val="white">
                        <a:lumMod val="75000"/>
                      </a:prstClr>
                    </a:gs>
                    <a:gs pos="100000">
                      <a:srgbClr val="00589A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산업 </a:t>
            </a:r>
            <a:r>
              <a:rPr lang="ko-KR" altLang="en-US" sz="2800" kern="0" spc="-90" dirty="0">
                <a:gradFill>
                  <a:gsLst>
                    <a:gs pos="100000">
                      <a:prstClr val="white">
                        <a:lumMod val="75000"/>
                      </a:prstClr>
                    </a:gs>
                    <a:gs pos="100000">
                      <a:srgbClr val="00589A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활성화</a:t>
            </a:r>
          </a:p>
        </p:txBody>
      </p:sp>
      <p:sp>
        <p:nvSpPr>
          <p:cNvPr id="29" name="모서리가 둥근 직사각형 28"/>
          <p:cNvSpPr/>
          <p:nvPr/>
        </p:nvSpPr>
        <p:spPr>
          <a:xfrm>
            <a:off x="1662050" y="3773709"/>
            <a:ext cx="1329148" cy="449980"/>
          </a:xfrm>
          <a:prstGeom prst="roundRect">
            <a:avLst>
              <a:gd name="adj" fmla="val 0"/>
            </a:avLst>
          </a:prstGeom>
          <a:solidFill>
            <a:srgbClr val="B3D1DF"/>
          </a:solidFill>
          <a:ln w="952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100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06254" y="3727996"/>
            <a:ext cx="148262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 fontAlgn="base">
              <a:spcAft>
                <a:spcPct val="0"/>
              </a:spcAft>
              <a:buClr>
                <a:prstClr val="black">
                  <a:lumMod val="85000"/>
                  <a:lumOff val="15000"/>
                </a:prstClr>
              </a:buClr>
            </a:pPr>
            <a:r>
              <a:rPr kumimoji="1" lang="ko-KR" altLang="en-US" sz="2800" b="1" spc="-40" dirty="0" smtClean="0">
                <a:gradFill>
                  <a:gsLst>
                    <a:gs pos="100000">
                      <a:prstClr val="white"/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전략 </a:t>
            </a:r>
            <a:r>
              <a:rPr kumimoji="1" lang="en-US" altLang="ko-KR" sz="2800" b="1" spc="-40" dirty="0" smtClean="0">
                <a:gradFill>
                  <a:gsLst>
                    <a:gs pos="100000">
                      <a:prstClr val="white"/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II</a:t>
            </a:r>
            <a:endParaRPr kumimoji="1" lang="ko-KR" altLang="en-US" sz="2800" b="1" spc="-40" dirty="0">
              <a:gradFill>
                <a:gsLst>
                  <a:gs pos="100000">
                    <a:prstClr val="white"/>
                  </a:gs>
                  <a:gs pos="100000">
                    <a:srgbClr val="FFFFFF">
                      <a:lumMod val="85000"/>
                      <a:alpha val="0"/>
                    </a:srgbClr>
                  </a:gs>
                </a:gsLst>
                <a:lin ang="108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15061" y="1801805"/>
            <a:ext cx="61668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30325" eaLnBrk="0" latinLnBrk="0" hangingPunct="0">
              <a:buSzPct val="100000"/>
              <a:defRPr/>
            </a:pPr>
            <a:r>
              <a:rPr lang="ko-KR" altLang="en-US" sz="4800" b="1" kern="0" spc="-150" dirty="0" smtClean="0">
                <a:gradFill>
                  <a:gsLst>
                    <a:gs pos="0">
                      <a:srgbClr val="1F497D">
                        <a:lumMod val="50000"/>
                      </a:srgbClr>
                    </a:gs>
                    <a:gs pos="100000">
                      <a:srgbClr val="004D86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미래 </a:t>
            </a:r>
            <a:r>
              <a:rPr lang="ko-KR" altLang="en-US" sz="4800" b="1" kern="0" spc="-150" dirty="0">
                <a:gradFill>
                  <a:gsLst>
                    <a:gs pos="0">
                      <a:srgbClr val="1F497D">
                        <a:lumMod val="50000"/>
                      </a:srgbClr>
                    </a:gs>
                    <a:gs pos="100000">
                      <a:srgbClr val="004D86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대비 투자</a:t>
            </a:r>
          </a:p>
        </p:txBody>
      </p:sp>
    </p:spTree>
    <p:extLst>
      <p:ext uri="{BB962C8B-B14F-4D97-AF65-F5344CB8AC3E}">
        <p14:creationId xmlns="" xmlns:p14="http://schemas.microsoft.com/office/powerpoint/2010/main" val="2178170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 bwMode="auto">
          <a:xfrm>
            <a:off x="478159" y="242257"/>
            <a:ext cx="4334841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00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2014</a:t>
            </a:r>
            <a:r>
              <a:rPr lang="ko-KR" altLang="en-US" sz="300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년도 주요 성과와 평가</a:t>
            </a:r>
          </a:p>
        </p:txBody>
      </p:sp>
      <p:sp>
        <p:nvSpPr>
          <p:cNvPr id="152" name="직사각형 151"/>
          <p:cNvSpPr/>
          <p:nvPr/>
        </p:nvSpPr>
        <p:spPr>
          <a:xfrm>
            <a:off x="476249" y="1521302"/>
            <a:ext cx="8199439" cy="2163377"/>
          </a:xfrm>
          <a:prstGeom prst="rect">
            <a:avLst/>
          </a:prstGeom>
          <a:solidFill>
            <a:srgbClr val="F5F5F5"/>
          </a:solidFill>
          <a:ln w="6350" cap="rnd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1400">
              <a:solidFill>
                <a:prstClr val="white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54" name="직사각형 153"/>
          <p:cNvSpPr/>
          <p:nvPr/>
        </p:nvSpPr>
        <p:spPr bwMode="auto">
          <a:xfrm>
            <a:off x="2882595" y="966404"/>
            <a:ext cx="6156021" cy="368344"/>
          </a:xfrm>
          <a:prstGeom prst="rect">
            <a:avLst/>
          </a:prstGeom>
          <a:gradFill rotWithShape="1">
            <a:gsLst>
              <a:gs pos="833">
                <a:srgbClr val="FFFFFF">
                  <a:alpha val="0"/>
                </a:srgbClr>
              </a:gs>
              <a:gs pos="69550">
                <a:srgbClr val="FFFFFF"/>
              </a:gs>
              <a:gs pos="25000">
                <a:schemeClr val="bg1"/>
              </a:gs>
              <a:gs pos="100000">
                <a:srgbClr val="FFFFFF">
                  <a:alpha val="0"/>
                </a:srgbClr>
              </a:gs>
            </a:gsLst>
            <a:lin ang="21594000" scaled="0"/>
          </a:gradFill>
          <a:ln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0"/>
            </a:lightRig>
          </a:scene3d>
          <a:sp3d>
            <a:bevelT w="0" h="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atinLnBrk="0">
              <a:defRPr/>
            </a:pPr>
            <a:endParaRPr lang="ko-KR" altLang="en-US" kern="0">
              <a:solidFill>
                <a:srgbClr val="FFFF00"/>
              </a:solidFill>
              <a:latin typeface="HY헤드라인M"/>
              <a:ea typeface="HY헤드라인M"/>
            </a:endParaRPr>
          </a:p>
        </p:txBody>
      </p:sp>
      <p:cxnSp>
        <p:nvCxnSpPr>
          <p:cNvPr id="155" name="직선 연결선 154"/>
          <p:cNvCxnSpPr/>
          <p:nvPr/>
        </p:nvCxnSpPr>
        <p:spPr bwMode="auto">
          <a:xfrm flipH="1">
            <a:off x="2720412" y="1055308"/>
            <a:ext cx="5911059" cy="0"/>
          </a:xfrm>
          <a:prstGeom prst="line">
            <a:avLst/>
          </a:prstGeom>
          <a:solidFill>
            <a:srgbClr val="0066FF"/>
          </a:solidFill>
          <a:ln w="9525" cap="flat" cmpd="sng" algn="ctr">
            <a:gradFill>
              <a:gsLst>
                <a:gs pos="0">
                  <a:srgbClr val="0070C0">
                    <a:alpha val="0"/>
                  </a:srgbClr>
                </a:gs>
                <a:gs pos="21000">
                  <a:srgbClr val="0070C0"/>
                </a:gs>
                <a:gs pos="79000">
                  <a:srgbClr val="0070C0"/>
                </a:gs>
                <a:gs pos="100000">
                  <a:srgbClr val="FFFFFF">
                    <a:lumMod val="85000"/>
                    <a:alpha val="0"/>
                  </a:srgbClr>
                </a:gs>
              </a:gsLst>
              <a:lin ang="108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6" name="직선 연결선 155"/>
          <p:cNvCxnSpPr/>
          <p:nvPr/>
        </p:nvCxnSpPr>
        <p:spPr bwMode="auto">
          <a:xfrm flipH="1">
            <a:off x="2711779" y="1371768"/>
            <a:ext cx="5911059" cy="0"/>
          </a:xfrm>
          <a:prstGeom prst="line">
            <a:avLst/>
          </a:prstGeom>
          <a:solidFill>
            <a:srgbClr val="0066FF"/>
          </a:solidFill>
          <a:ln w="9525" cap="flat" cmpd="sng" algn="ctr">
            <a:gradFill>
              <a:gsLst>
                <a:gs pos="0">
                  <a:srgbClr val="0070C0">
                    <a:alpha val="0"/>
                  </a:srgbClr>
                </a:gs>
                <a:gs pos="21000">
                  <a:srgbClr val="0070C0"/>
                </a:gs>
                <a:gs pos="79000">
                  <a:srgbClr val="0070C0"/>
                </a:gs>
                <a:gs pos="100000">
                  <a:srgbClr val="FFFFFF">
                    <a:lumMod val="85000"/>
                    <a:alpha val="0"/>
                  </a:srgbClr>
                </a:gs>
              </a:gsLst>
              <a:lin ang="108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7" name="직사각형 156"/>
          <p:cNvSpPr/>
          <p:nvPr/>
        </p:nvSpPr>
        <p:spPr>
          <a:xfrm>
            <a:off x="2807064" y="1020623"/>
            <a:ext cx="6300000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ko-KR" altLang="en-US" sz="2000" b="1" kern="0" dirty="0" smtClean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rPr>
              <a:t>창조경제 성과 발현 시작</a:t>
            </a:r>
            <a:r>
              <a:rPr lang="en-US" altLang="ko-KR" sz="2000" b="1" kern="0" dirty="0" smtClean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rPr>
              <a:t>,</a:t>
            </a:r>
            <a:r>
              <a:rPr lang="ko-KR" altLang="en-US" sz="2000" b="1" kern="0" dirty="0" smtClean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rPr>
              <a:t> 미래 대응 본격화</a:t>
            </a:r>
            <a:endParaRPr lang="ko-KR" altLang="en-US" sz="2000" b="1" kern="0" dirty="0">
              <a:gradFill>
                <a:gsLst>
                  <a:gs pos="100000">
                    <a:srgbClr val="0070C0"/>
                  </a:gs>
                  <a:gs pos="0">
                    <a:srgbClr val="1F497D">
                      <a:lumMod val="75000"/>
                    </a:srgbClr>
                  </a:gs>
                </a:gsLst>
                <a:lin ang="5400000" scaled="0"/>
              </a:gradFill>
              <a:latin typeface="-윤고딕340" panose="02030504000101010101" pitchFamily="18" charset="-127"/>
              <a:ea typeface="-윤고딕340" panose="02030504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65" name="직사각형 164"/>
          <p:cNvSpPr/>
          <p:nvPr/>
        </p:nvSpPr>
        <p:spPr>
          <a:xfrm>
            <a:off x="462224" y="4406518"/>
            <a:ext cx="8213489" cy="2048381"/>
          </a:xfrm>
          <a:prstGeom prst="rect">
            <a:avLst/>
          </a:prstGeom>
          <a:solidFill>
            <a:srgbClr val="F5F5F5"/>
          </a:solidFill>
          <a:ln w="6350" cap="rnd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66" name="직사각형 165"/>
          <p:cNvSpPr/>
          <p:nvPr/>
        </p:nvSpPr>
        <p:spPr bwMode="auto">
          <a:xfrm>
            <a:off x="2381397" y="3933162"/>
            <a:ext cx="6156021" cy="368344"/>
          </a:xfrm>
          <a:prstGeom prst="rect">
            <a:avLst/>
          </a:prstGeom>
          <a:gradFill rotWithShape="1">
            <a:gsLst>
              <a:gs pos="833">
                <a:srgbClr val="FFFFFF">
                  <a:alpha val="0"/>
                </a:srgbClr>
              </a:gs>
              <a:gs pos="69550">
                <a:srgbClr val="FFFFFF"/>
              </a:gs>
              <a:gs pos="25000">
                <a:schemeClr val="bg1"/>
              </a:gs>
              <a:gs pos="100000">
                <a:srgbClr val="FFFFFF">
                  <a:alpha val="0"/>
                </a:srgbClr>
              </a:gs>
            </a:gsLst>
            <a:lin ang="21594000" scaled="0"/>
          </a:gradFill>
          <a:ln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0"/>
            </a:lightRig>
          </a:scene3d>
          <a:sp3d>
            <a:bevelT w="0" h="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atinLnBrk="0">
              <a:defRPr/>
            </a:pPr>
            <a:endParaRPr lang="ko-KR" altLang="en-US" kern="0">
              <a:solidFill>
                <a:srgbClr val="FFFF00"/>
              </a:solidFill>
              <a:latin typeface="HY헤드라인M"/>
              <a:ea typeface="HY헤드라인M"/>
            </a:endParaRPr>
          </a:p>
        </p:txBody>
      </p:sp>
      <p:cxnSp>
        <p:nvCxnSpPr>
          <p:cNvPr id="168" name="직선 연결선 167"/>
          <p:cNvCxnSpPr/>
          <p:nvPr/>
        </p:nvCxnSpPr>
        <p:spPr bwMode="auto">
          <a:xfrm flipH="1">
            <a:off x="2512998" y="4343040"/>
            <a:ext cx="5911059" cy="0"/>
          </a:xfrm>
          <a:prstGeom prst="line">
            <a:avLst/>
          </a:prstGeom>
          <a:solidFill>
            <a:srgbClr val="0066FF"/>
          </a:solidFill>
          <a:ln w="9525" cap="flat" cmpd="sng" algn="ctr">
            <a:gradFill>
              <a:gsLst>
                <a:gs pos="0">
                  <a:srgbClr val="996633">
                    <a:alpha val="0"/>
                  </a:srgbClr>
                </a:gs>
                <a:gs pos="21000">
                  <a:schemeClr val="accent6">
                    <a:lumMod val="50000"/>
                  </a:schemeClr>
                </a:gs>
                <a:gs pos="79000">
                  <a:schemeClr val="accent6">
                    <a:lumMod val="50000"/>
                  </a:schemeClr>
                </a:gs>
                <a:gs pos="100000">
                  <a:srgbClr val="FFFFFF">
                    <a:lumMod val="85000"/>
                    <a:alpha val="0"/>
                  </a:srgbClr>
                </a:gs>
              </a:gsLst>
              <a:lin ang="108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9" name="직사각형 168"/>
          <p:cNvSpPr/>
          <p:nvPr/>
        </p:nvSpPr>
        <p:spPr>
          <a:xfrm>
            <a:off x="2808504" y="3987698"/>
            <a:ext cx="6300000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ko-KR" altLang="en-US" sz="2000" b="1" kern="0" spc="-80" dirty="0" smtClean="0">
                <a:gradFill>
                  <a:gsLst>
                    <a:gs pos="100000">
                      <a:srgbClr val="663300"/>
                    </a:gs>
                    <a:gs pos="0">
                      <a:srgbClr val="996633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rPr>
              <a:t>新 </a:t>
            </a:r>
            <a:r>
              <a:rPr lang="ko-KR" altLang="en-US" sz="2000" b="1" kern="0" spc="-80" dirty="0" err="1">
                <a:gradFill>
                  <a:gsLst>
                    <a:gs pos="100000">
                      <a:srgbClr val="663300"/>
                    </a:gs>
                    <a:gs pos="0">
                      <a:srgbClr val="996633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rPr>
              <a:t>넛크래커</a:t>
            </a:r>
            <a:r>
              <a:rPr lang="ko-KR" altLang="en-US" sz="2000" b="1" kern="0" spc="-80" dirty="0">
                <a:gradFill>
                  <a:gsLst>
                    <a:gs pos="100000">
                      <a:srgbClr val="663300"/>
                    </a:gs>
                    <a:gs pos="0">
                      <a:srgbClr val="996633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rPr>
              <a:t> </a:t>
            </a:r>
            <a:r>
              <a:rPr lang="ko-KR" altLang="en-US" sz="2000" b="1" kern="0" spc="-80" dirty="0" smtClean="0">
                <a:gradFill>
                  <a:gsLst>
                    <a:gs pos="100000">
                      <a:srgbClr val="663300"/>
                    </a:gs>
                    <a:gs pos="0">
                      <a:srgbClr val="996633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rPr>
              <a:t>상황에 대비하는 성장동력 </a:t>
            </a:r>
            <a:r>
              <a:rPr lang="ko-KR" altLang="en-US" sz="2000" b="1" kern="0" spc="-80" dirty="0">
                <a:gradFill>
                  <a:gsLst>
                    <a:gs pos="100000">
                      <a:srgbClr val="663300"/>
                    </a:gs>
                    <a:gs pos="0">
                      <a:srgbClr val="996633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rPr>
              <a:t>확보 절실</a:t>
            </a:r>
          </a:p>
        </p:txBody>
      </p:sp>
      <p:cxnSp>
        <p:nvCxnSpPr>
          <p:cNvPr id="264" name="직선 연결선 263"/>
          <p:cNvCxnSpPr/>
          <p:nvPr/>
        </p:nvCxnSpPr>
        <p:spPr bwMode="auto">
          <a:xfrm flipH="1">
            <a:off x="2503877" y="4012838"/>
            <a:ext cx="5911059" cy="0"/>
          </a:xfrm>
          <a:prstGeom prst="line">
            <a:avLst/>
          </a:prstGeom>
          <a:solidFill>
            <a:srgbClr val="0066FF"/>
          </a:solidFill>
          <a:ln w="9525" cap="flat" cmpd="sng" algn="ctr">
            <a:gradFill>
              <a:gsLst>
                <a:gs pos="0">
                  <a:srgbClr val="996633">
                    <a:alpha val="0"/>
                  </a:srgbClr>
                </a:gs>
                <a:gs pos="21000">
                  <a:schemeClr val="accent6">
                    <a:lumMod val="50000"/>
                  </a:schemeClr>
                </a:gs>
                <a:gs pos="79000">
                  <a:schemeClr val="accent6">
                    <a:lumMod val="50000"/>
                  </a:schemeClr>
                </a:gs>
                <a:gs pos="100000">
                  <a:srgbClr val="FFFFFF">
                    <a:lumMod val="85000"/>
                    <a:alpha val="0"/>
                  </a:srgbClr>
                </a:gs>
              </a:gsLst>
              <a:lin ang="108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" name="그룹 127"/>
          <p:cNvGrpSpPr/>
          <p:nvPr/>
        </p:nvGrpSpPr>
        <p:grpSpPr>
          <a:xfrm>
            <a:off x="6695666" y="481896"/>
            <a:ext cx="2034326" cy="333943"/>
            <a:chOff x="5957544" y="497136"/>
            <a:chExt cx="2034326" cy="333943"/>
          </a:xfrm>
        </p:grpSpPr>
        <p:sp>
          <p:nvSpPr>
            <p:cNvPr id="129" name="모서리가 둥근 직사각형 128"/>
            <p:cNvSpPr/>
            <p:nvPr/>
          </p:nvSpPr>
          <p:spPr>
            <a:xfrm>
              <a:off x="6035047" y="525727"/>
              <a:ext cx="812855" cy="25059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 w="952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170" name="Text Box 5"/>
            <p:cNvSpPr txBox="1">
              <a:spLocks noChangeArrowheads="1"/>
            </p:cNvSpPr>
            <p:nvPr/>
          </p:nvSpPr>
          <p:spPr bwMode="auto">
            <a:xfrm>
              <a:off x="6807082" y="507914"/>
              <a:ext cx="118478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latinLnBrk="0" hangingPunct="1">
                <a:defRPr/>
              </a:pPr>
              <a:r>
                <a:rPr lang="ko-KR" altLang="en-US" sz="1500" kern="0" spc="-90" dirty="0">
                  <a:gradFill>
                    <a:gsLst>
                      <a:gs pos="100000">
                        <a:srgbClr val="4F81BD">
                          <a:lumMod val="75000"/>
                        </a:srgbClr>
                      </a:gs>
                      <a:gs pos="100000">
                        <a:srgbClr val="00589A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미래성장동력</a:t>
              </a: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5957544" y="497136"/>
              <a:ext cx="9678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base">
                <a:spcAft>
                  <a:spcPct val="0"/>
                </a:spcAft>
                <a:buClr>
                  <a:prstClr val="black">
                    <a:lumMod val="85000"/>
                    <a:lumOff val="15000"/>
                  </a:prstClr>
                </a:buClr>
              </a:pPr>
              <a:r>
                <a:rPr kumimoji="1" lang="ko-KR" altLang="en-US" sz="1400" b="1" spc="-40" dirty="0">
                  <a:gradFill>
                    <a:gsLst>
                      <a:gs pos="100000">
                        <a:prstClr val="white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미래대비</a:t>
              </a:r>
            </a:p>
          </p:txBody>
        </p:sp>
      </p:grpSp>
      <p:grpSp>
        <p:nvGrpSpPr>
          <p:cNvPr id="3" name="그룹 244"/>
          <p:cNvGrpSpPr/>
          <p:nvPr/>
        </p:nvGrpSpPr>
        <p:grpSpPr>
          <a:xfrm>
            <a:off x="467544" y="1009787"/>
            <a:ext cx="1953923" cy="402989"/>
            <a:chOff x="653751" y="1605435"/>
            <a:chExt cx="3129859" cy="402989"/>
          </a:xfrm>
        </p:grpSpPr>
        <p:sp>
          <p:nvSpPr>
            <p:cNvPr id="179" name="AutoShape 55"/>
            <p:cNvSpPr>
              <a:spLocks noChangeArrowheads="1"/>
            </p:cNvSpPr>
            <p:nvPr/>
          </p:nvSpPr>
          <p:spPr bwMode="auto">
            <a:xfrm>
              <a:off x="653751" y="1605435"/>
              <a:ext cx="3129859" cy="402989"/>
            </a:xfrm>
            <a:prstGeom prst="roundRect">
              <a:avLst>
                <a:gd name="adj" fmla="val 50000"/>
              </a:avLst>
            </a:prstGeom>
            <a:solidFill>
              <a:srgbClr val="3D7AB1"/>
            </a:solidFill>
            <a:ln w="31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2000" b="1">
                <a:solidFill>
                  <a:prstClr val="black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80" name="제목 114"/>
            <p:cNvSpPr txBox="1">
              <a:spLocks/>
            </p:cNvSpPr>
            <p:nvPr/>
          </p:nvSpPr>
          <p:spPr>
            <a:xfrm>
              <a:off x="878262" y="1644995"/>
              <a:ext cx="2654605" cy="314907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2200" b="1" kern="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주요 성과</a:t>
              </a:r>
            </a:p>
          </p:txBody>
        </p:sp>
      </p:grpSp>
      <p:grpSp>
        <p:nvGrpSpPr>
          <p:cNvPr id="4" name="그룹 279"/>
          <p:cNvGrpSpPr/>
          <p:nvPr/>
        </p:nvGrpSpPr>
        <p:grpSpPr>
          <a:xfrm>
            <a:off x="467544" y="3973346"/>
            <a:ext cx="1953923" cy="402989"/>
            <a:chOff x="653751" y="1605435"/>
            <a:chExt cx="3129859" cy="402989"/>
          </a:xfrm>
        </p:grpSpPr>
        <p:sp>
          <p:nvSpPr>
            <p:cNvPr id="183" name="AutoShape 55"/>
            <p:cNvSpPr>
              <a:spLocks noChangeArrowheads="1"/>
            </p:cNvSpPr>
            <p:nvPr/>
          </p:nvSpPr>
          <p:spPr bwMode="auto">
            <a:xfrm>
              <a:off x="653751" y="1605435"/>
              <a:ext cx="3129859" cy="402989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50000"/>
              </a:schemeClr>
            </a:solidFill>
            <a:ln w="31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2000" b="1">
                <a:solidFill>
                  <a:prstClr val="black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84" name="제목 114"/>
            <p:cNvSpPr txBox="1">
              <a:spLocks/>
            </p:cNvSpPr>
            <p:nvPr/>
          </p:nvSpPr>
          <p:spPr>
            <a:xfrm>
              <a:off x="878262" y="1644995"/>
              <a:ext cx="2654605" cy="314907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2200" b="1" kern="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보완 사항</a:t>
              </a:r>
            </a:p>
          </p:txBody>
        </p:sp>
      </p:grpSp>
      <p:sp>
        <p:nvSpPr>
          <p:cNvPr id="103" name="모서리가 둥근 직사각형 102"/>
          <p:cNvSpPr/>
          <p:nvPr/>
        </p:nvSpPr>
        <p:spPr>
          <a:xfrm>
            <a:off x="3310155" y="4830758"/>
            <a:ext cx="2591904" cy="1452012"/>
          </a:xfrm>
          <a:prstGeom prst="roundRect">
            <a:avLst>
              <a:gd name="adj" fmla="val 1876"/>
            </a:avLst>
          </a:prstGeom>
          <a:solidFill>
            <a:schemeClr val="bg1"/>
          </a:solidFill>
          <a:ln w="3175" cap="rnd">
            <a:solidFill>
              <a:srgbClr val="DDDDDD"/>
            </a:solidFill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>
              <a:solidFill>
                <a:prstClr val="white"/>
              </a:solidFill>
            </a:endParaRPr>
          </a:p>
        </p:txBody>
      </p:sp>
      <p:sp>
        <p:nvSpPr>
          <p:cNvPr id="117" name="직사각형 116"/>
          <p:cNvSpPr/>
          <p:nvPr/>
        </p:nvSpPr>
        <p:spPr>
          <a:xfrm>
            <a:off x="3436666" y="5186238"/>
            <a:ext cx="2350800" cy="1054009"/>
          </a:xfrm>
          <a:prstGeom prst="rect">
            <a:avLst/>
          </a:prstGeom>
          <a:solidFill>
            <a:schemeClr val="bg1"/>
          </a:solidFill>
          <a:ln w="3175" cap="rnd">
            <a:solidFill>
              <a:srgbClr val="DDDDDD"/>
            </a:solidFill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prstClr val="white"/>
              </a:solidFill>
            </a:endParaRPr>
          </a:p>
        </p:txBody>
      </p:sp>
      <p:sp>
        <p:nvSpPr>
          <p:cNvPr id="118" name="직사각형 117"/>
          <p:cNvSpPr/>
          <p:nvPr/>
        </p:nvSpPr>
        <p:spPr>
          <a:xfrm>
            <a:off x="3436666" y="5186240"/>
            <a:ext cx="2350800" cy="194556"/>
          </a:xfrm>
          <a:prstGeom prst="rect">
            <a:avLst/>
          </a:prstGeom>
          <a:solidFill>
            <a:srgbClr val="DDDDDD"/>
          </a:solidFill>
          <a:ln w="317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prstClr val="white"/>
              </a:solidFill>
            </a:endParaRPr>
          </a:p>
        </p:txBody>
      </p:sp>
      <p:sp>
        <p:nvSpPr>
          <p:cNvPr id="119" name="직사각형 118"/>
          <p:cNvSpPr/>
          <p:nvPr/>
        </p:nvSpPr>
        <p:spPr>
          <a:xfrm>
            <a:off x="4308782" y="5153859"/>
            <a:ext cx="147027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05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기술도입  </a:t>
            </a:r>
            <a:r>
              <a:rPr lang="ko-KR" altLang="en-US" sz="90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en-US" altLang="ko-KR" sz="90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(</a:t>
            </a:r>
            <a:r>
              <a:rPr lang="ko-KR" altLang="en-US" sz="90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단위</a:t>
            </a:r>
            <a:r>
              <a:rPr lang="en-US" altLang="ko-KR" sz="90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:</a:t>
            </a:r>
            <a:r>
              <a:rPr lang="ko-KR" altLang="en-US" sz="900" dirty="0" err="1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백만불</a:t>
            </a:r>
            <a:r>
              <a:rPr lang="en-US" altLang="ko-KR" sz="90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)</a:t>
            </a:r>
            <a:endParaRPr lang="ko-KR" altLang="en-US" sz="900" dirty="0">
              <a:gradFill>
                <a:gsLst>
                  <a:gs pos="100000">
                    <a:srgbClr val="000000"/>
                  </a:gs>
                  <a:gs pos="100000">
                    <a:srgbClr val="BBE0E3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</p:txBody>
      </p:sp>
      <p:sp>
        <p:nvSpPr>
          <p:cNvPr id="121" name="직사각형 120"/>
          <p:cNvSpPr/>
          <p:nvPr/>
        </p:nvSpPr>
        <p:spPr>
          <a:xfrm>
            <a:off x="3543468" y="5977380"/>
            <a:ext cx="2127846" cy="192855"/>
          </a:xfrm>
          <a:prstGeom prst="rect">
            <a:avLst/>
          </a:prstGeom>
          <a:solidFill>
            <a:srgbClr val="236A8D"/>
          </a:solidFill>
          <a:ln w="15875" cap="rnd">
            <a:noFill/>
            <a:tailEnd type="none"/>
          </a:ln>
          <a:effectLst>
            <a:innerShdw blurRad="63500">
              <a:schemeClr val="tx2">
                <a:lumMod val="75000"/>
                <a:alpha val="73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2" name="사다리꼴 121"/>
          <p:cNvSpPr/>
          <p:nvPr/>
        </p:nvSpPr>
        <p:spPr>
          <a:xfrm>
            <a:off x="3543468" y="5821206"/>
            <a:ext cx="2127846" cy="154284"/>
          </a:xfrm>
          <a:prstGeom prst="trapezoid">
            <a:avLst>
              <a:gd name="adj" fmla="val 64961"/>
            </a:avLst>
          </a:prstGeom>
          <a:solidFill>
            <a:schemeClr val="bg1">
              <a:lumMod val="95000"/>
            </a:schemeClr>
          </a:solidFill>
          <a:ln w="6350" cap="rnd">
            <a:solidFill>
              <a:schemeClr val="bg1">
                <a:lumMod val="85000"/>
              </a:schemeClr>
            </a:solidFill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3" name="Text Box 170"/>
          <p:cNvSpPr txBox="1">
            <a:spLocks noChangeArrowheads="1"/>
          </p:cNvSpPr>
          <p:nvPr/>
        </p:nvSpPr>
        <p:spPr bwMode="auto">
          <a:xfrm>
            <a:off x="4723786" y="5418130"/>
            <a:ext cx="799385" cy="235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>
            <a:spAutoFit/>
          </a:bodyPr>
          <a:lstStyle/>
          <a:p>
            <a:pPr algn="ctr" eaLnBrk="0" latinLnBrk="0" hangingPunct="0">
              <a:lnSpc>
                <a:spcPct val="80000"/>
              </a:lnSpc>
              <a:buSzPct val="100000"/>
              <a:defRPr/>
            </a:pPr>
            <a:r>
              <a:rPr lang="en-US" altLang="ko-KR" sz="1100" b="1" dirty="0">
                <a:gradFill>
                  <a:gsLst>
                    <a:gs pos="100000">
                      <a:srgbClr val="0070C0"/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21594000" scaled="0"/>
                </a:gradFill>
                <a:latin typeface="-윤고딕330" pitchFamily="18" charset="-127"/>
                <a:ea typeface="-윤고딕330" pitchFamily="18" charset="-127"/>
              </a:rPr>
              <a:t>12,038</a:t>
            </a:r>
            <a:endParaRPr lang="ko-KR" altLang="en-US" sz="1100" b="1" dirty="0">
              <a:gradFill>
                <a:gsLst>
                  <a:gs pos="100000">
                    <a:srgbClr val="0070C0"/>
                  </a:gs>
                  <a:gs pos="100000">
                    <a:prstClr val="black">
                      <a:lumMod val="85000"/>
                      <a:lumOff val="15000"/>
                    </a:prstClr>
                  </a:gs>
                </a:gsLst>
                <a:lin ang="21594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24" name="Text Box 170"/>
          <p:cNvSpPr txBox="1">
            <a:spLocks noChangeArrowheads="1"/>
          </p:cNvSpPr>
          <p:nvPr/>
        </p:nvSpPr>
        <p:spPr bwMode="auto">
          <a:xfrm>
            <a:off x="4208043" y="5411875"/>
            <a:ext cx="776161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>
            <a:spAutoFit/>
          </a:bodyPr>
          <a:lstStyle/>
          <a:p>
            <a:pPr algn="ctr" eaLnBrk="0" latinLnBrk="0" hangingPunct="0">
              <a:lnSpc>
                <a:spcPts val="1500"/>
              </a:lnSpc>
              <a:buSzPct val="100000"/>
              <a:defRPr/>
            </a:pPr>
            <a:r>
              <a:rPr lang="en-US" altLang="ko-KR" sz="11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11,052</a:t>
            </a:r>
            <a:endParaRPr lang="ko-KR" altLang="en-US" sz="1100" kern="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prstClr val="white">
                      <a:lumMod val="75000"/>
                    </a:prstClr>
                  </a:gs>
                  <a:gs pos="100000">
                    <a:prstClr val="white">
                      <a:lumMod val="65000"/>
                    </a:prstClr>
                  </a:gs>
                </a:gsLst>
                <a:lin ang="5400000" scaled="0"/>
              </a:gradFill>
              <a:latin typeface="-윤고딕340" pitchFamily="18" charset="-127"/>
              <a:ea typeface="-윤고딕340" pitchFamily="18" charset="-127"/>
            </a:endParaRPr>
          </a:p>
        </p:txBody>
      </p:sp>
      <p:sp>
        <p:nvSpPr>
          <p:cNvPr id="130" name="제목 114"/>
          <p:cNvSpPr txBox="1">
            <a:spLocks/>
          </p:cNvSpPr>
          <p:nvPr/>
        </p:nvSpPr>
        <p:spPr>
          <a:xfrm>
            <a:off x="3842535" y="5953596"/>
            <a:ext cx="401071" cy="240422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eaLnBrk="0" latinLnBrk="0" hangingPunct="0">
              <a:defRPr/>
            </a:pPr>
            <a:r>
              <a:rPr lang="en-US" altLang="ko-KR" sz="1200" kern="0" spc="-9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'11</a:t>
            </a:r>
            <a:endParaRPr lang="ko-KR" altLang="en-US" sz="1200" kern="0" spc="-9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40" panose="02030504000101010101" pitchFamily="18" charset="-127"/>
              <a:ea typeface="-윤고딕340" panose="02030504000101010101" pitchFamily="18" charset="-127"/>
              <a:cs typeface="Arial" pitchFamily="34" charset="0"/>
            </a:endParaRPr>
          </a:p>
        </p:txBody>
      </p:sp>
      <p:grpSp>
        <p:nvGrpSpPr>
          <p:cNvPr id="5" name="그룹 284"/>
          <p:cNvGrpSpPr/>
          <p:nvPr/>
        </p:nvGrpSpPr>
        <p:grpSpPr>
          <a:xfrm>
            <a:off x="5035672" y="5597157"/>
            <a:ext cx="205930" cy="306837"/>
            <a:chOff x="2966984" y="8254663"/>
            <a:chExt cx="289837" cy="335238"/>
          </a:xfrm>
        </p:grpSpPr>
        <p:sp>
          <p:nvSpPr>
            <p:cNvPr id="132" name="Rectangle 29"/>
            <p:cNvSpPr>
              <a:spLocks noChangeArrowheads="1"/>
            </p:cNvSpPr>
            <p:nvPr/>
          </p:nvSpPr>
          <p:spPr bwMode="auto">
            <a:xfrm rot="10800000">
              <a:off x="2966984" y="8254663"/>
              <a:ext cx="289837" cy="335238"/>
            </a:xfrm>
            <a:prstGeom prst="rect">
              <a:avLst/>
            </a:prstGeom>
            <a:gradFill rotWithShape="1">
              <a:gsLst>
                <a:gs pos="100000">
                  <a:srgbClr val="0070C0"/>
                </a:gs>
                <a:gs pos="0">
                  <a:schemeClr val="accent1">
                    <a:lumMod val="75000"/>
                  </a:schemeClr>
                </a:gs>
                <a:gs pos="51000">
                  <a:srgbClr val="0070C0"/>
                </a:gs>
                <a:gs pos="45000">
                  <a:schemeClr val="accent1">
                    <a:lumMod val="75000"/>
                  </a:schemeClr>
                </a:gs>
              </a:gsLst>
              <a:lin ang="10800000" scaled="0"/>
            </a:gradFill>
            <a:ln>
              <a:noFill/>
            </a:ln>
            <a:effectLst>
              <a:reflection blurRad="6350" stA="32000" endPos="9000" dir="5400000" sy="-100000" algn="bl" rotWithShape="0"/>
            </a:effectLst>
            <a:extLst/>
          </p:spPr>
          <p:txBody>
            <a:bodyPr wrap="none" anchor="ctr"/>
            <a:lstStyle/>
            <a:p>
              <a:endParaRPr lang="ko-KR" altLang="en-US" sz="1600">
                <a:solidFill>
                  <a:prstClr val="black"/>
                </a:solidFill>
              </a:endParaRPr>
            </a:p>
          </p:txBody>
        </p:sp>
        <p:sp>
          <p:nvSpPr>
            <p:cNvPr id="133" name="직사각형 132"/>
            <p:cNvSpPr/>
            <p:nvPr/>
          </p:nvSpPr>
          <p:spPr>
            <a:xfrm>
              <a:off x="3100469" y="8254663"/>
              <a:ext cx="51027" cy="335238"/>
            </a:xfrm>
            <a:prstGeom prst="rect">
              <a:avLst/>
            </a:prstGeom>
            <a:gradFill>
              <a:gsLst>
                <a:gs pos="0">
                  <a:srgbClr val="3E7898">
                    <a:tint val="66000"/>
                    <a:satMod val="160000"/>
                    <a:alpha val="0"/>
                  </a:srgbClr>
                </a:gs>
                <a:gs pos="50000">
                  <a:srgbClr val="FFFFFF">
                    <a:alpha val="73000"/>
                  </a:srgbClr>
                </a:gs>
                <a:gs pos="100000">
                  <a:srgbClr val="3E7898">
                    <a:tint val="23500"/>
                    <a:satMod val="160000"/>
                    <a:alpha val="0"/>
                  </a:srgbClr>
                </a:gs>
              </a:gsLst>
              <a:lin ang="0" scaled="0"/>
            </a:gradFill>
            <a:ln w="15875" cap="rnd" cmpd="sng" algn="ctr">
              <a:noFill/>
              <a:prstDash val="solid"/>
              <a:tailEnd type="none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그룹 297"/>
          <p:cNvGrpSpPr/>
          <p:nvPr/>
        </p:nvGrpSpPr>
        <p:grpSpPr>
          <a:xfrm>
            <a:off x="3940105" y="5725565"/>
            <a:ext cx="205930" cy="178428"/>
            <a:chOff x="2966984" y="8254663"/>
            <a:chExt cx="289837" cy="335238"/>
          </a:xfrm>
        </p:grpSpPr>
        <p:sp>
          <p:nvSpPr>
            <p:cNvPr id="135" name="Rectangle 29"/>
            <p:cNvSpPr>
              <a:spLocks noChangeArrowheads="1"/>
            </p:cNvSpPr>
            <p:nvPr/>
          </p:nvSpPr>
          <p:spPr bwMode="auto">
            <a:xfrm rot="10800000">
              <a:off x="2966984" y="8254663"/>
              <a:ext cx="289837" cy="335238"/>
            </a:xfrm>
            <a:prstGeom prst="rect">
              <a:avLst/>
            </a:prstGeom>
            <a:gradFill rotWithShape="1">
              <a:gsLst>
                <a:gs pos="100000">
                  <a:schemeClr val="tx1">
                    <a:lumMod val="50000"/>
                    <a:lumOff val="50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  <a:gs pos="51000">
                  <a:schemeClr val="tx1">
                    <a:lumMod val="65000"/>
                    <a:lumOff val="35000"/>
                  </a:schemeClr>
                </a:gs>
                <a:gs pos="45000">
                  <a:schemeClr val="tx1">
                    <a:lumMod val="75000"/>
                    <a:lumOff val="25000"/>
                  </a:schemeClr>
                </a:gs>
              </a:gsLst>
              <a:lin ang="10800000" scaled="0"/>
            </a:gradFill>
            <a:ln>
              <a:noFill/>
            </a:ln>
            <a:effectLst>
              <a:reflection blurRad="6350" stA="32000" endPos="9000" dir="5400000" sy="-100000" algn="bl" rotWithShape="0"/>
            </a:effectLst>
            <a:extLst/>
          </p:spPr>
          <p:txBody>
            <a:bodyPr wrap="none" anchor="ctr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38" name="직사각형 137"/>
            <p:cNvSpPr/>
            <p:nvPr/>
          </p:nvSpPr>
          <p:spPr>
            <a:xfrm>
              <a:off x="3100469" y="8254663"/>
              <a:ext cx="51027" cy="335238"/>
            </a:xfrm>
            <a:prstGeom prst="rect">
              <a:avLst/>
            </a:prstGeom>
            <a:gradFill>
              <a:gsLst>
                <a:gs pos="0">
                  <a:srgbClr val="3E7898">
                    <a:tint val="66000"/>
                    <a:satMod val="160000"/>
                    <a:alpha val="0"/>
                  </a:srgbClr>
                </a:gs>
                <a:gs pos="50000">
                  <a:srgbClr val="FFFFFF">
                    <a:alpha val="73000"/>
                  </a:srgbClr>
                </a:gs>
                <a:gs pos="100000">
                  <a:srgbClr val="3E7898">
                    <a:tint val="23500"/>
                    <a:satMod val="160000"/>
                    <a:alpha val="0"/>
                  </a:srgbClr>
                </a:gs>
              </a:gsLst>
              <a:lin ang="0" scaled="0"/>
            </a:gradFill>
            <a:ln w="15875" cap="rnd" cmpd="sng" algn="ctr">
              <a:noFill/>
              <a:prstDash val="solid"/>
              <a:tailEnd type="none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그룹 297"/>
          <p:cNvGrpSpPr/>
          <p:nvPr/>
        </p:nvGrpSpPr>
        <p:grpSpPr>
          <a:xfrm>
            <a:off x="4502994" y="5649078"/>
            <a:ext cx="205930" cy="254916"/>
            <a:chOff x="2966984" y="8254663"/>
            <a:chExt cx="289837" cy="335238"/>
          </a:xfrm>
        </p:grpSpPr>
        <p:sp>
          <p:nvSpPr>
            <p:cNvPr id="150" name="Rectangle 29"/>
            <p:cNvSpPr>
              <a:spLocks noChangeArrowheads="1"/>
            </p:cNvSpPr>
            <p:nvPr/>
          </p:nvSpPr>
          <p:spPr bwMode="auto">
            <a:xfrm rot="10800000">
              <a:off x="2966984" y="8254663"/>
              <a:ext cx="289837" cy="335238"/>
            </a:xfrm>
            <a:prstGeom prst="rect">
              <a:avLst/>
            </a:prstGeom>
            <a:gradFill rotWithShape="1">
              <a:gsLst>
                <a:gs pos="100000">
                  <a:schemeClr val="tx1">
                    <a:lumMod val="50000"/>
                    <a:lumOff val="50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  <a:gs pos="51000">
                  <a:schemeClr val="tx1">
                    <a:lumMod val="65000"/>
                    <a:lumOff val="35000"/>
                  </a:schemeClr>
                </a:gs>
                <a:gs pos="45000">
                  <a:schemeClr val="tx1">
                    <a:lumMod val="75000"/>
                    <a:lumOff val="25000"/>
                  </a:schemeClr>
                </a:gs>
              </a:gsLst>
              <a:lin ang="10800000" scaled="0"/>
            </a:gradFill>
            <a:ln>
              <a:noFill/>
            </a:ln>
            <a:effectLst>
              <a:reflection blurRad="6350" stA="32000" endPos="9000" dir="5400000" sy="-100000" algn="bl" rotWithShape="0"/>
            </a:effectLst>
            <a:extLst/>
          </p:spPr>
          <p:txBody>
            <a:bodyPr wrap="none" anchor="ctr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7" name="직사각형 166"/>
            <p:cNvSpPr/>
            <p:nvPr/>
          </p:nvSpPr>
          <p:spPr>
            <a:xfrm>
              <a:off x="3100469" y="8254663"/>
              <a:ext cx="51027" cy="335238"/>
            </a:xfrm>
            <a:prstGeom prst="rect">
              <a:avLst/>
            </a:prstGeom>
            <a:gradFill>
              <a:gsLst>
                <a:gs pos="0">
                  <a:srgbClr val="3E7898">
                    <a:tint val="66000"/>
                    <a:satMod val="160000"/>
                    <a:alpha val="0"/>
                  </a:srgbClr>
                </a:gs>
                <a:gs pos="50000">
                  <a:srgbClr val="FFFFFF">
                    <a:alpha val="73000"/>
                  </a:srgbClr>
                </a:gs>
                <a:gs pos="100000">
                  <a:srgbClr val="3E7898">
                    <a:tint val="23500"/>
                    <a:satMod val="160000"/>
                    <a:alpha val="0"/>
                  </a:srgbClr>
                </a:gs>
              </a:gsLst>
              <a:lin ang="0" scaled="0"/>
            </a:gradFill>
            <a:ln w="15875" cap="rnd" cmpd="sng" algn="ctr">
              <a:noFill/>
              <a:prstDash val="solid"/>
              <a:tailEnd type="none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prstClr val="white"/>
                </a:solidFill>
              </a:endParaRPr>
            </a:p>
          </p:txBody>
        </p:sp>
      </p:grpSp>
      <p:sp>
        <p:nvSpPr>
          <p:cNvPr id="171" name="Text Box 170"/>
          <p:cNvSpPr txBox="1">
            <a:spLocks noChangeArrowheads="1"/>
          </p:cNvSpPr>
          <p:nvPr/>
        </p:nvSpPr>
        <p:spPr bwMode="auto">
          <a:xfrm>
            <a:off x="3652318" y="5494645"/>
            <a:ext cx="776161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>
            <a:spAutoFit/>
          </a:bodyPr>
          <a:lstStyle/>
          <a:p>
            <a:pPr algn="ctr" eaLnBrk="0" latinLnBrk="0" hangingPunct="0">
              <a:lnSpc>
                <a:spcPts val="1500"/>
              </a:lnSpc>
              <a:buSzPct val="100000"/>
              <a:defRPr/>
            </a:pPr>
            <a:r>
              <a:rPr lang="en-US" altLang="ko-KR" sz="11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9,900</a:t>
            </a:r>
            <a:endParaRPr lang="ko-KR" altLang="en-US" sz="1100" kern="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prstClr val="white">
                      <a:lumMod val="75000"/>
                    </a:prstClr>
                  </a:gs>
                  <a:gs pos="100000">
                    <a:prstClr val="white">
                      <a:lumMod val="65000"/>
                    </a:prstClr>
                  </a:gs>
                </a:gsLst>
                <a:lin ang="5400000" scaled="0"/>
              </a:gradFill>
              <a:latin typeface="-윤고딕340" pitchFamily="18" charset="-127"/>
              <a:ea typeface="-윤고딕340" pitchFamily="18" charset="-127"/>
            </a:endParaRPr>
          </a:p>
        </p:txBody>
      </p:sp>
      <p:sp>
        <p:nvSpPr>
          <p:cNvPr id="186" name="AutoShape 55"/>
          <p:cNvSpPr>
            <a:spLocks noChangeArrowheads="1"/>
          </p:cNvSpPr>
          <p:nvPr/>
        </p:nvSpPr>
        <p:spPr bwMode="auto">
          <a:xfrm>
            <a:off x="3490809" y="4641610"/>
            <a:ext cx="2195610" cy="379804"/>
          </a:xfrm>
          <a:prstGeom prst="roundRect">
            <a:avLst>
              <a:gd name="adj" fmla="val 12480"/>
            </a:avLst>
          </a:prstGeom>
          <a:gradFill>
            <a:gsLst>
              <a:gs pos="100000">
                <a:schemeClr val="bg1">
                  <a:lumMod val="85000"/>
                </a:schemeClr>
              </a:gs>
              <a:gs pos="0">
                <a:schemeClr val="bg1"/>
              </a:gs>
            </a:gsLst>
            <a:lin ang="5400000" scaled="0"/>
          </a:gra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sz="1500">
              <a:solidFill>
                <a:prstClr val="black"/>
              </a:solidFill>
              <a:latin typeface="굴림" pitchFamily="50" charset="-127"/>
            </a:endParaRPr>
          </a:p>
        </p:txBody>
      </p:sp>
      <p:sp>
        <p:nvSpPr>
          <p:cNvPr id="105" name="직사각형 104"/>
          <p:cNvSpPr/>
          <p:nvPr/>
        </p:nvSpPr>
        <p:spPr>
          <a:xfrm>
            <a:off x="3652318" y="4665639"/>
            <a:ext cx="190757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ko-KR" altLang="en-US" sz="1500" b="1" kern="0" spc="-100" dirty="0" smtClean="0">
                <a:gradFill>
                  <a:gsLst>
                    <a:gs pos="100000">
                      <a:srgbClr val="1F497D">
                        <a:lumMod val="75000"/>
                      </a:srgb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핵심 원천기술 </a:t>
            </a:r>
            <a:r>
              <a:rPr lang="ko-KR" altLang="en-US" sz="1500" b="1" kern="0" spc="-100" dirty="0">
                <a:gradFill>
                  <a:gsLst>
                    <a:gs pos="100000">
                      <a:srgbClr val="1F497D">
                        <a:lumMod val="75000"/>
                      </a:srgb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부족</a:t>
            </a:r>
          </a:p>
        </p:txBody>
      </p:sp>
      <p:sp>
        <p:nvSpPr>
          <p:cNvPr id="106" name="모서리가 둥근 직사각형 105"/>
          <p:cNvSpPr/>
          <p:nvPr/>
        </p:nvSpPr>
        <p:spPr>
          <a:xfrm>
            <a:off x="627850" y="4835152"/>
            <a:ext cx="2591904" cy="1452012"/>
          </a:xfrm>
          <a:prstGeom prst="roundRect">
            <a:avLst>
              <a:gd name="adj" fmla="val 1876"/>
            </a:avLst>
          </a:prstGeom>
          <a:solidFill>
            <a:schemeClr val="bg1"/>
          </a:solidFill>
          <a:ln w="3175" cap="rnd">
            <a:solidFill>
              <a:srgbClr val="DDDDDD"/>
            </a:solidFill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>
              <a:solidFill>
                <a:prstClr val="white"/>
              </a:solidFill>
            </a:endParaRPr>
          </a:p>
        </p:txBody>
      </p:sp>
      <p:sp>
        <p:nvSpPr>
          <p:cNvPr id="109" name="직사각형 108"/>
          <p:cNvSpPr/>
          <p:nvPr/>
        </p:nvSpPr>
        <p:spPr>
          <a:xfrm>
            <a:off x="602849" y="5193317"/>
            <a:ext cx="2636563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defTabSz="1330325" eaLnBrk="0" latinLnBrk="0" hangingPunct="0">
              <a:lnSpc>
                <a:spcPts val="15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ko-KR" altLang="en-US" sz="1300" b="1" kern="0" spc="-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세계교역 둔화 및 글로벌경쟁 심화</a:t>
            </a:r>
            <a:endParaRPr lang="ko-KR" altLang="en-US" sz="1300" b="1" kern="0" spc="-5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</p:txBody>
      </p:sp>
      <p:sp>
        <p:nvSpPr>
          <p:cNvPr id="111" name="직사각형 110"/>
          <p:cNvSpPr/>
          <p:nvPr/>
        </p:nvSpPr>
        <p:spPr>
          <a:xfrm>
            <a:off x="602849" y="5531862"/>
            <a:ext cx="2636563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defTabSz="1330325" eaLnBrk="0" latinLnBrk="0" hangingPunct="0">
              <a:lnSpc>
                <a:spcPts val="15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ko-KR" altLang="en-US" sz="1300" b="1" kern="0" spc="-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고</a:t>
            </a:r>
            <a:r>
              <a:rPr lang="ko-KR" altLang="en-US" sz="1300" b="1" kern="0" spc="-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령화 등 고비용 생산구조 고착</a:t>
            </a:r>
            <a:endParaRPr lang="ko-KR" altLang="en-US" sz="1300" b="1" kern="0" spc="-5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</p:txBody>
      </p:sp>
      <p:sp>
        <p:nvSpPr>
          <p:cNvPr id="116" name="직사각형 115"/>
          <p:cNvSpPr/>
          <p:nvPr/>
        </p:nvSpPr>
        <p:spPr>
          <a:xfrm>
            <a:off x="602849" y="5870406"/>
            <a:ext cx="2636563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defTabSz="1330325" eaLnBrk="0" latinLnBrk="0" hangingPunct="0">
              <a:lnSpc>
                <a:spcPts val="15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ko-KR" altLang="en-US" sz="1300" b="1" kern="0" spc="-7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기획</a:t>
            </a:r>
            <a:r>
              <a:rPr lang="en-US" altLang="ko-KR" sz="1300" b="1" kern="0" spc="-7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, </a:t>
            </a:r>
            <a:r>
              <a:rPr lang="ko-KR" altLang="en-US" sz="1300" b="1" kern="0" spc="-7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설계 등 소프트파워 부족</a:t>
            </a:r>
            <a:endParaRPr lang="ko-KR" altLang="en-US" sz="1300" b="1" kern="0" spc="-7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</p:txBody>
      </p:sp>
      <p:sp>
        <p:nvSpPr>
          <p:cNvPr id="188" name="AutoShape 55"/>
          <p:cNvSpPr>
            <a:spLocks noChangeArrowheads="1"/>
          </p:cNvSpPr>
          <p:nvPr/>
        </p:nvSpPr>
        <p:spPr bwMode="auto">
          <a:xfrm>
            <a:off x="801152" y="4641610"/>
            <a:ext cx="2195610" cy="379804"/>
          </a:xfrm>
          <a:prstGeom prst="roundRect">
            <a:avLst>
              <a:gd name="adj" fmla="val 14043"/>
            </a:avLst>
          </a:prstGeom>
          <a:gradFill>
            <a:gsLst>
              <a:gs pos="100000">
                <a:schemeClr val="bg1">
                  <a:lumMod val="85000"/>
                </a:schemeClr>
              </a:gs>
              <a:gs pos="0">
                <a:schemeClr val="bg1"/>
              </a:gs>
            </a:gsLst>
            <a:lin ang="5400000" scaled="0"/>
          </a:gra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sz="1500">
              <a:solidFill>
                <a:prstClr val="black"/>
              </a:solidFill>
              <a:latin typeface="굴림" pitchFamily="50" charset="-127"/>
            </a:endParaRPr>
          </a:p>
        </p:txBody>
      </p:sp>
      <p:sp>
        <p:nvSpPr>
          <p:cNvPr id="139" name="직사각형 138"/>
          <p:cNvSpPr/>
          <p:nvPr/>
        </p:nvSpPr>
        <p:spPr>
          <a:xfrm>
            <a:off x="800681" y="4722362"/>
            <a:ext cx="224624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30325" eaLnBrk="0" latinLnBrk="0" hangingPunct="0">
              <a:lnSpc>
                <a:spcPct val="70000"/>
              </a:lnSpc>
              <a:spcAft>
                <a:spcPts val="600"/>
              </a:spcAft>
              <a:buSzPct val="100000"/>
              <a:defRPr/>
            </a:pPr>
            <a:r>
              <a:rPr lang="ko-KR" altLang="en-US" sz="1500" b="1" kern="0" spc="-100" dirty="0" smtClean="0">
                <a:gradFill>
                  <a:gsLst>
                    <a:gs pos="100000">
                      <a:srgbClr val="1F497D">
                        <a:lumMod val="75000"/>
                      </a:srgb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주력산업 </a:t>
            </a:r>
            <a:r>
              <a:rPr lang="ko-KR" altLang="en-US" sz="1500" b="1" kern="0" spc="-100" dirty="0">
                <a:gradFill>
                  <a:gsLst>
                    <a:gs pos="100000">
                      <a:srgbClr val="1F497D">
                        <a:lumMod val="75000"/>
                      </a:srgb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경쟁력 약화</a:t>
            </a:r>
          </a:p>
        </p:txBody>
      </p:sp>
      <p:sp>
        <p:nvSpPr>
          <p:cNvPr id="189" name="모서리가 둥근 직사각형 188"/>
          <p:cNvSpPr/>
          <p:nvPr/>
        </p:nvSpPr>
        <p:spPr>
          <a:xfrm>
            <a:off x="6069471" y="4533268"/>
            <a:ext cx="2484000" cy="1781617"/>
          </a:xfrm>
          <a:prstGeom prst="roundRect">
            <a:avLst>
              <a:gd name="adj" fmla="val 3551"/>
            </a:avLst>
          </a:prstGeom>
          <a:solidFill>
            <a:srgbClr val="DBD6BF"/>
          </a:solidFill>
          <a:ln w="25400" cap="rnd">
            <a:solidFill>
              <a:schemeClr val="bg1"/>
            </a:solidFill>
            <a:prstDash val="solid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90" name="Text Box 5"/>
          <p:cNvSpPr txBox="1">
            <a:spLocks noChangeArrowheads="1"/>
          </p:cNvSpPr>
          <p:nvPr/>
        </p:nvSpPr>
        <p:spPr bwMode="auto">
          <a:xfrm>
            <a:off x="6208933" y="4666584"/>
            <a:ext cx="217614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indent="-176213">
              <a:buFont typeface="Arial" panose="020B0604020202020204" pitchFamily="34" charset="0"/>
              <a:buChar char="•"/>
            </a:pPr>
            <a:r>
              <a:rPr lang="ko-KR" altLang="en-US" sz="150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현장의 목소리</a:t>
            </a:r>
            <a:endParaRPr lang="ko-KR" altLang="en-US" sz="1500" dirty="0">
              <a:gradFill>
                <a:gsLst>
                  <a:gs pos="100000">
                    <a:srgbClr val="000000"/>
                  </a:gs>
                  <a:gs pos="100000">
                    <a:srgbClr val="BBE0E3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91" name="TextBox 41"/>
          <p:cNvSpPr txBox="1"/>
          <p:nvPr/>
        </p:nvSpPr>
        <p:spPr>
          <a:xfrm>
            <a:off x="6024197" y="5225461"/>
            <a:ext cx="252691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contourClr>
                <a:schemeClr val="accent1">
                  <a:lumMod val="7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200" b="1" spc="-70" dirty="0" smtClean="0">
                <a:ln w="3175">
                  <a:noFill/>
                </a:ln>
                <a:gradFill>
                  <a:gsLst>
                    <a:gs pos="100000">
                      <a:srgbClr val="663300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HY신명조" pitchFamily="18" charset="-127"/>
                <a:ea typeface="HY신명조" pitchFamily="18" charset="-127"/>
                <a:sym typeface="Wingdings"/>
              </a:rPr>
              <a:t>“정부 전체 </a:t>
            </a:r>
            <a:r>
              <a:rPr lang="en-US" altLang="ko-KR" sz="1200" b="1" spc="-70" dirty="0" smtClean="0">
                <a:ln w="3175">
                  <a:noFill/>
                </a:ln>
                <a:gradFill>
                  <a:gsLst>
                    <a:gs pos="100000">
                      <a:srgbClr val="663300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HY신명조" pitchFamily="18" charset="-127"/>
                <a:ea typeface="HY신명조" pitchFamily="18" charset="-127"/>
                <a:sym typeface="Wingdings"/>
              </a:rPr>
              <a:t>R&amp;D </a:t>
            </a:r>
            <a:r>
              <a:rPr lang="ko-KR" altLang="en-US" sz="1200" b="1" spc="-70" dirty="0" smtClean="0">
                <a:ln w="3175">
                  <a:noFill/>
                </a:ln>
                <a:gradFill>
                  <a:gsLst>
                    <a:gs pos="100000">
                      <a:srgbClr val="663300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HY신명조" pitchFamily="18" charset="-127"/>
                <a:ea typeface="HY신명조" pitchFamily="18" charset="-127"/>
                <a:sym typeface="Wingdings"/>
              </a:rPr>
              <a:t>투자에 대한 전략이    </a:t>
            </a:r>
            <a:endParaRPr lang="en-US" altLang="ko-KR" sz="1200" b="1" spc="-70" dirty="0" smtClean="0">
              <a:ln w="3175">
                <a:noFill/>
              </a:ln>
              <a:gradFill>
                <a:gsLst>
                  <a:gs pos="100000">
                    <a:srgbClr val="663300"/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HY신명조" pitchFamily="18" charset="-127"/>
              <a:ea typeface="HY신명조" pitchFamily="18" charset="-127"/>
              <a:sym typeface="Wingdings"/>
            </a:endParaRPr>
          </a:p>
          <a:p>
            <a:r>
              <a:rPr lang="en-US" altLang="ko-KR" sz="1200" b="1" spc="-70" dirty="0">
                <a:ln w="3175">
                  <a:noFill/>
                </a:ln>
                <a:gradFill>
                  <a:gsLst>
                    <a:gs pos="100000">
                      <a:srgbClr val="663300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HY신명조" pitchFamily="18" charset="-127"/>
                <a:ea typeface="HY신명조" pitchFamily="18" charset="-127"/>
                <a:sym typeface="Wingdings"/>
              </a:rPr>
              <a:t> </a:t>
            </a:r>
            <a:r>
              <a:rPr lang="en-US" altLang="ko-KR" sz="1200" b="1" spc="-70" dirty="0" smtClean="0">
                <a:ln w="3175">
                  <a:noFill/>
                </a:ln>
                <a:gradFill>
                  <a:gsLst>
                    <a:gs pos="100000">
                      <a:srgbClr val="663300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HY신명조" pitchFamily="18" charset="-127"/>
                <a:ea typeface="HY신명조" pitchFamily="18" charset="-127"/>
                <a:sym typeface="Wingdings"/>
              </a:rPr>
              <a:t>   </a:t>
            </a:r>
            <a:r>
              <a:rPr lang="ko-KR" altLang="en-US" sz="1200" b="1" spc="-70" dirty="0" smtClean="0">
                <a:ln w="3175">
                  <a:noFill/>
                </a:ln>
                <a:gradFill>
                  <a:gsLst>
                    <a:gs pos="100000">
                      <a:srgbClr val="663300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HY신명조" pitchFamily="18" charset="-127"/>
                <a:ea typeface="HY신명조" pitchFamily="18" charset="-127"/>
                <a:sym typeface="Wingdings"/>
              </a:rPr>
              <a:t>부족하다</a:t>
            </a:r>
            <a:r>
              <a:rPr lang="en-US" altLang="ko-KR" sz="1200" b="1" spc="-70" dirty="0" smtClean="0">
                <a:ln w="3175">
                  <a:noFill/>
                </a:ln>
                <a:gradFill>
                  <a:gsLst>
                    <a:gs pos="100000">
                      <a:srgbClr val="663300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HY신명조" pitchFamily="18" charset="-127"/>
                <a:ea typeface="HY신명조" pitchFamily="18" charset="-127"/>
                <a:sym typeface="Wingdings"/>
              </a:rPr>
              <a:t>.”</a:t>
            </a:r>
            <a:endParaRPr lang="en-US" altLang="ko-KR" sz="1200" b="1" spc="-70" dirty="0">
              <a:ln w="3175">
                <a:noFill/>
              </a:ln>
              <a:gradFill>
                <a:gsLst>
                  <a:gs pos="100000">
                    <a:srgbClr val="663300"/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HY신명조" pitchFamily="18" charset="-127"/>
              <a:ea typeface="HY신명조" pitchFamily="18" charset="-127"/>
              <a:sym typeface="Wingdings"/>
            </a:endParaRPr>
          </a:p>
        </p:txBody>
      </p:sp>
      <p:sp>
        <p:nvSpPr>
          <p:cNvPr id="193" name="TextBox 41"/>
          <p:cNvSpPr txBox="1"/>
          <p:nvPr/>
        </p:nvSpPr>
        <p:spPr>
          <a:xfrm>
            <a:off x="6024197" y="5703639"/>
            <a:ext cx="252691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contourClr>
                <a:schemeClr val="accent1">
                  <a:lumMod val="7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200" b="1" spc="-120" dirty="0" smtClean="0">
                <a:ln w="3175">
                  <a:noFill/>
                </a:ln>
                <a:gradFill>
                  <a:gsLst>
                    <a:gs pos="100000">
                      <a:srgbClr val="663300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HY신명조" pitchFamily="18" charset="-127"/>
                <a:ea typeface="HY신명조" pitchFamily="18" charset="-127"/>
                <a:sym typeface="Wingdings"/>
              </a:rPr>
              <a:t>“시장과 괴리된 연구수행으로 기업</a:t>
            </a:r>
            <a:endParaRPr lang="en-US" altLang="ko-KR" sz="1200" b="1" spc="-120" dirty="0" smtClean="0">
              <a:ln w="3175">
                <a:noFill/>
              </a:ln>
              <a:gradFill>
                <a:gsLst>
                  <a:gs pos="100000">
                    <a:srgbClr val="663300"/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HY신명조" pitchFamily="18" charset="-127"/>
              <a:ea typeface="HY신명조" pitchFamily="18" charset="-127"/>
              <a:sym typeface="Wingdings"/>
            </a:endParaRPr>
          </a:p>
          <a:p>
            <a:r>
              <a:rPr lang="en-US" altLang="ko-KR" sz="1200" b="1" spc="-120" dirty="0">
                <a:ln w="3175">
                  <a:noFill/>
                </a:ln>
                <a:gradFill>
                  <a:gsLst>
                    <a:gs pos="100000">
                      <a:srgbClr val="663300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HY신명조" pitchFamily="18" charset="-127"/>
                <a:ea typeface="HY신명조" pitchFamily="18" charset="-127"/>
                <a:sym typeface="Wingdings"/>
              </a:rPr>
              <a:t> </a:t>
            </a:r>
            <a:r>
              <a:rPr lang="en-US" altLang="ko-KR" sz="1200" b="1" spc="-120" dirty="0" smtClean="0">
                <a:ln w="3175">
                  <a:noFill/>
                </a:ln>
                <a:gradFill>
                  <a:gsLst>
                    <a:gs pos="100000">
                      <a:srgbClr val="663300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HY신명조" pitchFamily="18" charset="-127"/>
                <a:ea typeface="HY신명조" pitchFamily="18" charset="-127"/>
                <a:sym typeface="Wingdings"/>
              </a:rPr>
              <a:t>   </a:t>
            </a:r>
            <a:r>
              <a:rPr lang="ko-KR" altLang="en-US" sz="1200" b="1" spc="-120" dirty="0" smtClean="0">
                <a:ln w="3175">
                  <a:noFill/>
                </a:ln>
                <a:gradFill>
                  <a:gsLst>
                    <a:gs pos="100000">
                      <a:srgbClr val="663300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HY신명조" pitchFamily="18" charset="-127"/>
                <a:ea typeface="HY신명조" pitchFamily="18" charset="-127"/>
                <a:sym typeface="Wingdings"/>
              </a:rPr>
              <a:t>에서 쓸 연구성과가 없다</a:t>
            </a:r>
            <a:r>
              <a:rPr lang="en-US" altLang="ko-KR" sz="1200" b="1" spc="-120" dirty="0" smtClean="0">
                <a:ln w="3175">
                  <a:noFill/>
                </a:ln>
                <a:gradFill>
                  <a:gsLst>
                    <a:gs pos="100000">
                      <a:srgbClr val="663300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HY신명조" pitchFamily="18" charset="-127"/>
                <a:ea typeface="HY신명조" pitchFamily="18" charset="-127"/>
                <a:sym typeface="Wingdings"/>
              </a:rPr>
              <a:t>.”</a:t>
            </a:r>
            <a:endParaRPr lang="en-US" altLang="ko-KR" sz="1200" b="1" spc="-120" dirty="0">
              <a:ln w="3175">
                <a:noFill/>
              </a:ln>
              <a:gradFill>
                <a:gsLst>
                  <a:gs pos="100000">
                    <a:srgbClr val="663300"/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HY신명조" pitchFamily="18" charset="-127"/>
              <a:ea typeface="HY신명조" pitchFamily="18" charset="-127"/>
              <a:sym typeface="Wingdings"/>
            </a:endParaRPr>
          </a:p>
        </p:txBody>
      </p:sp>
      <p:sp>
        <p:nvSpPr>
          <p:cNvPr id="194" name="직사각형 193"/>
          <p:cNvSpPr/>
          <p:nvPr/>
        </p:nvSpPr>
        <p:spPr>
          <a:xfrm>
            <a:off x="6076959" y="4944163"/>
            <a:ext cx="2428892" cy="2616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en-US" altLang="ko-KR" sz="1100" b="1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- </a:t>
            </a:r>
            <a:r>
              <a:rPr lang="ko-KR" altLang="en-US" sz="1100" b="1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대국민토론회 </a:t>
            </a:r>
            <a:r>
              <a:rPr lang="en-US" altLang="ko-KR" sz="1100" b="1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('14.12</a:t>
            </a:r>
            <a:r>
              <a:rPr lang="ko-KR" altLang="en-US" sz="1100" b="1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월</a:t>
            </a:r>
            <a:r>
              <a:rPr lang="en-US" altLang="ko-KR" sz="1100" b="1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) -</a:t>
            </a:r>
          </a:p>
        </p:txBody>
      </p:sp>
      <p:sp>
        <p:nvSpPr>
          <p:cNvPr id="312" name="모서리가 둥근 직사각형 8"/>
          <p:cNvSpPr/>
          <p:nvPr/>
        </p:nvSpPr>
        <p:spPr>
          <a:xfrm>
            <a:off x="563699" y="1643068"/>
            <a:ext cx="4039547" cy="196839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314" name="모서리가 둥근 직사각형 8"/>
          <p:cNvSpPr/>
          <p:nvPr/>
        </p:nvSpPr>
        <p:spPr>
          <a:xfrm>
            <a:off x="4735663" y="1643068"/>
            <a:ext cx="3868111" cy="196839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320" name="직사각형 319"/>
          <p:cNvSpPr/>
          <p:nvPr/>
        </p:nvSpPr>
        <p:spPr>
          <a:xfrm>
            <a:off x="563698" y="1645162"/>
            <a:ext cx="4039549" cy="366989"/>
          </a:xfrm>
          <a:prstGeom prst="rect">
            <a:avLst/>
          </a:prstGeom>
          <a:gradFill>
            <a:gsLst>
              <a:gs pos="0">
                <a:srgbClr val="0070C0">
                  <a:alpha val="0"/>
                </a:srgbClr>
              </a:gs>
              <a:gs pos="0">
                <a:srgbClr val="0070C0"/>
              </a:gs>
            </a:gsLst>
            <a:lin ang="10800000" scaled="0"/>
          </a:gradFill>
          <a:ln w="15875" cap="rnd">
            <a:noFill/>
            <a:tailEnd type="triangl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prstClr val="white"/>
              </a:solidFill>
            </a:endParaRPr>
          </a:p>
        </p:txBody>
      </p:sp>
      <p:sp>
        <p:nvSpPr>
          <p:cNvPr id="325" name="직사각형 324"/>
          <p:cNvSpPr/>
          <p:nvPr/>
        </p:nvSpPr>
        <p:spPr>
          <a:xfrm>
            <a:off x="4751368" y="1645162"/>
            <a:ext cx="3852406" cy="366989"/>
          </a:xfrm>
          <a:prstGeom prst="rect">
            <a:avLst/>
          </a:prstGeom>
          <a:gradFill>
            <a:gsLst>
              <a:gs pos="0">
                <a:srgbClr val="334CD1"/>
              </a:gs>
              <a:gs pos="100000">
                <a:srgbClr val="3C33B7"/>
              </a:gs>
            </a:gsLst>
            <a:lin ang="10800000" scaled="0"/>
          </a:gradFill>
          <a:ln w="15875" cap="rnd">
            <a:noFill/>
            <a:tailEnd type="triangl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prstClr val="white"/>
              </a:solidFill>
            </a:endParaRPr>
          </a:p>
        </p:txBody>
      </p:sp>
      <p:sp>
        <p:nvSpPr>
          <p:cNvPr id="317" name="제목 114"/>
          <p:cNvSpPr txBox="1">
            <a:spLocks/>
          </p:cNvSpPr>
          <p:nvPr/>
        </p:nvSpPr>
        <p:spPr>
          <a:xfrm>
            <a:off x="1257278" y="1636760"/>
            <a:ext cx="2741806" cy="394998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defTabSz="1330325" eaLnBrk="0" latinLnBrk="0" hangingPunct="0">
              <a:lnSpc>
                <a:spcPts val="2000"/>
              </a:lnSpc>
              <a:spcAft>
                <a:spcPts val="600"/>
              </a:spcAft>
              <a:buSzPct val="100000"/>
              <a:defRPr/>
            </a:pPr>
            <a:r>
              <a:rPr lang="ko-KR" altLang="en-US" kern="0" spc="-10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산업 혁신 ∙ 미래 </a:t>
            </a:r>
            <a:r>
              <a:rPr lang="ko-KR" altLang="en-US" kern="0" spc="-10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대응</a:t>
            </a:r>
            <a:endParaRPr lang="ko-KR" altLang="en-US" kern="0" spc="-10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40" pitchFamily="18" charset="-127"/>
              <a:ea typeface="-윤고딕340" pitchFamily="18" charset="-127"/>
            </a:endParaRPr>
          </a:p>
        </p:txBody>
      </p:sp>
      <p:sp>
        <p:nvSpPr>
          <p:cNvPr id="319" name="제목 114"/>
          <p:cNvSpPr txBox="1">
            <a:spLocks/>
          </p:cNvSpPr>
          <p:nvPr/>
        </p:nvSpPr>
        <p:spPr>
          <a:xfrm>
            <a:off x="4816525" y="1636760"/>
            <a:ext cx="3727422" cy="394998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defTabSz="1330325" eaLnBrk="0" latinLnBrk="0" hangingPunct="0">
              <a:lnSpc>
                <a:spcPts val="2000"/>
              </a:lnSpc>
              <a:spcAft>
                <a:spcPts val="600"/>
              </a:spcAft>
              <a:buSzPct val="100000"/>
              <a:defRPr/>
            </a:pPr>
            <a:r>
              <a:rPr lang="ko-KR" altLang="en-US" kern="0" spc="-10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창조경제 </a:t>
            </a:r>
            <a:r>
              <a:rPr lang="ko-KR" altLang="en-US" kern="0" spc="-10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성과 </a:t>
            </a:r>
            <a:r>
              <a:rPr lang="ko-KR" altLang="en-US" kern="0" spc="-10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발현</a:t>
            </a:r>
          </a:p>
        </p:txBody>
      </p:sp>
      <p:sp>
        <p:nvSpPr>
          <p:cNvPr id="329" name="직사각형 328"/>
          <p:cNvSpPr/>
          <p:nvPr/>
        </p:nvSpPr>
        <p:spPr>
          <a:xfrm>
            <a:off x="542710" y="2410334"/>
            <a:ext cx="263656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defTabSz="1330325" eaLnBrk="0" latinLnBrk="0" hangingPunct="0">
              <a:lnSpc>
                <a:spcPct val="15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ko-KR" altLang="en-US" sz="1300" b="1" kern="0" spc="-8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바이오 </a:t>
            </a:r>
            <a:r>
              <a:rPr lang="ko-KR" altLang="en-US" sz="1300" b="1" kern="0" spc="-8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미래 전략</a:t>
            </a:r>
            <a:r>
              <a:rPr lang="en-US" altLang="ko-KR" sz="1300" b="1" kern="0" spc="-8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, </a:t>
            </a:r>
            <a:br>
              <a:rPr lang="en-US" altLang="ko-KR" sz="1300" b="1" kern="0" spc="-8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</a:br>
            <a:r>
              <a:rPr lang="ko-KR" altLang="en-US" sz="1300" b="1" kern="0" spc="-8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기후변화대응 전략  </a:t>
            </a:r>
            <a:r>
              <a:rPr lang="en-US" altLang="ko-KR" sz="1300" b="1" kern="0" spc="-8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('14.7</a:t>
            </a:r>
            <a:r>
              <a:rPr lang="ko-KR" altLang="en-US" sz="1300" b="1" kern="0" spc="-8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월</a:t>
            </a:r>
            <a:r>
              <a:rPr lang="en-US" altLang="ko-KR" sz="1300" b="1" kern="0" spc="-8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)</a:t>
            </a:r>
          </a:p>
        </p:txBody>
      </p:sp>
      <p:sp>
        <p:nvSpPr>
          <p:cNvPr id="331" name="직사각형 330"/>
          <p:cNvSpPr/>
          <p:nvPr/>
        </p:nvSpPr>
        <p:spPr>
          <a:xfrm>
            <a:off x="547092" y="2144175"/>
            <a:ext cx="2636563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defTabSz="1330325" eaLnBrk="0" latinLnBrk="0" hangingPunct="0">
              <a:lnSpc>
                <a:spcPts val="15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ko-KR" altLang="en-US" sz="1300" b="1" kern="0" spc="-7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제조업 혁신 </a:t>
            </a:r>
            <a:r>
              <a:rPr lang="en-US" altLang="ko-KR" sz="1300" b="1" kern="0" spc="-7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3.0 </a:t>
            </a:r>
            <a:r>
              <a:rPr lang="ko-KR" altLang="en-US" sz="1300" b="1" kern="0" spc="-7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전략 </a:t>
            </a:r>
            <a:r>
              <a:rPr lang="en-US" altLang="ko-KR" sz="1300" b="1" kern="0" spc="-7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('14.6</a:t>
            </a:r>
            <a:r>
              <a:rPr lang="ko-KR" altLang="en-US" sz="1300" b="1" kern="0" spc="-7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월</a:t>
            </a:r>
            <a:r>
              <a:rPr lang="en-US" altLang="ko-KR" sz="1300" b="1" kern="0" spc="-7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) </a:t>
            </a:r>
          </a:p>
        </p:txBody>
      </p:sp>
      <p:sp>
        <p:nvSpPr>
          <p:cNvPr id="332" name="직사각형 331"/>
          <p:cNvSpPr/>
          <p:nvPr/>
        </p:nvSpPr>
        <p:spPr>
          <a:xfrm>
            <a:off x="547092" y="3142960"/>
            <a:ext cx="2636563" cy="286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defTabSz="1330325" eaLnBrk="0" latinLnBrk="0" hangingPunct="0">
              <a:lnSpc>
                <a:spcPts val="15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ko-KR" sz="1300" b="1" kern="0" spc="-1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SW </a:t>
            </a:r>
            <a:r>
              <a:rPr lang="ko-KR" altLang="en-US" sz="1300" b="1" kern="0" spc="-1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중심사회 실현 전략 </a:t>
            </a:r>
            <a:r>
              <a:rPr lang="en-US" altLang="ko-KR" sz="1300" b="1" kern="0" spc="-1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('14.7</a:t>
            </a:r>
            <a:r>
              <a:rPr lang="ko-KR" altLang="en-US" sz="1300" b="1" kern="0" spc="-1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월</a:t>
            </a:r>
            <a:r>
              <a:rPr lang="en-US" altLang="ko-KR" sz="1300" b="1" kern="0" spc="-1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)</a:t>
            </a:r>
          </a:p>
        </p:txBody>
      </p:sp>
      <p:sp>
        <p:nvSpPr>
          <p:cNvPr id="334" name="직사각형 333"/>
          <p:cNvSpPr/>
          <p:nvPr/>
        </p:nvSpPr>
        <p:spPr>
          <a:xfrm>
            <a:off x="3027529" y="2096869"/>
            <a:ext cx="1504279" cy="1403569"/>
          </a:xfrm>
          <a:prstGeom prst="rect">
            <a:avLst/>
          </a:prstGeom>
          <a:solidFill>
            <a:schemeClr val="bg1"/>
          </a:solidFill>
          <a:ln w="3175" cap="rnd">
            <a:solidFill>
              <a:srgbClr val="DDDDDD"/>
            </a:solidFill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prstClr val="white"/>
              </a:solidFill>
            </a:endParaRPr>
          </a:p>
        </p:txBody>
      </p:sp>
      <p:sp>
        <p:nvSpPr>
          <p:cNvPr id="335" name="직사각형 334"/>
          <p:cNvSpPr/>
          <p:nvPr/>
        </p:nvSpPr>
        <p:spPr>
          <a:xfrm>
            <a:off x="3027529" y="2096868"/>
            <a:ext cx="1504279" cy="403437"/>
          </a:xfrm>
          <a:prstGeom prst="rect">
            <a:avLst/>
          </a:prstGeom>
          <a:solidFill>
            <a:srgbClr val="DDDDDD"/>
          </a:solidFill>
          <a:ln w="317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prstClr val="white"/>
              </a:solidFill>
            </a:endParaRPr>
          </a:p>
        </p:txBody>
      </p:sp>
      <p:sp>
        <p:nvSpPr>
          <p:cNvPr id="336" name="직사각형 335"/>
          <p:cNvSpPr/>
          <p:nvPr/>
        </p:nvSpPr>
        <p:spPr>
          <a:xfrm>
            <a:off x="2969896" y="2083108"/>
            <a:ext cx="1644780" cy="41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1300" b="1" dirty="0">
                <a:gradFill>
                  <a:gsLst>
                    <a:gs pos="100000">
                      <a:srgbClr val="C0504D">
                        <a:lumMod val="75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ICT,</a:t>
            </a:r>
          </a:p>
          <a:p>
            <a:pPr algn="ctr">
              <a:lnSpc>
                <a:spcPct val="80000"/>
              </a:lnSpc>
            </a:pPr>
            <a:r>
              <a:rPr lang="ko-KR" altLang="en-US" sz="1300" b="1" dirty="0">
                <a:gradFill>
                  <a:gsLst>
                    <a:gs pos="100000">
                      <a:srgbClr val="C0504D">
                        <a:lumMod val="75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전체산업 흑자 견인 </a:t>
            </a:r>
          </a:p>
        </p:txBody>
      </p:sp>
      <p:grpSp>
        <p:nvGrpSpPr>
          <p:cNvPr id="8" name="그룹 147"/>
          <p:cNvGrpSpPr/>
          <p:nvPr/>
        </p:nvGrpSpPr>
        <p:grpSpPr>
          <a:xfrm>
            <a:off x="6074394" y="2098252"/>
            <a:ext cx="1179314" cy="1440163"/>
            <a:chOff x="6057436" y="2098252"/>
            <a:chExt cx="1179314" cy="1440163"/>
          </a:xfrm>
        </p:grpSpPr>
        <p:sp>
          <p:nvSpPr>
            <p:cNvPr id="342" name="직사각형 341"/>
            <p:cNvSpPr/>
            <p:nvPr/>
          </p:nvSpPr>
          <p:spPr>
            <a:xfrm>
              <a:off x="6078033" y="2118237"/>
              <a:ext cx="1127347" cy="1420178"/>
            </a:xfrm>
            <a:prstGeom prst="rect">
              <a:avLst/>
            </a:prstGeom>
            <a:solidFill>
              <a:schemeClr val="bg1"/>
            </a:solidFill>
            <a:ln w="3175" cap="rnd">
              <a:solidFill>
                <a:srgbClr val="DDDDDD"/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prstClr val="white"/>
                </a:solidFill>
              </a:endParaRPr>
            </a:p>
          </p:txBody>
        </p:sp>
        <p:sp>
          <p:nvSpPr>
            <p:cNvPr id="343" name="직사각형 342"/>
            <p:cNvSpPr/>
            <p:nvPr/>
          </p:nvSpPr>
          <p:spPr>
            <a:xfrm>
              <a:off x="6078033" y="2118238"/>
              <a:ext cx="1127347" cy="217318"/>
            </a:xfrm>
            <a:prstGeom prst="rect">
              <a:avLst/>
            </a:prstGeom>
            <a:solidFill>
              <a:srgbClr val="DDDDDD"/>
            </a:solidFill>
            <a:ln w="31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prstClr val="white"/>
                </a:solidFill>
              </a:endParaRPr>
            </a:p>
          </p:txBody>
        </p:sp>
        <p:sp>
          <p:nvSpPr>
            <p:cNvPr id="344" name="직사각형 343"/>
            <p:cNvSpPr/>
            <p:nvPr/>
          </p:nvSpPr>
          <p:spPr>
            <a:xfrm>
              <a:off x="6176360" y="2098252"/>
              <a:ext cx="940829" cy="2836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050" dirty="0">
                  <a:gradFill>
                    <a:gsLst>
                      <a:gs pos="100000">
                        <a:srgbClr val="000000"/>
                      </a:gs>
                      <a:gs pos="100000">
                        <a:srgbClr val="BBE0E3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사업화 건수</a:t>
              </a:r>
            </a:p>
          </p:txBody>
        </p:sp>
        <p:sp>
          <p:nvSpPr>
            <p:cNvPr id="345" name="직사각형 344"/>
            <p:cNvSpPr/>
            <p:nvPr/>
          </p:nvSpPr>
          <p:spPr>
            <a:xfrm>
              <a:off x="6198978" y="3229764"/>
              <a:ext cx="889385" cy="215418"/>
            </a:xfrm>
            <a:prstGeom prst="rect">
              <a:avLst/>
            </a:prstGeom>
            <a:solidFill>
              <a:srgbClr val="236A8D"/>
            </a:solidFill>
            <a:ln w="15875" cap="rnd">
              <a:noFill/>
              <a:tailEnd type="none"/>
            </a:ln>
            <a:effectLst>
              <a:innerShdw blurRad="63500">
                <a:schemeClr val="tx2">
                  <a:lumMod val="75000"/>
                  <a:alpha val="73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46" name="사다리꼴 345"/>
            <p:cNvSpPr/>
            <p:nvPr/>
          </p:nvSpPr>
          <p:spPr>
            <a:xfrm>
              <a:off x="6198978" y="3055319"/>
              <a:ext cx="889385" cy="172334"/>
            </a:xfrm>
            <a:prstGeom prst="trapezoid">
              <a:avLst>
                <a:gd name="adj" fmla="val 64961"/>
              </a:avLst>
            </a:prstGeom>
            <a:solidFill>
              <a:schemeClr val="bg1">
                <a:lumMod val="95000"/>
              </a:schemeClr>
            </a:solidFill>
            <a:ln w="6350" cap="rnd">
              <a:solidFill>
                <a:schemeClr val="bg1">
                  <a:lumMod val="85000"/>
                </a:schemeClr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47" name="Text Box 170"/>
            <p:cNvSpPr txBox="1">
              <a:spLocks noChangeArrowheads="1"/>
            </p:cNvSpPr>
            <p:nvPr/>
          </p:nvSpPr>
          <p:spPr bwMode="auto">
            <a:xfrm>
              <a:off x="6388824" y="2324776"/>
              <a:ext cx="847926" cy="263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>
              <a:spAutoFit/>
            </a:bodyPr>
            <a:lstStyle/>
            <a:p>
              <a:pPr algn="ctr" eaLnBrk="0" latinLnBrk="0" hangingPunct="0">
                <a:lnSpc>
                  <a:spcPct val="80000"/>
                </a:lnSpc>
                <a:buSzPct val="100000"/>
                <a:defRPr/>
              </a:pPr>
              <a:r>
                <a:rPr lang="en-US" altLang="ko-KR" sz="1100" b="1" spc="-100" dirty="0">
                  <a:gradFill>
                    <a:gsLst>
                      <a:gs pos="100000">
                        <a:srgbClr val="0070C0"/>
                      </a:gs>
                      <a:gs pos="100000">
                        <a:prstClr val="black">
                          <a:lumMod val="85000"/>
                          <a:lumOff val="15000"/>
                        </a:prstClr>
                      </a:gs>
                    </a:gsLst>
                    <a:lin ang="21594000" scaled="0"/>
                  </a:gradFill>
                  <a:latin typeface="-윤고딕330" pitchFamily="18" charset="-127"/>
                  <a:ea typeface="-윤고딕330" pitchFamily="18" charset="-127"/>
                </a:rPr>
                <a:t>15,315</a:t>
              </a:r>
              <a:endParaRPr lang="ko-KR" altLang="en-US" sz="1100" b="1" spc="-100" dirty="0">
                <a:gradFill>
                  <a:gsLst>
                    <a:gs pos="100000">
                      <a:srgbClr val="0070C0"/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21594000" scaled="0"/>
                </a:gradFill>
                <a:latin typeface="-윤고딕330" pitchFamily="18" charset="-127"/>
                <a:ea typeface="-윤고딕330" pitchFamily="18" charset="-127"/>
              </a:endParaRPr>
            </a:p>
          </p:txBody>
        </p:sp>
        <p:sp>
          <p:nvSpPr>
            <p:cNvPr id="348" name="Text Box 170"/>
            <p:cNvSpPr txBox="1">
              <a:spLocks noChangeArrowheads="1"/>
            </p:cNvSpPr>
            <p:nvPr/>
          </p:nvSpPr>
          <p:spPr bwMode="auto">
            <a:xfrm>
              <a:off x="6057436" y="2522897"/>
              <a:ext cx="776161" cy="31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>
              <a:spAutoFit/>
            </a:bodyPr>
            <a:lstStyle/>
            <a:p>
              <a:pPr algn="ctr" eaLnBrk="0" latinLnBrk="0" hangingPunct="0">
                <a:lnSpc>
                  <a:spcPts val="1500"/>
                </a:lnSpc>
                <a:buSzPct val="100000"/>
                <a:defRPr/>
              </a:pPr>
              <a:r>
                <a:rPr lang="en-US" altLang="ko-KR" sz="1100" kern="0" spc="-10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65000"/>
                        </a:prst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7,253</a:t>
              </a:r>
              <a:endParaRPr lang="ko-KR" altLang="en-US" sz="1100" kern="0" spc="-10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endParaRPr>
            </a:p>
          </p:txBody>
        </p:sp>
        <p:sp>
          <p:nvSpPr>
            <p:cNvPr id="349" name="Rectangle 29"/>
            <p:cNvSpPr>
              <a:spLocks noChangeArrowheads="1"/>
            </p:cNvSpPr>
            <p:nvPr/>
          </p:nvSpPr>
          <p:spPr bwMode="auto">
            <a:xfrm rot="10800000">
              <a:off x="6720195" y="2546460"/>
              <a:ext cx="205930" cy="631997"/>
            </a:xfrm>
            <a:prstGeom prst="rect">
              <a:avLst/>
            </a:prstGeom>
            <a:gradFill rotWithShape="1">
              <a:gsLst>
                <a:gs pos="100000">
                  <a:srgbClr val="0070C0"/>
                </a:gs>
                <a:gs pos="0">
                  <a:schemeClr val="accent1">
                    <a:lumMod val="75000"/>
                  </a:schemeClr>
                </a:gs>
                <a:gs pos="51000">
                  <a:srgbClr val="0070C0"/>
                </a:gs>
                <a:gs pos="45000">
                  <a:schemeClr val="accent1">
                    <a:lumMod val="75000"/>
                  </a:schemeClr>
                </a:gs>
              </a:gsLst>
              <a:lin ang="10800000" scaled="0"/>
            </a:gradFill>
            <a:ln>
              <a:noFill/>
            </a:ln>
            <a:effectLst>
              <a:reflection blurRad="6350" stA="32000" endPos="9000" dir="5400000" sy="-100000" algn="bl" rotWithShape="0"/>
            </a:effectLst>
            <a:extLst/>
          </p:spPr>
          <p:txBody>
            <a:bodyPr wrap="none" anchor="ctr"/>
            <a:lstStyle/>
            <a:p>
              <a:endParaRPr lang="ko-KR" altLang="en-US" sz="1600">
                <a:solidFill>
                  <a:prstClr val="black"/>
                </a:solidFill>
              </a:endParaRPr>
            </a:p>
          </p:txBody>
        </p:sp>
        <p:sp>
          <p:nvSpPr>
            <p:cNvPr id="350" name="직사각형 349"/>
            <p:cNvSpPr/>
            <p:nvPr/>
          </p:nvSpPr>
          <p:spPr>
            <a:xfrm>
              <a:off x="6815036" y="2546460"/>
              <a:ext cx="36255" cy="631997"/>
            </a:xfrm>
            <a:prstGeom prst="rect">
              <a:avLst/>
            </a:prstGeom>
            <a:gradFill>
              <a:gsLst>
                <a:gs pos="0">
                  <a:srgbClr val="3E7898">
                    <a:tint val="66000"/>
                    <a:satMod val="160000"/>
                    <a:alpha val="0"/>
                  </a:srgbClr>
                </a:gs>
                <a:gs pos="50000">
                  <a:srgbClr val="FFFFFF">
                    <a:alpha val="73000"/>
                  </a:srgbClr>
                </a:gs>
                <a:gs pos="100000">
                  <a:srgbClr val="3E7898">
                    <a:tint val="23500"/>
                    <a:satMod val="160000"/>
                    <a:alpha val="0"/>
                  </a:srgbClr>
                </a:gs>
              </a:gsLst>
              <a:lin ang="0" scaled="0"/>
            </a:gradFill>
            <a:ln w="15875" cap="rnd" cmpd="sng" algn="ctr">
              <a:noFill/>
              <a:prstDash val="solid"/>
              <a:tailEnd type="none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prstClr val="white"/>
                </a:solidFill>
              </a:endParaRPr>
            </a:p>
          </p:txBody>
        </p:sp>
        <p:grpSp>
          <p:nvGrpSpPr>
            <p:cNvPr id="9" name="그룹 350"/>
            <p:cNvGrpSpPr/>
            <p:nvPr/>
          </p:nvGrpSpPr>
          <p:grpSpPr>
            <a:xfrm>
              <a:off x="6374904" y="2843664"/>
              <a:ext cx="205930" cy="334791"/>
              <a:chOff x="7607286" y="2590800"/>
              <a:chExt cx="205930" cy="505469"/>
            </a:xfrm>
          </p:grpSpPr>
          <p:sp>
            <p:nvSpPr>
              <p:cNvPr id="366" name="Rectangle 29"/>
              <p:cNvSpPr>
                <a:spLocks noChangeArrowheads="1"/>
              </p:cNvSpPr>
              <p:nvPr/>
            </p:nvSpPr>
            <p:spPr bwMode="auto">
              <a:xfrm rot="10800000">
                <a:off x="7607286" y="2590800"/>
                <a:ext cx="205930" cy="505469"/>
              </a:xfrm>
              <a:prstGeom prst="rect">
                <a:avLst/>
              </a:prstGeom>
              <a:gradFill rotWithShape="1">
                <a:gsLst>
                  <a:gs pos="100000">
                    <a:schemeClr val="tx1">
                      <a:lumMod val="50000"/>
                      <a:lumOff val="50000"/>
                    </a:schemeClr>
                  </a:gs>
                  <a:gs pos="0">
                    <a:schemeClr val="tx1">
                      <a:lumMod val="65000"/>
                      <a:lumOff val="35000"/>
                    </a:schemeClr>
                  </a:gs>
                  <a:gs pos="51000">
                    <a:schemeClr val="tx1">
                      <a:lumMod val="65000"/>
                      <a:lumOff val="35000"/>
                    </a:schemeClr>
                  </a:gs>
                  <a:gs pos="45000">
                    <a:schemeClr val="tx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ln>
                <a:noFill/>
              </a:ln>
              <a:effectLst>
                <a:reflection blurRad="6350" stA="32000" endPos="9000" dir="5400000" sy="-100000" algn="bl" rotWithShape="0"/>
              </a:effectLst>
              <a:extLst/>
            </p:spPr>
            <p:txBody>
              <a:bodyPr wrap="none" anchor="ctr"/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7" name="직사각형 366"/>
              <p:cNvSpPr/>
              <p:nvPr/>
            </p:nvSpPr>
            <p:spPr>
              <a:xfrm>
                <a:off x="7702127" y="2590800"/>
                <a:ext cx="36255" cy="505469"/>
              </a:xfrm>
              <a:prstGeom prst="rect">
                <a:avLst/>
              </a:prstGeom>
              <a:gradFill>
                <a:gsLst>
                  <a:gs pos="0">
                    <a:srgbClr val="3E7898">
                      <a:tint val="66000"/>
                      <a:satMod val="160000"/>
                      <a:alpha val="0"/>
                    </a:srgbClr>
                  </a:gs>
                  <a:gs pos="50000">
                    <a:srgbClr val="FFFFFF">
                      <a:alpha val="73000"/>
                    </a:srgbClr>
                  </a:gs>
                  <a:gs pos="100000">
                    <a:srgbClr val="3E7898">
                      <a:tint val="23500"/>
                      <a:satMod val="160000"/>
                      <a:alpha val="0"/>
                    </a:srgbClr>
                  </a:gs>
                </a:gsLst>
                <a:lin ang="0" scaled="0"/>
              </a:gradFill>
              <a:ln w="15875" cap="rnd" cmpd="sng" algn="ctr">
                <a:noFill/>
                <a:prstDash val="solid"/>
                <a:tailEnd type="none"/>
              </a:ln>
              <a:effectLst/>
            </p:spPr>
            <p:txBody>
              <a:bodyPr rtlCol="0" anchor="ctr"/>
              <a:lstStyle/>
              <a:p>
                <a:pPr algn="ctr" latinLnBrk="0">
                  <a:defRPr/>
                </a:pPr>
                <a:endParaRPr lang="ko-KR" altLang="en-US" kern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52" name="제목 114"/>
            <p:cNvSpPr txBox="1">
              <a:spLocks/>
            </p:cNvSpPr>
            <p:nvPr/>
          </p:nvSpPr>
          <p:spPr>
            <a:xfrm>
              <a:off x="6265729" y="3203198"/>
              <a:ext cx="401071" cy="268550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eaLnBrk="0" latinLnBrk="0" hangingPunct="0">
                <a:defRPr/>
              </a:pPr>
              <a:r>
                <a:rPr lang="en-US" altLang="ko-KR" sz="1200" kern="0" spc="-9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'11</a:t>
              </a:r>
              <a:endParaRPr lang="ko-KR" altLang="en-US" sz="1200" kern="0" spc="-9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endParaRPr>
            </a:p>
          </p:txBody>
        </p:sp>
        <p:sp>
          <p:nvSpPr>
            <p:cNvPr id="353" name="제목 114"/>
            <p:cNvSpPr txBox="1">
              <a:spLocks/>
            </p:cNvSpPr>
            <p:nvPr/>
          </p:nvSpPr>
          <p:spPr>
            <a:xfrm>
              <a:off x="6556324" y="3203198"/>
              <a:ext cx="489647" cy="268550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eaLnBrk="0" latinLnBrk="0" hangingPunct="0">
                <a:defRPr/>
              </a:pPr>
              <a:r>
                <a:rPr lang="en-US" altLang="ko-KR" sz="1200" kern="0" spc="-90" dirty="0">
                  <a:gradFill>
                    <a:gsLst>
                      <a:gs pos="100000">
                        <a:srgbClr val="FFFF00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'13</a:t>
              </a:r>
              <a:endParaRPr lang="ko-KR" altLang="en-US" sz="1200" kern="0" spc="-90" dirty="0">
                <a:gradFill>
                  <a:gsLst>
                    <a:gs pos="100000">
                      <a:srgbClr val="FFFF00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endParaRPr>
            </a:p>
          </p:txBody>
        </p:sp>
      </p:grpSp>
      <p:grpSp>
        <p:nvGrpSpPr>
          <p:cNvPr id="10" name="그룹 184"/>
          <p:cNvGrpSpPr/>
          <p:nvPr/>
        </p:nvGrpSpPr>
        <p:grpSpPr>
          <a:xfrm>
            <a:off x="4806710" y="2098252"/>
            <a:ext cx="1179314" cy="1451864"/>
            <a:chOff x="4824600" y="2098252"/>
            <a:chExt cx="1179314" cy="1451864"/>
          </a:xfrm>
        </p:grpSpPr>
        <p:sp>
          <p:nvSpPr>
            <p:cNvPr id="339" name="직사각형 338"/>
            <p:cNvSpPr/>
            <p:nvPr/>
          </p:nvSpPr>
          <p:spPr>
            <a:xfrm>
              <a:off x="4853716" y="2129938"/>
              <a:ext cx="1127347" cy="1420178"/>
            </a:xfrm>
            <a:prstGeom prst="rect">
              <a:avLst/>
            </a:prstGeom>
            <a:solidFill>
              <a:schemeClr val="bg1"/>
            </a:solidFill>
            <a:ln w="3175" cap="rnd">
              <a:solidFill>
                <a:srgbClr val="DDDDDD"/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prstClr val="white"/>
                </a:solidFill>
              </a:endParaRPr>
            </a:p>
          </p:txBody>
        </p:sp>
        <p:sp>
          <p:nvSpPr>
            <p:cNvPr id="340" name="직사각형 339"/>
            <p:cNvSpPr/>
            <p:nvPr/>
          </p:nvSpPr>
          <p:spPr>
            <a:xfrm>
              <a:off x="4853716" y="2118238"/>
              <a:ext cx="1127347" cy="217318"/>
            </a:xfrm>
            <a:prstGeom prst="rect">
              <a:avLst/>
            </a:prstGeom>
            <a:solidFill>
              <a:srgbClr val="DDDDDD"/>
            </a:solidFill>
            <a:ln w="31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prstClr val="white"/>
                </a:solidFill>
              </a:endParaRPr>
            </a:p>
          </p:txBody>
        </p:sp>
        <p:sp>
          <p:nvSpPr>
            <p:cNvPr id="341" name="직사각형 340"/>
            <p:cNvSpPr/>
            <p:nvPr/>
          </p:nvSpPr>
          <p:spPr>
            <a:xfrm>
              <a:off x="4883597" y="2098252"/>
              <a:ext cx="1077722" cy="2836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050" dirty="0">
                  <a:gradFill>
                    <a:gsLst>
                      <a:gs pos="100000">
                        <a:srgbClr val="000000"/>
                      </a:gs>
                      <a:gs pos="100000">
                        <a:srgbClr val="BBE0E3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기술이전 건수</a:t>
              </a:r>
            </a:p>
          </p:txBody>
        </p:sp>
        <p:sp>
          <p:nvSpPr>
            <p:cNvPr id="354" name="직사각형 353"/>
            <p:cNvSpPr/>
            <p:nvPr/>
          </p:nvSpPr>
          <p:spPr>
            <a:xfrm>
              <a:off x="4966142" y="3248617"/>
              <a:ext cx="889385" cy="215418"/>
            </a:xfrm>
            <a:prstGeom prst="rect">
              <a:avLst/>
            </a:prstGeom>
            <a:solidFill>
              <a:srgbClr val="236A8D"/>
            </a:solidFill>
            <a:ln w="15875" cap="rnd">
              <a:noFill/>
              <a:tailEnd type="none"/>
            </a:ln>
            <a:effectLst>
              <a:innerShdw blurRad="63500">
                <a:schemeClr val="tx2">
                  <a:lumMod val="75000"/>
                  <a:alpha val="73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55" name="사다리꼴 354"/>
            <p:cNvSpPr/>
            <p:nvPr/>
          </p:nvSpPr>
          <p:spPr>
            <a:xfrm>
              <a:off x="4966142" y="3074172"/>
              <a:ext cx="889385" cy="172334"/>
            </a:xfrm>
            <a:prstGeom prst="trapezoid">
              <a:avLst>
                <a:gd name="adj" fmla="val 64961"/>
              </a:avLst>
            </a:prstGeom>
            <a:solidFill>
              <a:schemeClr val="bg1">
                <a:lumMod val="95000"/>
              </a:schemeClr>
            </a:solidFill>
            <a:ln w="6350" cap="rnd">
              <a:solidFill>
                <a:schemeClr val="bg1">
                  <a:lumMod val="85000"/>
                </a:schemeClr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56" name="Text Box 170"/>
            <p:cNvSpPr txBox="1">
              <a:spLocks noChangeArrowheads="1"/>
            </p:cNvSpPr>
            <p:nvPr/>
          </p:nvSpPr>
          <p:spPr bwMode="auto">
            <a:xfrm>
              <a:off x="5155988" y="2343629"/>
              <a:ext cx="847926" cy="235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>
              <a:spAutoFit/>
            </a:bodyPr>
            <a:lstStyle/>
            <a:p>
              <a:pPr algn="ctr" eaLnBrk="0" latinLnBrk="0" hangingPunct="0">
                <a:lnSpc>
                  <a:spcPct val="80000"/>
                </a:lnSpc>
                <a:buSzPct val="100000"/>
                <a:defRPr/>
              </a:pPr>
              <a:r>
                <a:rPr lang="en-US" altLang="ko-KR" sz="1100" b="1" spc="-100" dirty="0" smtClean="0">
                  <a:gradFill>
                    <a:gsLst>
                      <a:gs pos="100000">
                        <a:srgbClr val="0070C0"/>
                      </a:gs>
                      <a:gs pos="100000">
                        <a:prstClr val="black">
                          <a:lumMod val="85000"/>
                          <a:lumOff val="15000"/>
                        </a:prstClr>
                      </a:gs>
                    </a:gsLst>
                    <a:lin ang="21594000" scaled="0"/>
                  </a:gradFill>
                  <a:latin typeface="-윤고딕330" pitchFamily="18" charset="-127"/>
                  <a:ea typeface="-윤고딕330" pitchFamily="18" charset="-127"/>
                </a:rPr>
                <a:t>7,495</a:t>
              </a:r>
              <a:endParaRPr lang="ko-KR" altLang="en-US" sz="1100" b="1" spc="-100" dirty="0">
                <a:gradFill>
                  <a:gsLst>
                    <a:gs pos="100000">
                      <a:srgbClr val="0070C0"/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21594000" scaled="0"/>
                </a:gradFill>
                <a:latin typeface="-윤고딕330" pitchFamily="18" charset="-127"/>
                <a:ea typeface="-윤고딕330" pitchFamily="18" charset="-127"/>
              </a:endParaRPr>
            </a:p>
          </p:txBody>
        </p:sp>
        <p:sp>
          <p:nvSpPr>
            <p:cNvPr id="357" name="Text Box 170"/>
            <p:cNvSpPr txBox="1">
              <a:spLocks noChangeArrowheads="1"/>
            </p:cNvSpPr>
            <p:nvPr/>
          </p:nvSpPr>
          <p:spPr bwMode="auto">
            <a:xfrm>
              <a:off x="4824600" y="2588656"/>
              <a:ext cx="776161" cy="31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>
              <a:spAutoFit/>
            </a:bodyPr>
            <a:lstStyle/>
            <a:p>
              <a:pPr algn="ctr" eaLnBrk="0" latinLnBrk="0" hangingPunct="0">
                <a:lnSpc>
                  <a:spcPts val="1500"/>
                </a:lnSpc>
                <a:buSzPct val="100000"/>
                <a:defRPr/>
              </a:pPr>
              <a:r>
                <a:rPr lang="en-US" altLang="ko-KR" sz="1100" kern="0" spc="-10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65000"/>
                        </a:prst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5,193</a:t>
              </a:r>
              <a:endParaRPr lang="ko-KR" altLang="en-US" sz="1100" kern="0" spc="-10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endParaRPr>
            </a:p>
          </p:txBody>
        </p:sp>
        <p:grpSp>
          <p:nvGrpSpPr>
            <p:cNvPr id="11" name="그룹 357"/>
            <p:cNvGrpSpPr/>
            <p:nvPr/>
          </p:nvGrpSpPr>
          <p:grpSpPr>
            <a:xfrm>
              <a:off x="5487359" y="2606981"/>
              <a:ext cx="205930" cy="590328"/>
              <a:chOff x="6719741" y="2547345"/>
              <a:chExt cx="205930" cy="565802"/>
            </a:xfrm>
          </p:grpSpPr>
          <p:sp>
            <p:nvSpPr>
              <p:cNvPr id="364" name="Rectangle 29"/>
              <p:cNvSpPr>
                <a:spLocks noChangeArrowheads="1"/>
              </p:cNvSpPr>
              <p:nvPr/>
            </p:nvSpPr>
            <p:spPr bwMode="auto">
              <a:xfrm rot="10800000">
                <a:off x="6719741" y="2547345"/>
                <a:ext cx="205930" cy="565802"/>
              </a:xfrm>
              <a:prstGeom prst="rect">
                <a:avLst/>
              </a:prstGeom>
              <a:gradFill rotWithShape="1">
                <a:gsLst>
                  <a:gs pos="100000">
                    <a:srgbClr val="0070C0"/>
                  </a:gs>
                  <a:gs pos="0">
                    <a:schemeClr val="accent1">
                      <a:lumMod val="75000"/>
                    </a:schemeClr>
                  </a:gs>
                  <a:gs pos="51000">
                    <a:srgbClr val="0070C0"/>
                  </a:gs>
                  <a:gs pos="45000">
                    <a:schemeClr val="accent1">
                      <a:lumMod val="75000"/>
                    </a:schemeClr>
                  </a:gs>
                </a:gsLst>
                <a:lin ang="10800000" scaled="0"/>
              </a:gradFill>
              <a:ln>
                <a:noFill/>
              </a:ln>
              <a:effectLst>
                <a:reflection blurRad="6350" stA="32000" endPos="9000" dir="5400000" sy="-100000" algn="bl" rotWithShape="0"/>
              </a:effectLst>
              <a:extLst/>
            </p:spPr>
            <p:txBody>
              <a:bodyPr wrap="none" anchor="ctr"/>
              <a:lstStyle/>
              <a:p>
                <a:endParaRPr lang="ko-KR" altLang="en-US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65" name="직사각형 364"/>
              <p:cNvSpPr/>
              <p:nvPr/>
            </p:nvSpPr>
            <p:spPr>
              <a:xfrm>
                <a:off x="6814582" y="2547345"/>
                <a:ext cx="36255" cy="565802"/>
              </a:xfrm>
              <a:prstGeom prst="rect">
                <a:avLst/>
              </a:prstGeom>
              <a:gradFill>
                <a:gsLst>
                  <a:gs pos="0">
                    <a:srgbClr val="3E7898">
                      <a:tint val="66000"/>
                      <a:satMod val="160000"/>
                      <a:alpha val="0"/>
                    </a:srgbClr>
                  </a:gs>
                  <a:gs pos="50000">
                    <a:srgbClr val="FFFFFF">
                      <a:alpha val="73000"/>
                    </a:srgbClr>
                  </a:gs>
                  <a:gs pos="100000">
                    <a:srgbClr val="3E7898">
                      <a:tint val="23500"/>
                      <a:satMod val="160000"/>
                      <a:alpha val="0"/>
                    </a:srgbClr>
                  </a:gs>
                </a:gsLst>
                <a:lin ang="0" scaled="0"/>
              </a:gradFill>
              <a:ln w="15875" cap="rnd" cmpd="sng" algn="ctr">
                <a:noFill/>
                <a:prstDash val="solid"/>
                <a:tailEnd type="none"/>
              </a:ln>
              <a:effectLst/>
            </p:spPr>
            <p:txBody>
              <a:bodyPr rtlCol="0" anchor="ctr"/>
              <a:lstStyle/>
              <a:p>
                <a:pPr algn="ctr" latinLnBrk="0">
                  <a:defRPr/>
                </a:pPr>
                <a:endParaRPr lang="ko-KR" altLang="en-US" kern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2" name="그룹 358"/>
            <p:cNvGrpSpPr/>
            <p:nvPr/>
          </p:nvGrpSpPr>
          <p:grpSpPr>
            <a:xfrm>
              <a:off x="5142068" y="2883580"/>
              <a:ext cx="205930" cy="313729"/>
              <a:chOff x="7607286" y="2590800"/>
              <a:chExt cx="205930" cy="505469"/>
            </a:xfrm>
          </p:grpSpPr>
          <p:sp>
            <p:nvSpPr>
              <p:cNvPr id="362" name="Rectangle 29"/>
              <p:cNvSpPr>
                <a:spLocks noChangeArrowheads="1"/>
              </p:cNvSpPr>
              <p:nvPr/>
            </p:nvSpPr>
            <p:spPr bwMode="auto">
              <a:xfrm rot="10800000">
                <a:off x="7607286" y="2590800"/>
                <a:ext cx="205930" cy="505469"/>
              </a:xfrm>
              <a:prstGeom prst="rect">
                <a:avLst/>
              </a:prstGeom>
              <a:gradFill rotWithShape="1">
                <a:gsLst>
                  <a:gs pos="100000">
                    <a:schemeClr val="tx1">
                      <a:lumMod val="50000"/>
                      <a:lumOff val="50000"/>
                    </a:schemeClr>
                  </a:gs>
                  <a:gs pos="0">
                    <a:schemeClr val="tx1">
                      <a:lumMod val="65000"/>
                      <a:lumOff val="35000"/>
                    </a:schemeClr>
                  </a:gs>
                  <a:gs pos="51000">
                    <a:schemeClr val="tx1">
                      <a:lumMod val="65000"/>
                      <a:lumOff val="35000"/>
                    </a:schemeClr>
                  </a:gs>
                  <a:gs pos="45000">
                    <a:schemeClr val="tx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ln>
                <a:noFill/>
              </a:ln>
              <a:effectLst>
                <a:reflection blurRad="6350" stA="32000" endPos="9000" dir="5400000" sy="-100000" algn="bl" rotWithShape="0"/>
              </a:effectLst>
              <a:extLst/>
            </p:spPr>
            <p:txBody>
              <a:bodyPr wrap="none" anchor="ctr"/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3" name="직사각형 362"/>
              <p:cNvSpPr/>
              <p:nvPr/>
            </p:nvSpPr>
            <p:spPr>
              <a:xfrm>
                <a:off x="7702127" y="2590800"/>
                <a:ext cx="36255" cy="505469"/>
              </a:xfrm>
              <a:prstGeom prst="rect">
                <a:avLst/>
              </a:prstGeom>
              <a:gradFill>
                <a:gsLst>
                  <a:gs pos="0">
                    <a:srgbClr val="3E7898">
                      <a:tint val="66000"/>
                      <a:satMod val="160000"/>
                      <a:alpha val="0"/>
                    </a:srgbClr>
                  </a:gs>
                  <a:gs pos="50000">
                    <a:srgbClr val="FFFFFF">
                      <a:alpha val="73000"/>
                    </a:srgbClr>
                  </a:gs>
                  <a:gs pos="100000">
                    <a:srgbClr val="3E7898">
                      <a:tint val="23500"/>
                      <a:satMod val="160000"/>
                      <a:alpha val="0"/>
                    </a:srgbClr>
                  </a:gs>
                </a:gsLst>
                <a:lin ang="0" scaled="0"/>
              </a:gradFill>
              <a:ln w="15875" cap="rnd" cmpd="sng" algn="ctr">
                <a:noFill/>
                <a:prstDash val="solid"/>
                <a:tailEnd type="none"/>
              </a:ln>
              <a:effectLst/>
            </p:spPr>
            <p:txBody>
              <a:bodyPr rtlCol="0" anchor="ctr"/>
              <a:lstStyle/>
              <a:p>
                <a:pPr algn="ctr" latinLnBrk="0">
                  <a:defRPr/>
                </a:pPr>
                <a:endParaRPr lang="ko-KR" altLang="en-US" kern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60" name="제목 114"/>
            <p:cNvSpPr txBox="1">
              <a:spLocks/>
            </p:cNvSpPr>
            <p:nvPr/>
          </p:nvSpPr>
          <p:spPr>
            <a:xfrm>
              <a:off x="5032893" y="3222050"/>
              <a:ext cx="401071" cy="268550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eaLnBrk="0" latinLnBrk="0" hangingPunct="0">
                <a:defRPr/>
              </a:pPr>
              <a:r>
                <a:rPr lang="en-US" altLang="ko-KR" sz="1200" kern="0" spc="-9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'11</a:t>
              </a:r>
              <a:endParaRPr lang="ko-KR" altLang="en-US" sz="1200" kern="0" spc="-9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endParaRPr>
            </a:p>
          </p:txBody>
        </p:sp>
        <p:sp>
          <p:nvSpPr>
            <p:cNvPr id="361" name="제목 114"/>
            <p:cNvSpPr txBox="1">
              <a:spLocks/>
            </p:cNvSpPr>
            <p:nvPr/>
          </p:nvSpPr>
          <p:spPr>
            <a:xfrm>
              <a:off x="5323488" y="3222050"/>
              <a:ext cx="489647" cy="268550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eaLnBrk="0" latinLnBrk="0" hangingPunct="0">
                <a:defRPr/>
              </a:pPr>
              <a:r>
                <a:rPr lang="en-US" altLang="ko-KR" sz="1200" kern="0" spc="-90" dirty="0">
                  <a:gradFill>
                    <a:gsLst>
                      <a:gs pos="100000">
                        <a:srgbClr val="FFFF00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'13</a:t>
              </a:r>
              <a:endParaRPr lang="ko-KR" altLang="en-US" sz="1200" kern="0" spc="-90" dirty="0">
                <a:gradFill>
                  <a:gsLst>
                    <a:gs pos="100000">
                      <a:srgbClr val="FFFF00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endParaRPr>
            </a:p>
          </p:txBody>
        </p:sp>
      </p:grpSp>
      <p:sp>
        <p:nvSpPr>
          <p:cNvPr id="368" name="직사각형 367"/>
          <p:cNvSpPr/>
          <p:nvPr/>
        </p:nvSpPr>
        <p:spPr>
          <a:xfrm>
            <a:off x="3020180" y="2547907"/>
            <a:ext cx="163769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300" dirty="0" smtClean="0">
                <a:gradFill>
                  <a:gsLst>
                    <a:gs pos="100000">
                      <a:srgbClr val="C0504D">
                        <a:lumMod val="75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ICT</a:t>
            </a:r>
            <a:r>
              <a:rPr lang="ko-KR" altLang="en-US" sz="1300" dirty="0" smtClean="0">
                <a:gradFill>
                  <a:gsLst>
                    <a:gs pos="100000">
                      <a:srgbClr val="C0504D">
                        <a:lumMod val="75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수출</a:t>
            </a:r>
            <a:r>
              <a:rPr lang="en-US" altLang="ko-KR" sz="1300" dirty="0">
                <a:gradFill>
                  <a:gsLst>
                    <a:gs pos="100000">
                      <a:srgbClr val="C0504D">
                        <a:lumMod val="75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:</a:t>
            </a:r>
            <a:r>
              <a:rPr lang="ko-KR" altLang="en-US" sz="1300" dirty="0">
                <a:gradFill>
                  <a:gsLst>
                    <a:gs pos="100000">
                      <a:srgbClr val="C0504D">
                        <a:lumMod val="75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en-US" altLang="ko-KR" sz="1300" b="1" dirty="0">
                <a:gradFill>
                  <a:gsLst>
                    <a:gs pos="100000">
                      <a:srgbClr val="C0504D">
                        <a:lumMod val="75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1,739</a:t>
            </a:r>
            <a:r>
              <a:rPr lang="ko-KR" altLang="en-US" sz="1300" b="1" dirty="0">
                <a:gradFill>
                  <a:gsLst>
                    <a:gs pos="100000">
                      <a:srgbClr val="C0504D">
                        <a:lumMod val="75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억불</a:t>
            </a:r>
            <a:endParaRPr lang="en-US" altLang="ko-KR" sz="1300" b="1" dirty="0">
              <a:gradFill>
                <a:gsLst>
                  <a:gs pos="100000">
                    <a:srgbClr val="C0504D">
                      <a:lumMod val="75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  <a:p>
            <a:r>
              <a:rPr lang="en-US" altLang="ko-KR" sz="1300" b="1" dirty="0">
                <a:gradFill>
                  <a:gsLst>
                    <a:gs pos="100000">
                      <a:srgbClr val="C0504D">
                        <a:lumMod val="75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 </a:t>
            </a:r>
            <a:r>
              <a:rPr lang="en-US" altLang="ko-KR" sz="1100" b="1" dirty="0" smtClean="0">
                <a:gradFill>
                  <a:gsLst>
                    <a:gs pos="100000">
                      <a:srgbClr val="C0504D">
                        <a:lumMod val="75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(</a:t>
            </a:r>
            <a:r>
              <a:rPr lang="ko-KR" altLang="en-US" sz="1100" b="1" dirty="0" smtClean="0">
                <a:gradFill>
                  <a:gsLst>
                    <a:gs pos="100000">
                      <a:srgbClr val="C0504D">
                        <a:lumMod val="75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전체 수출의 </a:t>
            </a:r>
            <a:r>
              <a:rPr lang="en-US" altLang="ko-KR" sz="1100" b="1" dirty="0">
                <a:gradFill>
                  <a:gsLst>
                    <a:gs pos="100000">
                      <a:srgbClr val="C0504D">
                        <a:lumMod val="75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30%)</a:t>
            </a:r>
          </a:p>
        </p:txBody>
      </p:sp>
      <p:sp>
        <p:nvSpPr>
          <p:cNvPr id="369" name="직사각형 368"/>
          <p:cNvSpPr/>
          <p:nvPr/>
        </p:nvSpPr>
        <p:spPr>
          <a:xfrm>
            <a:off x="3031610" y="3016098"/>
            <a:ext cx="164307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300" dirty="0" smtClean="0">
                <a:gradFill>
                  <a:gsLst>
                    <a:gs pos="100000">
                      <a:srgbClr val="C0504D">
                        <a:lumMod val="75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ICT</a:t>
            </a:r>
            <a:r>
              <a:rPr lang="ko-KR" altLang="en-US" sz="1300" dirty="0" smtClean="0">
                <a:gradFill>
                  <a:gsLst>
                    <a:gs pos="100000">
                      <a:srgbClr val="C0504D">
                        <a:lumMod val="75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흑자</a:t>
            </a:r>
            <a:r>
              <a:rPr lang="en-US" altLang="ko-KR" sz="1300" dirty="0">
                <a:gradFill>
                  <a:gsLst>
                    <a:gs pos="100000">
                      <a:srgbClr val="C0504D">
                        <a:lumMod val="75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:</a:t>
            </a:r>
            <a:r>
              <a:rPr lang="ko-KR" altLang="en-US" sz="1300" dirty="0">
                <a:gradFill>
                  <a:gsLst>
                    <a:gs pos="100000">
                      <a:srgbClr val="C0504D">
                        <a:lumMod val="75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en-US" altLang="ko-KR" sz="1300" b="1" dirty="0">
                <a:gradFill>
                  <a:gsLst>
                    <a:gs pos="100000">
                      <a:srgbClr val="C0504D">
                        <a:lumMod val="75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863</a:t>
            </a:r>
            <a:r>
              <a:rPr lang="ko-KR" altLang="en-US" sz="1300" b="1" dirty="0">
                <a:gradFill>
                  <a:gsLst>
                    <a:gs pos="100000">
                      <a:srgbClr val="C0504D">
                        <a:lumMod val="75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억불</a:t>
            </a:r>
            <a:endParaRPr lang="en-US" altLang="ko-KR" sz="1300" b="1" dirty="0">
              <a:gradFill>
                <a:gsLst>
                  <a:gs pos="100000">
                    <a:srgbClr val="C0504D">
                      <a:lumMod val="75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  <a:p>
            <a:r>
              <a:rPr lang="en-US" altLang="ko-KR" sz="1300" b="1" spc="-100" dirty="0">
                <a:gradFill>
                  <a:gsLst>
                    <a:gs pos="100000">
                      <a:srgbClr val="C0504D">
                        <a:lumMod val="75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 </a:t>
            </a:r>
            <a:r>
              <a:rPr lang="en-US" altLang="ko-KR" sz="1100" b="1" spc="-100" dirty="0" smtClean="0">
                <a:gradFill>
                  <a:gsLst>
                    <a:gs pos="100000">
                      <a:srgbClr val="C0504D">
                        <a:lumMod val="75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(</a:t>
            </a:r>
            <a:r>
              <a:rPr lang="ko-KR" altLang="en-US" sz="1100" b="1" spc="-100" dirty="0" smtClean="0">
                <a:gradFill>
                  <a:gsLst>
                    <a:gs pos="100000">
                      <a:srgbClr val="C0504D">
                        <a:lumMod val="75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비</a:t>
            </a:r>
            <a:r>
              <a:rPr lang="en-US" altLang="ko-KR" sz="1100" b="1" spc="-100" dirty="0" smtClean="0">
                <a:gradFill>
                  <a:gsLst>
                    <a:gs pos="100000">
                      <a:srgbClr val="C0504D">
                        <a:lumMod val="75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ICT</a:t>
            </a:r>
            <a:r>
              <a:rPr lang="ko-KR" altLang="en-US" sz="1100" b="1" spc="-100" dirty="0" smtClean="0">
                <a:gradFill>
                  <a:gsLst>
                    <a:gs pos="100000">
                      <a:srgbClr val="C0504D">
                        <a:lumMod val="75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분야</a:t>
            </a:r>
            <a:r>
              <a:rPr lang="en-US" altLang="ko-KR" sz="1100" b="1" spc="-100" dirty="0" smtClean="0">
                <a:gradFill>
                  <a:gsLst>
                    <a:gs pos="100000">
                      <a:srgbClr val="C0504D">
                        <a:lumMod val="75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400</a:t>
            </a:r>
            <a:r>
              <a:rPr lang="ko-KR" altLang="en-US" sz="1100" b="1" spc="-100" dirty="0" smtClean="0">
                <a:gradFill>
                  <a:gsLst>
                    <a:gs pos="100000">
                      <a:srgbClr val="C0504D">
                        <a:lumMod val="75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억불 적자</a:t>
            </a:r>
            <a:r>
              <a:rPr lang="en-US" altLang="ko-KR" sz="1100" b="1" spc="-100" dirty="0" smtClean="0">
                <a:gradFill>
                  <a:gsLst>
                    <a:gs pos="100000">
                      <a:srgbClr val="C0504D">
                        <a:lumMod val="75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)</a:t>
            </a:r>
            <a:endParaRPr lang="en-US" altLang="ko-KR" sz="1100" b="1" spc="-100" dirty="0">
              <a:gradFill>
                <a:gsLst>
                  <a:gs pos="100000">
                    <a:srgbClr val="C0504D">
                      <a:lumMod val="75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grpSp>
        <p:nvGrpSpPr>
          <p:cNvPr id="13" name="그룹 186"/>
          <p:cNvGrpSpPr/>
          <p:nvPr/>
        </p:nvGrpSpPr>
        <p:grpSpPr>
          <a:xfrm>
            <a:off x="7351317" y="2097423"/>
            <a:ext cx="1158717" cy="1440163"/>
            <a:chOff x="7413811" y="2097423"/>
            <a:chExt cx="1158717" cy="1440163"/>
          </a:xfrm>
        </p:grpSpPr>
        <p:sp>
          <p:nvSpPr>
            <p:cNvPr id="151" name="직사각형 150"/>
            <p:cNvSpPr/>
            <p:nvPr/>
          </p:nvSpPr>
          <p:spPr>
            <a:xfrm>
              <a:off x="7413811" y="2117408"/>
              <a:ext cx="1127347" cy="1420178"/>
            </a:xfrm>
            <a:prstGeom prst="rect">
              <a:avLst/>
            </a:prstGeom>
            <a:solidFill>
              <a:schemeClr val="bg1"/>
            </a:solidFill>
            <a:ln w="3175" cap="rnd">
              <a:solidFill>
                <a:srgbClr val="DDDDDD"/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prstClr val="white"/>
                </a:solidFill>
              </a:endParaRPr>
            </a:p>
          </p:txBody>
        </p:sp>
        <p:sp>
          <p:nvSpPr>
            <p:cNvPr id="158" name="직사각형 157"/>
            <p:cNvSpPr/>
            <p:nvPr/>
          </p:nvSpPr>
          <p:spPr>
            <a:xfrm>
              <a:off x="7413811" y="2117409"/>
              <a:ext cx="1127347" cy="217318"/>
            </a:xfrm>
            <a:prstGeom prst="rect">
              <a:avLst/>
            </a:prstGeom>
            <a:solidFill>
              <a:srgbClr val="DDDDDD"/>
            </a:solidFill>
            <a:ln w="31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prstClr val="white"/>
                </a:solidFill>
              </a:endParaRPr>
            </a:p>
          </p:txBody>
        </p:sp>
        <p:sp>
          <p:nvSpPr>
            <p:cNvPr id="159" name="직사각형 158"/>
            <p:cNvSpPr/>
            <p:nvPr/>
          </p:nvSpPr>
          <p:spPr>
            <a:xfrm>
              <a:off x="7512138" y="2097423"/>
              <a:ext cx="1018227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050" dirty="0">
                  <a:gradFill>
                    <a:gsLst>
                      <a:gs pos="100000">
                        <a:srgbClr val="000000"/>
                      </a:gs>
                      <a:gs pos="100000">
                        <a:srgbClr val="BBE0E3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연구소 기업 수</a:t>
              </a:r>
            </a:p>
          </p:txBody>
        </p:sp>
        <p:sp>
          <p:nvSpPr>
            <p:cNvPr id="160" name="직사각형 159"/>
            <p:cNvSpPr/>
            <p:nvPr/>
          </p:nvSpPr>
          <p:spPr>
            <a:xfrm>
              <a:off x="7534756" y="3228935"/>
              <a:ext cx="889385" cy="215418"/>
            </a:xfrm>
            <a:prstGeom prst="rect">
              <a:avLst/>
            </a:prstGeom>
            <a:solidFill>
              <a:srgbClr val="236A8D"/>
            </a:solidFill>
            <a:ln w="15875" cap="rnd">
              <a:noFill/>
              <a:tailEnd type="none"/>
            </a:ln>
            <a:effectLst>
              <a:innerShdw blurRad="63500">
                <a:schemeClr val="tx2">
                  <a:lumMod val="75000"/>
                  <a:alpha val="73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61" name="사다리꼴 160"/>
            <p:cNvSpPr/>
            <p:nvPr/>
          </p:nvSpPr>
          <p:spPr>
            <a:xfrm>
              <a:off x="7534756" y="3054490"/>
              <a:ext cx="889385" cy="172334"/>
            </a:xfrm>
            <a:prstGeom prst="trapezoid">
              <a:avLst>
                <a:gd name="adj" fmla="val 64961"/>
              </a:avLst>
            </a:prstGeom>
            <a:solidFill>
              <a:schemeClr val="bg1">
                <a:lumMod val="95000"/>
              </a:schemeClr>
            </a:solidFill>
            <a:ln w="6350" cap="rnd">
              <a:solidFill>
                <a:schemeClr val="bg1">
                  <a:lumMod val="85000"/>
                </a:schemeClr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62" name="Text Box 170"/>
            <p:cNvSpPr txBox="1">
              <a:spLocks noChangeArrowheads="1"/>
            </p:cNvSpPr>
            <p:nvPr/>
          </p:nvSpPr>
          <p:spPr bwMode="auto">
            <a:xfrm>
              <a:off x="7724602" y="2416976"/>
              <a:ext cx="847926" cy="235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>
              <a:spAutoFit/>
            </a:bodyPr>
            <a:lstStyle/>
            <a:p>
              <a:pPr algn="ctr" eaLnBrk="0" latinLnBrk="0" hangingPunct="0">
                <a:lnSpc>
                  <a:spcPct val="80000"/>
                </a:lnSpc>
                <a:buSzPct val="100000"/>
                <a:defRPr/>
              </a:pPr>
              <a:r>
                <a:rPr lang="en-US" altLang="ko-KR" sz="1100" b="1" spc="-100" dirty="0">
                  <a:gradFill>
                    <a:gsLst>
                      <a:gs pos="100000">
                        <a:srgbClr val="0070C0"/>
                      </a:gs>
                      <a:gs pos="100000">
                        <a:prstClr val="black">
                          <a:lumMod val="85000"/>
                          <a:lumOff val="15000"/>
                        </a:prstClr>
                      </a:gs>
                    </a:gsLst>
                    <a:lin ang="21594000" scaled="0"/>
                  </a:gradFill>
                  <a:latin typeface="-윤고딕330" pitchFamily="18" charset="-127"/>
                  <a:ea typeface="-윤고딕330" pitchFamily="18" charset="-127"/>
                </a:rPr>
                <a:t>89</a:t>
              </a:r>
              <a:endParaRPr lang="ko-KR" altLang="en-US" sz="1100" b="1" spc="-100" dirty="0">
                <a:gradFill>
                  <a:gsLst>
                    <a:gs pos="100000">
                      <a:srgbClr val="0070C0"/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21594000" scaled="0"/>
                </a:gradFill>
                <a:latin typeface="-윤고딕330" pitchFamily="18" charset="-127"/>
                <a:ea typeface="-윤고딕330" pitchFamily="18" charset="-127"/>
              </a:endParaRPr>
            </a:p>
          </p:txBody>
        </p:sp>
        <p:sp>
          <p:nvSpPr>
            <p:cNvPr id="163" name="Text Box 170"/>
            <p:cNvSpPr txBox="1">
              <a:spLocks noChangeArrowheads="1"/>
            </p:cNvSpPr>
            <p:nvPr/>
          </p:nvSpPr>
          <p:spPr bwMode="auto">
            <a:xfrm>
              <a:off x="7427747" y="2714620"/>
              <a:ext cx="776161" cy="284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>
              <a:spAutoFit/>
            </a:bodyPr>
            <a:lstStyle/>
            <a:p>
              <a:pPr algn="ctr" eaLnBrk="0" latinLnBrk="0" hangingPunct="0">
                <a:lnSpc>
                  <a:spcPts val="1500"/>
                </a:lnSpc>
                <a:buSzPct val="100000"/>
                <a:defRPr/>
              </a:pPr>
              <a:r>
                <a:rPr lang="en-US" altLang="ko-KR" sz="1100" kern="0" spc="-10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65000"/>
                        </a:prst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29</a:t>
              </a:r>
              <a:endParaRPr lang="ko-KR" altLang="en-US" sz="1100" kern="0" spc="-10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endParaRPr>
            </a:p>
          </p:txBody>
        </p:sp>
        <p:sp>
          <p:nvSpPr>
            <p:cNvPr id="164" name="Rectangle 29"/>
            <p:cNvSpPr>
              <a:spLocks noChangeArrowheads="1"/>
            </p:cNvSpPr>
            <p:nvPr/>
          </p:nvSpPr>
          <p:spPr bwMode="auto">
            <a:xfrm rot="10800000">
              <a:off x="8072461" y="2643181"/>
              <a:ext cx="189441" cy="534446"/>
            </a:xfrm>
            <a:prstGeom prst="rect">
              <a:avLst/>
            </a:prstGeom>
            <a:gradFill rotWithShape="1">
              <a:gsLst>
                <a:gs pos="100000">
                  <a:srgbClr val="0070C0"/>
                </a:gs>
                <a:gs pos="0">
                  <a:schemeClr val="accent1">
                    <a:lumMod val="75000"/>
                  </a:schemeClr>
                </a:gs>
                <a:gs pos="51000">
                  <a:srgbClr val="0070C0"/>
                </a:gs>
                <a:gs pos="45000">
                  <a:schemeClr val="accent1">
                    <a:lumMod val="75000"/>
                  </a:schemeClr>
                </a:gs>
              </a:gsLst>
              <a:lin ang="10800000" scaled="0"/>
            </a:gradFill>
            <a:ln>
              <a:noFill/>
            </a:ln>
            <a:effectLst>
              <a:reflection blurRad="6350" stA="32000" endPos="9000" dir="5400000" sy="-100000" algn="bl" rotWithShape="0"/>
            </a:effectLst>
            <a:extLst/>
          </p:spPr>
          <p:txBody>
            <a:bodyPr wrap="none" anchor="ctr"/>
            <a:lstStyle/>
            <a:p>
              <a:endParaRPr lang="ko-KR" altLang="en-US" sz="1600">
                <a:solidFill>
                  <a:prstClr val="black"/>
                </a:solidFill>
              </a:endParaRPr>
            </a:p>
          </p:txBody>
        </p:sp>
        <p:sp>
          <p:nvSpPr>
            <p:cNvPr id="172" name="직사각형 171"/>
            <p:cNvSpPr/>
            <p:nvPr/>
          </p:nvSpPr>
          <p:spPr>
            <a:xfrm>
              <a:off x="8141350" y="2643182"/>
              <a:ext cx="45719" cy="534446"/>
            </a:xfrm>
            <a:prstGeom prst="rect">
              <a:avLst/>
            </a:prstGeom>
            <a:gradFill>
              <a:gsLst>
                <a:gs pos="0">
                  <a:srgbClr val="3E7898">
                    <a:tint val="66000"/>
                    <a:satMod val="160000"/>
                    <a:alpha val="0"/>
                  </a:srgbClr>
                </a:gs>
                <a:gs pos="50000">
                  <a:srgbClr val="FFFFFF">
                    <a:alpha val="73000"/>
                  </a:srgbClr>
                </a:gs>
                <a:gs pos="100000">
                  <a:srgbClr val="3E7898">
                    <a:tint val="23500"/>
                    <a:satMod val="160000"/>
                    <a:alpha val="0"/>
                  </a:srgbClr>
                </a:gs>
              </a:gsLst>
              <a:lin ang="0" scaled="0"/>
            </a:gradFill>
            <a:ln w="15875" cap="rnd" cmpd="sng" algn="ctr">
              <a:noFill/>
              <a:prstDash val="solid"/>
              <a:tailEnd type="none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prstClr val="white"/>
                </a:solidFill>
              </a:endParaRPr>
            </a:p>
          </p:txBody>
        </p:sp>
        <p:grpSp>
          <p:nvGrpSpPr>
            <p:cNvPr id="14" name="그룹 350"/>
            <p:cNvGrpSpPr/>
            <p:nvPr/>
          </p:nvGrpSpPr>
          <p:grpSpPr>
            <a:xfrm>
              <a:off x="7715272" y="3000372"/>
              <a:ext cx="201340" cy="177254"/>
              <a:chOff x="7607286" y="2590800"/>
              <a:chExt cx="205930" cy="505469"/>
            </a:xfrm>
          </p:grpSpPr>
          <p:sp>
            <p:nvSpPr>
              <p:cNvPr id="177" name="Rectangle 29"/>
              <p:cNvSpPr>
                <a:spLocks noChangeArrowheads="1"/>
              </p:cNvSpPr>
              <p:nvPr/>
            </p:nvSpPr>
            <p:spPr bwMode="auto">
              <a:xfrm rot="10800000">
                <a:off x="7607286" y="2590800"/>
                <a:ext cx="205930" cy="505469"/>
              </a:xfrm>
              <a:prstGeom prst="rect">
                <a:avLst/>
              </a:prstGeom>
              <a:gradFill rotWithShape="1">
                <a:gsLst>
                  <a:gs pos="100000">
                    <a:schemeClr val="tx1">
                      <a:lumMod val="50000"/>
                      <a:lumOff val="50000"/>
                    </a:schemeClr>
                  </a:gs>
                  <a:gs pos="0">
                    <a:schemeClr val="tx1">
                      <a:lumMod val="65000"/>
                      <a:lumOff val="35000"/>
                    </a:schemeClr>
                  </a:gs>
                  <a:gs pos="51000">
                    <a:schemeClr val="tx1">
                      <a:lumMod val="65000"/>
                      <a:lumOff val="35000"/>
                    </a:schemeClr>
                  </a:gs>
                  <a:gs pos="45000">
                    <a:schemeClr val="tx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ln>
                <a:noFill/>
              </a:ln>
              <a:effectLst>
                <a:reflection blurRad="6350" stA="32000" endPos="9000" dir="5400000" sy="-100000" algn="bl" rotWithShape="0"/>
              </a:effectLst>
              <a:extLst/>
            </p:spPr>
            <p:txBody>
              <a:bodyPr wrap="none" anchor="ctr"/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직사각형 180"/>
              <p:cNvSpPr/>
              <p:nvPr/>
            </p:nvSpPr>
            <p:spPr>
              <a:xfrm>
                <a:off x="7702127" y="2590800"/>
                <a:ext cx="36255" cy="505469"/>
              </a:xfrm>
              <a:prstGeom prst="rect">
                <a:avLst/>
              </a:prstGeom>
              <a:gradFill>
                <a:gsLst>
                  <a:gs pos="0">
                    <a:srgbClr val="3E7898">
                      <a:tint val="66000"/>
                      <a:satMod val="160000"/>
                      <a:alpha val="0"/>
                    </a:srgbClr>
                  </a:gs>
                  <a:gs pos="50000">
                    <a:srgbClr val="FFFFFF">
                      <a:alpha val="73000"/>
                    </a:srgbClr>
                  </a:gs>
                  <a:gs pos="100000">
                    <a:srgbClr val="3E7898">
                      <a:tint val="23500"/>
                      <a:satMod val="160000"/>
                      <a:alpha val="0"/>
                    </a:srgbClr>
                  </a:gs>
                </a:gsLst>
                <a:lin ang="0" scaled="0"/>
              </a:gradFill>
              <a:ln w="15875" cap="rnd" cmpd="sng" algn="ctr">
                <a:noFill/>
                <a:prstDash val="solid"/>
                <a:tailEnd type="none"/>
              </a:ln>
              <a:effectLst/>
            </p:spPr>
            <p:txBody>
              <a:bodyPr rtlCol="0" anchor="ctr"/>
              <a:lstStyle/>
              <a:p>
                <a:pPr algn="ctr" latinLnBrk="0">
                  <a:defRPr/>
                </a:pPr>
                <a:endParaRPr lang="ko-KR" altLang="en-US" kern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74" name="제목 114"/>
            <p:cNvSpPr txBox="1">
              <a:spLocks/>
            </p:cNvSpPr>
            <p:nvPr/>
          </p:nvSpPr>
          <p:spPr>
            <a:xfrm>
              <a:off x="7601507" y="3202369"/>
              <a:ext cx="401071" cy="268550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eaLnBrk="0" latinLnBrk="0" hangingPunct="0">
                <a:defRPr/>
              </a:pPr>
              <a:r>
                <a:rPr lang="en-US" altLang="ko-KR" sz="1200" kern="0" spc="-9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'11</a:t>
              </a:r>
              <a:endParaRPr lang="ko-KR" altLang="en-US" sz="1200" kern="0" spc="-9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endParaRPr>
            </a:p>
          </p:txBody>
        </p:sp>
        <p:sp>
          <p:nvSpPr>
            <p:cNvPr id="175" name="제목 114"/>
            <p:cNvSpPr txBox="1">
              <a:spLocks/>
            </p:cNvSpPr>
            <p:nvPr/>
          </p:nvSpPr>
          <p:spPr>
            <a:xfrm>
              <a:off x="7892102" y="3202369"/>
              <a:ext cx="489647" cy="268550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eaLnBrk="0" latinLnBrk="0" hangingPunct="0">
                <a:defRPr/>
              </a:pPr>
              <a:r>
                <a:rPr lang="en-US" altLang="ko-KR" sz="1200" kern="0" spc="-90" dirty="0" smtClean="0">
                  <a:gradFill>
                    <a:gsLst>
                      <a:gs pos="100000">
                        <a:srgbClr val="FFFF00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'14</a:t>
              </a:r>
              <a:endParaRPr lang="ko-KR" altLang="en-US" sz="1200" kern="0" spc="-90" dirty="0">
                <a:gradFill>
                  <a:gsLst>
                    <a:gs pos="100000">
                      <a:srgbClr val="FFFF00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endParaRPr>
            </a:p>
          </p:txBody>
        </p:sp>
      </p:grpSp>
      <p:sp>
        <p:nvSpPr>
          <p:cNvPr id="126" name="제목 114"/>
          <p:cNvSpPr txBox="1">
            <a:spLocks/>
          </p:cNvSpPr>
          <p:nvPr/>
        </p:nvSpPr>
        <p:spPr>
          <a:xfrm>
            <a:off x="4362567" y="5960906"/>
            <a:ext cx="401071" cy="240422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eaLnBrk="0" latinLnBrk="0" hangingPunct="0">
              <a:defRPr/>
            </a:pPr>
            <a:r>
              <a:rPr lang="en-US" altLang="ko-KR" sz="1200" kern="0" spc="-9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'12</a:t>
            </a:r>
            <a:endParaRPr lang="ko-KR" altLang="en-US" sz="1200" kern="0" spc="-9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40" panose="02030504000101010101" pitchFamily="18" charset="-127"/>
              <a:ea typeface="-윤고딕340" panose="02030504000101010101" pitchFamily="18" charset="-127"/>
              <a:cs typeface="Arial" pitchFamily="34" charset="0"/>
            </a:endParaRPr>
          </a:p>
        </p:txBody>
      </p:sp>
      <p:sp>
        <p:nvSpPr>
          <p:cNvPr id="127" name="제목 114"/>
          <p:cNvSpPr txBox="1">
            <a:spLocks/>
          </p:cNvSpPr>
          <p:nvPr/>
        </p:nvSpPr>
        <p:spPr>
          <a:xfrm>
            <a:off x="4882599" y="5960906"/>
            <a:ext cx="489648" cy="240422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eaLnBrk="0" latinLnBrk="0" hangingPunct="0">
              <a:defRPr/>
            </a:pPr>
            <a:r>
              <a:rPr lang="en-US" altLang="ko-KR" sz="1200" kern="0" spc="-90" dirty="0" smtClean="0">
                <a:gradFill>
                  <a:gsLst>
                    <a:gs pos="100000">
                      <a:srgbClr val="FFFF00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'13</a:t>
            </a:r>
            <a:endParaRPr lang="ko-KR" altLang="en-US" sz="1200" kern="0" spc="-90" dirty="0">
              <a:gradFill>
                <a:gsLst>
                  <a:gs pos="100000">
                    <a:srgbClr val="FFFF00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40" panose="02030504000101010101" pitchFamily="18" charset="-127"/>
              <a:ea typeface="-윤고딕340" panose="02030504000101010101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41883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 bwMode="auto">
          <a:xfrm>
            <a:off x="478159" y="242257"/>
            <a:ext cx="3098925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00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2015</a:t>
            </a:r>
            <a:r>
              <a:rPr lang="ko-KR" altLang="en-US" sz="300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년도 정책방향</a:t>
            </a:r>
          </a:p>
        </p:txBody>
      </p:sp>
      <p:grpSp>
        <p:nvGrpSpPr>
          <p:cNvPr id="2" name="그룹 186"/>
          <p:cNvGrpSpPr/>
          <p:nvPr/>
        </p:nvGrpSpPr>
        <p:grpSpPr>
          <a:xfrm>
            <a:off x="392536" y="1052736"/>
            <a:ext cx="8741788" cy="575101"/>
            <a:chOff x="323528" y="5798540"/>
            <a:chExt cx="8741788" cy="814601"/>
          </a:xfrm>
        </p:grpSpPr>
        <p:grpSp>
          <p:nvGrpSpPr>
            <p:cNvPr id="3" name="그룹 187"/>
            <p:cNvGrpSpPr/>
            <p:nvPr/>
          </p:nvGrpSpPr>
          <p:grpSpPr>
            <a:xfrm>
              <a:off x="323528" y="5798540"/>
              <a:ext cx="8741788" cy="814601"/>
              <a:chOff x="9525" y="336688"/>
              <a:chExt cx="4102220" cy="827856"/>
            </a:xfrm>
          </p:grpSpPr>
          <p:sp>
            <p:nvSpPr>
              <p:cNvPr id="190" name="직사각형 189"/>
              <p:cNvSpPr/>
              <p:nvPr/>
            </p:nvSpPr>
            <p:spPr bwMode="auto">
              <a:xfrm>
                <a:off x="12828" y="336688"/>
                <a:ext cx="4098917" cy="558662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kern="0">
                  <a:solidFill>
                    <a:srgbClr val="FFFF00"/>
                  </a:solidFill>
                </a:endParaRPr>
              </a:p>
            </p:txBody>
          </p:sp>
          <p:grpSp>
            <p:nvGrpSpPr>
              <p:cNvPr id="4" name="그룹 190"/>
              <p:cNvGrpSpPr/>
              <p:nvPr/>
            </p:nvGrpSpPr>
            <p:grpSpPr>
              <a:xfrm>
                <a:off x="9525" y="336688"/>
                <a:ext cx="3935812" cy="827856"/>
                <a:chOff x="130761" y="336688"/>
                <a:chExt cx="3814576" cy="827856"/>
              </a:xfrm>
            </p:grpSpPr>
            <p:cxnSp>
              <p:nvCxnSpPr>
                <p:cNvPr id="192" name="직선 연결선 191"/>
                <p:cNvCxnSpPr/>
                <p:nvPr/>
              </p:nvCxnSpPr>
              <p:spPr bwMode="auto">
                <a:xfrm flipH="1">
                  <a:off x="130761" y="336688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3" name="직선 연결선 192"/>
                <p:cNvCxnSpPr/>
                <p:nvPr/>
              </p:nvCxnSpPr>
              <p:spPr bwMode="auto">
                <a:xfrm flipH="1">
                  <a:off x="130761" y="1164544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189" name="직사각형 188"/>
            <p:cNvSpPr/>
            <p:nvPr/>
          </p:nvSpPr>
          <p:spPr>
            <a:xfrm>
              <a:off x="323528" y="6014281"/>
              <a:ext cx="8424935" cy="5680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30325" eaLnBrk="0" latinLnBrk="0" hangingPunct="0">
                <a:lnSpc>
                  <a:spcPct val="70000"/>
                </a:lnSpc>
                <a:spcAft>
                  <a:spcPts val="600"/>
                </a:spcAft>
                <a:buSzPct val="100000"/>
                <a:defRPr/>
              </a:pPr>
              <a:r>
                <a:rPr lang="ko-KR" altLang="en-US" sz="2600" b="1" kern="0" spc="-150" dirty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기존산업의 스마트화</a:t>
              </a:r>
              <a:r>
                <a:rPr lang="en-US" altLang="ko-KR" sz="2600" b="1" kern="0" spc="-150" dirty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, </a:t>
              </a:r>
              <a:r>
                <a:rPr lang="ko-KR" altLang="en-US" sz="2600" b="1" kern="0" spc="-150" dirty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핵심 원천기술 확보로 </a:t>
              </a:r>
              <a:r>
                <a:rPr lang="ko-KR" altLang="en-US" sz="2600" b="1" kern="0" spc="-150" dirty="0" err="1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신성장동력</a:t>
              </a:r>
              <a:r>
                <a:rPr lang="ko-KR" altLang="en-US" sz="2600" b="1" kern="0" spc="-150" dirty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 창출</a:t>
              </a:r>
            </a:p>
          </p:txBody>
        </p:sp>
      </p:grpSp>
      <p:grpSp>
        <p:nvGrpSpPr>
          <p:cNvPr id="5" name="그룹 54"/>
          <p:cNvGrpSpPr/>
          <p:nvPr/>
        </p:nvGrpSpPr>
        <p:grpSpPr>
          <a:xfrm>
            <a:off x="6695666" y="481896"/>
            <a:ext cx="2034326" cy="333943"/>
            <a:chOff x="5957544" y="497136"/>
            <a:chExt cx="2034326" cy="333943"/>
          </a:xfrm>
        </p:grpSpPr>
        <p:sp>
          <p:nvSpPr>
            <p:cNvPr id="57" name="모서리가 둥근 직사각형 56"/>
            <p:cNvSpPr/>
            <p:nvPr/>
          </p:nvSpPr>
          <p:spPr>
            <a:xfrm>
              <a:off x="6035047" y="525727"/>
              <a:ext cx="812855" cy="25059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 w="952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58" name="Text Box 5"/>
            <p:cNvSpPr txBox="1">
              <a:spLocks noChangeArrowheads="1"/>
            </p:cNvSpPr>
            <p:nvPr/>
          </p:nvSpPr>
          <p:spPr bwMode="auto">
            <a:xfrm>
              <a:off x="6807082" y="507914"/>
              <a:ext cx="118478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latinLnBrk="0" hangingPunct="1">
                <a:defRPr/>
              </a:pPr>
              <a:r>
                <a:rPr lang="ko-KR" altLang="en-US" sz="1500" kern="0" spc="-90" dirty="0">
                  <a:gradFill>
                    <a:gsLst>
                      <a:gs pos="100000">
                        <a:srgbClr val="4F81BD">
                          <a:lumMod val="75000"/>
                        </a:srgbClr>
                      </a:gs>
                      <a:gs pos="100000">
                        <a:srgbClr val="00589A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미래성장동력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957544" y="497136"/>
              <a:ext cx="9678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base">
                <a:spcAft>
                  <a:spcPct val="0"/>
                </a:spcAft>
                <a:buClr>
                  <a:prstClr val="black">
                    <a:lumMod val="85000"/>
                    <a:lumOff val="15000"/>
                  </a:prstClr>
                </a:buClr>
              </a:pPr>
              <a:r>
                <a:rPr kumimoji="1" lang="ko-KR" altLang="en-US" sz="1400" b="1" spc="-40" dirty="0">
                  <a:gradFill>
                    <a:gsLst>
                      <a:gs pos="100000">
                        <a:prstClr val="white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미래대비</a:t>
              </a:r>
            </a:p>
          </p:txBody>
        </p:sp>
      </p:grpSp>
      <p:sp>
        <p:nvSpPr>
          <p:cNvPr id="51" name="모서리가 둥근 직사각형 8"/>
          <p:cNvSpPr/>
          <p:nvPr/>
        </p:nvSpPr>
        <p:spPr>
          <a:xfrm>
            <a:off x="475635" y="1928942"/>
            <a:ext cx="6410886" cy="143561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solidFill>
              <a:srgbClr val="2562C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>
              <a:solidFill>
                <a:prstClr val="white"/>
              </a:solidFill>
              <a:cs typeface="Arial" pitchFamily="34" charset="0"/>
            </a:endParaRPr>
          </a:p>
        </p:txBody>
      </p:sp>
      <p:grpSp>
        <p:nvGrpSpPr>
          <p:cNvPr id="6" name="그룹 90"/>
          <p:cNvGrpSpPr/>
          <p:nvPr/>
        </p:nvGrpSpPr>
        <p:grpSpPr>
          <a:xfrm>
            <a:off x="475635" y="1838354"/>
            <a:ext cx="4257595" cy="417600"/>
            <a:chOff x="471482" y="1390934"/>
            <a:chExt cx="4043874" cy="392583"/>
          </a:xfrm>
        </p:grpSpPr>
        <p:sp>
          <p:nvSpPr>
            <p:cNvPr id="53" name="모서리가 둥근 직사각형 52"/>
            <p:cNvSpPr/>
            <p:nvPr/>
          </p:nvSpPr>
          <p:spPr>
            <a:xfrm>
              <a:off x="511199" y="1390934"/>
              <a:ext cx="3957964" cy="392583"/>
            </a:xfrm>
            <a:prstGeom prst="roundRect">
              <a:avLst>
                <a:gd name="adj" fmla="val 0"/>
              </a:avLst>
            </a:prstGeom>
            <a:solidFill>
              <a:srgbClr val="23639D"/>
            </a:solidFill>
            <a:ln w="6350">
              <a:solidFill>
                <a:schemeClr val="bg1"/>
              </a:solidFill>
            </a:ln>
            <a:effectLst>
              <a:outerShdw blurRad="25400" dist="25400" dir="5400000" algn="t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60" name="직사각형 59"/>
            <p:cNvSpPr/>
            <p:nvPr/>
          </p:nvSpPr>
          <p:spPr>
            <a:xfrm>
              <a:off x="530658" y="1407733"/>
              <a:ext cx="3919468" cy="45719"/>
            </a:xfrm>
            <a:prstGeom prst="rect">
              <a:avLst/>
            </a:prstGeom>
            <a:gradFill>
              <a:gsLst>
                <a:gs pos="100000">
                  <a:schemeClr val="bg1">
                    <a:alpha val="41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16200000" scaled="0"/>
            </a:gradFill>
            <a:ln w="22225">
              <a:noFill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2000">
                <a:solidFill>
                  <a:prstClr val="white"/>
                </a:solidFill>
              </a:endParaRPr>
            </a:p>
          </p:txBody>
        </p:sp>
        <p:sp>
          <p:nvSpPr>
            <p:cNvPr id="61" name="자유형 60"/>
            <p:cNvSpPr/>
            <p:nvPr/>
          </p:nvSpPr>
          <p:spPr>
            <a:xfrm>
              <a:off x="4465423" y="1395924"/>
              <a:ext cx="49933" cy="91981"/>
            </a:xfrm>
            <a:custGeom>
              <a:avLst/>
              <a:gdLst>
                <a:gd name="connsiteX0" fmla="*/ 0 w 45991"/>
                <a:gd name="connsiteY0" fmla="*/ 0 h 91981"/>
                <a:gd name="connsiteX1" fmla="*/ 0 w 45991"/>
                <a:gd name="connsiteY1" fmla="*/ 91981 h 91981"/>
                <a:gd name="connsiteX2" fmla="*/ 45991 w 45991"/>
                <a:gd name="connsiteY2" fmla="*/ 91981 h 91981"/>
                <a:gd name="connsiteX3" fmla="*/ 0 w 45991"/>
                <a:gd name="connsiteY3" fmla="*/ 0 h 91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991" h="91981">
                  <a:moveTo>
                    <a:pt x="0" y="0"/>
                  </a:moveTo>
                  <a:lnTo>
                    <a:pt x="0" y="91981"/>
                  </a:lnTo>
                  <a:lnTo>
                    <a:pt x="45991" y="919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2" name="자유형 61"/>
            <p:cNvSpPr/>
            <p:nvPr/>
          </p:nvSpPr>
          <p:spPr>
            <a:xfrm flipH="1">
              <a:off x="471482" y="1395924"/>
              <a:ext cx="49933" cy="91981"/>
            </a:xfrm>
            <a:custGeom>
              <a:avLst/>
              <a:gdLst>
                <a:gd name="connsiteX0" fmla="*/ 0 w 45991"/>
                <a:gd name="connsiteY0" fmla="*/ 0 h 91981"/>
                <a:gd name="connsiteX1" fmla="*/ 0 w 45991"/>
                <a:gd name="connsiteY1" fmla="*/ 91981 h 91981"/>
                <a:gd name="connsiteX2" fmla="*/ 45991 w 45991"/>
                <a:gd name="connsiteY2" fmla="*/ 91981 h 91981"/>
                <a:gd name="connsiteX3" fmla="*/ 0 w 45991"/>
                <a:gd name="connsiteY3" fmla="*/ 0 h 91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991" h="91981">
                  <a:moveTo>
                    <a:pt x="0" y="0"/>
                  </a:moveTo>
                  <a:lnTo>
                    <a:pt x="0" y="91981"/>
                  </a:lnTo>
                  <a:lnTo>
                    <a:pt x="45991" y="919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3" name="제목 114"/>
          <p:cNvSpPr txBox="1">
            <a:spLocks/>
          </p:cNvSpPr>
          <p:nvPr/>
        </p:nvSpPr>
        <p:spPr>
          <a:xfrm>
            <a:off x="1794352" y="1921896"/>
            <a:ext cx="2857935" cy="273061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eaLnBrk="0" latinLnBrk="0" hangingPunct="0">
              <a:defRPr/>
            </a:pPr>
            <a:r>
              <a:rPr lang="ko-KR" altLang="en-US" sz="2000" b="1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성장동력 재점화</a:t>
            </a:r>
          </a:p>
        </p:txBody>
      </p:sp>
      <p:sp>
        <p:nvSpPr>
          <p:cNvPr id="64" name="직사각형 63"/>
          <p:cNvSpPr/>
          <p:nvPr/>
        </p:nvSpPr>
        <p:spPr>
          <a:xfrm>
            <a:off x="586670" y="2443374"/>
            <a:ext cx="59071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 indent="-180000" defTabSz="1330325" eaLnBrk="0" latinLnBrk="0" hangingPunct="0">
              <a:spcAft>
                <a:spcPts val="600"/>
              </a:spcAft>
              <a:buClr>
                <a:prstClr val="black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ko-KR" sz="1600" b="1" kern="0" dirty="0">
                <a:gradFill>
                  <a:gsLst>
                    <a:gs pos="100000">
                      <a:srgbClr val="0070C0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(</a:t>
            </a:r>
            <a:r>
              <a:rPr lang="ko-KR" altLang="en-US" sz="1600" b="1" kern="0" dirty="0">
                <a:gradFill>
                  <a:gsLst>
                    <a:gs pos="100000">
                      <a:srgbClr val="0070C0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주력산업</a:t>
            </a:r>
            <a:r>
              <a:rPr lang="en-US" altLang="ko-KR" sz="1600" b="1" kern="0" dirty="0">
                <a:gradFill>
                  <a:gsLst>
                    <a:gs pos="100000">
                      <a:srgbClr val="0070C0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) </a:t>
            </a:r>
            <a:r>
              <a:rPr lang="ko-KR" altLang="en-US" sz="16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제조업 혁신을 통한 주력산업 스마트화</a:t>
            </a:r>
            <a:endParaRPr lang="en-US" altLang="ko-KR" sz="1600" kern="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67" name="오른쪽 화살표 66"/>
          <p:cNvSpPr/>
          <p:nvPr/>
        </p:nvSpPr>
        <p:spPr>
          <a:xfrm>
            <a:off x="6773654" y="2371366"/>
            <a:ext cx="432200" cy="490791"/>
          </a:xfrm>
          <a:prstGeom prst="rightArrow">
            <a:avLst/>
          </a:prstGeom>
          <a:gradFill>
            <a:gsLst>
              <a:gs pos="0">
                <a:prstClr val="black">
                  <a:lumMod val="65000"/>
                  <a:lumOff val="35000"/>
                  <a:alpha val="0"/>
                </a:prstClr>
              </a:gs>
              <a:gs pos="100000">
                <a:srgbClr val="36A2E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600" dirty="0">
              <a:solidFill>
                <a:prstClr val="white"/>
              </a:solidFill>
            </a:endParaRPr>
          </a:p>
        </p:txBody>
      </p:sp>
      <p:sp>
        <p:nvSpPr>
          <p:cNvPr id="103" name="모서리가 둥근 직사각형 8"/>
          <p:cNvSpPr/>
          <p:nvPr/>
        </p:nvSpPr>
        <p:spPr>
          <a:xfrm>
            <a:off x="490108" y="5426269"/>
            <a:ext cx="6401496" cy="88080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solidFill>
              <a:srgbClr val="257F9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>
              <a:solidFill>
                <a:prstClr val="white"/>
              </a:solidFill>
              <a:cs typeface="Arial" pitchFamily="34" charset="0"/>
            </a:endParaRPr>
          </a:p>
        </p:txBody>
      </p:sp>
      <p:grpSp>
        <p:nvGrpSpPr>
          <p:cNvPr id="7" name="그룹 103"/>
          <p:cNvGrpSpPr/>
          <p:nvPr/>
        </p:nvGrpSpPr>
        <p:grpSpPr>
          <a:xfrm>
            <a:off x="485457" y="5342394"/>
            <a:ext cx="4246860" cy="417084"/>
            <a:chOff x="471482" y="1390934"/>
            <a:chExt cx="4043874" cy="466703"/>
          </a:xfrm>
        </p:grpSpPr>
        <p:sp>
          <p:nvSpPr>
            <p:cNvPr id="114" name="모서리가 둥근 직사각형 113"/>
            <p:cNvSpPr/>
            <p:nvPr/>
          </p:nvSpPr>
          <p:spPr>
            <a:xfrm>
              <a:off x="511199" y="1390934"/>
              <a:ext cx="3957965" cy="466703"/>
            </a:xfrm>
            <a:prstGeom prst="roundRect">
              <a:avLst>
                <a:gd name="adj" fmla="val 0"/>
              </a:avLst>
            </a:prstGeom>
            <a:solidFill>
              <a:srgbClr val="28846E"/>
            </a:solidFill>
            <a:ln w="6350">
              <a:solidFill>
                <a:schemeClr val="bg1"/>
              </a:solidFill>
            </a:ln>
            <a:effectLst>
              <a:outerShdw blurRad="25400" dist="25400" dir="5400000" algn="t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16" name="직사각형 115"/>
            <p:cNvSpPr/>
            <p:nvPr/>
          </p:nvSpPr>
          <p:spPr>
            <a:xfrm>
              <a:off x="530658" y="1407733"/>
              <a:ext cx="3919468" cy="45719"/>
            </a:xfrm>
            <a:prstGeom prst="rect">
              <a:avLst/>
            </a:prstGeom>
            <a:gradFill>
              <a:gsLst>
                <a:gs pos="100000">
                  <a:schemeClr val="bg1">
                    <a:alpha val="41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16200000" scaled="0"/>
            </a:gradFill>
            <a:ln w="22225">
              <a:noFill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prstClr val="white"/>
                </a:solidFill>
              </a:endParaRPr>
            </a:p>
          </p:txBody>
        </p:sp>
        <p:sp>
          <p:nvSpPr>
            <p:cNvPr id="117" name="자유형 116"/>
            <p:cNvSpPr/>
            <p:nvPr/>
          </p:nvSpPr>
          <p:spPr>
            <a:xfrm>
              <a:off x="4465423" y="1395924"/>
              <a:ext cx="49933" cy="91981"/>
            </a:xfrm>
            <a:custGeom>
              <a:avLst/>
              <a:gdLst>
                <a:gd name="connsiteX0" fmla="*/ 0 w 45991"/>
                <a:gd name="connsiteY0" fmla="*/ 0 h 91981"/>
                <a:gd name="connsiteX1" fmla="*/ 0 w 45991"/>
                <a:gd name="connsiteY1" fmla="*/ 91981 h 91981"/>
                <a:gd name="connsiteX2" fmla="*/ 45991 w 45991"/>
                <a:gd name="connsiteY2" fmla="*/ 91981 h 91981"/>
                <a:gd name="connsiteX3" fmla="*/ 0 w 45991"/>
                <a:gd name="connsiteY3" fmla="*/ 0 h 91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991" h="91981">
                  <a:moveTo>
                    <a:pt x="0" y="0"/>
                  </a:moveTo>
                  <a:lnTo>
                    <a:pt x="0" y="91981"/>
                  </a:lnTo>
                  <a:lnTo>
                    <a:pt x="45991" y="919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18" name="자유형 117"/>
            <p:cNvSpPr/>
            <p:nvPr/>
          </p:nvSpPr>
          <p:spPr>
            <a:xfrm flipH="1">
              <a:off x="471482" y="1395924"/>
              <a:ext cx="49933" cy="91981"/>
            </a:xfrm>
            <a:custGeom>
              <a:avLst/>
              <a:gdLst>
                <a:gd name="connsiteX0" fmla="*/ 0 w 45991"/>
                <a:gd name="connsiteY0" fmla="*/ 0 h 91981"/>
                <a:gd name="connsiteX1" fmla="*/ 0 w 45991"/>
                <a:gd name="connsiteY1" fmla="*/ 91981 h 91981"/>
                <a:gd name="connsiteX2" fmla="*/ 45991 w 45991"/>
                <a:gd name="connsiteY2" fmla="*/ 91981 h 91981"/>
                <a:gd name="connsiteX3" fmla="*/ 0 w 45991"/>
                <a:gd name="connsiteY3" fmla="*/ 0 h 91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991" h="91981">
                  <a:moveTo>
                    <a:pt x="0" y="0"/>
                  </a:moveTo>
                  <a:lnTo>
                    <a:pt x="0" y="91981"/>
                  </a:lnTo>
                  <a:lnTo>
                    <a:pt x="45991" y="919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5" name="제목 114"/>
          <p:cNvSpPr txBox="1">
            <a:spLocks/>
          </p:cNvSpPr>
          <p:nvPr/>
        </p:nvSpPr>
        <p:spPr>
          <a:xfrm>
            <a:off x="1794352" y="5430009"/>
            <a:ext cx="2902007" cy="273065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eaLnBrk="0" latinLnBrk="0" hangingPunct="0">
              <a:defRPr/>
            </a:pPr>
            <a:r>
              <a:rPr lang="ko-KR" altLang="en-US" sz="2000" b="1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국가 </a:t>
            </a:r>
            <a:r>
              <a:rPr lang="en-US" altLang="ko-KR" sz="2000" b="1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R&amp;D </a:t>
            </a:r>
            <a:r>
              <a:rPr lang="ko-KR" altLang="en-US" sz="2000" b="1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혁신</a:t>
            </a:r>
          </a:p>
        </p:txBody>
      </p:sp>
      <p:sp>
        <p:nvSpPr>
          <p:cNvPr id="108" name="오른쪽 화살표 107"/>
          <p:cNvSpPr/>
          <p:nvPr/>
        </p:nvSpPr>
        <p:spPr>
          <a:xfrm>
            <a:off x="6773654" y="5596073"/>
            <a:ext cx="432200" cy="490791"/>
          </a:xfrm>
          <a:prstGeom prst="rightArrow">
            <a:avLst/>
          </a:prstGeom>
          <a:gradFill>
            <a:gsLst>
              <a:gs pos="0">
                <a:prstClr val="black">
                  <a:lumMod val="65000"/>
                  <a:lumOff val="35000"/>
                  <a:alpha val="0"/>
                </a:prstClr>
              </a:gs>
              <a:gs pos="100000">
                <a:srgbClr val="36A2E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600" dirty="0">
              <a:solidFill>
                <a:prstClr val="white"/>
              </a:solidFill>
            </a:endParaRPr>
          </a:p>
        </p:txBody>
      </p:sp>
      <p:sp>
        <p:nvSpPr>
          <p:cNvPr id="120" name="모서리가 둥근 직사각형 8"/>
          <p:cNvSpPr/>
          <p:nvPr/>
        </p:nvSpPr>
        <p:spPr>
          <a:xfrm>
            <a:off x="485088" y="3671619"/>
            <a:ext cx="6406365" cy="134155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solidFill>
              <a:srgbClr val="00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>
              <a:solidFill>
                <a:prstClr val="white"/>
              </a:solidFill>
              <a:cs typeface="Arial" pitchFamily="34" charset="0"/>
            </a:endParaRPr>
          </a:p>
        </p:txBody>
      </p:sp>
      <p:grpSp>
        <p:nvGrpSpPr>
          <p:cNvPr id="8" name="그룹 118"/>
          <p:cNvGrpSpPr/>
          <p:nvPr/>
        </p:nvGrpSpPr>
        <p:grpSpPr>
          <a:xfrm>
            <a:off x="480423" y="3594550"/>
            <a:ext cx="4252361" cy="383255"/>
            <a:chOff x="471482" y="1390934"/>
            <a:chExt cx="4043874" cy="466703"/>
          </a:xfrm>
        </p:grpSpPr>
        <p:sp>
          <p:nvSpPr>
            <p:cNvPr id="132" name="모서리가 둥근 직사각형 131"/>
            <p:cNvSpPr/>
            <p:nvPr/>
          </p:nvSpPr>
          <p:spPr>
            <a:xfrm>
              <a:off x="511199" y="1390934"/>
              <a:ext cx="3957965" cy="466703"/>
            </a:xfrm>
            <a:prstGeom prst="roundRect">
              <a:avLst>
                <a:gd name="adj" fmla="val 0"/>
              </a:avLst>
            </a:prstGeom>
            <a:solidFill>
              <a:srgbClr val="35955C"/>
            </a:solidFill>
            <a:ln w="6350">
              <a:solidFill>
                <a:schemeClr val="bg1"/>
              </a:solidFill>
            </a:ln>
            <a:effectLst>
              <a:outerShdw blurRad="25400" dist="25400" dir="5400000" algn="t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00">
                <a:solidFill>
                  <a:prstClr val="white"/>
                </a:solidFill>
              </a:endParaRPr>
            </a:p>
          </p:txBody>
        </p:sp>
        <p:sp>
          <p:nvSpPr>
            <p:cNvPr id="148" name="직사각형 147"/>
            <p:cNvSpPr/>
            <p:nvPr/>
          </p:nvSpPr>
          <p:spPr>
            <a:xfrm>
              <a:off x="530658" y="1407733"/>
              <a:ext cx="3919468" cy="45719"/>
            </a:xfrm>
            <a:prstGeom prst="rect">
              <a:avLst/>
            </a:prstGeom>
            <a:gradFill>
              <a:gsLst>
                <a:gs pos="100000">
                  <a:schemeClr val="bg1">
                    <a:alpha val="41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16200000" scaled="0"/>
            </a:gradFill>
            <a:ln w="22225">
              <a:noFill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00">
                <a:solidFill>
                  <a:prstClr val="white"/>
                </a:solidFill>
              </a:endParaRPr>
            </a:p>
          </p:txBody>
        </p:sp>
        <p:sp>
          <p:nvSpPr>
            <p:cNvPr id="149" name="자유형 148"/>
            <p:cNvSpPr/>
            <p:nvPr/>
          </p:nvSpPr>
          <p:spPr>
            <a:xfrm>
              <a:off x="4465423" y="1395924"/>
              <a:ext cx="49933" cy="91981"/>
            </a:xfrm>
            <a:custGeom>
              <a:avLst/>
              <a:gdLst>
                <a:gd name="connsiteX0" fmla="*/ 0 w 45991"/>
                <a:gd name="connsiteY0" fmla="*/ 0 h 91981"/>
                <a:gd name="connsiteX1" fmla="*/ 0 w 45991"/>
                <a:gd name="connsiteY1" fmla="*/ 91981 h 91981"/>
                <a:gd name="connsiteX2" fmla="*/ 45991 w 45991"/>
                <a:gd name="connsiteY2" fmla="*/ 91981 h 91981"/>
                <a:gd name="connsiteX3" fmla="*/ 0 w 45991"/>
                <a:gd name="connsiteY3" fmla="*/ 0 h 91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991" h="91981">
                  <a:moveTo>
                    <a:pt x="0" y="0"/>
                  </a:moveTo>
                  <a:lnTo>
                    <a:pt x="0" y="91981"/>
                  </a:lnTo>
                  <a:lnTo>
                    <a:pt x="45991" y="919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00">
                <a:solidFill>
                  <a:prstClr val="white"/>
                </a:solidFill>
              </a:endParaRPr>
            </a:p>
          </p:txBody>
        </p:sp>
        <p:sp>
          <p:nvSpPr>
            <p:cNvPr id="150" name="자유형 149"/>
            <p:cNvSpPr/>
            <p:nvPr/>
          </p:nvSpPr>
          <p:spPr>
            <a:xfrm flipH="1">
              <a:off x="471482" y="1395924"/>
              <a:ext cx="49933" cy="91981"/>
            </a:xfrm>
            <a:custGeom>
              <a:avLst/>
              <a:gdLst>
                <a:gd name="connsiteX0" fmla="*/ 0 w 45991"/>
                <a:gd name="connsiteY0" fmla="*/ 0 h 91981"/>
                <a:gd name="connsiteX1" fmla="*/ 0 w 45991"/>
                <a:gd name="connsiteY1" fmla="*/ 91981 h 91981"/>
                <a:gd name="connsiteX2" fmla="*/ 45991 w 45991"/>
                <a:gd name="connsiteY2" fmla="*/ 91981 h 91981"/>
                <a:gd name="connsiteX3" fmla="*/ 0 w 45991"/>
                <a:gd name="connsiteY3" fmla="*/ 0 h 91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991" h="91981">
                  <a:moveTo>
                    <a:pt x="0" y="0"/>
                  </a:moveTo>
                  <a:lnTo>
                    <a:pt x="0" y="91981"/>
                  </a:lnTo>
                  <a:lnTo>
                    <a:pt x="45991" y="919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00">
                <a:solidFill>
                  <a:prstClr val="white"/>
                </a:solidFill>
              </a:endParaRPr>
            </a:p>
          </p:txBody>
        </p:sp>
      </p:grpSp>
      <p:sp>
        <p:nvSpPr>
          <p:cNvPr id="122" name="제목 114"/>
          <p:cNvSpPr txBox="1">
            <a:spLocks/>
          </p:cNvSpPr>
          <p:nvPr/>
        </p:nvSpPr>
        <p:spPr>
          <a:xfrm>
            <a:off x="1794352" y="3619961"/>
            <a:ext cx="3137688" cy="337325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eaLnBrk="0" latinLnBrk="0" hangingPunct="0">
              <a:defRPr/>
            </a:pPr>
            <a:r>
              <a:rPr lang="ko-KR" altLang="en-US" sz="2000" b="1" kern="0" spc="-10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미래산업 원천기술 확보</a:t>
            </a:r>
          </a:p>
        </p:txBody>
      </p:sp>
      <p:sp>
        <p:nvSpPr>
          <p:cNvPr id="124" name="오른쪽 화살표 123"/>
          <p:cNvSpPr/>
          <p:nvPr/>
        </p:nvSpPr>
        <p:spPr>
          <a:xfrm>
            <a:off x="6773654" y="4092380"/>
            <a:ext cx="432200" cy="490791"/>
          </a:xfrm>
          <a:prstGeom prst="rightArrow">
            <a:avLst/>
          </a:prstGeom>
          <a:gradFill>
            <a:gsLst>
              <a:gs pos="0">
                <a:prstClr val="black">
                  <a:lumMod val="65000"/>
                  <a:lumOff val="35000"/>
                  <a:alpha val="0"/>
                </a:prstClr>
              </a:gs>
              <a:gs pos="100000">
                <a:srgbClr val="36A2E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500" dirty="0">
              <a:solidFill>
                <a:prstClr val="white"/>
              </a:solidFill>
            </a:endParaRPr>
          </a:p>
        </p:txBody>
      </p:sp>
      <p:sp>
        <p:nvSpPr>
          <p:cNvPr id="151" name="직사각형 150"/>
          <p:cNvSpPr/>
          <p:nvPr/>
        </p:nvSpPr>
        <p:spPr>
          <a:xfrm>
            <a:off x="586470" y="2849404"/>
            <a:ext cx="59071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 indent="-180000" defTabSz="1330325" eaLnBrk="0" latinLnBrk="0" hangingPunct="0">
              <a:spcAft>
                <a:spcPts val="600"/>
              </a:spcAft>
              <a:buClr>
                <a:prstClr val="black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ko-KR" sz="1600" b="1" kern="0" spc="50" dirty="0">
                <a:gradFill>
                  <a:gsLst>
                    <a:gs pos="100000">
                      <a:srgbClr val="0070C0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(ICT/SW)</a:t>
            </a:r>
            <a:r>
              <a:rPr lang="en-US" altLang="ko-KR" sz="1600" b="1" kern="0" dirty="0">
                <a:gradFill>
                  <a:gsLst>
                    <a:gs pos="100000">
                      <a:srgbClr val="0070C0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en-US" altLang="ko-KR" sz="16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ICT</a:t>
            </a:r>
            <a:r>
              <a:rPr lang="ko-KR" altLang="en-US" sz="16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경쟁력 강화 및 </a:t>
            </a:r>
            <a:r>
              <a:rPr lang="en-US" altLang="ko-KR" sz="16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SW </a:t>
            </a:r>
            <a:r>
              <a:rPr lang="ko-KR" altLang="en-US" sz="16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기반</a:t>
            </a:r>
            <a:r>
              <a:rPr lang="en-US" altLang="ko-KR" sz="16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sz="1600" kern="0" dirty="0" err="1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신산업</a:t>
            </a:r>
            <a:r>
              <a:rPr lang="ko-KR" altLang="en-US" sz="16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창출</a:t>
            </a:r>
            <a:endParaRPr lang="en-US" altLang="ko-KR" sz="1600" kern="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53" name="직사각형 152"/>
          <p:cNvSpPr/>
          <p:nvPr/>
        </p:nvSpPr>
        <p:spPr>
          <a:xfrm>
            <a:off x="569994" y="4120092"/>
            <a:ext cx="34979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 indent="-180000" defTabSz="1330325" eaLnBrk="0" latinLnBrk="0" hangingPunct="0">
              <a:spcAft>
                <a:spcPts val="600"/>
              </a:spcAft>
              <a:buClr>
                <a:prstClr val="black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ko-KR" sz="1600" b="1" kern="0" dirty="0">
                <a:gradFill>
                  <a:gsLst>
                    <a:gs pos="100000">
                      <a:srgbClr val="0070C0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(</a:t>
            </a:r>
            <a:r>
              <a:rPr lang="ko-KR" altLang="en-US" sz="1600" b="1" kern="0" dirty="0">
                <a:gradFill>
                  <a:gsLst>
                    <a:gs pos="100000">
                      <a:srgbClr val="0070C0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바이오</a:t>
            </a:r>
            <a:r>
              <a:rPr lang="en-US" altLang="ko-KR" sz="1600" b="1" kern="0" dirty="0">
                <a:gradFill>
                  <a:gsLst>
                    <a:gs pos="100000">
                      <a:srgbClr val="0070C0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) </a:t>
            </a:r>
            <a:r>
              <a:rPr lang="ko-KR" altLang="en-US" sz="16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태동기 미래시장 선점</a:t>
            </a:r>
          </a:p>
        </p:txBody>
      </p:sp>
      <p:sp>
        <p:nvSpPr>
          <p:cNvPr id="154" name="직사각형 153"/>
          <p:cNvSpPr/>
          <p:nvPr/>
        </p:nvSpPr>
        <p:spPr>
          <a:xfrm>
            <a:off x="569994" y="4504636"/>
            <a:ext cx="33843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 indent="-180000" defTabSz="1330325" eaLnBrk="0" latinLnBrk="0" hangingPunct="0">
              <a:spcAft>
                <a:spcPts val="600"/>
              </a:spcAft>
              <a:buClr>
                <a:prstClr val="black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ko-KR" sz="1600" b="1" kern="0" spc="70" dirty="0">
                <a:gradFill>
                  <a:gsLst>
                    <a:gs pos="100000">
                      <a:srgbClr val="0070C0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(</a:t>
            </a:r>
            <a:r>
              <a:rPr lang="ko-KR" altLang="en-US" sz="1600" b="1" kern="0" spc="70" dirty="0" smtClean="0">
                <a:gradFill>
                  <a:gsLst>
                    <a:gs pos="100000">
                      <a:srgbClr val="0070C0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나  노</a:t>
            </a:r>
            <a:r>
              <a:rPr lang="en-US" altLang="ko-KR" sz="1600" b="1" kern="0" spc="70" dirty="0">
                <a:gradFill>
                  <a:gsLst>
                    <a:gs pos="100000">
                      <a:srgbClr val="0070C0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)</a:t>
            </a:r>
            <a:r>
              <a:rPr lang="en-US" altLang="ko-KR" sz="1600" b="1" kern="0" dirty="0">
                <a:gradFill>
                  <a:gsLst>
                    <a:gs pos="100000">
                      <a:srgbClr val="0070C0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sz="16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산업강국 </a:t>
            </a:r>
            <a:r>
              <a:rPr lang="ko-KR" altLang="en-US" sz="16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장벽 해소</a:t>
            </a:r>
            <a:endParaRPr lang="en-US" altLang="ko-KR" sz="1600" kern="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65" name="직사각형 164"/>
          <p:cNvSpPr/>
          <p:nvPr/>
        </p:nvSpPr>
        <p:spPr>
          <a:xfrm>
            <a:off x="3566791" y="4120092"/>
            <a:ext cx="31654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 indent="-180000" defTabSz="1330325" eaLnBrk="0" latinLnBrk="0" hangingPunct="0">
              <a:spcAft>
                <a:spcPts val="600"/>
              </a:spcAft>
              <a:buClr>
                <a:prstClr val="black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ko-KR" sz="1600" b="1" kern="0" dirty="0">
                <a:gradFill>
                  <a:gsLst>
                    <a:gs pos="100000">
                      <a:srgbClr val="0070C0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(</a:t>
            </a:r>
            <a:r>
              <a:rPr lang="ko-KR" altLang="en-US" sz="1600" b="1" kern="0" dirty="0" smtClean="0">
                <a:gradFill>
                  <a:gsLst>
                    <a:gs pos="100000">
                      <a:srgbClr val="0070C0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기  후</a:t>
            </a:r>
            <a:r>
              <a:rPr lang="en-US" altLang="ko-KR" sz="1600" b="1" kern="0" dirty="0">
                <a:gradFill>
                  <a:gsLst>
                    <a:gs pos="100000">
                      <a:srgbClr val="0070C0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) </a:t>
            </a:r>
            <a:r>
              <a:rPr lang="ko-KR" altLang="en-US" sz="1600" kern="0" spc="-3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실증을 통한 상용화 촉진</a:t>
            </a:r>
            <a:endParaRPr lang="en-US" altLang="ko-KR" sz="1600" kern="0" spc="-3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66" name="직사각형 165"/>
          <p:cNvSpPr/>
          <p:nvPr/>
        </p:nvSpPr>
        <p:spPr>
          <a:xfrm>
            <a:off x="569994" y="5868439"/>
            <a:ext cx="31654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 indent="-180000" defTabSz="1330325" eaLnBrk="0" latinLnBrk="0" hangingPunct="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ko-KR" altLang="en-US" sz="1600" kern="0" dirty="0" err="1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전략성</a:t>
            </a:r>
            <a:r>
              <a:rPr lang="ko-KR" altLang="en-US" sz="16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강화 및 </a:t>
            </a:r>
            <a:r>
              <a:rPr lang="ko-KR" altLang="en-US" sz="1600" kern="0" dirty="0" err="1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질적수준</a:t>
            </a:r>
            <a:r>
              <a:rPr lang="ko-KR" altLang="en-US" sz="16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제고</a:t>
            </a:r>
            <a:endParaRPr lang="en-US" altLang="ko-KR" sz="1600" kern="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67" name="직사각형 166"/>
          <p:cNvSpPr/>
          <p:nvPr/>
        </p:nvSpPr>
        <p:spPr>
          <a:xfrm>
            <a:off x="3525225" y="5868439"/>
            <a:ext cx="31654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 indent="-180000" defTabSz="1330325" eaLnBrk="0" latinLnBrk="0" hangingPunct="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ko-KR" altLang="en-US" sz="16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대학 </a:t>
            </a:r>
            <a:r>
              <a:rPr lang="ko-KR" altLang="en-US" sz="16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</a:rPr>
              <a:t>∙ </a:t>
            </a:r>
            <a:r>
              <a:rPr lang="ko-KR" altLang="en-US" sz="16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출연</a:t>
            </a:r>
            <a:r>
              <a:rPr lang="en-US" altLang="ko-KR" sz="16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(</a:t>
            </a:r>
            <a:r>
              <a:rPr lang="ko-KR" altLang="en-US" sz="16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연</a:t>
            </a:r>
            <a:r>
              <a:rPr lang="en-US" altLang="ko-KR" sz="16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)</a:t>
            </a:r>
            <a:r>
              <a:rPr lang="ko-KR" altLang="en-US" sz="16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sz="16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기술창업 강화</a:t>
            </a:r>
            <a:endParaRPr lang="en-US" altLang="ko-KR" sz="1600" kern="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68" name="직사각형 167"/>
          <p:cNvSpPr/>
          <p:nvPr/>
        </p:nvSpPr>
        <p:spPr>
          <a:xfrm>
            <a:off x="3563888" y="4504636"/>
            <a:ext cx="31654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 indent="-180000" defTabSz="1330325" eaLnBrk="0" latinLnBrk="0" hangingPunct="0">
              <a:spcAft>
                <a:spcPts val="600"/>
              </a:spcAft>
              <a:buClr>
                <a:prstClr val="black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ko-KR" sz="1600" b="1" kern="0" dirty="0">
                <a:gradFill>
                  <a:gsLst>
                    <a:gs pos="100000">
                      <a:srgbClr val="0070C0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(</a:t>
            </a:r>
            <a:r>
              <a:rPr lang="ko-KR" altLang="en-US" sz="1600" b="1" kern="0" dirty="0" smtClean="0">
                <a:gradFill>
                  <a:gsLst>
                    <a:gs pos="100000">
                      <a:srgbClr val="0070C0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재  난</a:t>
            </a:r>
            <a:r>
              <a:rPr lang="en-US" altLang="ko-KR" sz="1600" b="1" kern="0" dirty="0">
                <a:gradFill>
                  <a:gsLst>
                    <a:gs pos="100000">
                      <a:srgbClr val="0070C0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) </a:t>
            </a:r>
            <a:r>
              <a:rPr lang="ko-KR" altLang="en-US" sz="16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안전 확보와 산업 육성</a:t>
            </a:r>
            <a:endParaRPr lang="en-US" altLang="ko-KR" sz="1600" kern="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19" name="모서리가 둥근 직사각형 118"/>
          <p:cNvSpPr/>
          <p:nvPr/>
        </p:nvSpPr>
        <p:spPr>
          <a:xfrm>
            <a:off x="612779" y="1921853"/>
            <a:ext cx="1150909" cy="270727"/>
          </a:xfrm>
          <a:prstGeom prst="roundRect">
            <a:avLst/>
          </a:prstGeom>
          <a:solidFill>
            <a:schemeClr val="bg1"/>
          </a:solidFill>
          <a:ln w="15875" cap="rnd">
            <a:noFill/>
            <a:tailEnd type="none"/>
          </a:ln>
          <a:effectLst>
            <a:innerShdw blurRad="12700" dist="127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3" name="직사각형 122"/>
          <p:cNvSpPr/>
          <p:nvPr/>
        </p:nvSpPr>
        <p:spPr>
          <a:xfrm>
            <a:off x="666013" y="1870039"/>
            <a:ext cx="103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ko-KR" altLang="en-US" kern="0" dirty="0">
                <a:gradFill>
                  <a:gsLst>
                    <a:gs pos="100000">
                      <a:srgbClr val="4F81BD">
                        <a:lumMod val="75000"/>
                      </a:srgb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위기대응</a:t>
            </a:r>
          </a:p>
        </p:txBody>
      </p:sp>
      <p:sp>
        <p:nvSpPr>
          <p:cNvPr id="125" name="모서리가 둥근 직사각형 124"/>
          <p:cNvSpPr/>
          <p:nvPr/>
        </p:nvSpPr>
        <p:spPr>
          <a:xfrm>
            <a:off x="612779" y="3657028"/>
            <a:ext cx="1150909" cy="270727"/>
          </a:xfrm>
          <a:prstGeom prst="roundRect">
            <a:avLst/>
          </a:prstGeom>
          <a:solidFill>
            <a:schemeClr val="bg1"/>
          </a:solidFill>
          <a:ln w="15875" cap="rnd">
            <a:noFill/>
            <a:tailEnd type="none"/>
          </a:ln>
          <a:effectLst>
            <a:innerShdw blurRad="12700" dist="127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6" name="직사각형 125"/>
          <p:cNvSpPr/>
          <p:nvPr/>
        </p:nvSpPr>
        <p:spPr>
          <a:xfrm>
            <a:off x="666012" y="3613681"/>
            <a:ext cx="103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ko-KR" altLang="en-US" kern="0">
                <a:gradFill>
                  <a:gsLst>
                    <a:gs pos="100000">
                      <a:srgbClr val="007033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미래선점</a:t>
            </a:r>
            <a:endParaRPr lang="ko-KR" altLang="en-US" kern="0" dirty="0">
              <a:gradFill>
                <a:gsLst>
                  <a:gs pos="100000">
                    <a:srgbClr val="007033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40" pitchFamily="18" charset="-127"/>
              <a:ea typeface="-윤고딕340" pitchFamily="18" charset="-127"/>
            </a:endParaRPr>
          </a:p>
        </p:txBody>
      </p:sp>
      <p:sp>
        <p:nvSpPr>
          <p:cNvPr id="134" name="모서리가 둥근 직사각형 133"/>
          <p:cNvSpPr/>
          <p:nvPr/>
        </p:nvSpPr>
        <p:spPr>
          <a:xfrm>
            <a:off x="612779" y="5419242"/>
            <a:ext cx="1150909" cy="270727"/>
          </a:xfrm>
          <a:prstGeom prst="roundRect">
            <a:avLst/>
          </a:prstGeom>
          <a:solidFill>
            <a:schemeClr val="bg1"/>
          </a:solidFill>
          <a:ln w="15875" cap="rnd">
            <a:noFill/>
            <a:tailEnd type="none"/>
          </a:ln>
          <a:effectLst>
            <a:innerShdw blurRad="12700" dist="127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5" name="직사각형 134"/>
          <p:cNvSpPr/>
          <p:nvPr/>
        </p:nvSpPr>
        <p:spPr>
          <a:xfrm>
            <a:off x="666013" y="5367428"/>
            <a:ext cx="103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ko-KR" altLang="en-US" kern="0" dirty="0">
                <a:gradFill>
                  <a:gsLst>
                    <a:gs pos="100000">
                      <a:srgbClr val="4BACC6">
                        <a:lumMod val="50000"/>
                      </a:srgb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기반정비</a:t>
            </a:r>
          </a:p>
        </p:txBody>
      </p:sp>
      <p:pic>
        <p:nvPicPr>
          <p:cNvPr id="1026" name="Picture 2" descr="C:\Users\Administrator\Desktop\2015미래부-업무보고\img\5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840" y="3555003"/>
            <a:ext cx="1568438" cy="15747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Desktop\2015미래부-업무보고\img\5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840" y="5112454"/>
            <a:ext cx="1568438" cy="15747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istrator\Desktop\2015미래부-업무보고\img\5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840" y="1885124"/>
            <a:ext cx="1568438" cy="15747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직사각형 138"/>
          <p:cNvSpPr/>
          <p:nvPr/>
        </p:nvSpPr>
        <p:spPr>
          <a:xfrm>
            <a:off x="7290442" y="2319860"/>
            <a:ext cx="1306768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ko-KR" altLang="en-US" b="1" kern="0" dirty="0">
                <a:gradFill>
                  <a:gsLst>
                    <a:gs pos="100000">
                      <a:srgbClr val="4F81BD">
                        <a:lumMod val="75000"/>
                      </a:srgb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시장 </a:t>
            </a:r>
            <a:r>
              <a:rPr lang="ko-KR" altLang="en-US" b="1" kern="0" dirty="0" smtClean="0">
                <a:gradFill>
                  <a:gsLst>
                    <a:gs pos="100000">
                      <a:srgbClr val="4F81BD">
                        <a:lumMod val="75000"/>
                      </a:srgb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경쟁력</a:t>
            </a:r>
            <a:endParaRPr lang="en-US" altLang="ko-KR" b="1" kern="0" dirty="0" smtClean="0">
              <a:gradFill>
                <a:gsLst>
                  <a:gs pos="100000">
                    <a:srgbClr val="4F81BD">
                      <a:lumMod val="75000"/>
                    </a:srgb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40" pitchFamily="18" charset="-127"/>
              <a:ea typeface="-윤고딕340" pitchFamily="18" charset="-127"/>
            </a:endParaRPr>
          </a:p>
          <a:p>
            <a:pPr algn="ctr"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ko-KR" altLang="en-US" b="1" kern="0" dirty="0" smtClean="0">
                <a:gradFill>
                  <a:gsLst>
                    <a:gs pos="100000">
                      <a:srgbClr val="4F81BD">
                        <a:lumMod val="75000"/>
                      </a:srgb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강화</a:t>
            </a:r>
            <a:endParaRPr lang="ko-KR" altLang="en-US" b="1" kern="0" dirty="0">
              <a:gradFill>
                <a:gsLst>
                  <a:gs pos="100000">
                    <a:srgbClr val="4F81BD">
                      <a:lumMod val="75000"/>
                    </a:srgb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40" pitchFamily="18" charset="-127"/>
              <a:ea typeface="-윤고딕340" pitchFamily="18" charset="-127"/>
            </a:endParaRPr>
          </a:p>
        </p:txBody>
      </p:sp>
      <p:sp>
        <p:nvSpPr>
          <p:cNvPr id="140" name="직사각형 139"/>
          <p:cNvSpPr/>
          <p:nvPr/>
        </p:nvSpPr>
        <p:spPr>
          <a:xfrm>
            <a:off x="7426458" y="3998086"/>
            <a:ext cx="11112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ko-KR" altLang="en-US" b="1" kern="0" dirty="0">
                <a:gradFill>
                  <a:gsLst>
                    <a:gs pos="100000">
                      <a:srgbClr val="007033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미래 유망</a:t>
            </a:r>
            <a:r>
              <a:rPr lang="en-US" altLang="ko-KR" b="1" kern="0" dirty="0">
                <a:gradFill>
                  <a:gsLst>
                    <a:gs pos="100000">
                      <a:srgbClr val="007033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/>
            </a:r>
            <a:br>
              <a:rPr lang="en-US" altLang="ko-KR" b="1" kern="0" dirty="0">
                <a:gradFill>
                  <a:gsLst>
                    <a:gs pos="100000">
                      <a:srgbClr val="007033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</a:br>
            <a:r>
              <a:rPr lang="ko-KR" altLang="en-US" b="1" kern="0" dirty="0">
                <a:gradFill>
                  <a:gsLst>
                    <a:gs pos="100000">
                      <a:srgbClr val="007033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산업 선점</a:t>
            </a:r>
          </a:p>
        </p:txBody>
      </p:sp>
      <p:sp>
        <p:nvSpPr>
          <p:cNvPr id="141" name="직사각형 140"/>
          <p:cNvSpPr/>
          <p:nvPr/>
        </p:nvSpPr>
        <p:spPr>
          <a:xfrm>
            <a:off x="7426458" y="5545273"/>
            <a:ext cx="11112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ko-KR" altLang="en-US" b="1" kern="0" dirty="0">
                <a:gradFill>
                  <a:gsLst>
                    <a:gs pos="100000">
                      <a:srgbClr val="4BACC6">
                        <a:lumMod val="50000"/>
                      </a:srgb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지속 성장</a:t>
            </a:r>
            <a:r>
              <a:rPr lang="en-US" altLang="ko-KR" b="1" kern="0" dirty="0">
                <a:gradFill>
                  <a:gsLst>
                    <a:gs pos="100000">
                      <a:srgbClr val="4BACC6">
                        <a:lumMod val="50000"/>
                      </a:srgb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/>
            </a:r>
            <a:br>
              <a:rPr lang="en-US" altLang="ko-KR" b="1" kern="0" dirty="0">
                <a:gradFill>
                  <a:gsLst>
                    <a:gs pos="100000">
                      <a:srgbClr val="4BACC6">
                        <a:lumMod val="50000"/>
                      </a:srgb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</a:br>
            <a:r>
              <a:rPr lang="ko-KR" altLang="en-US" b="1" kern="0" dirty="0">
                <a:gradFill>
                  <a:gsLst>
                    <a:gs pos="100000">
                      <a:srgbClr val="4BACC6">
                        <a:lumMod val="50000"/>
                      </a:srgb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토대 구현</a:t>
            </a:r>
          </a:p>
        </p:txBody>
      </p:sp>
    </p:spTree>
    <p:extLst>
      <p:ext uri="{BB962C8B-B14F-4D97-AF65-F5344CB8AC3E}">
        <p14:creationId xmlns="" xmlns:p14="http://schemas.microsoft.com/office/powerpoint/2010/main" val="38416065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42"/>
          <p:cNvGrpSpPr/>
          <p:nvPr/>
        </p:nvGrpSpPr>
        <p:grpSpPr>
          <a:xfrm>
            <a:off x="323528" y="1487967"/>
            <a:ext cx="8741788" cy="549717"/>
            <a:chOff x="9525" y="336688"/>
            <a:chExt cx="4102220" cy="558662"/>
          </a:xfrm>
        </p:grpSpPr>
        <p:sp>
          <p:nvSpPr>
            <p:cNvPr id="61" name="직사각형 60"/>
            <p:cNvSpPr/>
            <p:nvPr/>
          </p:nvSpPr>
          <p:spPr bwMode="auto">
            <a:xfrm>
              <a:off x="12828" y="336688"/>
              <a:ext cx="4098917" cy="558662"/>
            </a:xfrm>
            <a:prstGeom prst="rect">
              <a:avLst/>
            </a:prstGeom>
            <a:gradFill rotWithShape="1">
              <a:gsLst>
                <a:gs pos="833">
                  <a:srgbClr val="FFFFFF">
                    <a:alpha val="0"/>
                  </a:srgbClr>
                </a:gs>
                <a:gs pos="69550">
                  <a:srgbClr val="FFFFFF"/>
                </a:gs>
                <a:gs pos="25000">
                  <a:schemeClr val="bg1"/>
                </a:gs>
                <a:gs pos="100000">
                  <a:srgbClr val="FFFFFF">
                    <a:alpha val="0"/>
                  </a:srgbClr>
                </a:gs>
              </a:gsLst>
              <a:lin ang="21594000" scaled="0"/>
            </a:gradFill>
            <a:ln>
              <a:noFill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>
              <a:bevelT w="0" h="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atinLnBrk="0">
                <a:defRPr/>
              </a:pPr>
              <a:endParaRPr lang="ko-KR" altLang="en-US" kern="0">
                <a:solidFill>
                  <a:srgbClr val="FFFF00"/>
                </a:solidFill>
                <a:latin typeface="HY헤드라인M"/>
                <a:ea typeface="HY헤드라인M"/>
              </a:endParaRPr>
            </a:p>
          </p:txBody>
        </p:sp>
        <p:grpSp>
          <p:nvGrpSpPr>
            <p:cNvPr id="3" name="그룹 145"/>
            <p:cNvGrpSpPr/>
            <p:nvPr/>
          </p:nvGrpSpPr>
          <p:grpSpPr>
            <a:xfrm>
              <a:off x="9525" y="336688"/>
              <a:ext cx="3935812" cy="558662"/>
              <a:chOff x="130761" y="336688"/>
              <a:chExt cx="3814576" cy="558662"/>
            </a:xfrm>
          </p:grpSpPr>
          <p:cxnSp>
            <p:nvCxnSpPr>
              <p:cNvPr id="63" name="직선 연결선 62"/>
              <p:cNvCxnSpPr/>
              <p:nvPr/>
            </p:nvCxnSpPr>
            <p:spPr bwMode="auto">
              <a:xfrm flipH="1">
                <a:off x="130761" y="336688"/>
                <a:ext cx="3814576" cy="0"/>
              </a:xfrm>
              <a:prstGeom prst="line">
                <a:avLst/>
              </a:prstGeom>
              <a:solidFill>
                <a:srgbClr val="0066FF"/>
              </a:solidFill>
              <a:ln w="9525" cap="flat" cmpd="sng" algn="ctr">
                <a:gradFill>
                  <a:gsLst>
                    <a:gs pos="0">
                      <a:srgbClr val="0070C0">
                        <a:alpha val="0"/>
                      </a:srgbClr>
                    </a:gs>
                    <a:gs pos="21000">
                      <a:srgbClr val="0070C0"/>
                    </a:gs>
                    <a:gs pos="79000">
                      <a:srgbClr val="0070C0"/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4" name="직선 연결선 63"/>
              <p:cNvCxnSpPr/>
              <p:nvPr/>
            </p:nvCxnSpPr>
            <p:spPr bwMode="auto">
              <a:xfrm flipH="1">
                <a:off x="130761" y="895350"/>
                <a:ext cx="3814576" cy="0"/>
              </a:xfrm>
              <a:prstGeom prst="line">
                <a:avLst/>
              </a:prstGeom>
              <a:solidFill>
                <a:srgbClr val="0066FF"/>
              </a:solidFill>
              <a:ln w="9525" cap="flat" cmpd="sng" algn="ctr">
                <a:gradFill>
                  <a:gsLst>
                    <a:gs pos="0">
                      <a:srgbClr val="0070C0">
                        <a:alpha val="0"/>
                      </a:srgbClr>
                    </a:gs>
                    <a:gs pos="21000">
                      <a:srgbClr val="0070C0"/>
                    </a:gs>
                    <a:gs pos="79000">
                      <a:srgbClr val="0070C0"/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4" name="그룹 64"/>
          <p:cNvGrpSpPr/>
          <p:nvPr/>
        </p:nvGrpSpPr>
        <p:grpSpPr>
          <a:xfrm>
            <a:off x="-5948" y="945236"/>
            <a:ext cx="8235281" cy="504107"/>
            <a:chOff x="-5948" y="1095935"/>
            <a:chExt cx="8235281" cy="504107"/>
          </a:xfrm>
        </p:grpSpPr>
        <p:grpSp>
          <p:nvGrpSpPr>
            <p:cNvPr id="5" name="그룹 48"/>
            <p:cNvGrpSpPr/>
            <p:nvPr/>
          </p:nvGrpSpPr>
          <p:grpSpPr>
            <a:xfrm>
              <a:off x="-5948" y="1095935"/>
              <a:ext cx="7387823" cy="460857"/>
              <a:chOff x="9525" y="336688"/>
              <a:chExt cx="4102220" cy="558662"/>
            </a:xfrm>
          </p:grpSpPr>
          <p:sp>
            <p:nvSpPr>
              <p:cNvPr id="71" name="직사각형 70"/>
              <p:cNvSpPr/>
              <p:nvPr/>
            </p:nvSpPr>
            <p:spPr bwMode="auto">
              <a:xfrm>
                <a:off x="12828" y="336688"/>
                <a:ext cx="4098917" cy="558662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30000"/>
                    </a:srgbClr>
                  </a:gs>
                  <a:gs pos="52000">
                    <a:srgbClr val="FFFFFF">
                      <a:lumMod val="85000"/>
                      <a:alpha val="48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kern="0">
                  <a:solidFill>
                    <a:srgbClr val="FFFF00"/>
                  </a:solidFill>
                  <a:latin typeface="HY헤드라인M"/>
                  <a:ea typeface="HY헤드라인M"/>
                </a:endParaRPr>
              </a:p>
            </p:txBody>
          </p:sp>
          <p:grpSp>
            <p:nvGrpSpPr>
              <p:cNvPr id="6" name="그룹 53"/>
              <p:cNvGrpSpPr/>
              <p:nvPr/>
            </p:nvGrpSpPr>
            <p:grpSpPr>
              <a:xfrm>
                <a:off x="9525" y="336688"/>
                <a:ext cx="3935812" cy="558662"/>
                <a:chOff x="130761" y="336688"/>
                <a:chExt cx="3814576" cy="558662"/>
              </a:xfrm>
            </p:grpSpPr>
            <p:cxnSp>
              <p:nvCxnSpPr>
                <p:cNvPr id="75" name="직선 연결선 74"/>
                <p:cNvCxnSpPr/>
                <p:nvPr/>
              </p:nvCxnSpPr>
              <p:spPr bwMode="auto">
                <a:xfrm flipH="1">
                  <a:off x="130761" y="336688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12700" cap="flat" cmpd="sng" algn="ctr">
                  <a:gradFill>
                    <a:gsLst>
                      <a:gs pos="0">
                        <a:srgbClr val="FFFFFF">
                          <a:lumMod val="85000"/>
                        </a:srgbClr>
                      </a:gs>
                      <a:gs pos="35000">
                        <a:schemeClr val="bg1">
                          <a:lumMod val="85000"/>
                        </a:schemeClr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6" name="직선 연결선 75"/>
                <p:cNvCxnSpPr/>
                <p:nvPr/>
              </p:nvCxnSpPr>
              <p:spPr bwMode="auto">
                <a:xfrm flipH="1">
                  <a:off x="130761" y="895350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12700" cap="flat" cmpd="sng" algn="ctr">
                  <a:gradFill>
                    <a:gsLst>
                      <a:gs pos="0">
                        <a:srgbClr val="FFFFFF">
                          <a:lumMod val="85000"/>
                        </a:srgbClr>
                      </a:gs>
                      <a:gs pos="35000">
                        <a:schemeClr val="bg1">
                          <a:lumMod val="85000"/>
                        </a:schemeClr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68" name="Text Box 33"/>
            <p:cNvSpPr txBox="1">
              <a:spLocks noChangeArrowheads="1"/>
            </p:cNvSpPr>
            <p:nvPr/>
          </p:nvSpPr>
          <p:spPr bwMode="auto">
            <a:xfrm>
              <a:off x="470544" y="1107599"/>
              <a:ext cx="7758789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ko-KR" sz="2600" spc="-90" dirty="0" smtClean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prstClr val="black">
                          <a:lumMod val="85000"/>
                          <a:lumOff val="15000"/>
                        </a:prst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itchFamily="34" charset="0"/>
                </a:rPr>
                <a:t>1. </a:t>
              </a:r>
              <a:r>
                <a:rPr lang="ko-KR" altLang="en-US" sz="2600" spc="-90" dirty="0" smtClean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prstClr val="black">
                          <a:lumMod val="85000"/>
                          <a:lumOff val="15000"/>
                        </a:prst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itchFamily="34" charset="0"/>
                </a:rPr>
                <a:t>성장동력 </a:t>
              </a:r>
              <a:r>
                <a:rPr lang="ko-KR" altLang="en-US" sz="2600" spc="-90" dirty="0" err="1" smtClean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prstClr val="black">
                          <a:lumMod val="85000"/>
                          <a:lumOff val="15000"/>
                        </a:prst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itchFamily="34" charset="0"/>
                </a:rPr>
                <a:t>재점화</a:t>
              </a:r>
              <a:endParaRPr lang="en-US" altLang="ko-KR" sz="2600" spc="-90" dirty="0">
                <a:gradFill>
                  <a:gsLst>
                    <a:gs pos="100000">
                      <a:srgbClr val="C0504D">
                        <a:lumMod val="75000"/>
                      </a:srgb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endParaRPr>
            </a:p>
          </p:txBody>
        </p:sp>
      </p:grpSp>
      <p:sp>
        <p:nvSpPr>
          <p:cNvPr id="77" name="TextBox 76"/>
          <p:cNvSpPr txBox="1"/>
          <p:nvPr/>
        </p:nvSpPr>
        <p:spPr bwMode="auto">
          <a:xfrm>
            <a:off x="478159" y="242257"/>
            <a:ext cx="3207929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00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2015</a:t>
            </a:r>
            <a:r>
              <a:rPr lang="ko-KR" altLang="en-US" sz="300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년도 중점과제</a:t>
            </a:r>
            <a:endParaRPr lang="ko-KR" altLang="en-US" sz="3000" spc="-150" dirty="0">
              <a:solidFill>
                <a:srgbClr val="FF0000"/>
              </a:solidFill>
              <a:latin typeface="-윤고딕340" pitchFamily="18" charset="-127"/>
              <a:ea typeface="-윤고딕340" pitchFamily="18" charset="-127"/>
            </a:endParaRPr>
          </a:p>
        </p:txBody>
      </p:sp>
      <p:grpSp>
        <p:nvGrpSpPr>
          <p:cNvPr id="7" name="그룹 77"/>
          <p:cNvGrpSpPr/>
          <p:nvPr/>
        </p:nvGrpSpPr>
        <p:grpSpPr>
          <a:xfrm>
            <a:off x="6695666" y="481896"/>
            <a:ext cx="2034326" cy="333943"/>
            <a:chOff x="5957544" y="497136"/>
            <a:chExt cx="2034326" cy="333943"/>
          </a:xfrm>
        </p:grpSpPr>
        <p:sp>
          <p:nvSpPr>
            <p:cNvPr id="79" name="모서리가 둥근 직사각형 78"/>
            <p:cNvSpPr/>
            <p:nvPr/>
          </p:nvSpPr>
          <p:spPr>
            <a:xfrm>
              <a:off x="6035047" y="525727"/>
              <a:ext cx="812855" cy="25059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 w="952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80" name="Text Box 5"/>
            <p:cNvSpPr txBox="1">
              <a:spLocks noChangeArrowheads="1"/>
            </p:cNvSpPr>
            <p:nvPr/>
          </p:nvSpPr>
          <p:spPr bwMode="auto">
            <a:xfrm>
              <a:off x="6807082" y="507914"/>
              <a:ext cx="118478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latinLnBrk="0" hangingPunct="1">
                <a:defRPr/>
              </a:pPr>
              <a:r>
                <a:rPr lang="ko-KR" altLang="en-US" sz="1500" kern="0" spc="-90" dirty="0">
                  <a:gradFill>
                    <a:gsLst>
                      <a:gs pos="100000">
                        <a:srgbClr val="4F81BD">
                          <a:lumMod val="75000"/>
                        </a:srgbClr>
                      </a:gs>
                      <a:gs pos="100000">
                        <a:srgbClr val="00589A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미래성장동력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957544" y="497136"/>
              <a:ext cx="9678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base">
                <a:spcAft>
                  <a:spcPct val="0"/>
                </a:spcAft>
                <a:buClr>
                  <a:prstClr val="black">
                    <a:lumMod val="85000"/>
                    <a:lumOff val="15000"/>
                  </a:prstClr>
                </a:buClr>
              </a:pPr>
              <a:r>
                <a:rPr kumimoji="1" lang="ko-KR" altLang="en-US" sz="1400" b="1" spc="-40" dirty="0">
                  <a:gradFill>
                    <a:gsLst>
                      <a:gs pos="100000">
                        <a:prstClr val="white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미래대비</a:t>
              </a:r>
            </a:p>
          </p:txBody>
        </p:sp>
      </p:grpSp>
      <p:pic>
        <p:nvPicPr>
          <p:cNvPr id="116" name="그림 1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442" y="1528310"/>
            <a:ext cx="537619" cy="245315"/>
          </a:xfrm>
          <a:prstGeom prst="rect">
            <a:avLst/>
          </a:prstGeom>
        </p:spPr>
      </p:pic>
      <p:pic>
        <p:nvPicPr>
          <p:cNvPr id="117" name="그림 1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983" y="1805184"/>
            <a:ext cx="611206" cy="170283"/>
          </a:xfrm>
          <a:prstGeom prst="rect">
            <a:avLst/>
          </a:prstGeom>
        </p:spPr>
      </p:pic>
      <p:pic>
        <p:nvPicPr>
          <p:cNvPr id="121" name="그림 1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773" y="1570110"/>
            <a:ext cx="658532" cy="174923"/>
          </a:xfrm>
          <a:prstGeom prst="rect">
            <a:avLst/>
          </a:prstGeom>
        </p:spPr>
      </p:pic>
      <p:pic>
        <p:nvPicPr>
          <p:cNvPr id="122" name="그림 1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164" y="1795401"/>
            <a:ext cx="710740" cy="146606"/>
          </a:xfrm>
          <a:prstGeom prst="rect">
            <a:avLst/>
          </a:prstGeom>
        </p:spPr>
      </p:pic>
      <p:grpSp>
        <p:nvGrpSpPr>
          <p:cNvPr id="8" name="그룹 21"/>
          <p:cNvGrpSpPr/>
          <p:nvPr/>
        </p:nvGrpSpPr>
        <p:grpSpPr>
          <a:xfrm>
            <a:off x="475637" y="2101915"/>
            <a:ext cx="8187151" cy="942499"/>
            <a:chOff x="596197" y="2101915"/>
            <a:chExt cx="7825927" cy="1101102"/>
          </a:xfrm>
        </p:grpSpPr>
        <p:grpSp>
          <p:nvGrpSpPr>
            <p:cNvPr id="9" name="그룹 2"/>
            <p:cNvGrpSpPr/>
            <p:nvPr/>
          </p:nvGrpSpPr>
          <p:grpSpPr>
            <a:xfrm>
              <a:off x="4776108" y="2210897"/>
              <a:ext cx="3646016" cy="971949"/>
              <a:chOff x="4838692" y="2256773"/>
              <a:chExt cx="3646016" cy="971949"/>
            </a:xfrm>
          </p:grpSpPr>
          <p:sp>
            <p:nvSpPr>
              <p:cNvPr id="232" name="모서리가 둥근 직사각형 8"/>
              <p:cNvSpPr/>
              <p:nvPr/>
            </p:nvSpPr>
            <p:spPr>
              <a:xfrm>
                <a:off x="4838692" y="2256773"/>
                <a:ext cx="3646016" cy="971949"/>
              </a:xfrm>
              <a:prstGeom prst="roundRect">
                <a:avLst>
                  <a:gd name="adj" fmla="val 0"/>
                </a:avLst>
              </a:prstGeom>
              <a:solidFill>
                <a:schemeClr val="bg1">
                  <a:lumMod val="95000"/>
                </a:schemeClr>
              </a:solidFill>
              <a:ln w="635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00">
                  <a:solidFill>
                    <a:prstClr val="white"/>
                  </a:solidFill>
                  <a:cs typeface="Arial" pitchFamily="34" charset="0"/>
                </a:endParaRPr>
              </a:p>
            </p:txBody>
          </p:sp>
          <p:sp>
            <p:nvSpPr>
              <p:cNvPr id="218" name="직사각형 217"/>
              <p:cNvSpPr/>
              <p:nvPr/>
            </p:nvSpPr>
            <p:spPr>
              <a:xfrm>
                <a:off x="5385262" y="2356112"/>
                <a:ext cx="255836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330325" eaLnBrk="0" latinLnBrk="0" hangingPunct="0">
                  <a:spcAft>
                    <a:spcPts val="600"/>
                  </a:spcAft>
                  <a:buSzPct val="100000"/>
                  <a:defRPr/>
                </a:pPr>
                <a:r>
                  <a:rPr lang="ko-KR" altLang="en-US" sz="2000" kern="0" dirty="0">
                    <a:gradFill>
                      <a:gsLst>
                        <a:gs pos="100000">
                          <a:srgbClr val="0070C0"/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  <a:latin typeface="-윤고딕340" panose="02030504000101010101" pitchFamily="18" charset="-127"/>
                    <a:ea typeface="-윤고딕340" panose="02030504000101010101" pitchFamily="18" charset="-127"/>
                  </a:rPr>
                  <a:t>세계 최고의 </a:t>
                </a:r>
                <a:r>
                  <a:rPr lang="en-US" altLang="ko-KR" sz="2000" kern="0" dirty="0">
                    <a:gradFill>
                      <a:gsLst>
                        <a:gs pos="100000">
                          <a:srgbClr val="0070C0"/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  <a:latin typeface="-윤고딕340" panose="02030504000101010101" pitchFamily="18" charset="-127"/>
                    <a:ea typeface="-윤고딕340" panose="02030504000101010101" pitchFamily="18" charset="-127"/>
                  </a:rPr>
                  <a:t>ICT </a:t>
                </a:r>
                <a:r>
                  <a:rPr lang="ko-KR" altLang="en-US" sz="2000" kern="0" dirty="0">
                    <a:gradFill>
                      <a:gsLst>
                        <a:gs pos="100000">
                          <a:srgbClr val="0070C0"/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  <a:latin typeface="-윤고딕340" panose="02030504000101010101" pitchFamily="18" charset="-127"/>
                    <a:ea typeface="-윤고딕340" panose="02030504000101010101" pitchFamily="18" charset="-127"/>
                  </a:rPr>
                  <a:t>수준</a:t>
                </a:r>
                <a:r>
                  <a:rPr lang="en-US" altLang="ko-KR" sz="2000" kern="0" dirty="0">
                    <a:gradFill>
                      <a:gsLst>
                        <a:gs pos="100000">
                          <a:srgbClr val="0070C0"/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  <a:latin typeface="-윤고딕340" panose="02030504000101010101" pitchFamily="18" charset="-127"/>
                    <a:ea typeface="-윤고딕340" panose="02030504000101010101" pitchFamily="18" charset="-127"/>
                  </a:rPr>
                  <a:t> </a:t>
                </a:r>
                <a:endParaRPr lang="ko-KR" altLang="en-US" sz="2000" kern="0" dirty="0">
                  <a:gradFill>
                    <a:gsLst>
                      <a:gs pos="100000">
                        <a:srgbClr val="0070C0"/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</a:endParaRPr>
              </a:p>
            </p:txBody>
          </p:sp>
          <p:sp>
            <p:nvSpPr>
              <p:cNvPr id="221" name="직사각형 220"/>
              <p:cNvSpPr/>
              <p:nvPr/>
            </p:nvSpPr>
            <p:spPr>
              <a:xfrm>
                <a:off x="4943567" y="2698033"/>
                <a:ext cx="3461041" cy="4674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330325" eaLnBrk="0" latinLnBrk="0" hangingPunct="0">
                  <a:spcAft>
                    <a:spcPts val="600"/>
                  </a:spcAft>
                  <a:buSzPct val="100000"/>
                  <a:defRPr/>
                </a:pPr>
                <a:r>
                  <a:rPr lang="ko-KR" altLang="en-US" sz="2000" kern="0" dirty="0">
                    <a:gradFill>
                      <a:gsLst>
                        <a:gs pos="100000">
                          <a:srgbClr val="0070C0"/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  <a:latin typeface="-윤고딕340" panose="02030504000101010101" pitchFamily="18" charset="-127"/>
                    <a:ea typeface="-윤고딕340" panose="02030504000101010101" pitchFamily="18" charset="-127"/>
                  </a:rPr>
                  <a:t>일류 제조</a:t>
                </a:r>
                <a:r>
                  <a:rPr lang="en-US" altLang="ko-KR" sz="2000" kern="0" dirty="0">
                    <a:gradFill>
                      <a:gsLst>
                        <a:gs pos="100000">
                          <a:srgbClr val="0070C0"/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  <a:latin typeface="-윤고딕340" panose="02030504000101010101" pitchFamily="18" charset="-127"/>
                    <a:ea typeface="-윤고딕340" panose="02030504000101010101" pitchFamily="18" charset="-127"/>
                  </a:rPr>
                  <a:t>·</a:t>
                </a:r>
                <a:r>
                  <a:rPr lang="ko-KR" altLang="en-US" sz="2000" kern="0" dirty="0">
                    <a:gradFill>
                      <a:gsLst>
                        <a:gs pos="100000">
                          <a:srgbClr val="0070C0"/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  <a:latin typeface="-윤고딕340" panose="02030504000101010101" pitchFamily="18" charset="-127"/>
                    <a:ea typeface="-윤고딕340" panose="02030504000101010101" pitchFamily="18" charset="-127"/>
                  </a:rPr>
                  <a:t>생산 기반 보유 </a:t>
                </a:r>
              </a:p>
            </p:txBody>
          </p:sp>
        </p:grpSp>
        <p:grpSp>
          <p:nvGrpSpPr>
            <p:cNvPr id="10" name="그룹 1"/>
            <p:cNvGrpSpPr/>
            <p:nvPr/>
          </p:nvGrpSpPr>
          <p:grpSpPr>
            <a:xfrm>
              <a:off x="596197" y="2101915"/>
              <a:ext cx="3670458" cy="1101102"/>
              <a:chOff x="658781" y="2147791"/>
              <a:chExt cx="3670458" cy="1101102"/>
            </a:xfrm>
          </p:grpSpPr>
          <p:sp>
            <p:nvSpPr>
              <p:cNvPr id="241" name="모서리가 둥근 직사각형 8"/>
              <p:cNvSpPr/>
              <p:nvPr/>
            </p:nvSpPr>
            <p:spPr>
              <a:xfrm>
                <a:off x="658781" y="2256773"/>
                <a:ext cx="3670458" cy="971949"/>
              </a:xfrm>
              <a:prstGeom prst="roundRect">
                <a:avLst>
                  <a:gd name="adj" fmla="val 0"/>
                </a:avLst>
              </a:prstGeom>
              <a:solidFill>
                <a:schemeClr val="bg1">
                  <a:lumMod val="95000"/>
                </a:schemeClr>
              </a:solidFill>
              <a:ln w="635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00">
                  <a:solidFill>
                    <a:prstClr val="white"/>
                  </a:solidFill>
                  <a:cs typeface="Arial" pitchFamily="34" charset="0"/>
                </a:endParaRPr>
              </a:p>
            </p:txBody>
          </p:sp>
          <p:grpSp>
            <p:nvGrpSpPr>
              <p:cNvPr id="11" name="그룹 64"/>
              <p:cNvGrpSpPr/>
              <p:nvPr/>
            </p:nvGrpSpPr>
            <p:grpSpPr>
              <a:xfrm>
                <a:off x="979328" y="2583689"/>
                <a:ext cx="690456" cy="366282"/>
                <a:chOff x="683074" y="1268760"/>
                <a:chExt cx="1036377" cy="687466"/>
              </a:xfrm>
            </p:grpSpPr>
            <p:pic>
              <p:nvPicPr>
                <p:cNvPr id="97" name="Picture 4" descr="C:\Users\Administrator\Desktop\2015미래부-업무보고\img\43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0700000">
                  <a:off x="735201" y="1291334"/>
                  <a:ext cx="984250" cy="66489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8" name="Picture 2" descr="C:\Users\Administrator\Desktop\2015미래부-업무보고\img\41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0259887">
                  <a:off x="683074" y="1268760"/>
                  <a:ext cx="984250" cy="66489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3" name="그룹 67"/>
              <p:cNvGrpSpPr/>
              <p:nvPr/>
            </p:nvGrpSpPr>
            <p:grpSpPr>
              <a:xfrm>
                <a:off x="3373470" y="2556799"/>
                <a:ext cx="704982" cy="380610"/>
                <a:chOff x="4932041" y="1268762"/>
                <a:chExt cx="1058182" cy="714358"/>
              </a:xfrm>
            </p:grpSpPr>
            <p:pic>
              <p:nvPicPr>
                <p:cNvPr id="106" name="Picture 4" descr="C:\Users\Administrator\Desktop\2015미래부-업무보고\img\43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0700000">
                  <a:off x="5005973" y="1318228"/>
                  <a:ext cx="984250" cy="66489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7" name="Picture 3" descr="C:\Users\Administrator\Desktop\2015미래부-업무보고\img\42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0259887">
                  <a:off x="4932041" y="1268762"/>
                  <a:ext cx="984250" cy="66489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4" name="그룹 70"/>
              <p:cNvGrpSpPr/>
              <p:nvPr/>
            </p:nvGrpSpPr>
            <p:grpSpPr>
              <a:xfrm>
                <a:off x="2183436" y="2554249"/>
                <a:ext cx="697536" cy="382647"/>
                <a:chOff x="683074" y="4081621"/>
                <a:chExt cx="1047005" cy="718182"/>
              </a:xfrm>
            </p:grpSpPr>
            <p:pic>
              <p:nvPicPr>
                <p:cNvPr id="110" name="Picture 4" descr="C:\Users\Administrator\Desktop\2015미래부-업무보고\img\43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0700000">
                  <a:off x="745829" y="4134911"/>
                  <a:ext cx="984250" cy="66489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1" name="Picture 4" descr="C:\Users\Administrator\Desktop\2015미래부-업무보고\img\43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0259887">
                  <a:off x="683074" y="4081621"/>
                  <a:ext cx="984250" cy="66489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23" name="AutoShape 55"/>
              <p:cNvSpPr>
                <a:spLocks noChangeArrowheads="1"/>
              </p:cNvSpPr>
              <p:nvPr/>
            </p:nvSpPr>
            <p:spPr bwMode="auto">
              <a:xfrm>
                <a:off x="1348832" y="2147791"/>
                <a:ext cx="2195610" cy="247451"/>
              </a:xfrm>
              <a:prstGeom prst="roundRect">
                <a:avLst>
                  <a:gd name="adj" fmla="val 14043"/>
                </a:avLst>
              </a:prstGeom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5400000" scaled="0"/>
              </a:gradFill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1500">
                  <a:solidFill>
                    <a:prstClr val="black"/>
                  </a:solidFill>
                  <a:latin typeface="굴림" pitchFamily="50" charset="-127"/>
                </a:endParaRPr>
              </a:p>
            </p:txBody>
          </p:sp>
          <p:sp>
            <p:nvSpPr>
              <p:cNvPr id="124" name="직사각형 123"/>
              <p:cNvSpPr/>
              <p:nvPr/>
            </p:nvSpPr>
            <p:spPr>
              <a:xfrm>
                <a:off x="1348361" y="2163807"/>
                <a:ext cx="2246242" cy="3092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330325" eaLnBrk="0" latinLnBrk="0" hangingPunct="0">
                  <a:lnSpc>
                    <a:spcPct val="70000"/>
                  </a:lnSpc>
                  <a:spcAft>
                    <a:spcPts val="600"/>
                  </a:spcAft>
                  <a:buSzPct val="100000"/>
                  <a:defRPr/>
                </a:pPr>
                <a:r>
                  <a:rPr lang="ko-KR" altLang="en-US" sz="1600" b="1" kern="0" spc="-100" dirty="0" smtClean="0">
                    <a:gradFill>
                      <a:gsLst>
                        <a:gs pos="100000">
                          <a:srgbClr val="C0504D">
                            <a:lumMod val="75000"/>
                          </a:srgbClr>
                        </a:gs>
                        <a:gs pos="100000">
                          <a:srgbClr val="F79646">
                            <a:lumMod val="75000"/>
                          </a:srgbClr>
                        </a:gs>
                      </a:gsLst>
                      <a:lin ang="5400000" scaled="0"/>
                    </a:gradFill>
                    <a:latin typeface="-윤고딕330" panose="02030504000101010101" pitchFamily="18" charset="-127"/>
                    <a:ea typeface="-윤고딕330" panose="02030504000101010101" pitchFamily="18" charset="-127"/>
                    <a:cs typeface="Arial" panose="020B0604020202020204" pitchFamily="34" charset="0"/>
                  </a:rPr>
                  <a:t>주력 제조업을 </a:t>
                </a:r>
                <a:r>
                  <a:rPr lang="ko-KR" altLang="en-US" sz="1600" b="1" kern="0" spc="-100" dirty="0">
                    <a:gradFill>
                      <a:gsLst>
                        <a:gs pos="100000">
                          <a:srgbClr val="C0504D">
                            <a:lumMod val="75000"/>
                          </a:srgbClr>
                        </a:gs>
                        <a:gs pos="100000">
                          <a:srgbClr val="F79646">
                            <a:lumMod val="75000"/>
                          </a:srgbClr>
                        </a:gs>
                      </a:gsLst>
                      <a:lin ang="5400000" scaled="0"/>
                    </a:gradFill>
                    <a:latin typeface="-윤고딕330" panose="02030504000101010101" pitchFamily="18" charset="-127"/>
                    <a:ea typeface="-윤고딕330" panose="02030504000101010101" pitchFamily="18" charset="-127"/>
                    <a:cs typeface="Arial" panose="020B0604020202020204" pitchFamily="34" charset="0"/>
                  </a:rPr>
                  <a:t>둘러싼 여건</a:t>
                </a:r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817363" y="3005044"/>
                <a:ext cx="1012025" cy="2438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100"/>
                  </a:lnSpc>
                </a:pPr>
                <a:r>
                  <a:rPr lang="ko-KR" altLang="en-US" sz="1200" spc="-100" dirty="0">
                    <a:gradFill>
                      <a:gsLst>
                        <a:gs pos="100000">
                          <a:srgbClr val="C0504D">
                            <a:lumMod val="75000"/>
                          </a:srgbClr>
                        </a:gs>
                        <a:gs pos="100000">
                          <a:srgbClr val="F79646">
                            <a:lumMod val="75000"/>
                          </a:srgbClr>
                        </a:gs>
                      </a:gsLst>
                      <a:lin ang="5400000" scaled="0"/>
                    </a:gradFill>
                    <a:latin typeface="-윤고딕330" panose="02030504000101010101" pitchFamily="18" charset="-127"/>
                    <a:ea typeface="-윤고딕330" panose="02030504000101010101" pitchFamily="18" charset="-127"/>
                  </a:rPr>
                  <a:t>혁신 생태계</a:t>
                </a:r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2011764" y="3005044"/>
                <a:ext cx="1012025" cy="2438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100"/>
                  </a:lnSpc>
                </a:pPr>
                <a:r>
                  <a:rPr lang="ko-KR" altLang="en-US" sz="1200" spc="-100" dirty="0">
                    <a:gradFill>
                      <a:gsLst>
                        <a:gs pos="100000">
                          <a:srgbClr val="C0504D">
                            <a:lumMod val="75000"/>
                          </a:srgbClr>
                        </a:gs>
                        <a:gs pos="100000">
                          <a:srgbClr val="F79646">
                            <a:lumMod val="75000"/>
                          </a:srgbClr>
                        </a:gs>
                      </a:gsLst>
                      <a:lin ang="5400000" scaled="0"/>
                    </a:gradFill>
                    <a:latin typeface="-윤고딕330" panose="02030504000101010101" pitchFamily="18" charset="-127"/>
                    <a:ea typeface="-윤고딕330" panose="02030504000101010101" pitchFamily="18" charset="-127"/>
                  </a:rPr>
                  <a:t>경쟁력 향상</a:t>
                </a:r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3224211" y="3005044"/>
                <a:ext cx="1012025" cy="2438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100"/>
                  </a:lnSpc>
                </a:pPr>
                <a:r>
                  <a:rPr lang="ko-KR" altLang="en-US" sz="1200" spc="-100" dirty="0">
                    <a:gradFill>
                      <a:gsLst>
                        <a:gs pos="100000">
                          <a:srgbClr val="C0504D">
                            <a:lumMod val="75000"/>
                          </a:srgbClr>
                        </a:gs>
                        <a:gs pos="100000">
                          <a:srgbClr val="F79646">
                            <a:lumMod val="75000"/>
                          </a:srgbClr>
                        </a:gs>
                      </a:gsLst>
                      <a:lin ang="5400000" scaled="0"/>
                    </a:gradFill>
                    <a:latin typeface="-윤고딕330" panose="02030504000101010101" pitchFamily="18" charset="-127"/>
                    <a:ea typeface="-윤고딕330" panose="02030504000101010101" pitchFamily="18" charset="-127"/>
                  </a:rPr>
                  <a:t>엔</a:t>
                </a:r>
                <a:r>
                  <a:rPr lang="en-US" altLang="ko-KR" sz="1200" spc="-100" dirty="0">
                    <a:gradFill>
                      <a:gsLst>
                        <a:gs pos="100000">
                          <a:srgbClr val="C0504D">
                            <a:lumMod val="75000"/>
                          </a:srgbClr>
                        </a:gs>
                        <a:gs pos="100000">
                          <a:srgbClr val="F79646">
                            <a:lumMod val="75000"/>
                          </a:srgbClr>
                        </a:gs>
                      </a:gsLst>
                      <a:lin ang="5400000" scaled="0"/>
                    </a:gradFill>
                    <a:latin typeface="-윤고딕330" panose="02030504000101010101" pitchFamily="18" charset="-127"/>
                    <a:ea typeface="-윤고딕330" panose="02030504000101010101" pitchFamily="18" charset="-127"/>
                  </a:rPr>
                  <a:t>(</a:t>
                </a:r>
                <a:r>
                  <a:rPr lang="ko-KR" altLang="en-US" sz="1200" spc="-100" dirty="0">
                    <a:gradFill>
                      <a:gsLst>
                        <a:gs pos="100000">
                          <a:srgbClr val="C0504D">
                            <a:lumMod val="75000"/>
                          </a:srgbClr>
                        </a:gs>
                        <a:gs pos="100000">
                          <a:srgbClr val="F79646">
                            <a:lumMod val="75000"/>
                          </a:srgbClr>
                        </a:gs>
                      </a:gsLst>
                      <a:lin ang="5400000" scaled="0"/>
                    </a:gradFill>
                    <a:latin typeface="-윤고딕330" panose="02030504000101010101" pitchFamily="18" charset="-127"/>
                    <a:ea typeface="-윤고딕330" panose="02030504000101010101" pitchFamily="18" charset="-127"/>
                  </a:rPr>
                  <a:t>￥</a:t>
                </a:r>
                <a:r>
                  <a:rPr lang="en-US" altLang="ko-KR" sz="1200" spc="-100" dirty="0">
                    <a:gradFill>
                      <a:gsLst>
                        <a:gs pos="100000">
                          <a:srgbClr val="C0504D">
                            <a:lumMod val="75000"/>
                          </a:srgbClr>
                        </a:gs>
                        <a:gs pos="100000">
                          <a:srgbClr val="F79646">
                            <a:lumMod val="75000"/>
                          </a:srgbClr>
                        </a:gs>
                      </a:gsLst>
                      <a:lin ang="5400000" scaled="0"/>
                    </a:gradFill>
                    <a:latin typeface="-윤고딕330" panose="02030504000101010101" pitchFamily="18" charset="-127"/>
                    <a:ea typeface="-윤고딕330" panose="02030504000101010101" pitchFamily="18" charset="-127"/>
                  </a:rPr>
                  <a:t>) </a:t>
                </a:r>
                <a:r>
                  <a:rPr lang="ko-KR" altLang="en-US" sz="1200" spc="-100" dirty="0">
                    <a:gradFill>
                      <a:gsLst>
                        <a:gs pos="100000">
                          <a:srgbClr val="C0504D">
                            <a:lumMod val="75000"/>
                          </a:srgbClr>
                        </a:gs>
                        <a:gs pos="100000">
                          <a:srgbClr val="F79646">
                            <a:lumMod val="75000"/>
                          </a:srgbClr>
                        </a:gs>
                      </a:gsLst>
                      <a:lin ang="5400000" scaled="0"/>
                    </a:gradFill>
                    <a:latin typeface="-윤고딕330" panose="02030504000101010101" pitchFamily="18" charset="-127"/>
                    <a:ea typeface="-윤고딕330" panose="02030504000101010101" pitchFamily="18" charset="-127"/>
                  </a:rPr>
                  <a:t>低</a:t>
                </a:r>
              </a:p>
            </p:txBody>
          </p:sp>
        </p:grpSp>
      </p:grpSp>
      <p:sp>
        <p:nvSpPr>
          <p:cNvPr id="288" name="모서리가 둥근 직사각형 8"/>
          <p:cNvSpPr/>
          <p:nvPr/>
        </p:nvSpPr>
        <p:spPr>
          <a:xfrm>
            <a:off x="480426" y="4596294"/>
            <a:ext cx="2649911" cy="192222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>
            <a:innerShdw blurRad="152400" dir="13500000">
              <a:schemeClr val="bg1">
                <a:lumMod val="65000"/>
                <a:alpha val="31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324" name="모서리가 둥근 직사각형 8"/>
          <p:cNvSpPr/>
          <p:nvPr/>
        </p:nvSpPr>
        <p:spPr>
          <a:xfrm>
            <a:off x="3244638" y="4590106"/>
            <a:ext cx="2665426" cy="192536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>
            <a:innerShdw blurRad="152400" dir="13500000">
              <a:schemeClr val="bg1">
                <a:lumMod val="65000"/>
                <a:alpha val="31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357" name="모서리가 둥근 직사각형 8"/>
          <p:cNvSpPr/>
          <p:nvPr/>
        </p:nvSpPr>
        <p:spPr>
          <a:xfrm>
            <a:off x="6005494" y="4595766"/>
            <a:ext cx="2657294" cy="192249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>
            <a:innerShdw blurRad="152400" dir="13500000">
              <a:schemeClr val="bg1">
                <a:lumMod val="65000"/>
                <a:alpha val="31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>
              <a:solidFill>
                <a:prstClr val="white"/>
              </a:solidFill>
              <a:cs typeface="Arial" pitchFamily="34" charset="0"/>
            </a:endParaRPr>
          </a:p>
        </p:txBody>
      </p:sp>
      <p:grpSp>
        <p:nvGrpSpPr>
          <p:cNvPr id="16" name="그룹 10"/>
          <p:cNvGrpSpPr/>
          <p:nvPr/>
        </p:nvGrpSpPr>
        <p:grpSpPr>
          <a:xfrm>
            <a:off x="475637" y="4509120"/>
            <a:ext cx="8188660" cy="407393"/>
            <a:chOff x="475637" y="4779602"/>
            <a:chExt cx="8188660" cy="468119"/>
          </a:xfrm>
        </p:grpSpPr>
        <p:grpSp>
          <p:nvGrpSpPr>
            <p:cNvPr id="18" name="그룹 71"/>
            <p:cNvGrpSpPr/>
            <p:nvPr/>
          </p:nvGrpSpPr>
          <p:grpSpPr>
            <a:xfrm>
              <a:off x="475637" y="4781018"/>
              <a:ext cx="2656204" cy="466703"/>
              <a:chOff x="471482" y="1390934"/>
              <a:chExt cx="4043874" cy="466703"/>
            </a:xfrm>
          </p:grpSpPr>
          <p:sp>
            <p:nvSpPr>
              <p:cNvPr id="291" name="모서리가 둥근 직사각형 290"/>
              <p:cNvSpPr/>
              <p:nvPr/>
            </p:nvSpPr>
            <p:spPr>
              <a:xfrm>
                <a:off x="511199" y="1390934"/>
                <a:ext cx="3957965" cy="466703"/>
              </a:xfrm>
              <a:prstGeom prst="roundRect">
                <a:avLst>
                  <a:gd name="adj" fmla="val 0"/>
                </a:avLst>
              </a:prstGeom>
              <a:solidFill>
                <a:srgbClr val="23639D"/>
              </a:solidFill>
              <a:ln w="6350">
                <a:solidFill>
                  <a:schemeClr val="bg1"/>
                </a:solidFill>
              </a:ln>
              <a:effectLst>
                <a:outerShdw blurRad="25400" dist="25400" dir="5400000" algn="t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solidFill>
                    <a:prstClr val="white"/>
                  </a:solidFill>
                </a:endParaRPr>
              </a:p>
            </p:txBody>
          </p:sp>
          <p:pic>
            <p:nvPicPr>
              <p:cNvPr id="292" name="Picture 2" descr="C:\Users\Administrator\Desktop\미래부가치평가\그림3.png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544096" y="1431891"/>
                <a:ext cx="3140726" cy="4004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93" name="직사각형 292"/>
              <p:cNvSpPr/>
              <p:nvPr/>
            </p:nvSpPr>
            <p:spPr>
              <a:xfrm>
                <a:off x="530658" y="1407733"/>
                <a:ext cx="3919468" cy="45719"/>
              </a:xfrm>
              <a:prstGeom prst="rect">
                <a:avLst/>
              </a:prstGeom>
              <a:gradFill>
                <a:gsLst>
                  <a:gs pos="100000">
                    <a:schemeClr val="bg1">
                      <a:alpha val="4100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16200000" scaled="0"/>
              </a:gradFill>
              <a:ln w="22225">
                <a:noFill/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294" name="자유형 293"/>
              <p:cNvSpPr/>
              <p:nvPr/>
            </p:nvSpPr>
            <p:spPr>
              <a:xfrm>
                <a:off x="4465423" y="1395924"/>
                <a:ext cx="49933" cy="91981"/>
              </a:xfrm>
              <a:custGeom>
                <a:avLst/>
                <a:gdLst>
                  <a:gd name="connsiteX0" fmla="*/ 0 w 45991"/>
                  <a:gd name="connsiteY0" fmla="*/ 0 h 91981"/>
                  <a:gd name="connsiteX1" fmla="*/ 0 w 45991"/>
                  <a:gd name="connsiteY1" fmla="*/ 91981 h 91981"/>
                  <a:gd name="connsiteX2" fmla="*/ 45991 w 45991"/>
                  <a:gd name="connsiteY2" fmla="*/ 91981 h 91981"/>
                  <a:gd name="connsiteX3" fmla="*/ 0 w 45991"/>
                  <a:gd name="connsiteY3" fmla="*/ 0 h 91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991" h="91981">
                    <a:moveTo>
                      <a:pt x="0" y="0"/>
                    </a:moveTo>
                    <a:lnTo>
                      <a:pt x="0" y="91981"/>
                    </a:lnTo>
                    <a:lnTo>
                      <a:pt x="45991" y="919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15875" cap="rnd">
                <a:noFill/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5" name="자유형 294"/>
              <p:cNvSpPr/>
              <p:nvPr/>
            </p:nvSpPr>
            <p:spPr>
              <a:xfrm flipH="1">
                <a:off x="471482" y="1395924"/>
                <a:ext cx="49933" cy="91981"/>
              </a:xfrm>
              <a:custGeom>
                <a:avLst/>
                <a:gdLst>
                  <a:gd name="connsiteX0" fmla="*/ 0 w 45991"/>
                  <a:gd name="connsiteY0" fmla="*/ 0 h 91981"/>
                  <a:gd name="connsiteX1" fmla="*/ 0 w 45991"/>
                  <a:gd name="connsiteY1" fmla="*/ 91981 h 91981"/>
                  <a:gd name="connsiteX2" fmla="*/ 45991 w 45991"/>
                  <a:gd name="connsiteY2" fmla="*/ 91981 h 91981"/>
                  <a:gd name="connsiteX3" fmla="*/ 0 w 45991"/>
                  <a:gd name="connsiteY3" fmla="*/ 0 h 91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991" h="91981">
                    <a:moveTo>
                      <a:pt x="0" y="0"/>
                    </a:moveTo>
                    <a:lnTo>
                      <a:pt x="0" y="91981"/>
                    </a:lnTo>
                    <a:lnTo>
                      <a:pt x="45991" y="919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15875" cap="rnd">
                <a:noFill/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90" name="제목 114"/>
            <p:cNvSpPr txBox="1">
              <a:spLocks/>
            </p:cNvSpPr>
            <p:nvPr/>
          </p:nvSpPr>
          <p:spPr>
            <a:xfrm>
              <a:off x="511435" y="4871486"/>
              <a:ext cx="2588515" cy="305551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eaLnBrk="0" latinLnBrk="0" hangingPunct="0">
                <a:defRPr/>
              </a:pPr>
              <a:r>
                <a:rPr lang="ko-KR" altLang="en-US" b="1" kern="0" spc="-15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itchFamily="34" charset="0"/>
                </a:rPr>
                <a:t>생산성 향상</a:t>
              </a:r>
            </a:p>
          </p:txBody>
        </p:sp>
        <p:grpSp>
          <p:nvGrpSpPr>
            <p:cNvPr id="21" name="그룹 137"/>
            <p:cNvGrpSpPr/>
            <p:nvPr/>
          </p:nvGrpSpPr>
          <p:grpSpPr>
            <a:xfrm>
              <a:off x="3239821" y="4779602"/>
              <a:ext cx="2671756" cy="442972"/>
              <a:chOff x="471482" y="1390934"/>
              <a:chExt cx="4043874" cy="466703"/>
            </a:xfrm>
          </p:grpSpPr>
          <p:sp>
            <p:nvSpPr>
              <p:cNvPr id="327" name="모서리가 둥근 직사각형 326"/>
              <p:cNvSpPr/>
              <p:nvPr/>
            </p:nvSpPr>
            <p:spPr>
              <a:xfrm>
                <a:off x="511199" y="1390934"/>
                <a:ext cx="3957966" cy="466703"/>
              </a:xfrm>
              <a:prstGeom prst="roundRect">
                <a:avLst>
                  <a:gd name="adj" fmla="val 0"/>
                </a:avLst>
              </a:prstGeom>
              <a:solidFill>
                <a:schemeClr val="accent5">
                  <a:lumMod val="75000"/>
                </a:schemeClr>
              </a:solidFill>
              <a:ln w="6350">
                <a:solidFill>
                  <a:schemeClr val="bg1"/>
                </a:solidFill>
              </a:ln>
              <a:effectLst>
                <a:outerShdw blurRad="25400" dist="25400" dir="5400000" algn="t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solidFill>
                    <a:prstClr val="white"/>
                  </a:solidFill>
                </a:endParaRPr>
              </a:p>
            </p:txBody>
          </p:sp>
          <p:pic>
            <p:nvPicPr>
              <p:cNvPr id="328" name="Picture 2" descr="C:\Users\Administrator\Desktop\미래부가치평가\그림3.png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544096" y="1431891"/>
                <a:ext cx="3140726" cy="4004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9" name="직사각형 328"/>
              <p:cNvSpPr/>
              <p:nvPr/>
            </p:nvSpPr>
            <p:spPr>
              <a:xfrm>
                <a:off x="530658" y="1407733"/>
                <a:ext cx="3919468" cy="45719"/>
              </a:xfrm>
              <a:prstGeom prst="rect">
                <a:avLst/>
              </a:prstGeom>
              <a:gradFill>
                <a:gsLst>
                  <a:gs pos="100000">
                    <a:schemeClr val="bg1">
                      <a:alpha val="4100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16200000" scaled="0"/>
              </a:gradFill>
              <a:ln w="22225">
                <a:noFill/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330" name="자유형 329"/>
              <p:cNvSpPr/>
              <p:nvPr/>
            </p:nvSpPr>
            <p:spPr>
              <a:xfrm>
                <a:off x="4465423" y="1395924"/>
                <a:ext cx="49933" cy="91981"/>
              </a:xfrm>
              <a:custGeom>
                <a:avLst/>
                <a:gdLst>
                  <a:gd name="connsiteX0" fmla="*/ 0 w 45991"/>
                  <a:gd name="connsiteY0" fmla="*/ 0 h 91981"/>
                  <a:gd name="connsiteX1" fmla="*/ 0 w 45991"/>
                  <a:gd name="connsiteY1" fmla="*/ 91981 h 91981"/>
                  <a:gd name="connsiteX2" fmla="*/ 45991 w 45991"/>
                  <a:gd name="connsiteY2" fmla="*/ 91981 h 91981"/>
                  <a:gd name="connsiteX3" fmla="*/ 0 w 45991"/>
                  <a:gd name="connsiteY3" fmla="*/ 0 h 91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991" h="91981">
                    <a:moveTo>
                      <a:pt x="0" y="0"/>
                    </a:moveTo>
                    <a:lnTo>
                      <a:pt x="0" y="91981"/>
                    </a:lnTo>
                    <a:lnTo>
                      <a:pt x="45991" y="919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15875" cap="rnd">
                <a:noFill/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1" name="자유형 330"/>
              <p:cNvSpPr/>
              <p:nvPr/>
            </p:nvSpPr>
            <p:spPr>
              <a:xfrm flipH="1">
                <a:off x="471482" y="1395924"/>
                <a:ext cx="49933" cy="91981"/>
              </a:xfrm>
              <a:custGeom>
                <a:avLst/>
                <a:gdLst>
                  <a:gd name="connsiteX0" fmla="*/ 0 w 45991"/>
                  <a:gd name="connsiteY0" fmla="*/ 0 h 91981"/>
                  <a:gd name="connsiteX1" fmla="*/ 0 w 45991"/>
                  <a:gd name="connsiteY1" fmla="*/ 91981 h 91981"/>
                  <a:gd name="connsiteX2" fmla="*/ 45991 w 45991"/>
                  <a:gd name="connsiteY2" fmla="*/ 91981 h 91981"/>
                  <a:gd name="connsiteX3" fmla="*/ 0 w 45991"/>
                  <a:gd name="connsiteY3" fmla="*/ 0 h 91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991" h="91981">
                    <a:moveTo>
                      <a:pt x="0" y="0"/>
                    </a:moveTo>
                    <a:lnTo>
                      <a:pt x="0" y="91981"/>
                    </a:lnTo>
                    <a:lnTo>
                      <a:pt x="45991" y="919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15875" cap="rnd">
                <a:noFill/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26" name="제목 114"/>
            <p:cNvSpPr txBox="1">
              <a:spLocks/>
            </p:cNvSpPr>
            <p:nvPr/>
          </p:nvSpPr>
          <p:spPr>
            <a:xfrm>
              <a:off x="3275829" y="4865470"/>
              <a:ext cx="2603670" cy="290015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eaLnBrk="0" latinLnBrk="0" hangingPunct="0">
                <a:defRPr/>
              </a:pPr>
              <a:r>
                <a:rPr lang="ko-KR" altLang="en-US" b="1" kern="0" spc="-15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itchFamily="34" charset="0"/>
                </a:rPr>
                <a:t>부가가치 제고</a:t>
              </a:r>
            </a:p>
          </p:txBody>
        </p:sp>
        <p:grpSp>
          <p:nvGrpSpPr>
            <p:cNvPr id="22" name="그룹 81"/>
            <p:cNvGrpSpPr/>
            <p:nvPr/>
          </p:nvGrpSpPr>
          <p:grpSpPr>
            <a:xfrm>
              <a:off x="6000692" y="4780489"/>
              <a:ext cx="2663605" cy="466703"/>
              <a:chOff x="471482" y="1390934"/>
              <a:chExt cx="4043874" cy="466703"/>
            </a:xfrm>
          </p:grpSpPr>
          <p:sp>
            <p:nvSpPr>
              <p:cNvPr id="360" name="모서리가 둥근 직사각형 359"/>
              <p:cNvSpPr/>
              <p:nvPr/>
            </p:nvSpPr>
            <p:spPr>
              <a:xfrm>
                <a:off x="511199" y="1390934"/>
                <a:ext cx="3957965" cy="466703"/>
              </a:xfrm>
              <a:prstGeom prst="roundRect">
                <a:avLst>
                  <a:gd name="adj" fmla="val 0"/>
                </a:avLst>
              </a:prstGeom>
              <a:solidFill>
                <a:srgbClr val="28846E"/>
              </a:solidFill>
              <a:ln w="6350">
                <a:solidFill>
                  <a:schemeClr val="bg1"/>
                </a:solidFill>
              </a:ln>
              <a:effectLst>
                <a:outerShdw blurRad="25400" dist="25400" dir="5400000" algn="t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solidFill>
                    <a:prstClr val="white"/>
                  </a:solidFill>
                </a:endParaRPr>
              </a:p>
            </p:txBody>
          </p:sp>
          <p:pic>
            <p:nvPicPr>
              <p:cNvPr id="361" name="Picture 2" descr="C:\Users\Administrator\Desktop\미래부가치평가\그림3.png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544096" y="1431891"/>
                <a:ext cx="3140726" cy="4004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62" name="직사각형 361"/>
              <p:cNvSpPr/>
              <p:nvPr/>
            </p:nvSpPr>
            <p:spPr>
              <a:xfrm>
                <a:off x="530658" y="1407733"/>
                <a:ext cx="3919468" cy="45719"/>
              </a:xfrm>
              <a:prstGeom prst="rect">
                <a:avLst/>
              </a:prstGeom>
              <a:gradFill>
                <a:gsLst>
                  <a:gs pos="100000">
                    <a:schemeClr val="bg1">
                      <a:alpha val="4100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16200000" scaled="0"/>
              </a:gradFill>
              <a:ln w="22225">
                <a:noFill/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363" name="자유형 362"/>
              <p:cNvSpPr/>
              <p:nvPr/>
            </p:nvSpPr>
            <p:spPr>
              <a:xfrm>
                <a:off x="4465423" y="1395924"/>
                <a:ext cx="49933" cy="91981"/>
              </a:xfrm>
              <a:custGeom>
                <a:avLst/>
                <a:gdLst>
                  <a:gd name="connsiteX0" fmla="*/ 0 w 45991"/>
                  <a:gd name="connsiteY0" fmla="*/ 0 h 91981"/>
                  <a:gd name="connsiteX1" fmla="*/ 0 w 45991"/>
                  <a:gd name="connsiteY1" fmla="*/ 91981 h 91981"/>
                  <a:gd name="connsiteX2" fmla="*/ 45991 w 45991"/>
                  <a:gd name="connsiteY2" fmla="*/ 91981 h 91981"/>
                  <a:gd name="connsiteX3" fmla="*/ 0 w 45991"/>
                  <a:gd name="connsiteY3" fmla="*/ 0 h 91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991" h="91981">
                    <a:moveTo>
                      <a:pt x="0" y="0"/>
                    </a:moveTo>
                    <a:lnTo>
                      <a:pt x="0" y="91981"/>
                    </a:lnTo>
                    <a:lnTo>
                      <a:pt x="45991" y="919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15875" cap="rnd">
                <a:noFill/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4" name="자유형 363"/>
              <p:cNvSpPr/>
              <p:nvPr/>
            </p:nvSpPr>
            <p:spPr>
              <a:xfrm flipH="1">
                <a:off x="471482" y="1395924"/>
                <a:ext cx="49933" cy="91981"/>
              </a:xfrm>
              <a:custGeom>
                <a:avLst/>
                <a:gdLst>
                  <a:gd name="connsiteX0" fmla="*/ 0 w 45991"/>
                  <a:gd name="connsiteY0" fmla="*/ 0 h 91981"/>
                  <a:gd name="connsiteX1" fmla="*/ 0 w 45991"/>
                  <a:gd name="connsiteY1" fmla="*/ 91981 h 91981"/>
                  <a:gd name="connsiteX2" fmla="*/ 45991 w 45991"/>
                  <a:gd name="connsiteY2" fmla="*/ 91981 h 91981"/>
                  <a:gd name="connsiteX3" fmla="*/ 0 w 45991"/>
                  <a:gd name="connsiteY3" fmla="*/ 0 h 91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991" h="91981">
                    <a:moveTo>
                      <a:pt x="0" y="0"/>
                    </a:moveTo>
                    <a:lnTo>
                      <a:pt x="0" y="91981"/>
                    </a:lnTo>
                    <a:lnTo>
                      <a:pt x="45991" y="919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15875" cap="rnd">
                <a:noFill/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59" name="제목 114"/>
            <p:cNvSpPr txBox="1">
              <a:spLocks/>
            </p:cNvSpPr>
            <p:nvPr/>
          </p:nvSpPr>
          <p:spPr>
            <a:xfrm>
              <a:off x="6036590" y="4870957"/>
              <a:ext cx="2595727" cy="305551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eaLnBrk="0" latinLnBrk="0" hangingPunct="0">
                <a:defRPr/>
              </a:pPr>
              <a:r>
                <a:rPr lang="ko-KR" altLang="en-US" b="1" kern="0" spc="-15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itchFamily="34" charset="0"/>
                </a:rPr>
                <a:t>미래 주도권 확보</a:t>
              </a:r>
            </a:p>
          </p:txBody>
        </p:sp>
      </p:grpSp>
      <p:pic>
        <p:nvPicPr>
          <p:cNvPr id="69" name="Picture 5" descr="E:\PNG\화살표\화살살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394380" y="4040708"/>
            <a:ext cx="6503212" cy="451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" name="직사각형 295"/>
          <p:cNvSpPr/>
          <p:nvPr/>
        </p:nvSpPr>
        <p:spPr>
          <a:xfrm>
            <a:off x="453316" y="4950626"/>
            <a:ext cx="26867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 defTabSz="1330325" eaLnBrk="0" latinLnBrk="0" hangingPunct="0">
              <a:spcAft>
                <a:spcPts val="600"/>
              </a:spcAft>
              <a:buSzPct val="100000"/>
              <a:buFont typeface="Arial" pitchFamily="34" charset="0"/>
              <a:buChar char="•"/>
              <a:defRPr/>
            </a:pPr>
            <a:r>
              <a:rPr lang="ko-KR" altLang="en-US" sz="16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스마트 공장 보급 확산</a:t>
            </a:r>
          </a:p>
        </p:txBody>
      </p:sp>
      <p:sp>
        <p:nvSpPr>
          <p:cNvPr id="297" name="직사각형 296"/>
          <p:cNvSpPr/>
          <p:nvPr/>
        </p:nvSpPr>
        <p:spPr>
          <a:xfrm>
            <a:off x="457132" y="5843172"/>
            <a:ext cx="26867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 defTabSz="1330325" eaLnBrk="0" latinLnBrk="0" hangingPunct="0">
              <a:spcAft>
                <a:spcPts val="600"/>
              </a:spcAft>
              <a:buSzPct val="100000"/>
              <a:buFont typeface="Arial" pitchFamily="34" charset="0"/>
              <a:buChar char="•"/>
              <a:defRPr/>
            </a:pPr>
            <a:r>
              <a:rPr lang="ko-KR" altLang="en-US" sz="1600" kern="0" spc="-15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고도화된 스마트공장 </a:t>
            </a:r>
            <a:r>
              <a:rPr lang="ko-KR" altLang="en-US" sz="1600" kern="0" spc="-15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테스트  베드 구축 및 표준화 추진</a:t>
            </a:r>
          </a:p>
        </p:txBody>
      </p:sp>
      <p:sp>
        <p:nvSpPr>
          <p:cNvPr id="332" name="직사각형 331"/>
          <p:cNvSpPr/>
          <p:nvPr/>
        </p:nvSpPr>
        <p:spPr>
          <a:xfrm>
            <a:off x="3200174" y="4935347"/>
            <a:ext cx="27146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 defTabSz="1330325" eaLnBrk="0" latinLnBrk="0" hangingPunct="0">
              <a:spcAft>
                <a:spcPts val="600"/>
              </a:spcAft>
              <a:buSzPct val="100000"/>
              <a:buFont typeface="Arial" pitchFamily="34" charset="0"/>
              <a:buChar char="•"/>
              <a:defRPr/>
            </a:pPr>
            <a:r>
              <a:rPr lang="en-US" altLang="ko-KR" sz="16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EDRC</a:t>
            </a:r>
            <a:r>
              <a:rPr lang="en-US" altLang="ko-KR" sz="1600" kern="0" baseline="3000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*</a:t>
            </a:r>
            <a:r>
              <a:rPr lang="en-US" altLang="ko-KR" sz="16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sz="16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확대 등 소프트파워 고급 인력양성 기반 확충 </a:t>
            </a:r>
          </a:p>
        </p:txBody>
      </p:sp>
      <p:sp>
        <p:nvSpPr>
          <p:cNvPr id="355" name="직사각형 354"/>
          <p:cNvSpPr/>
          <p:nvPr/>
        </p:nvSpPr>
        <p:spPr>
          <a:xfrm>
            <a:off x="3200174" y="5838119"/>
            <a:ext cx="26556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 defTabSz="1330325" eaLnBrk="0" latinLnBrk="0" hangingPunct="0">
              <a:spcAft>
                <a:spcPts val="600"/>
              </a:spcAft>
              <a:buSzPct val="100000"/>
              <a:buFont typeface="Arial" pitchFamily="34" charset="0"/>
              <a:buChar char="•"/>
              <a:defRPr/>
            </a:pPr>
            <a:r>
              <a:rPr lang="ko-KR" altLang="en-US" sz="16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스마트</a:t>
            </a:r>
            <a:r>
              <a:rPr lang="en-US" altLang="ko-KR" sz="16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·</a:t>
            </a:r>
            <a:r>
              <a:rPr lang="ko-KR" altLang="en-US" sz="16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친환경 등 핵심 소재</a:t>
            </a:r>
            <a:r>
              <a:rPr lang="en-US" altLang="ko-KR" sz="16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·</a:t>
            </a:r>
            <a:r>
              <a:rPr lang="ko-KR" altLang="en-US" sz="16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부품 집중 </a:t>
            </a:r>
            <a:r>
              <a:rPr lang="ko-KR" altLang="en-US" sz="16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개발</a:t>
            </a:r>
            <a:endParaRPr lang="en-US" altLang="ko-KR" sz="1100" kern="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grpSp>
        <p:nvGrpSpPr>
          <p:cNvPr id="23" name="그룹 17"/>
          <p:cNvGrpSpPr/>
          <p:nvPr/>
        </p:nvGrpSpPr>
        <p:grpSpPr>
          <a:xfrm>
            <a:off x="623087" y="5173922"/>
            <a:ext cx="2257678" cy="675193"/>
            <a:chOff x="623087" y="5410620"/>
            <a:chExt cx="2257678" cy="839986"/>
          </a:xfrm>
        </p:grpSpPr>
        <p:grpSp>
          <p:nvGrpSpPr>
            <p:cNvPr id="24" name="그룹 284"/>
            <p:cNvGrpSpPr/>
            <p:nvPr/>
          </p:nvGrpSpPr>
          <p:grpSpPr>
            <a:xfrm>
              <a:off x="2215910" y="5664425"/>
              <a:ext cx="274614" cy="373047"/>
              <a:chOff x="2966984" y="8254663"/>
              <a:chExt cx="289837" cy="335238"/>
            </a:xfrm>
          </p:grpSpPr>
          <p:sp>
            <p:nvSpPr>
              <p:cNvPr id="396" name="Rectangle 29"/>
              <p:cNvSpPr>
                <a:spLocks noChangeArrowheads="1"/>
              </p:cNvSpPr>
              <p:nvPr/>
            </p:nvSpPr>
            <p:spPr bwMode="auto">
              <a:xfrm rot="10800000">
                <a:off x="2966984" y="8254663"/>
                <a:ext cx="289837" cy="335238"/>
              </a:xfrm>
              <a:prstGeom prst="rect">
                <a:avLst/>
              </a:prstGeom>
              <a:gradFill rotWithShape="1">
                <a:gsLst>
                  <a:gs pos="100000">
                    <a:srgbClr val="C00000"/>
                  </a:gs>
                  <a:gs pos="0">
                    <a:srgbClr val="C00000"/>
                  </a:gs>
                  <a:gs pos="51000">
                    <a:srgbClr val="FF0000"/>
                  </a:gs>
                  <a:gs pos="45000">
                    <a:schemeClr val="accent2">
                      <a:lumMod val="50000"/>
                    </a:schemeClr>
                  </a:gs>
                </a:gsLst>
                <a:lin ang="10800000" scaled="0"/>
              </a:gradFill>
              <a:ln>
                <a:noFill/>
              </a:ln>
              <a:effectLst>
                <a:reflection blurRad="6350" stA="32000" endPos="9000" dir="5400000" sy="-100000" algn="bl" rotWithShape="0"/>
              </a:effectLst>
              <a:extLst/>
            </p:spPr>
            <p:txBody>
              <a:bodyPr wrap="none" anchor="ctr"/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7" name="직사각형 396"/>
              <p:cNvSpPr/>
              <p:nvPr/>
            </p:nvSpPr>
            <p:spPr>
              <a:xfrm>
                <a:off x="3100469" y="8254663"/>
                <a:ext cx="51027" cy="335238"/>
              </a:xfrm>
              <a:prstGeom prst="rect">
                <a:avLst/>
              </a:prstGeom>
              <a:gradFill>
                <a:gsLst>
                  <a:gs pos="0">
                    <a:srgbClr val="3E7898">
                      <a:tint val="66000"/>
                      <a:satMod val="160000"/>
                      <a:alpha val="0"/>
                    </a:srgbClr>
                  </a:gs>
                  <a:gs pos="50000">
                    <a:srgbClr val="FFFFFF">
                      <a:alpha val="73000"/>
                    </a:srgbClr>
                  </a:gs>
                  <a:gs pos="100000">
                    <a:srgbClr val="3E7898">
                      <a:tint val="23500"/>
                      <a:satMod val="160000"/>
                      <a:alpha val="0"/>
                    </a:srgbClr>
                  </a:gs>
                </a:gsLst>
                <a:lin ang="0" scaled="0"/>
              </a:gradFill>
              <a:ln w="15875" cap="rnd" cmpd="sng" algn="ctr">
                <a:noFill/>
                <a:prstDash val="solid"/>
                <a:tailEnd type="none"/>
              </a:ln>
              <a:effectLst/>
            </p:spPr>
            <p:txBody>
              <a:bodyPr rtlCol="0" anchor="ctr"/>
              <a:lstStyle/>
              <a:p>
                <a:pPr algn="ctr" latinLnBrk="0">
                  <a:defRPr/>
                </a:pPr>
                <a:endParaRPr lang="ko-KR" altLang="en-US" kern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5" name="그룹 287"/>
            <p:cNvGrpSpPr/>
            <p:nvPr/>
          </p:nvGrpSpPr>
          <p:grpSpPr>
            <a:xfrm>
              <a:off x="1579262" y="5809066"/>
              <a:ext cx="274614" cy="225221"/>
              <a:chOff x="2966984" y="8254663"/>
              <a:chExt cx="289837" cy="335238"/>
            </a:xfrm>
          </p:grpSpPr>
          <p:sp>
            <p:nvSpPr>
              <p:cNvPr id="399" name="Rectangle 29"/>
              <p:cNvSpPr>
                <a:spLocks noChangeArrowheads="1"/>
              </p:cNvSpPr>
              <p:nvPr/>
            </p:nvSpPr>
            <p:spPr bwMode="auto">
              <a:xfrm rot="10800000">
                <a:off x="2966984" y="8254663"/>
                <a:ext cx="289837" cy="335238"/>
              </a:xfrm>
              <a:prstGeom prst="rect">
                <a:avLst/>
              </a:prstGeom>
              <a:gradFill rotWithShape="1">
                <a:gsLst>
                  <a:gs pos="100000">
                    <a:schemeClr val="accent6">
                      <a:lumMod val="75000"/>
                    </a:schemeClr>
                  </a:gs>
                  <a:gs pos="0">
                    <a:schemeClr val="accent6">
                      <a:lumMod val="50000"/>
                    </a:schemeClr>
                  </a:gs>
                  <a:gs pos="51000">
                    <a:schemeClr val="accent6">
                      <a:lumMod val="75000"/>
                    </a:schemeClr>
                  </a:gs>
                  <a:gs pos="45000">
                    <a:schemeClr val="accent6">
                      <a:lumMod val="50000"/>
                    </a:schemeClr>
                  </a:gs>
                </a:gsLst>
                <a:lin ang="10800000" scaled="0"/>
              </a:gradFill>
              <a:ln>
                <a:noFill/>
              </a:ln>
              <a:effectLst>
                <a:reflection blurRad="6350" stA="32000" endPos="9000" dir="5400000" sy="-100000" algn="bl" rotWithShape="0"/>
              </a:effectLst>
              <a:extLst/>
            </p:spPr>
            <p:txBody>
              <a:bodyPr wrap="none" anchor="ctr"/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0" name="직사각형 399"/>
              <p:cNvSpPr/>
              <p:nvPr/>
            </p:nvSpPr>
            <p:spPr>
              <a:xfrm>
                <a:off x="3100469" y="8254663"/>
                <a:ext cx="51027" cy="335238"/>
              </a:xfrm>
              <a:prstGeom prst="rect">
                <a:avLst/>
              </a:prstGeom>
              <a:gradFill>
                <a:gsLst>
                  <a:gs pos="0">
                    <a:srgbClr val="3E7898">
                      <a:tint val="66000"/>
                      <a:satMod val="160000"/>
                      <a:alpha val="0"/>
                    </a:srgbClr>
                  </a:gs>
                  <a:gs pos="50000">
                    <a:srgbClr val="FFFFFF">
                      <a:alpha val="73000"/>
                    </a:srgbClr>
                  </a:gs>
                  <a:gs pos="100000">
                    <a:srgbClr val="3E7898">
                      <a:tint val="23500"/>
                      <a:satMod val="160000"/>
                      <a:alpha val="0"/>
                    </a:srgbClr>
                  </a:gs>
                </a:gsLst>
                <a:lin ang="0" scaled="0"/>
              </a:gradFill>
              <a:ln w="15875" cap="rnd" cmpd="sng" algn="ctr">
                <a:noFill/>
                <a:prstDash val="solid"/>
                <a:tailEnd type="none"/>
              </a:ln>
              <a:effectLst/>
            </p:spPr>
            <p:txBody>
              <a:bodyPr rtlCol="0" anchor="ctr"/>
              <a:lstStyle/>
              <a:p>
                <a:pPr algn="ctr" latinLnBrk="0">
                  <a:defRPr/>
                </a:pPr>
                <a:endParaRPr lang="ko-KR" altLang="en-US" kern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7" name="그룹 297"/>
            <p:cNvGrpSpPr/>
            <p:nvPr/>
          </p:nvGrpSpPr>
          <p:grpSpPr>
            <a:xfrm>
              <a:off x="916799" y="5912596"/>
              <a:ext cx="274614" cy="121691"/>
              <a:chOff x="2966984" y="8254663"/>
              <a:chExt cx="289837" cy="335238"/>
            </a:xfrm>
          </p:grpSpPr>
          <p:sp>
            <p:nvSpPr>
              <p:cNvPr id="405" name="Rectangle 29"/>
              <p:cNvSpPr>
                <a:spLocks noChangeArrowheads="1"/>
              </p:cNvSpPr>
              <p:nvPr/>
            </p:nvSpPr>
            <p:spPr bwMode="auto">
              <a:xfrm rot="10800000">
                <a:off x="2966984" y="8254663"/>
                <a:ext cx="289837" cy="335238"/>
              </a:xfrm>
              <a:prstGeom prst="rect">
                <a:avLst/>
              </a:prstGeom>
              <a:gradFill rotWithShape="1">
                <a:gsLst>
                  <a:gs pos="100000">
                    <a:schemeClr val="tx1">
                      <a:lumMod val="50000"/>
                      <a:lumOff val="50000"/>
                    </a:schemeClr>
                  </a:gs>
                  <a:gs pos="0">
                    <a:schemeClr val="tx1">
                      <a:lumMod val="65000"/>
                      <a:lumOff val="35000"/>
                    </a:schemeClr>
                  </a:gs>
                  <a:gs pos="51000">
                    <a:schemeClr val="tx1">
                      <a:lumMod val="65000"/>
                      <a:lumOff val="35000"/>
                    </a:schemeClr>
                  </a:gs>
                  <a:gs pos="45000">
                    <a:schemeClr val="tx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ln>
                <a:noFill/>
              </a:ln>
              <a:effectLst>
                <a:reflection blurRad="6350" stA="32000" endPos="9000" dir="5400000" sy="-100000" algn="bl" rotWithShape="0"/>
              </a:effectLst>
              <a:extLst/>
            </p:spPr>
            <p:txBody>
              <a:bodyPr wrap="none" anchor="ctr"/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6" name="직사각형 405"/>
              <p:cNvSpPr/>
              <p:nvPr/>
            </p:nvSpPr>
            <p:spPr>
              <a:xfrm>
                <a:off x="3100469" y="8254663"/>
                <a:ext cx="51027" cy="335238"/>
              </a:xfrm>
              <a:prstGeom prst="rect">
                <a:avLst/>
              </a:prstGeom>
              <a:gradFill>
                <a:gsLst>
                  <a:gs pos="0">
                    <a:srgbClr val="3E7898">
                      <a:tint val="66000"/>
                      <a:satMod val="160000"/>
                      <a:alpha val="0"/>
                    </a:srgbClr>
                  </a:gs>
                  <a:gs pos="50000">
                    <a:srgbClr val="FFFFFF">
                      <a:alpha val="73000"/>
                    </a:srgbClr>
                  </a:gs>
                  <a:gs pos="100000">
                    <a:srgbClr val="3E7898">
                      <a:tint val="23500"/>
                      <a:satMod val="160000"/>
                      <a:alpha val="0"/>
                    </a:srgbClr>
                  </a:gs>
                </a:gsLst>
                <a:lin ang="0" scaled="0"/>
              </a:gradFill>
              <a:ln w="15875" cap="rnd" cmpd="sng" algn="ctr">
                <a:noFill/>
                <a:prstDash val="solid"/>
                <a:tailEnd type="none"/>
              </a:ln>
              <a:effectLst/>
            </p:spPr>
            <p:txBody>
              <a:bodyPr rtlCol="0" anchor="ctr"/>
              <a:lstStyle/>
              <a:p>
                <a:pPr algn="ctr" latinLnBrk="0">
                  <a:defRPr/>
                </a:pPr>
                <a:endParaRPr lang="ko-KR" altLang="en-US" kern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" name="자유형 11"/>
            <p:cNvSpPr/>
            <p:nvPr/>
          </p:nvSpPr>
          <p:spPr>
            <a:xfrm>
              <a:off x="623087" y="6044750"/>
              <a:ext cx="2257678" cy="0"/>
            </a:xfrm>
            <a:custGeom>
              <a:avLst/>
              <a:gdLst>
                <a:gd name="connsiteX0" fmla="*/ 0 w 2257678"/>
                <a:gd name="connsiteY0" fmla="*/ 0 h 0"/>
                <a:gd name="connsiteX1" fmla="*/ 2257678 w 2257678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57678">
                  <a:moveTo>
                    <a:pt x="0" y="0"/>
                  </a:moveTo>
                  <a:lnTo>
                    <a:pt x="2257678" y="0"/>
                  </a:lnTo>
                </a:path>
              </a:pathLst>
            </a:custGeom>
            <a:noFill/>
            <a:ln w="15875" cap="rnd">
              <a:solidFill>
                <a:schemeClr val="tx1">
                  <a:lumMod val="85000"/>
                  <a:lumOff val="15000"/>
                </a:schemeClr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883408" y="5996690"/>
              <a:ext cx="324769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050" kern="0" spc="-9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'15</a:t>
              </a:r>
              <a:endParaRPr lang="ko-KR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410" name="직사각형 409"/>
            <p:cNvSpPr/>
            <p:nvPr/>
          </p:nvSpPr>
          <p:spPr>
            <a:xfrm>
              <a:off x="1538332" y="5996690"/>
              <a:ext cx="324769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050" kern="0" spc="-9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'17</a:t>
              </a:r>
              <a:endParaRPr lang="ko-KR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411" name="직사각형 410"/>
            <p:cNvSpPr/>
            <p:nvPr/>
          </p:nvSpPr>
          <p:spPr>
            <a:xfrm>
              <a:off x="2179999" y="5996690"/>
              <a:ext cx="324769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050" kern="0" spc="-9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'20</a:t>
              </a:r>
              <a:endParaRPr lang="ko-KR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800748" y="5643180"/>
              <a:ext cx="537648" cy="3254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100" kern="0" spc="-9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1</a:t>
              </a:r>
              <a:r>
                <a:rPr lang="ko-KR" altLang="en-US" sz="1100" kern="0" spc="-90" dirty="0" err="1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천개</a:t>
              </a:r>
              <a:r>
                <a:rPr lang="ko-KR" altLang="en-US" sz="1100" kern="0" spc="-9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 </a:t>
              </a:r>
              <a:endParaRPr lang="ko-KR" altLang="en-US" sz="20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412" name="직사각형 411"/>
            <p:cNvSpPr/>
            <p:nvPr/>
          </p:nvSpPr>
          <p:spPr>
            <a:xfrm>
              <a:off x="1420956" y="5501765"/>
              <a:ext cx="488275" cy="3254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100" kern="0" spc="-9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4</a:t>
              </a:r>
              <a:r>
                <a:rPr lang="ko-KR" altLang="en-US" sz="1100" kern="0" spc="-90" dirty="0" err="1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천개</a:t>
              </a:r>
              <a:endParaRPr lang="ko-KR" altLang="en-US" sz="1100" kern="0" spc="-9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endParaRPr>
            </a:p>
          </p:txBody>
        </p:sp>
        <p:sp>
          <p:nvSpPr>
            <p:cNvPr id="415" name="직사각형 414"/>
            <p:cNvSpPr/>
            <p:nvPr/>
          </p:nvSpPr>
          <p:spPr>
            <a:xfrm>
              <a:off x="2084650" y="5410620"/>
              <a:ext cx="488275" cy="3254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100" kern="0" spc="-9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1</a:t>
              </a:r>
              <a:r>
                <a:rPr lang="ko-KR" altLang="en-US" sz="1100" kern="0" spc="-9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만개</a:t>
              </a:r>
            </a:p>
          </p:txBody>
        </p:sp>
      </p:grpSp>
      <p:grpSp>
        <p:nvGrpSpPr>
          <p:cNvPr id="28" name="그룹 20"/>
          <p:cNvGrpSpPr/>
          <p:nvPr/>
        </p:nvGrpSpPr>
        <p:grpSpPr>
          <a:xfrm>
            <a:off x="2117235" y="5421186"/>
            <a:ext cx="451063" cy="122739"/>
            <a:chOff x="2117235" y="5699760"/>
            <a:chExt cx="451063" cy="122739"/>
          </a:xfrm>
        </p:grpSpPr>
        <p:sp>
          <p:nvSpPr>
            <p:cNvPr id="20" name="자유형 19"/>
            <p:cNvSpPr/>
            <p:nvPr/>
          </p:nvSpPr>
          <p:spPr>
            <a:xfrm>
              <a:off x="2117235" y="5699760"/>
              <a:ext cx="451063" cy="122739"/>
            </a:xfrm>
            <a:custGeom>
              <a:avLst/>
              <a:gdLst>
                <a:gd name="connsiteX0" fmla="*/ 6137 w 451063"/>
                <a:gd name="connsiteY0" fmla="*/ 64438 h 122739"/>
                <a:gd name="connsiteX1" fmla="*/ 171833 w 451063"/>
                <a:gd name="connsiteY1" fmla="*/ 15343 h 122739"/>
                <a:gd name="connsiteX2" fmla="*/ 300709 w 451063"/>
                <a:gd name="connsiteY2" fmla="*/ 70575 h 122739"/>
                <a:gd name="connsiteX3" fmla="*/ 451063 w 451063"/>
                <a:gd name="connsiteY3" fmla="*/ 0 h 122739"/>
                <a:gd name="connsiteX4" fmla="*/ 451063 w 451063"/>
                <a:gd name="connsiteY4" fmla="*/ 52164 h 122739"/>
                <a:gd name="connsiteX5" fmla="*/ 297640 w 451063"/>
                <a:gd name="connsiteY5" fmla="*/ 119670 h 122739"/>
                <a:gd name="connsiteX6" fmla="*/ 171833 w 451063"/>
                <a:gd name="connsiteY6" fmla="*/ 67507 h 122739"/>
                <a:gd name="connsiteX7" fmla="*/ 0 w 451063"/>
                <a:gd name="connsiteY7" fmla="*/ 122739 h 122739"/>
                <a:gd name="connsiteX8" fmla="*/ 6137 w 451063"/>
                <a:gd name="connsiteY8" fmla="*/ 64438 h 122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1063" h="122739">
                  <a:moveTo>
                    <a:pt x="6137" y="64438"/>
                  </a:moveTo>
                  <a:lnTo>
                    <a:pt x="171833" y="15343"/>
                  </a:lnTo>
                  <a:lnTo>
                    <a:pt x="300709" y="70575"/>
                  </a:lnTo>
                  <a:lnTo>
                    <a:pt x="451063" y="0"/>
                  </a:lnTo>
                  <a:lnTo>
                    <a:pt x="451063" y="52164"/>
                  </a:lnTo>
                  <a:lnTo>
                    <a:pt x="297640" y="119670"/>
                  </a:lnTo>
                  <a:lnTo>
                    <a:pt x="171833" y="67507"/>
                  </a:lnTo>
                  <a:lnTo>
                    <a:pt x="0" y="122739"/>
                  </a:lnTo>
                  <a:lnTo>
                    <a:pt x="6137" y="64438"/>
                  </a:lnTo>
                  <a:close/>
                </a:path>
              </a:pathLst>
            </a:custGeom>
            <a:solidFill>
              <a:schemeClr val="bg1"/>
            </a:solidFill>
            <a:ln w="952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자유형 18"/>
            <p:cNvSpPr/>
            <p:nvPr/>
          </p:nvSpPr>
          <p:spPr>
            <a:xfrm>
              <a:off x="2122170" y="5699760"/>
              <a:ext cx="438150" cy="68580"/>
            </a:xfrm>
            <a:custGeom>
              <a:avLst/>
              <a:gdLst>
                <a:gd name="connsiteX0" fmla="*/ 0 w 438150"/>
                <a:gd name="connsiteY0" fmla="*/ 64770 h 68580"/>
                <a:gd name="connsiteX1" fmla="*/ 167640 w 438150"/>
                <a:gd name="connsiteY1" fmla="*/ 11430 h 68580"/>
                <a:gd name="connsiteX2" fmla="*/ 293370 w 438150"/>
                <a:gd name="connsiteY2" fmla="*/ 68580 h 68580"/>
                <a:gd name="connsiteX3" fmla="*/ 438150 w 438150"/>
                <a:gd name="connsiteY3" fmla="*/ 0 h 68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150" h="68580">
                  <a:moveTo>
                    <a:pt x="0" y="64770"/>
                  </a:moveTo>
                  <a:lnTo>
                    <a:pt x="167640" y="11430"/>
                  </a:lnTo>
                  <a:lnTo>
                    <a:pt x="293370" y="68580"/>
                  </a:lnTo>
                  <a:lnTo>
                    <a:pt x="438150" y="0"/>
                  </a:lnTo>
                </a:path>
              </a:pathLst>
            </a:custGeom>
            <a:noFill/>
            <a:ln w="9525" cap="rnd">
              <a:solidFill>
                <a:schemeClr val="tx1">
                  <a:lumMod val="65000"/>
                  <a:lumOff val="35000"/>
                </a:schemeClr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16" name="자유형 415"/>
            <p:cNvSpPr/>
            <p:nvPr/>
          </p:nvSpPr>
          <p:spPr>
            <a:xfrm>
              <a:off x="2122170" y="5752016"/>
              <a:ext cx="438150" cy="68580"/>
            </a:xfrm>
            <a:custGeom>
              <a:avLst/>
              <a:gdLst>
                <a:gd name="connsiteX0" fmla="*/ 0 w 438150"/>
                <a:gd name="connsiteY0" fmla="*/ 64770 h 68580"/>
                <a:gd name="connsiteX1" fmla="*/ 167640 w 438150"/>
                <a:gd name="connsiteY1" fmla="*/ 11430 h 68580"/>
                <a:gd name="connsiteX2" fmla="*/ 293370 w 438150"/>
                <a:gd name="connsiteY2" fmla="*/ 68580 h 68580"/>
                <a:gd name="connsiteX3" fmla="*/ 438150 w 438150"/>
                <a:gd name="connsiteY3" fmla="*/ 0 h 68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150" h="68580">
                  <a:moveTo>
                    <a:pt x="0" y="64770"/>
                  </a:moveTo>
                  <a:lnTo>
                    <a:pt x="167640" y="11430"/>
                  </a:lnTo>
                  <a:lnTo>
                    <a:pt x="293370" y="68580"/>
                  </a:lnTo>
                  <a:lnTo>
                    <a:pt x="438150" y="0"/>
                  </a:lnTo>
                </a:path>
              </a:pathLst>
            </a:custGeom>
            <a:noFill/>
            <a:ln w="9525" cap="rnd">
              <a:solidFill>
                <a:schemeClr val="tx1">
                  <a:lumMod val="65000"/>
                  <a:lumOff val="35000"/>
                </a:schemeClr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417" name="직사각형 416"/>
          <p:cNvSpPr/>
          <p:nvPr/>
        </p:nvSpPr>
        <p:spPr>
          <a:xfrm>
            <a:off x="3239979" y="5444121"/>
            <a:ext cx="281872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100" kern="0" spc="-9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en-US" altLang="ko-KR" sz="1100" kern="0" spc="-9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*</a:t>
            </a:r>
            <a:r>
              <a:rPr lang="ko-KR" altLang="en-US" sz="1100" kern="0" spc="-9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엔지니어링개발연구센터</a:t>
            </a:r>
            <a:r>
              <a:rPr lang="en-US" altLang="ko-KR" sz="1100" kern="0" spc="-9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(21</a:t>
            </a:r>
            <a:r>
              <a:rPr lang="ko-KR" altLang="en-US" sz="1100" kern="0" spc="-90" dirty="0" err="1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개대학</a:t>
            </a:r>
            <a:r>
              <a:rPr lang="ko-KR" altLang="en-US" sz="1100" kern="0" spc="-9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en-US" altLang="ko-KR" sz="1100" kern="0" spc="-9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/ 23</a:t>
            </a:r>
            <a:r>
              <a:rPr lang="ko-KR" altLang="en-US" sz="1100" kern="0" spc="-90" dirty="0" err="1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개기업</a:t>
            </a:r>
            <a:r>
              <a:rPr lang="en-US" altLang="ko-KR" sz="1100" kern="0" spc="-9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)</a:t>
            </a:r>
            <a:endParaRPr lang="ko-KR" altLang="en-US" sz="1100" kern="0" spc="-9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grpSp>
        <p:nvGrpSpPr>
          <p:cNvPr id="29" name="그룹 28"/>
          <p:cNvGrpSpPr/>
          <p:nvPr/>
        </p:nvGrpSpPr>
        <p:grpSpPr>
          <a:xfrm>
            <a:off x="6092611" y="4938403"/>
            <a:ext cx="2539706" cy="1629394"/>
            <a:chOff x="6092611" y="4938403"/>
            <a:chExt cx="2539706" cy="1629394"/>
          </a:xfrm>
        </p:grpSpPr>
        <p:pic>
          <p:nvPicPr>
            <p:cNvPr id="2050" name="Picture 2" descr="C:\Users\Administrator\Desktop\2015미래부-업무보고\img\51.png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48989"/>
            <a:stretch/>
          </p:blipFill>
          <p:spPr bwMode="auto">
            <a:xfrm>
              <a:off x="6106259" y="6017280"/>
              <a:ext cx="1110383" cy="50084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C:\Users\Administrator\Desktop\2015미래부-업무보고\img\52.png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7521934" y="6018664"/>
              <a:ext cx="1110383" cy="49092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C:\Users\Administrator\Desktop\2015미래부-업무보고\img\53.png"/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50000"/>
            <a:stretch/>
          </p:blipFill>
          <p:spPr bwMode="auto">
            <a:xfrm>
              <a:off x="7521934" y="4938403"/>
              <a:ext cx="1110383" cy="50705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5" descr="C:\Users\Administrator\Desktop\2015미래부-업무보고\img\54.png"/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50000"/>
            <a:stretch/>
          </p:blipFill>
          <p:spPr bwMode="auto">
            <a:xfrm>
              <a:off x="6092611" y="4938403"/>
              <a:ext cx="1110383" cy="50705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직사각형 25"/>
            <p:cNvSpPr/>
            <p:nvPr/>
          </p:nvSpPr>
          <p:spPr>
            <a:xfrm>
              <a:off x="6153853" y="4957457"/>
              <a:ext cx="98456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1200" kern="0" spc="-150" dirty="0">
                  <a:gradFill>
                    <a:gsLst>
                      <a:gs pos="100000">
                        <a:srgbClr val="1F497D">
                          <a:lumMod val="75000"/>
                        </a:srgb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자동차∙</a:t>
              </a:r>
              <a:r>
                <a:rPr lang="en-US" altLang="ko-KR" sz="1200" kern="0" spc="-150" dirty="0">
                  <a:gradFill>
                    <a:gsLst>
                      <a:gs pos="100000">
                        <a:srgbClr val="1F497D">
                          <a:lumMod val="75000"/>
                        </a:srgb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</a:rPr>
                <a:t>ᆞ</a:t>
              </a:r>
              <a:r>
                <a:rPr lang="ko-KR" altLang="en-US" sz="1200" kern="0" spc="-150" dirty="0">
                  <a:gradFill>
                    <a:gsLst>
                      <a:gs pos="100000">
                        <a:srgbClr val="1F497D">
                          <a:lumMod val="75000"/>
                        </a:srgb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기계 </a:t>
              </a:r>
            </a:p>
          </p:txBody>
        </p:sp>
        <p:sp>
          <p:nvSpPr>
            <p:cNvPr id="475" name="직사각형 474"/>
            <p:cNvSpPr/>
            <p:nvPr/>
          </p:nvSpPr>
          <p:spPr>
            <a:xfrm>
              <a:off x="7603807" y="4957457"/>
              <a:ext cx="88998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1200" kern="0" spc="-200" dirty="0" smtClean="0">
                  <a:gradFill>
                    <a:gsLst>
                      <a:gs pos="100000">
                        <a:srgbClr val="007033"/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조선</a:t>
              </a:r>
              <a:r>
                <a:rPr lang="en-US" altLang="ko-KR" sz="1200" kern="0" spc="-200" dirty="0" smtClean="0">
                  <a:gradFill>
                    <a:gsLst>
                      <a:gs pos="100000">
                        <a:srgbClr val="007033"/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ᆞ</a:t>
              </a:r>
              <a:r>
                <a:rPr lang="ko-KR" altLang="en-US" sz="1200" kern="0" spc="-200" dirty="0" smtClean="0">
                  <a:gradFill>
                    <a:gsLst>
                      <a:gs pos="100000">
                        <a:srgbClr val="007033"/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플랜트</a:t>
              </a:r>
              <a:endParaRPr lang="ko-KR" altLang="en-US" sz="1200" kern="0" spc="-200" dirty="0">
                <a:gradFill>
                  <a:gsLst>
                    <a:gs pos="100000">
                      <a:srgbClr val="007033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endParaRPr>
            </a:p>
          </p:txBody>
        </p:sp>
        <p:sp>
          <p:nvSpPr>
            <p:cNvPr id="500" name="직사각형 499"/>
            <p:cNvSpPr/>
            <p:nvPr/>
          </p:nvSpPr>
          <p:spPr>
            <a:xfrm>
              <a:off x="6231765" y="6165304"/>
              <a:ext cx="88998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330325" eaLnBrk="0" latinLnBrk="0" hangingPunct="0">
                <a:lnSpc>
                  <a:spcPts val="1200"/>
                </a:lnSpc>
                <a:spcAft>
                  <a:spcPts val="600"/>
                </a:spcAft>
                <a:buSzPct val="100000"/>
                <a:defRPr/>
              </a:pPr>
              <a:r>
                <a:rPr lang="ko-KR" altLang="en-US" sz="1200" kern="0" dirty="0">
                  <a:gradFill>
                    <a:gsLst>
                      <a:gs pos="100000">
                        <a:srgbClr val="1F497D">
                          <a:lumMod val="75000"/>
                        </a:srgb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 반도체</a:t>
              </a:r>
              <a:r>
                <a:rPr lang="ko-KR" altLang="en-US" sz="1200" kern="0" dirty="0">
                  <a:gradFill>
                    <a:gsLst>
                      <a:gs pos="100000">
                        <a:srgbClr val="1F497D">
                          <a:lumMod val="75000"/>
                        </a:srgb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/>
                  <a:ea typeface="-윤고딕330"/>
                </a:rPr>
                <a:t>ㆍ</a:t>
              </a:r>
              <a:r>
                <a:rPr lang="en-US" altLang="ko-KR" sz="1200" kern="0" dirty="0">
                  <a:gradFill>
                    <a:gsLst>
                      <a:gs pos="100000">
                        <a:srgbClr val="1F497D">
                          <a:lumMod val="75000"/>
                        </a:srgb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/>
                  <a:ea typeface="-윤고딕330"/>
                </a:rPr>
                <a:t/>
              </a:r>
              <a:br>
                <a:rPr lang="en-US" altLang="ko-KR" sz="1200" kern="0" dirty="0">
                  <a:gradFill>
                    <a:gsLst>
                      <a:gs pos="100000">
                        <a:srgbClr val="1F497D">
                          <a:lumMod val="75000"/>
                        </a:srgb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/>
                  <a:ea typeface="-윤고딕330"/>
                </a:rPr>
              </a:br>
              <a:r>
                <a:rPr lang="ko-KR" altLang="en-US" sz="1200" kern="0" dirty="0" smtClean="0">
                  <a:gradFill>
                    <a:gsLst>
                      <a:gs pos="100000">
                        <a:srgbClr val="1F497D">
                          <a:lumMod val="75000"/>
                        </a:srgb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/>
                  <a:ea typeface="-윤고딕330"/>
                </a:rPr>
                <a:t>디스플레이</a:t>
              </a:r>
              <a:endParaRPr lang="en-US" altLang="ko-KR" sz="1200" kern="0" dirty="0">
                <a:gradFill>
                  <a:gsLst>
                    <a:gs pos="100000">
                      <a:srgbClr val="1F497D">
                        <a:lumMod val="75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endParaRPr>
            </a:p>
          </p:txBody>
        </p:sp>
        <p:sp>
          <p:nvSpPr>
            <p:cNvPr id="501" name="직사각형 500"/>
            <p:cNvSpPr/>
            <p:nvPr/>
          </p:nvSpPr>
          <p:spPr>
            <a:xfrm>
              <a:off x="7737569" y="6106132"/>
              <a:ext cx="67197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1200" kern="0" spc="-150" dirty="0">
                  <a:gradFill>
                    <a:gsLst>
                      <a:gs pos="100000">
                        <a:srgbClr val="9BBB59">
                          <a:lumMod val="50000"/>
                        </a:srgb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철강 ∙ </a:t>
              </a:r>
              <a:r>
                <a:rPr lang="en-US" altLang="ko-KR" sz="1200" kern="0" spc="-150" dirty="0">
                  <a:gradFill>
                    <a:gsLst>
                      <a:gs pos="100000">
                        <a:srgbClr val="9BBB59">
                          <a:lumMod val="50000"/>
                        </a:srgb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/>
              </a:r>
              <a:br>
                <a:rPr lang="en-US" altLang="ko-KR" sz="1200" kern="0" spc="-150" dirty="0">
                  <a:gradFill>
                    <a:gsLst>
                      <a:gs pos="100000">
                        <a:srgbClr val="9BBB59">
                          <a:lumMod val="50000"/>
                        </a:srgb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</a:br>
              <a:r>
                <a:rPr lang="ko-KR" altLang="en-US" sz="1200" kern="0" spc="-150" dirty="0">
                  <a:gradFill>
                    <a:gsLst>
                      <a:gs pos="100000">
                        <a:srgbClr val="9BBB59">
                          <a:lumMod val="50000"/>
                        </a:srgb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석유화학</a:t>
              </a:r>
            </a:p>
          </p:txBody>
        </p:sp>
        <p:grpSp>
          <p:nvGrpSpPr>
            <p:cNvPr id="30" name="그룹 26"/>
            <p:cNvGrpSpPr/>
            <p:nvPr/>
          </p:nvGrpSpPr>
          <p:grpSpPr>
            <a:xfrm>
              <a:off x="6212554" y="5502422"/>
              <a:ext cx="2249046" cy="446858"/>
              <a:chOff x="6212554" y="5502422"/>
              <a:chExt cx="2249046" cy="446858"/>
            </a:xfrm>
          </p:grpSpPr>
          <p:sp>
            <p:nvSpPr>
              <p:cNvPr id="502" name="AutoShape 55"/>
              <p:cNvSpPr>
                <a:spLocks noChangeArrowheads="1"/>
              </p:cNvSpPr>
              <p:nvPr/>
            </p:nvSpPr>
            <p:spPr bwMode="auto">
              <a:xfrm>
                <a:off x="6212554" y="5512422"/>
                <a:ext cx="2249046" cy="393911"/>
              </a:xfrm>
              <a:prstGeom prst="roundRect">
                <a:avLst>
                  <a:gd name="adj" fmla="val 50000"/>
                </a:avLst>
              </a:prstGeom>
              <a:solidFill>
                <a:srgbClr val="3D7AB1"/>
              </a:solidFill>
              <a:ln w="3175">
                <a:noFill/>
                <a:round/>
                <a:headEnd/>
                <a:tailEnd/>
              </a:ln>
              <a:effectLst>
                <a:innerShdw blurRad="50800">
                  <a:prstClr val="black">
                    <a:alpha val="56000"/>
                  </a:prstClr>
                </a:innerShdw>
              </a:effectLst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b="1">
                  <a:solidFill>
                    <a:prstClr val="black"/>
                  </a:solidFill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503" name="제목 114"/>
              <p:cNvSpPr txBox="1">
                <a:spLocks/>
              </p:cNvSpPr>
              <p:nvPr/>
            </p:nvSpPr>
            <p:spPr>
              <a:xfrm>
                <a:off x="6305039" y="5502422"/>
                <a:ext cx="1991824" cy="272613"/>
              </a:xfrm>
              <a:prstGeom prst="rect">
                <a:avLst/>
              </a:prstGeom>
              <a:effectLst>
                <a:outerShdw blurRad="76200" dir="5400000" algn="ctr" rotWithShape="0">
                  <a:sysClr val="windowText" lastClr="000000"/>
                </a:outerShdw>
              </a:effectLst>
            </p:spPr>
            <p:txBody>
              <a:bodyPr wrap="none" anchor="ctr" anchorCtr="0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330325" eaLnBrk="0" latinLnBrk="0" hangingPunct="0">
                  <a:spcAft>
                    <a:spcPts val="600"/>
                  </a:spcAft>
                  <a:buSzPct val="100000"/>
                  <a:defRPr/>
                </a:pPr>
                <a:r>
                  <a:rPr lang="ko-KR" altLang="en-US" sz="1400" kern="0" spc="-110" dirty="0">
                    <a:gradFill>
                      <a:gsLst>
                        <a:gs pos="100000">
                          <a:prstClr val="white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40" pitchFamily="18" charset="-127"/>
                    <a:ea typeface="-윤고딕340" pitchFamily="18" charset="-127"/>
                  </a:rPr>
                  <a:t>산업별 차세대 제품 개발</a:t>
                </a:r>
              </a:p>
            </p:txBody>
          </p:sp>
          <p:sp>
            <p:nvSpPr>
              <p:cNvPr id="504" name="제목 114"/>
              <p:cNvSpPr txBox="1">
                <a:spLocks/>
              </p:cNvSpPr>
              <p:nvPr/>
            </p:nvSpPr>
            <p:spPr>
              <a:xfrm>
                <a:off x="6305039" y="5676667"/>
                <a:ext cx="1991824" cy="272613"/>
              </a:xfrm>
              <a:prstGeom prst="rect">
                <a:avLst/>
              </a:prstGeom>
              <a:effectLst>
                <a:outerShdw blurRad="76200" dir="5400000" algn="ctr" rotWithShape="0">
                  <a:sysClr val="windowText" lastClr="000000"/>
                </a:outerShdw>
              </a:effectLst>
            </p:spPr>
            <p:txBody>
              <a:bodyPr wrap="none" anchor="ctr" anchorCtr="0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330325" eaLnBrk="0" latinLnBrk="0" hangingPunct="0">
                  <a:spcAft>
                    <a:spcPts val="600"/>
                  </a:spcAft>
                  <a:buSzPct val="100000"/>
                  <a:defRPr/>
                </a:pPr>
                <a:r>
                  <a:rPr lang="en-US" altLang="ko-KR" sz="1100" kern="0" spc="-110" dirty="0">
                    <a:gradFill>
                      <a:gsLst>
                        <a:gs pos="100000">
                          <a:prstClr val="white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40" pitchFamily="18" charset="-127"/>
                    <a:ea typeface="-윤고딕340" pitchFamily="18" charset="-127"/>
                  </a:rPr>
                  <a:t>(</a:t>
                </a:r>
                <a:r>
                  <a:rPr lang="ko-KR" altLang="en-US" sz="1100" kern="0" spc="-110" dirty="0">
                    <a:gradFill>
                      <a:gsLst>
                        <a:gs pos="100000">
                          <a:prstClr val="white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40" pitchFamily="18" charset="-127"/>
                    <a:ea typeface="-윤고딕340" pitchFamily="18" charset="-127"/>
                  </a:rPr>
                  <a:t>스마트카</a:t>
                </a:r>
                <a:r>
                  <a:rPr lang="en-US" altLang="ko-KR" sz="1100" kern="0" spc="-110" dirty="0">
                    <a:gradFill>
                      <a:gsLst>
                        <a:gs pos="100000">
                          <a:prstClr val="white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40" pitchFamily="18" charset="-127"/>
                    <a:ea typeface="-윤고딕340" pitchFamily="18" charset="-127"/>
                  </a:rPr>
                  <a:t>, </a:t>
                </a:r>
                <a:r>
                  <a:rPr lang="ko-KR" altLang="en-US" sz="1100" kern="0" spc="-110" dirty="0">
                    <a:gradFill>
                      <a:gsLst>
                        <a:gs pos="100000">
                          <a:prstClr val="white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40" pitchFamily="18" charset="-127"/>
                    <a:ea typeface="-윤고딕340" pitchFamily="18" charset="-127"/>
                  </a:rPr>
                  <a:t>친환경 </a:t>
                </a:r>
                <a:r>
                  <a:rPr lang="en-US" altLang="ko-KR" sz="1100" kern="0" spc="-110" dirty="0">
                    <a:gradFill>
                      <a:gsLst>
                        <a:gs pos="100000">
                          <a:prstClr val="white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40" pitchFamily="18" charset="-127"/>
                    <a:ea typeface="-윤고딕340" pitchFamily="18" charset="-127"/>
                  </a:rPr>
                  <a:t>LNG</a:t>
                </a:r>
                <a:r>
                  <a:rPr lang="ko-KR" altLang="en-US" sz="1100" kern="0" spc="-110" dirty="0">
                    <a:gradFill>
                      <a:gsLst>
                        <a:gs pos="100000">
                          <a:prstClr val="white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40" pitchFamily="18" charset="-127"/>
                    <a:ea typeface="-윤고딕340" pitchFamily="18" charset="-127"/>
                  </a:rPr>
                  <a:t>선 등</a:t>
                </a:r>
                <a:r>
                  <a:rPr lang="en-US" altLang="ko-KR" sz="1100" kern="0" spc="-110" dirty="0">
                    <a:gradFill>
                      <a:gsLst>
                        <a:gs pos="100000">
                          <a:prstClr val="white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40" pitchFamily="18" charset="-127"/>
                    <a:ea typeface="-윤고딕340" pitchFamily="18" charset="-127"/>
                  </a:rPr>
                  <a:t>)</a:t>
                </a:r>
              </a:p>
            </p:txBody>
          </p:sp>
        </p:grpSp>
        <p:grpSp>
          <p:nvGrpSpPr>
            <p:cNvPr id="31" name="그룹 27"/>
            <p:cNvGrpSpPr/>
            <p:nvPr/>
          </p:nvGrpSpPr>
          <p:grpSpPr>
            <a:xfrm>
              <a:off x="6795571" y="5258730"/>
              <a:ext cx="1129319" cy="274712"/>
              <a:chOff x="6795571" y="5258730"/>
              <a:chExt cx="1129319" cy="274712"/>
            </a:xfrm>
          </p:grpSpPr>
          <p:sp>
            <p:nvSpPr>
              <p:cNvPr id="505" name="아래쪽 화살표 504"/>
              <p:cNvSpPr>
                <a:spLocks noChangeAspect="1"/>
              </p:cNvSpPr>
              <p:nvPr/>
            </p:nvSpPr>
            <p:spPr>
              <a:xfrm rot="19274408">
                <a:off x="6795571" y="5258730"/>
                <a:ext cx="153108" cy="274712"/>
              </a:xfrm>
              <a:prstGeom prst="downArrow">
                <a:avLst/>
              </a:prstGeom>
              <a:gradFill>
                <a:gsLst>
                  <a:gs pos="0">
                    <a:srgbClr val="EFFAFB"/>
                  </a:gs>
                  <a:gs pos="50000">
                    <a:srgbClr val="48C3D4"/>
                  </a:gs>
                  <a:gs pos="100000">
                    <a:srgbClr val="248E9C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506" name="아래쪽 화살표 505"/>
              <p:cNvSpPr>
                <a:spLocks noChangeAspect="1"/>
              </p:cNvSpPr>
              <p:nvPr/>
            </p:nvSpPr>
            <p:spPr>
              <a:xfrm rot="2325592" flipH="1">
                <a:off x="7771782" y="5258730"/>
                <a:ext cx="153108" cy="274712"/>
              </a:xfrm>
              <a:prstGeom prst="downArrow">
                <a:avLst/>
              </a:prstGeom>
              <a:gradFill>
                <a:gsLst>
                  <a:gs pos="0">
                    <a:srgbClr val="EFFAFB"/>
                  </a:gs>
                  <a:gs pos="50000">
                    <a:srgbClr val="48C3D4"/>
                  </a:gs>
                  <a:gs pos="100000">
                    <a:srgbClr val="248E9C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sz="24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2" name="그룹 506"/>
            <p:cNvGrpSpPr/>
            <p:nvPr/>
          </p:nvGrpSpPr>
          <p:grpSpPr>
            <a:xfrm flipV="1">
              <a:off x="6795571" y="5891411"/>
              <a:ext cx="1129319" cy="274712"/>
              <a:chOff x="6795571" y="5258730"/>
              <a:chExt cx="1129319" cy="274712"/>
            </a:xfrm>
          </p:grpSpPr>
          <p:sp>
            <p:nvSpPr>
              <p:cNvPr id="508" name="아래쪽 화살표 507"/>
              <p:cNvSpPr>
                <a:spLocks noChangeAspect="1"/>
              </p:cNvSpPr>
              <p:nvPr/>
            </p:nvSpPr>
            <p:spPr>
              <a:xfrm rot="19274408">
                <a:off x="6795571" y="5258730"/>
                <a:ext cx="153108" cy="274712"/>
              </a:xfrm>
              <a:prstGeom prst="downArrow">
                <a:avLst/>
              </a:prstGeom>
              <a:gradFill>
                <a:gsLst>
                  <a:gs pos="0">
                    <a:srgbClr val="EFFAFB"/>
                  </a:gs>
                  <a:gs pos="50000">
                    <a:srgbClr val="48C3D4"/>
                  </a:gs>
                  <a:gs pos="100000">
                    <a:srgbClr val="248E9C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509" name="아래쪽 화살표 508"/>
              <p:cNvSpPr>
                <a:spLocks noChangeAspect="1"/>
              </p:cNvSpPr>
              <p:nvPr/>
            </p:nvSpPr>
            <p:spPr>
              <a:xfrm rot="2325592" flipH="1">
                <a:off x="7771782" y="5258730"/>
                <a:ext cx="153108" cy="274712"/>
              </a:xfrm>
              <a:prstGeom prst="downArrow">
                <a:avLst/>
              </a:prstGeom>
              <a:gradFill>
                <a:gsLst>
                  <a:gs pos="0">
                    <a:srgbClr val="EFFAFB"/>
                  </a:gs>
                  <a:gs pos="50000">
                    <a:srgbClr val="48C3D4"/>
                  </a:gs>
                  <a:gs pos="100000">
                    <a:srgbClr val="248E9C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sz="24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38" name="직사각형 137"/>
          <p:cNvSpPr/>
          <p:nvPr/>
        </p:nvSpPr>
        <p:spPr>
          <a:xfrm>
            <a:off x="133383" y="1516986"/>
            <a:ext cx="842493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en-US" altLang="ko-KR" sz="2600" b="1" kern="0" spc="-20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rPr>
              <a:t>『</a:t>
            </a:r>
            <a:r>
              <a:rPr lang="ko-KR" altLang="en-US" sz="2600" b="1" kern="0" spc="-20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rPr>
              <a:t>제조업 혁신 </a:t>
            </a:r>
            <a:r>
              <a:rPr lang="en-US" altLang="ko-KR" sz="2600" b="1" kern="0" spc="-20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rPr>
              <a:t>3.0』</a:t>
            </a:r>
            <a:r>
              <a:rPr lang="ko-KR" altLang="en-US" sz="2600" b="1" kern="0" spc="-20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rPr>
              <a:t>으로 주력산업을 스마트화하겠습니다</a:t>
            </a:r>
            <a:r>
              <a:rPr lang="en-US" altLang="ko-KR" sz="2600" b="1" kern="0" spc="-20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2" name="모서리가 둥근 직사각형 8"/>
          <p:cNvSpPr/>
          <p:nvPr/>
        </p:nvSpPr>
        <p:spPr>
          <a:xfrm>
            <a:off x="475637" y="3097934"/>
            <a:ext cx="8187152" cy="103158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43" name="직사각형 142"/>
          <p:cNvSpPr/>
          <p:nvPr/>
        </p:nvSpPr>
        <p:spPr>
          <a:xfrm>
            <a:off x="1599420" y="3132085"/>
            <a:ext cx="50251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indent="-180000" defTabSz="1330325" eaLnBrk="0" latinLnBrk="0" hangingPunct="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ko-KR" altLang="en-US" sz="1600" kern="0" spc="100" dirty="0" smtClean="0">
                <a:solidFill>
                  <a:srgbClr val="002060"/>
                </a:solidFill>
                <a:latin typeface="-윤고딕330" pitchFamily="18" charset="-127"/>
                <a:ea typeface="-윤고딕330" pitchFamily="18" charset="-127"/>
              </a:rPr>
              <a:t>부처협업 </a:t>
            </a:r>
            <a:r>
              <a:rPr lang="ko-KR" altLang="en-US" sz="1600" kern="0" spc="100" dirty="0">
                <a:solidFill>
                  <a:srgbClr val="002060"/>
                </a:solidFill>
                <a:latin typeface="-윤고딕330" pitchFamily="18" charset="-127"/>
                <a:ea typeface="-윤고딕330" pitchFamily="18" charset="-127"/>
              </a:rPr>
              <a:t>기반 </a:t>
            </a:r>
            <a:r>
              <a:rPr lang="en-US" altLang="ko-KR" sz="1600" kern="0" spc="100" dirty="0">
                <a:solidFill>
                  <a:srgbClr val="002060"/>
                </a:solidFill>
                <a:latin typeface="-윤고딕330" pitchFamily="18" charset="-127"/>
                <a:ea typeface="-윤고딕330" pitchFamily="18" charset="-127"/>
              </a:rPr>
              <a:t>ICT </a:t>
            </a:r>
            <a:r>
              <a:rPr lang="ko-KR" altLang="en-US" sz="1600" kern="0" spc="100" dirty="0">
                <a:solidFill>
                  <a:srgbClr val="002060"/>
                </a:solidFill>
                <a:latin typeface="-윤고딕330" pitchFamily="18" charset="-127"/>
                <a:ea typeface="-윤고딕330" pitchFamily="18" charset="-127"/>
              </a:rPr>
              <a:t>융합 </a:t>
            </a:r>
            <a:r>
              <a:rPr lang="ko-KR" altLang="en-US" sz="1600" kern="0" spc="100" dirty="0" smtClean="0">
                <a:solidFill>
                  <a:srgbClr val="002060"/>
                </a:solidFill>
                <a:latin typeface="-윤고딕330" pitchFamily="18" charset="-127"/>
                <a:ea typeface="-윤고딕330" pitchFamily="18" charset="-127"/>
              </a:rPr>
              <a:t>확산</a:t>
            </a:r>
            <a:r>
              <a:rPr lang="en-US" altLang="ko-KR" sz="1600" kern="0" spc="100" dirty="0" smtClean="0">
                <a:solidFill>
                  <a:srgbClr val="002060"/>
                </a:solidFill>
                <a:latin typeface="-윤고딕330" pitchFamily="18" charset="-127"/>
                <a:ea typeface="-윤고딕330" pitchFamily="18" charset="-127"/>
              </a:rPr>
              <a:t>(</a:t>
            </a:r>
            <a:r>
              <a:rPr lang="ko-KR" altLang="en-US" sz="1600" b="1" kern="0" dirty="0">
                <a:solidFill>
                  <a:srgbClr val="002060"/>
                </a:solidFill>
                <a:latin typeface="-윤고딕330" pitchFamily="18" charset="-127"/>
                <a:ea typeface="-윤고딕330" pitchFamily="18" charset="-127"/>
              </a:rPr>
              <a:t>창조 비타민 </a:t>
            </a:r>
            <a:r>
              <a:rPr lang="en-US" altLang="ko-KR" sz="1600" b="1" kern="0" dirty="0" smtClean="0">
                <a:solidFill>
                  <a:srgbClr val="002060"/>
                </a:solidFill>
                <a:latin typeface="-윤고딕330" pitchFamily="18" charset="-127"/>
                <a:ea typeface="-윤고딕330" pitchFamily="18" charset="-127"/>
              </a:rPr>
              <a:t>2.0)</a:t>
            </a:r>
            <a:endParaRPr lang="ko-KR" altLang="en-US" sz="1600" kern="0" spc="100" dirty="0">
              <a:solidFill>
                <a:srgbClr val="002060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51" name="직사각형 150"/>
          <p:cNvSpPr/>
          <p:nvPr/>
        </p:nvSpPr>
        <p:spPr>
          <a:xfrm>
            <a:off x="1599420" y="3438998"/>
            <a:ext cx="50892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indent="-180000" defTabSz="1330325" eaLnBrk="0" latinLnBrk="0" hangingPunct="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ko-KR" altLang="en-US" sz="1600" kern="0" spc="100" dirty="0" smtClean="0">
                <a:solidFill>
                  <a:srgbClr val="002060"/>
                </a:solidFill>
                <a:latin typeface="-윤고딕330" pitchFamily="18" charset="-127"/>
                <a:ea typeface="-윤고딕330" pitchFamily="18" charset="-127"/>
              </a:rPr>
              <a:t>제조업의 </a:t>
            </a:r>
            <a:r>
              <a:rPr lang="ko-KR" altLang="en-US" sz="1600" kern="0" spc="100" dirty="0">
                <a:solidFill>
                  <a:srgbClr val="002060"/>
                </a:solidFill>
                <a:latin typeface="-윤고딕330" pitchFamily="18" charset="-127"/>
                <a:ea typeface="-윤고딕330" pitchFamily="18" charset="-127"/>
              </a:rPr>
              <a:t>스마트 혁명 촉진</a:t>
            </a:r>
          </a:p>
        </p:txBody>
      </p:sp>
      <p:sp>
        <p:nvSpPr>
          <p:cNvPr id="152" name="직사각형 151"/>
          <p:cNvSpPr/>
          <p:nvPr/>
        </p:nvSpPr>
        <p:spPr>
          <a:xfrm>
            <a:off x="1599420" y="3797666"/>
            <a:ext cx="4614417" cy="287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indent="-180000" defTabSz="1330325" eaLnBrk="0" latinLnBrk="0" hangingPunct="0">
              <a:lnSpc>
                <a:spcPts val="1400"/>
              </a:lnSpc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ko-KR" sz="1600" kern="0" spc="100" dirty="0" smtClean="0">
                <a:solidFill>
                  <a:srgbClr val="002060"/>
                </a:solidFill>
                <a:latin typeface="-윤고딕330" pitchFamily="18" charset="-127"/>
                <a:ea typeface="-윤고딕330" pitchFamily="18" charset="-127"/>
              </a:rPr>
              <a:t>ICT </a:t>
            </a:r>
            <a:r>
              <a:rPr lang="ko-KR" altLang="en-US" sz="1600" kern="0" spc="100" dirty="0">
                <a:solidFill>
                  <a:srgbClr val="002060"/>
                </a:solidFill>
                <a:latin typeface="-윤고딕330" pitchFamily="18" charset="-127"/>
                <a:ea typeface="-윤고딕330" pitchFamily="18" charset="-127"/>
              </a:rPr>
              <a:t>기반</a:t>
            </a:r>
            <a:r>
              <a:rPr lang="en-US" altLang="ko-KR" sz="1600" kern="0" spc="100" dirty="0">
                <a:solidFill>
                  <a:srgbClr val="002060"/>
                </a:soli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sz="1600" kern="0" spc="100" dirty="0">
                <a:solidFill>
                  <a:srgbClr val="002060"/>
                </a:solidFill>
                <a:latin typeface="-윤고딕330" pitchFamily="18" charset="-127"/>
                <a:ea typeface="-윤고딕330" pitchFamily="18" charset="-127"/>
              </a:rPr>
              <a:t>융합화의 걸림돌 제거</a:t>
            </a:r>
            <a:endParaRPr lang="en-US" altLang="ko-KR" sz="1000" kern="0" spc="100" dirty="0">
              <a:solidFill>
                <a:srgbClr val="002060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grpSp>
        <p:nvGrpSpPr>
          <p:cNvPr id="33" name="그룹 7"/>
          <p:cNvGrpSpPr/>
          <p:nvPr/>
        </p:nvGrpSpPr>
        <p:grpSpPr>
          <a:xfrm>
            <a:off x="6362814" y="3106911"/>
            <a:ext cx="1832300" cy="987703"/>
            <a:chOff x="6335248" y="3409878"/>
            <a:chExt cx="1438417" cy="1067744"/>
          </a:xfrm>
        </p:grpSpPr>
        <p:sp>
          <p:nvSpPr>
            <p:cNvPr id="154" name="직사각형 153"/>
            <p:cNvSpPr/>
            <p:nvPr/>
          </p:nvSpPr>
          <p:spPr>
            <a:xfrm>
              <a:off x="6355593" y="4284253"/>
              <a:ext cx="1270817" cy="177986"/>
            </a:xfrm>
            <a:prstGeom prst="rect">
              <a:avLst/>
            </a:prstGeom>
            <a:solidFill>
              <a:srgbClr val="236A8D"/>
            </a:solidFill>
            <a:ln w="15875" cap="rnd">
              <a:noFill/>
              <a:tailEnd type="none"/>
            </a:ln>
            <a:effectLst>
              <a:innerShdw blurRad="63500">
                <a:schemeClr val="tx2">
                  <a:lumMod val="75000"/>
                  <a:alpha val="73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55" name="사다리꼴 154"/>
            <p:cNvSpPr/>
            <p:nvPr/>
          </p:nvSpPr>
          <p:spPr>
            <a:xfrm>
              <a:off x="6363225" y="4123839"/>
              <a:ext cx="1263185" cy="159986"/>
            </a:xfrm>
            <a:prstGeom prst="trapezoid">
              <a:avLst>
                <a:gd name="adj" fmla="val 64961"/>
              </a:avLst>
            </a:prstGeom>
            <a:solidFill>
              <a:schemeClr val="bg1">
                <a:lumMod val="95000"/>
              </a:schemeClr>
            </a:solidFill>
            <a:ln w="6350" cap="rnd">
              <a:solidFill>
                <a:schemeClr val="bg1">
                  <a:lumMod val="85000"/>
                </a:schemeClr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56" name="Text Box 170"/>
            <p:cNvSpPr txBox="1">
              <a:spLocks noChangeArrowheads="1"/>
            </p:cNvSpPr>
            <p:nvPr/>
          </p:nvSpPr>
          <p:spPr bwMode="auto">
            <a:xfrm>
              <a:off x="6355593" y="3820307"/>
              <a:ext cx="587249" cy="272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>
              <a:spAutoFit/>
            </a:bodyPr>
            <a:lstStyle/>
            <a:p>
              <a:pPr algn="ctr" eaLnBrk="0" latinLnBrk="0" hangingPunct="0">
                <a:lnSpc>
                  <a:spcPts val="1500"/>
                </a:lnSpc>
                <a:buSzPct val="100000"/>
                <a:defRPr/>
              </a:pPr>
              <a:r>
                <a:rPr lang="en-US" altLang="ko-KR" sz="1200" kern="0" spc="-7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65000"/>
                        </a:prst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57</a:t>
              </a:r>
              <a:r>
                <a:rPr lang="ko-KR" altLang="en-US" sz="1200" kern="0" spc="-7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65000"/>
                        </a:prst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개</a:t>
              </a:r>
            </a:p>
          </p:txBody>
        </p:sp>
        <p:grpSp>
          <p:nvGrpSpPr>
            <p:cNvPr id="34" name="그룹 297"/>
            <p:cNvGrpSpPr/>
            <p:nvPr/>
          </p:nvGrpSpPr>
          <p:grpSpPr>
            <a:xfrm>
              <a:off x="6506840" y="4065846"/>
              <a:ext cx="284754" cy="166168"/>
              <a:chOff x="2966984" y="8254663"/>
              <a:chExt cx="289837" cy="335238"/>
            </a:xfrm>
          </p:grpSpPr>
          <p:sp>
            <p:nvSpPr>
              <p:cNvPr id="168" name="Rectangle 29"/>
              <p:cNvSpPr>
                <a:spLocks noChangeArrowheads="1"/>
              </p:cNvSpPr>
              <p:nvPr/>
            </p:nvSpPr>
            <p:spPr bwMode="auto">
              <a:xfrm rot="10800000">
                <a:off x="2966984" y="8254663"/>
                <a:ext cx="289837" cy="335238"/>
              </a:xfrm>
              <a:prstGeom prst="rect">
                <a:avLst/>
              </a:prstGeom>
              <a:gradFill rotWithShape="1">
                <a:gsLst>
                  <a:gs pos="100000">
                    <a:schemeClr val="tx1">
                      <a:lumMod val="50000"/>
                      <a:lumOff val="50000"/>
                    </a:schemeClr>
                  </a:gs>
                  <a:gs pos="0">
                    <a:schemeClr val="tx1">
                      <a:lumMod val="65000"/>
                      <a:lumOff val="35000"/>
                    </a:schemeClr>
                  </a:gs>
                  <a:gs pos="51000">
                    <a:schemeClr val="tx1">
                      <a:lumMod val="65000"/>
                      <a:lumOff val="35000"/>
                    </a:schemeClr>
                  </a:gs>
                  <a:gs pos="45000">
                    <a:schemeClr val="tx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ln>
                <a:noFill/>
              </a:ln>
              <a:effectLst>
                <a:reflection blurRad="6350" stA="32000" endPos="9000" dir="5400000" sy="-100000" algn="bl" rotWithShape="0"/>
              </a:effectLst>
              <a:extLst/>
            </p:spPr>
            <p:txBody>
              <a:bodyPr wrap="none" anchor="ctr"/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직사각형 168"/>
              <p:cNvSpPr/>
              <p:nvPr/>
            </p:nvSpPr>
            <p:spPr>
              <a:xfrm>
                <a:off x="3100469" y="8254663"/>
                <a:ext cx="51027" cy="335238"/>
              </a:xfrm>
              <a:prstGeom prst="rect">
                <a:avLst/>
              </a:prstGeom>
              <a:gradFill>
                <a:gsLst>
                  <a:gs pos="0">
                    <a:srgbClr val="3E7898">
                      <a:tint val="66000"/>
                      <a:satMod val="160000"/>
                      <a:alpha val="0"/>
                    </a:srgbClr>
                  </a:gs>
                  <a:gs pos="50000">
                    <a:srgbClr val="FFFFFF">
                      <a:alpha val="73000"/>
                    </a:srgbClr>
                  </a:gs>
                  <a:gs pos="100000">
                    <a:srgbClr val="3E7898">
                      <a:tint val="23500"/>
                      <a:satMod val="160000"/>
                      <a:alpha val="0"/>
                    </a:srgbClr>
                  </a:gs>
                </a:gsLst>
                <a:lin ang="0" scaled="0"/>
              </a:gradFill>
              <a:ln w="15875" cap="rnd" cmpd="sng" algn="ctr">
                <a:noFill/>
                <a:prstDash val="solid"/>
                <a:tailEnd type="none"/>
              </a:ln>
              <a:effectLst/>
            </p:spPr>
            <p:txBody>
              <a:bodyPr rtlCol="0" anchor="ctr"/>
              <a:lstStyle/>
              <a:p>
                <a:pPr algn="ctr" latinLnBrk="0">
                  <a:defRPr/>
                </a:pPr>
                <a:endParaRPr lang="ko-KR" altLang="en-US" kern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58" name="제목 114"/>
            <p:cNvSpPr txBox="1">
              <a:spLocks/>
            </p:cNvSpPr>
            <p:nvPr/>
          </p:nvSpPr>
          <p:spPr>
            <a:xfrm>
              <a:off x="6369002" y="4258317"/>
              <a:ext cx="560432" cy="211213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eaLnBrk="0" latinLnBrk="0" hangingPunct="0">
                <a:defRPr/>
              </a:pPr>
              <a:r>
                <a:rPr lang="en-US" altLang="ko-KR" sz="1200" kern="0" spc="-9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'14</a:t>
              </a:r>
              <a:endParaRPr lang="ko-KR" altLang="en-US" sz="1200" kern="0" spc="-9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endParaRPr>
            </a:p>
          </p:txBody>
        </p:sp>
        <p:sp>
          <p:nvSpPr>
            <p:cNvPr id="159" name="Text Box 170"/>
            <p:cNvSpPr txBox="1">
              <a:spLocks noChangeArrowheads="1"/>
            </p:cNvSpPr>
            <p:nvPr/>
          </p:nvSpPr>
          <p:spPr bwMode="auto">
            <a:xfrm>
              <a:off x="7046707" y="3671906"/>
              <a:ext cx="533128" cy="284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>
              <a:spAutoFit/>
            </a:bodyPr>
            <a:lstStyle/>
            <a:p>
              <a:pPr algn="ctr" eaLnBrk="0" latinLnBrk="0" hangingPunct="0">
                <a:lnSpc>
                  <a:spcPts val="1500"/>
                </a:lnSpc>
                <a:buSzPct val="100000"/>
                <a:defRPr/>
              </a:pPr>
              <a:r>
                <a:rPr lang="en-US" altLang="ko-KR" sz="1200" kern="0" spc="-7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65000"/>
                        </a:prst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90</a:t>
              </a:r>
              <a:r>
                <a:rPr lang="ko-KR" altLang="en-US" sz="1200" kern="0" spc="-7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65000"/>
                        </a:prst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개</a:t>
              </a:r>
            </a:p>
          </p:txBody>
        </p:sp>
        <p:grpSp>
          <p:nvGrpSpPr>
            <p:cNvPr id="35" name="그룹 141"/>
            <p:cNvGrpSpPr/>
            <p:nvPr/>
          </p:nvGrpSpPr>
          <p:grpSpPr>
            <a:xfrm>
              <a:off x="6335248" y="3409878"/>
              <a:ext cx="1438417" cy="276999"/>
              <a:chOff x="7205227" y="3160088"/>
              <a:chExt cx="1438417" cy="276999"/>
            </a:xfrm>
          </p:grpSpPr>
          <p:sp>
            <p:nvSpPr>
              <p:cNvPr id="166" name="AutoShape 55"/>
              <p:cNvSpPr>
                <a:spLocks noChangeArrowheads="1"/>
              </p:cNvSpPr>
              <p:nvPr/>
            </p:nvSpPr>
            <p:spPr bwMode="auto">
              <a:xfrm>
                <a:off x="7326900" y="3188069"/>
                <a:ext cx="1148383" cy="21508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5400000" scaled="0"/>
              </a:gradFill>
              <a:ln w="317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>
                  <a:solidFill>
                    <a:prstClr val="black"/>
                  </a:solidFill>
                  <a:latin typeface="굴림" pitchFamily="50" charset="-127"/>
                </a:endParaRPr>
              </a:p>
            </p:txBody>
          </p:sp>
          <p:sp>
            <p:nvSpPr>
              <p:cNvPr id="167" name="직사각형 166"/>
              <p:cNvSpPr/>
              <p:nvPr/>
            </p:nvSpPr>
            <p:spPr>
              <a:xfrm>
                <a:off x="7205227" y="3160088"/>
                <a:ext cx="1438417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330325" eaLnBrk="0" latinLnBrk="0" hangingPunct="0">
                  <a:spcAft>
                    <a:spcPts val="600"/>
                  </a:spcAft>
                  <a:buSzPct val="100000"/>
                  <a:defRPr/>
                </a:pPr>
                <a:r>
                  <a:rPr lang="ko-KR" altLang="en-US" sz="1200" b="1" kern="0" spc="-150" dirty="0">
                    <a:gradFill>
                      <a:gsLst>
                        <a:gs pos="100000">
                          <a:prstClr val="black">
                            <a:lumMod val="75000"/>
                            <a:lumOff val="25000"/>
                          </a:prstClr>
                        </a:gs>
                        <a:gs pos="100000">
                          <a:srgbClr val="F79646">
                            <a:lumMod val="75000"/>
                          </a:srgbClr>
                        </a:gs>
                      </a:gsLst>
                      <a:lin ang="5400000" scaled="0"/>
                    </a:gradFill>
                    <a:latin typeface="-윤고딕330" panose="02030504000101010101" pitchFamily="18" charset="-127"/>
                    <a:ea typeface="-윤고딕330" panose="02030504000101010101" pitchFamily="18" charset="-127"/>
                    <a:cs typeface="Arial" panose="020B0604020202020204" pitchFamily="34" charset="0"/>
                  </a:rPr>
                  <a:t>창조비타민 확대</a:t>
                </a:r>
              </a:p>
            </p:txBody>
          </p:sp>
        </p:grpSp>
        <p:grpSp>
          <p:nvGrpSpPr>
            <p:cNvPr id="36" name="그룹 142"/>
            <p:cNvGrpSpPr/>
            <p:nvPr/>
          </p:nvGrpSpPr>
          <p:grpSpPr>
            <a:xfrm>
              <a:off x="7187169" y="3918268"/>
              <a:ext cx="279948" cy="312274"/>
              <a:chOff x="5783297" y="3324264"/>
              <a:chExt cx="259995" cy="256713"/>
            </a:xfrm>
          </p:grpSpPr>
          <p:sp>
            <p:nvSpPr>
              <p:cNvPr id="164" name="Rectangle 29"/>
              <p:cNvSpPr>
                <a:spLocks noChangeArrowheads="1"/>
              </p:cNvSpPr>
              <p:nvPr/>
            </p:nvSpPr>
            <p:spPr bwMode="auto">
              <a:xfrm rot="10800000">
                <a:off x="5783297" y="3324264"/>
                <a:ext cx="259995" cy="252000"/>
              </a:xfrm>
              <a:prstGeom prst="rect">
                <a:avLst/>
              </a:prstGeom>
              <a:gradFill rotWithShape="1">
                <a:gsLst>
                  <a:gs pos="100000">
                    <a:srgbClr val="0070C0"/>
                  </a:gs>
                  <a:gs pos="0">
                    <a:schemeClr val="accent1">
                      <a:lumMod val="75000"/>
                    </a:schemeClr>
                  </a:gs>
                  <a:gs pos="51000">
                    <a:srgbClr val="0070C0"/>
                  </a:gs>
                  <a:gs pos="45000">
                    <a:schemeClr val="accent1">
                      <a:lumMod val="75000"/>
                    </a:schemeClr>
                  </a:gs>
                </a:gsLst>
                <a:lin ang="10800000" scaled="0"/>
              </a:gradFill>
              <a:ln>
                <a:noFill/>
              </a:ln>
              <a:effectLst>
                <a:reflection blurRad="6350" stA="32000" endPos="9000" dir="5400000" sy="-100000" algn="bl" rotWithShape="0"/>
              </a:effectLst>
              <a:ex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직사각형 164"/>
              <p:cNvSpPr/>
              <p:nvPr/>
            </p:nvSpPr>
            <p:spPr>
              <a:xfrm>
                <a:off x="5900744" y="3328977"/>
                <a:ext cx="45773" cy="252000"/>
              </a:xfrm>
              <a:prstGeom prst="rect">
                <a:avLst/>
              </a:prstGeom>
              <a:gradFill>
                <a:gsLst>
                  <a:gs pos="0">
                    <a:srgbClr val="3E7898">
                      <a:tint val="66000"/>
                      <a:satMod val="160000"/>
                      <a:alpha val="0"/>
                    </a:srgbClr>
                  </a:gs>
                  <a:gs pos="50000">
                    <a:srgbClr val="FFFFFF">
                      <a:alpha val="73000"/>
                    </a:srgbClr>
                  </a:gs>
                  <a:gs pos="100000">
                    <a:srgbClr val="3E7898">
                      <a:tint val="23500"/>
                      <a:satMod val="160000"/>
                      <a:alpha val="0"/>
                    </a:srgbClr>
                  </a:gs>
                </a:gsLst>
                <a:lin ang="0" scaled="0"/>
              </a:gradFill>
              <a:ln w="15875" cap="rnd" cmpd="sng" algn="ctr">
                <a:noFill/>
                <a:prstDash val="solid"/>
                <a:tailEnd type="none"/>
              </a:ln>
              <a:effectLst/>
            </p:spPr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latinLnBrk="0">
                  <a:defRPr/>
                </a:pPr>
                <a:endParaRPr lang="ko-KR" altLang="en-US" kern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2" name="제목 114"/>
            <p:cNvSpPr txBox="1">
              <a:spLocks/>
            </p:cNvSpPr>
            <p:nvPr/>
          </p:nvSpPr>
          <p:spPr>
            <a:xfrm>
              <a:off x="6980708" y="4266409"/>
              <a:ext cx="684203" cy="211213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eaLnBrk="0" latinLnBrk="0" hangingPunct="0">
                <a:defRPr/>
              </a:pPr>
              <a:r>
                <a:rPr lang="en-US" altLang="ko-KR" sz="1200" kern="0" spc="-9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'15</a:t>
              </a:r>
              <a:endParaRPr lang="ko-KR" altLang="en-US" sz="1200" kern="0" spc="-9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endParaRPr>
            </a:p>
          </p:txBody>
        </p:sp>
        <p:pic>
          <p:nvPicPr>
            <p:cNvPr id="163" name="Picture 2" descr="C:\Users\Administrator\Desktop\02.png"/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75987" t="42650" r="15350" b="42650"/>
            <a:stretch/>
          </p:blipFill>
          <p:spPr bwMode="auto">
            <a:xfrm rot="709034">
              <a:off x="6767827" y="3806151"/>
              <a:ext cx="443296" cy="37726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그룹 180"/>
          <p:cNvGrpSpPr/>
          <p:nvPr/>
        </p:nvGrpSpPr>
        <p:grpSpPr>
          <a:xfrm>
            <a:off x="441666" y="3126620"/>
            <a:ext cx="1091200" cy="960510"/>
            <a:chOff x="3751815" y="5199485"/>
            <a:chExt cx="1091200" cy="1041325"/>
          </a:xfrm>
        </p:grpSpPr>
        <p:grpSp>
          <p:nvGrpSpPr>
            <p:cNvPr id="38" name="그룹 181"/>
            <p:cNvGrpSpPr/>
            <p:nvPr/>
          </p:nvGrpSpPr>
          <p:grpSpPr>
            <a:xfrm>
              <a:off x="3852510" y="5199485"/>
              <a:ext cx="990505" cy="1041325"/>
              <a:chOff x="4868779" y="5627379"/>
              <a:chExt cx="1079015" cy="403501"/>
            </a:xfrm>
          </p:grpSpPr>
          <p:sp>
            <p:nvSpPr>
              <p:cNvPr id="184" name="오각형 183"/>
              <p:cNvSpPr/>
              <p:nvPr/>
            </p:nvSpPr>
            <p:spPr>
              <a:xfrm>
                <a:off x="4873354" y="5632923"/>
                <a:ext cx="1074440" cy="397957"/>
              </a:xfrm>
              <a:prstGeom prst="homePlate">
                <a:avLst>
                  <a:gd name="adj" fmla="val 36772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38100" dist="12700" dir="2700000" algn="ctr" rotWithShape="0">
                  <a:srgbClr val="000000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ko-KR" altLang="en-US">
                  <a:solidFill>
                    <a:prstClr val="white"/>
                  </a:solidFill>
                  <a:latin typeface="-윤고딕340" panose="02030504000101010101" pitchFamily="18" charset="-127"/>
                  <a:ea typeface="-윤고딕340" panose="02030504000101010101" pitchFamily="18" charset="-127"/>
                </a:endParaRPr>
              </a:p>
            </p:txBody>
          </p:sp>
          <p:sp>
            <p:nvSpPr>
              <p:cNvPr id="185" name="자유형 184"/>
              <p:cNvSpPr/>
              <p:nvPr/>
            </p:nvSpPr>
            <p:spPr>
              <a:xfrm>
                <a:off x="4868779" y="5627379"/>
                <a:ext cx="873720" cy="397052"/>
              </a:xfrm>
              <a:custGeom>
                <a:avLst/>
                <a:gdLst>
                  <a:gd name="connsiteX0" fmla="*/ 0 w 922421"/>
                  <a:gd name="connsiteY0" fmla="*/ 409074 h 409074"/>
                  <a:gd name="connsiteX1" fmla="*/ 922421 w 922421"/>
                  <a:gd name="connsiteY1" fmla="*/ 0 h 409074"/>
                  <a:gd name="connsiteX2" fmla="*/ 0 w 922421"/>
                  <a:gd name="connsiteY2" fmla="*/ 0 h 409074"/>
                  <a:gd name="connsiteX3" fmla="*/ 0 w 922421"/>
                  <a:gd name="connsiteY3" fmla="*/ 409074 h 409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2421" h="409074">
                    <a:moveTo>
                      <a:pt x="0" y="409074"/>
                    </a:moveTo>
                    <a:lnTo>
                      <a:pt x="922421" y="0"/>
                    </a:lnTo>
                    <a:lnTo>
                      <a:pt x="0" y="0"/>
                    </a:lnTo>
                    <a:lnTo>
                      <a:pt x="0" y="409074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alpha val="10000"/>
                    </a:schemeClr>
                  </a:gs>
                  <a:gs pos="0">
                    <a:schemeClr val="bg1">
                      <a:alpha val="27000"/>
                    </a:schemeClr>
                  </a:gs>
                </a:gsLst>
                <a:lin ang="9000000" scaled="0"/>
              </a:gradFill>
              <a:ln w="15875" cap="rnd">
                <a:noFill/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83" name="제목 114"/>
            <p:cNvSpPr txBox="1">
              <a:spLocks/>
            </p:cNvSpPr>
            <p:nvPr/>
          </p:nvSpPr>
          <p:spPr>
            <a:xfrm>
              <a:off x="3751815" y="5224220"/>
              <a:ext cx="1022073" cy="988745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1600" b="1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전략</a:t>
              </a:r>
              <a:endParaRPr lang="en-US" altLang="ko-KR" sz="1600" b="1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0689763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8"/>
          <p:cNvSpPr/>
          <p:nvPr/>
        </p:nvSpPr>
        <p:spPr>
          <a:xfrm>
            <a:off x="4638258" y="1969802"/>
            <a:ext cx="4089852" cy="456600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ko-KR" altLang="en-US" sz="1300">
              <a:solidFill>
                <a:prstClr val="white"/>
              </a:solidFill>
              <a:cs typeface="Arial" pitchFamily="34" charset="0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4684035" y="1888376"/>
            <a:ext cx="3981873" cy="423227"/>
            <a:chOff x="529067" y="1881061"/>
            <a:chExt cx="3981873" cy="466703"/>
          </a:xfrm>
        </p:grpSpPr>
        <p:grpSp>
          <p:nvGrpSpPr>
            <p:cNvPr id="4" name="그룹 71"/>
            <p:cNvGrpSpPr/>
            <p:nvPr/>
          </p:nvGrpSpPr>
          <p:grpSpPr>
            <a:xfrm>
              <a:off x="529067" y="1881061"/>
              <a:ext cx="3981873" cy="466703"/>
              <a:chOff x="471482" y="1390934"/>
              <a:chExt cx="4043874" cy="466703"/>
            </a:xfrm>
          </p:grpSpPr>
          <p:sp>
            <p:nvSpPr>
              <p:cNvPr id="6" name="모서리가 둥근 직사각형 5"/>
              <p:cNvSpPr/>
              <p:nvPr/>
            </p:nvSpPr>
            <p:spPr>
              <a:xfrm>
                <a:off x="511199" y="1390934"/>
                <a:ext cx="3957965" cy="466703"/>
              </a:xfrm>
              <a:prstGeom prst="roundRect">
                <a:avLst>
                  <a:gd name="adj" fmla="val 0"/>
                </a:avLst>
              </a:prstGeom>
              <a:solidFill>
                <a:schemeClr val="accent5">
                  <a:lumMod val="75000"/>
                </a:schemeClr>
              </a:solidFill>
              <a:ln w="6350">
                <a:solidFill>
                  <a:schemeClr val="bg1"/>
                </a:solidFill>
              </a:ln>
              <a:effectLst>
                <a:outerShdw blurRad="25400" dist="25400" dir="5400000" algn="t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solidFill>
                    <a:prstClr val="white"/>
                  </a:solidFill>
                </a:endParaRPr>
              </a:p>
            </p:txBody>
          </p:sp>
          <p:pic>
            <p:nvPicPr>
              <p:cNvPr id="7" name="Picture 2" descr="C:\Users\Administrator\Desktop\미래부가치평가\그림3.pn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544096" y="1431891"/>
                <a:ext cx="3140726" cy="4004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직사각형 7"/>
              <p:cNvSpPr/>
              <p:nvPr/>
            </p:nvSpPr>
            <p:spPr>
              <a:xfrm>
                <a:off x="530658" y="1407733"/>
                <a:ext cx="3919468" cy="45719"/>
              </a:xfrm>
              <a:prstGeom prst="rect">
                <a:avLst/>
              </a:prstGeom>
              <a:gradFill>
                <a:gsLst>
                  <a:gs pos="100000">
                    <a:schemeClr val="bg1">
                      <a:alpha val="4100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16200000" scaled="0"/>
              </a:gradFill>
              <a:ln w="22225">
                <a:noFill/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자유형 8"/>
              <p:cNvSpPr/>
              <p:nvPr/>
            </p:nvSpPr>
            <p:spPr>
              <a:xfrm>
                <a:off x="4465423" y="1395924"/>
                <a:ext cx="49933" cy="91981"/>
              </a:xfrm>
              <a:custGeom>
                <a:avLst/>
                <a:gdLst>
                  <a:gd name="connsiteX0" fmla="*/ 0 w 45991"/>
                  <a:gd name="connsiteY0" fmla="*/ 0 h 91981"/>
                  <a:gd name="connsiteX1" fmla="*/ 0 w 45991"/>
                  <a:gd name="connsiteY1" fmla="*/ 91981 h 91981"/>
                  <a:gd name="connsiteX2" fmla="*/ 45991 w 45991"/>
                  <a:gd name="connsiteY2" fmla="*/ 91981 h 91981"/>
                  <a:gd name="connsiteX3" fmla="*/ 0 w 45991"/>
                  <a:gd name="connsiteY3" fmla="*/ 0 h 91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991" h="91981">
                    <a:moveTo>
                      <a:pt x="0" y="0"/>
                    </a:moveTo>
                    <a:lnTo>
                      <a:pt x="0" y="91981"/>
                    </a:lnTo>
                    <a:lnTo>
                      <a:pt x="45991" y="919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15875" cap="rnd">
                <a:noFill/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자유형 9"/>
              <p:cNvSpPr/>
              <p:nvPr/>
            </p:nvSpPr>
            <p:spPr>
              <a:xfrm flipH="1">
                <a:off x="471482" y="1395924"/>
                <a:ext cx="49933" cy="91981"/>
              </a:xfrm>
              <a:custGeom>
                <a:avLst/>
                <a:gdLst>
                  <a:gd name="connsiteX0" fmla="*/ 0 w 45991"/>
                  <a:gd name="connsiteY0" fmla="*/ 0 h 91981"/>
                  <a:gd name="connsiteX1" fmla="*/ 0 w 45991"/>
                  <a:gd name="connsiteY1" fmla="*/ 91981 h 91981"/>
                  <a:gd name="connsiteX2" fmla="*/ 45991 w 45991"/>
                  <a:gd name="connsiteY2" fmla="*/ 91981 h 91981"/>
                  <a:gd name="connsiteX3" fmla="*/ 0 w 45991"/>
                  <a:gd name="connsiteY3" fmla="*/ 0 h 91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991" h="91981">
                    <a:moveTo>
                      <a:pt x="0" y="0"/>
                    </a:moveTo>
                    <a:lnTo>
                      <a:pt x="0" y="91981"/>
                    </a:lnTo>
                    <a:lnTo>
                      <a:pt x="45991" y="919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15875" cap="rnd">
                <a:noFill/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" name="제목 114"/>
            <p:cNvSpPr txBox="1">
              <a:spLocks/>
            </p:cNvSpPr>
            <p:nvPr/>
          </p:nvSpPr>
          <p:spPr>
            <a:xfrm>
              <a:off x="692033" y="1953407"/>
              <a:ext cx="3707601" cy="305551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eaLnBrk="0" latinLnBrk="0" hangingPunct="0">
                <a:defRPr/>
              </a:pPr>
              <a:r>
                <a:rPr lang="en-US" altLang="ko-KR" sz="2000" b="1" kern="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itchFamily="34" charset="0"/>
                </a:rPr>
                <a:t>ICT</a:t>
              </a:r>
              <a:r>
                <a:rPr lang="ko-KR" altLang="en-US" sz="2000" b="1" kern="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itchFamily="34" charset="0"/>
                </a:rPr>
                <a:t>의 글로벌화 본격 추진 </a:t>
              </a:r>
              <a:endParaRPr lang="en-US" altLang="ko-KR" sz="2000" b="1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endParaRPr>
            </a:p>
          </p:txBody>
        </p:sp>
      </p:grp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822473" y="2716585"/>
            <a:ext cx="3916079" cy="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182563" indent="-182563" eaLnBrk="1" hangingPunct="1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kumimoji="0" lang="en-US" altLang="ko-KR" sz="1400" spc="-9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ITU </a:t>
            </a:r>
            <a:r>
              <a:rPr kumimoji="0" lang="ko-KR" altLang="en-US" sz="1400" spc="-9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전권회의</a:t>
            </a:r>
            <a:endParaRPr kumimoji="0" lang="en-US" altLang="ko-KR" sz="1400" spc="-90" dirty="0">
              <a:gradFill>
                <a:gsLst>
                  <a:gs pos="100000">
                    <a:srgbClr val="000000"/>
                  </a:gs>
                  <a:gs pos="100000">
                    <a:srgbClr val="BBE0E3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  <a:p>
            <a:pPr marL="182563" indent="-182563" eaLnBrk="1" hangingPunct="1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kumimoji="0" lang="ko-KR" altLang="en-US" sz="1400" spc="-9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한</a:t>
            </a:r>
            <a:r>
              <a:rPr kumimoji="0" lang="ko-KR" altLang="en-US" sz="1400" spc="-15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kumimoji="0" lang="en-US" altLang="ko-KR" sz="1400" spc="-15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∙ </a:t>
            </a:r>
            <a:r>
              <a:rPr kumimoji="0" lang="ko-KR" altLang="en-US" sz="1400" spc="-9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아세안 특별 정상회의 등</a:t>
            </a:r>
            <a:endParaRPr kumimoji="0" lang="en-US" altLang="ko-KR" sz="1400" spc="-90" dirty="0" smtClean="0">
              <a:gradFill>
                <a:gsLst>
                  <a:gs pos="100000">
                    <a:srgbClr val="000000"/>
                  </a:gs>
                  <a:gs pos="100000">
                    <a:srgbClr val="BBE0E3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grpSp>
        <p:nvGrpSpPr>
          <p:cNvPr id="12" name="그룹 124"/>
          <p:cNvGrpSpPr/>
          <p:nvPr/>
        </p:nvGrpSpPr>
        <p:grpSpPr>
          <a:xfrm rot="10800000" flipV="1">
            <a:off x="5863674" y="3383899"/>
            <a:ext cx="1639020" cy="261125"/>
            <a:chOff x="3522933" y="2998606"/>
            <a:chExt cx="3416900" cy="770347"/>
          </a:xfrm>
        </p:grpSpPr>
        <p:pic>
          <p:nvPicPr>
            <p:cNvPr id="97" name="Picture 5" descr="E:\PNG\화살표\화살살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522933" y="2998606"/>
              <a:ext cx="3416900" cy="770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" name="Picture 5" descr="E:\PNG\화살표\화살살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522933" y="2998606"/>
              <a:ext cx="3416900" cy="770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3" name="Text Box 5"/>
          <p:cNvSpPr txBox="1">
            <a:spLocks noChangeArrowheads="1"/>
          </p:cNvSpPr>
          <p:nvPr/>
        </p:nvSpPr>
        <p:spPr bwMode="auto">
          <a:xfrm>
            <a:off x="4693004" y="2467054"/>
            <a:ext cx="3957558" cy="307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222250" indent="-222250" eaLnBrk="1" hangingPunct="1">
              <a:lnSpc>
                <a:spcPts val="1600"/>
              </a:lnSpc>
              <a:buFont typeface="Wingdings" pitchFamily="2" charset="2"/>
              <a:buChar char="§"/>
            </a:pPr>
            <a:r>
              <a:rPr kumimoji="0" lang="ko-KR" altLang="en-US" sz="1600" spc="-9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세계 속의 </a:t>
            </a:r>
            <a:r>
              <a:rPr kumimoji="0" lang="en-US" altLang="ko-KR" sz="1600" spc="-9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ICT </a:t>
            </a:r>
            <a:r>
              <a:rPr kumimoji="0" lang="ko-KR" altLang="en-US" sz="1600" spc="-9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위상 확인</a:t>
            </a:r>
            <a:endParaRPr kumimoji="0" lang="ko-KR" altLang="en-US" sz="1600" spc="-90" dirty="0">
              <a:gradFill>
                <a:gsLst>
                  <a:gs pos="100000">
                    <a:srgbClr val="000000"/>
                  </a:gs>
                  <a:gs pos="100000">
                    <a:srgbClr val="BBE0E3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grpSp>
        <p:nvGrpSpPr>
          <p:cNvPr id="13" name="그룹 113"/>
          <p:cNvGrpSpPr/>
          <p:nvPr/>
        </p:nvGrpSpPr>
        <p:grpSpPr>
          <a:xfrm>
            <a:off x="4598449" y="3669190"/>
            <a:ext cx="4013780" cy="896255"/>
            <a:chOff x="486212" y="4061973"/>
            <a:chExt cx="4013780" cy="585583"/>
          </a:xfrm>
        </p:grpSpPr>
        <p:grpSp>
          <p:nvGrpSpPr>
            <p:cNvPr id="14" name="그룹 145"/>
            <p:cNvGrpSpPr/>
            <p:nvPr/>
          </p:nvGrpSpPr>
          <p:grpSpPr>
            <a:xfrm>
              <a:off x="1421311" y="4061973"/>
              <a:ext cx="3078681" cy="583247"/>
              <a:chOff x="9525" y="336688"/>
              <a:chExt cx="4102220" cy="558662"/>
            </a:xfrm>
          </p:grpSpPr>
          <p:sp>
            <p:nvSpPr>
              <p:cNvPr id="121" name="직사각형 120"/>
              <p:cNvSpPr/>
              <p:nvPr/>
            </p:nvSpPr>
            <p:spPr bwMode="auto">
              <a:xfrm>
                <a:off x="12828" y="336688"/>
                <a:ext cx="4098917" cy="558662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atinLnBrk="0">
                  <a:defRPr/>
                </a:pPr>
                <a:endParaRPr lang="ko-KR" altLang="en-US" sz="1200" kern="0" dirty="0" smtClean="0">
                  <a:solidFill>
                    <a:srgbClr val="FFFF00"/>
                  </a:solidFill>
                  <a:latin typeface="HY헤드라인M"/>
                  <a:ea typeface="HY헤드라인M"/>
                </a:endParaRPr>
              </a:p>
            </p:txBody>
          </p:sp>
          <p:grpSp>
            <p:nvGrpSpPr>
              <p:cNvPr id="15" name="그룹 339"/>
              <p:cNvGrpSpPr/>
              <p:nvPr/>
            </p:nvGrpSpPr>
            <p:grpSpPr>
              <a:xfrm>
                <a:off x="9525" y="336688"/>
                <a:ext cx="3935812" cy="558662"/>
                <a:chOff x="130761" y="336688"/>
                <a:chExt cx="3814576" cy="558662"/>
              </a:xfrm>
            </p:grpSpPr>
            <p:cxnSp>
              <p:nvCxnSpPr>
                <p:cNvPr id="123" name="직선 연결선 122"/>
                <p:cNvCxnSpPr/>
                <p:nvPr/>
              </p:nvCxnSpPr>
              <p:spPr bwMode="auto">
                <a:xfrm flipH="1">
                  <a:off x="130761" y="336688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317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chemeClr val="bg1">
                          <a:lumMod val="65000"/>
                        </a:schemeClr>
                      </a:gs>
                      <a:gs pos="79000">
                        <a:schemeClr val="bg1">
                          <a:lumMod val="75000"/>
                        </a:schemeClr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4" name="직선 연결선 123"/>
                <p:cNvCxnSpPr/>
                <p:nvPr/>
              </p:nvCxnSpPr>
              <p:spPr bwMode="auto">
                <a:xfrm flipH="1">
                  <a:off x="130761" y="895350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317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chemeClr val="bg1">
                          <a:lumMod val="65000"/>
                        </a:schemeClr>
                      </a:gs>
                      <a:gs pos="79000">
                        <a:schemeClr val="bg1">
                          <a:lumMod val="75000"/>
                        </a:schemeClr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grpSp>
          <p:nvGrpSpPr>
            <p:cNvPr id="16" name="그룹 115"/>
            <p:cNvGrpSpPr/>
            <p:nvPr/>
          </p:nvGrpSpPr>
          <p:grpSpPr>
            <a:xfrm>
              <a:off x="486212" y="4061981"/>
              <a:ext cx="1277476" cy="585575"/>
              <a:chOff x="486212" y="3889416"/>
              <a:chExt cx="864000" cy="585575"/>
            </a:xfrm>
          </p:grpSpPr>
          <p:sp>
            <p:nvSpPr>
              <p:cNvPr id="117" name="모서리가 둥근 직사각형 116"/>
              <p:cNvSpPr/>
              <p:nvPr/>
            </p:nvSpPr>
            <p:spPr>
              <a:xfrm>
                <a:off x="601434" y="3889416"/>
                <a:ext cx="620859" cy="585575"/>
              </a:xfrm>
              <a:prstGeom prst="roundRect">
                <a:avLst>
                  <a:gd name="adj" fmla="val 5755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18" name="모서리가 둥근 직사각형 117"/>
              <p:cNvSpPr/>
              <p:nvPr/>
            </p:nvSpPr>
            <p:spPr>
              <a:xfrm>
                <a:off x="620008" y="3922107"/>
                <a:ext cx="586781" cy="521261"/>
              </a:xfrm>
              <a:prstGeom prst="roundRect">
                <a:avLst>
                  <a:gd name="adj" fmla="val 5585"/>
                </a:avLst>
              </a:prstGeom>
              <a:solidFill>
                <a:srgbClr val="0070C0"/>
              </a:solidFill>
              <a:ln w="3175">
                <a:noFill/>
                <a:round/>
                <a:headEnd/>
                <a:tailEnd/>
              </a:ln>
              <a:effectLst>
                <a:innerShdw blurRad="50800">
                  <a:prstClr val="black">
                    <a:alpha val="56000"/>
                  </a:prstClr>
                </a:innerShdw>
              </a:effectLst>
            </p:spPr>
            <p:txBody>
              <a:bodyPr wrap="none" anchor="ctr"/>
              <a:lstStyle/>
              <a:p>
                <a:pPr algn="ctr"/>
                <a:endParaRPr lang="ko-KR" altLang="en-US" b="1">
                  <a:solidFill>
                    <a:prstClr val="black"/>
                  </a:solidFill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119" name="제목 114"/>
              <p:cNvSpPr txBox="1">
                <a:spLocks/>
              </p:cNvSpPr>
              <p:nvPr/>
            </p:nvSpPr>
            <p:spPr>
              <a:xfrm>
                <a:off x="486212" y="3952297"/>
                <a:ext cx="864000" cy="453478"/>
              </a:xfrm>
              <a:prstGeom prst="rect">
                <a:avLst/>
              </a:prstGeom>
              <a:effectLst>
                <a:outerShdw blurRad="76200" dir="5400000" algn="ctr" rotWithShape="0">
                  <a:sysClr val="windowText" lastClr="000000"/>
                </a:outerShdw>
              </a:effectLst>
            </p:spPr>
            <p:txBody>
              <a:bodyPr anchor="ctr" anchorCtr="0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330325" eaLnBrk="0" latinLnBrk="0" hangingPunct="0">
                  <a:lnSpc>
                    <a:spcPts val="1300"/>
                  </a:lnSpc>
                  <a:spcAft>
                    <a:spcPts val="600"/>
                  </a:spcAft>
                  <a:buSzPct val="100000"/>
                  <a:defRPr/>
                </a:pPr>
                <a:r>
                  <a:rPr lang="ko-KR" altLang="en-US" sz="1400" kern="0" dirty="0" smtClean="0">
                    <a:gradFill>
                      <a:gsLst>
                        <a:gs pos="100000">
                          <a:prstClr val="white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40" pitchFamily="18" charset="-127"/>
                    <a:ea typeface="-윤고딕340" pitchFamily="18" charset="-127"/>
                  </a:rPr>
                  <a:t>글로벌</a:t>
                </a:r>
                <a:endParaRPr lang="en-US" altLang="ko-KR" sz="1400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endParaRPr>
              </a:p>
              <a:p>
                <a:pPr algn="ctr" defTabSz="1330325" eaLnBrk="0" latinLnBrk="0" hangingPunct="0">
                  <a:lnSpc>
                    <a:spcPts val="1300"/>
                  </a:lnSpc>
                  <a:spcAft>
                    <a:spcPts val="600"/>
                  </a:spcAft>
                  <a:buSzPct val="100000"/>
                  <a:defRPr/>
                </a:pPr>
                <a:r>
                  <a:rPr lang="ko-KR" altLang="en-US" sz="1400" kern="0" dirty="0" smtClean="0">
                    <a:gradFill>
                      <a:gsLst>
                        <a:gs pos="100000">
                          <a:prstClr val="white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40" pitchFamily="18" charset="-127"/>
                    <a:ea typeface="-윤고딕340" pitchFamily="18" charset="-127"/>
                  </a:rPr>
                  <a:t>표준선도</a:t>
                </a:r>
                <a:endParaRPr lang="ko-KR" altLang="en-US" sz="1400" kern="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endParaRPr>
              </a:p>
            </p:txBody>
          </p:sp>
          <p:sp>
            <p:nvSpPr>
              <p:cNvPr id="120" name="타원 39"/>
              <p:cNvSpPr/>
              <p:nvPr/>
            </p:nvSpPr>
            <p:spPr>
              <a:xfrm flipH="1">
                <a:off x="618651" y="3893493"/>
                <a:ext cx="468514" cy="226863"/>
              </a:xfrm>
              <a:custGeom>
                <a:avLst/>
                <a:gdLst>
                  <a:gd name="connsiteX0" fmla="*/ 137486 w 4313088"/>
                  <a:gd name="connsiteY0" fmla="*/ 0 h 824899"/>
                  <a:gd name="connsiteX1" fmla="*/ 4175602 w 4313088"/>
                  <a:gd name="connsiteY1" fmla="*/ 0 h 824899"/>
                  <a:gd name="connsiteX2" fmla="*/ 4313088 w 4313088"/>
                  <a:gd name="connsiteY2" fmla="*/ 137486 h 824899"/>
                  <a:gd name="connsiteX3" fmla="*/ 4313088 w 4313088"/>
                  <a:gd name="connsiteY3" fmla="*/ 824899 h 824899"/>
                  <a:gd name="connsiteX4" fmla="*/ 4313088 w 4313088"/>
                  <a:gd name="connsiteY4" fmla="*/ 824899 h 824899"/>
                  <a:gd name="connsiteX5" fmla="*/ 0 w 4313088"/>
                  <a:gd name="connsiteY5" fmla="*/ 824899 h 824899"/>
                  <a:gd name="connsiteX6" fmla="*/ 0 w 4313088"/>
                  <a:gd name="connsiteY6" fmla="*/ 824899 h 824899"/>
                  <a:gd name="connsiteX7" fmla="*/ 0 w 4313088"/>
                  <a:gd name="connsiteY7" fmla="*/ 137486 h 824899"/>
                  <a:gd name="connsiteX8" fmla="*/ 137486 w 4313088"/>
                  <a:gd name="connsiteY8" fmla="*/ 0 h 824899"/>
                  <a:gd name="connsiteX0" fmla="*/ 137486 w 4313088"/>
                  <a:gd name="connsiteY0" fmla="*/ 0 h 824899"/>
                  <a:gd name="connsiteX1" fmla="*/ 4175602 w 4313088"/>
                  <a:gd name="connsiteY1" fmla="*/ 0 h 824899"/>
                  <a:gd name="connsiteX2" fmla="*/ 4313088 w 4313088"/>
                  <a:gd name="connsiteY2" fmla="*/ 137486 h 824899"/>
                  <a:gd name="connsiteX3" fmla="*/ 4313088 w 4313088"/>
                  <a:gd name="connsiteY3" fmla="*/ 824899 h 824899"/>
                  <a:gd name="connsiteX4" fmla="*/ 4313088 w 4313088"/>
                  <a:gd name="connsiteY4" fmla="*/ 824899 h 824899"/>
                  <a:gd name="connsiteX5" fmla="*/ 0 w 4313088"/>
                  <a:gd name="connsiteY5" fmla="*/ 824899 h 824899"/>
                  <a:gd name="connsiteX6" fmla="*/ 0 w 4313088"/>
                  <a:gd name="connsiteY6" fmla="*/ 137486 h 824899"/>
                  <a:gd name="connsiteX7" fmla="*/ 137486 w 4313088"/>
                  <a:gd name="connsiteY7" fmla="*/ 0 h 824899"/>
                  <a:gd name="connsiteX0" fmla="*/ 137486 w 4313088"/>
                  <a:gd name="connsiteY0" fmla="*/ 0 h 824899"/>
                  <a:gd name="connsiteX1" fmla="*/ 4175602 w 4313088"/>
                  <a:gd name="connsiteY1" fmla="*/ 0 h 824899"/>
                  <a:gd name="connsiteX2" fmla="*/ 4313088 w 4313088"/>
                  <a:gd name="connsiteY2" fmla="*/ 137486 h 824899"/>
                  <a:gd name="connsiteX3" fmla="*/ 4313088 w 4313088"/>
                  <a:gd name="connsiteY3" fmla="*/ 824899 h 824899"/>
                  <a:gd name="connsiteX4" fmla="*/ 4313088 w 4313088"/>
                  <a:gd name="connsiteY4" fmla="*/ 824899 h 824899"/>
                  <a:gd name="connsiteX5" fmla="*/ 0 w 4313088"/>
                  <a:gd name="connsiteY5" fmla="*/ 137486 h 824899"/>
                  <a:gd name="connsiteX6" fmla="*/ 137486 w 4313088"/>
                  <a:gd name="connsiteY6" fmla="*/ 0 h 824899"/>
                  <a:gd name="connsiteX0" fmla="*/ 0 w 4175602"/>
                  <a:gd name="connsiteY0" fmla="*/ 0 h 824899"/>
                  <a:gd name="connsiteX1" fmla="*/ 4038116 w 4175602"/>
                  <a:gd name="connsiteY1" fmla="*/ 0 h 824899"/>
                  <a:gd name="connsiteX2" fmla="*/ 4175602 w 4175602"/>
                  <a:gd name="connsiteY2" fmla="*/ 137486 h 824899"/>
                  <a:gd name="connsiteX3" fmla="*/ 4175602 w 4175602"/>
                  <a:gd name="connsiteY3" fmla="*/ 824899 h 824899"/>
                  <a:gd name="connsiteX4" fmla="*/ 4175602 w 4175602"/>
                  <a:gd name="connsiteY4" fmla="*/ 824899 h 824899"/>
                  <a:gd name="connsiteX5" fmla="*/ 0 w 4175602"/>
                  <a:gd name="connsiteY5" fmla="*/ 0 h 824899"/>
                  <a:gd name="connsiteX0" fmla="*/ 0 w 2841325"/>
                  <a:gd name="connsiteY0" fmla="*/ 9331 h 824899"/>
                  <a:gd name="connsiteX1" fmla="*/ 2703839 w 2841325"/>
                  <a:gd name="connsiteY1" fmla="*/ 0 h 824899"/>
                  <a:gd name="connsiteX2" fmla="*/ 2841325 w 2841325"/>
                  <a:gd name="connsiteY2" fmla="*/ 137486 h 824899"/>
                  <a:gd name="connsiteX3" fmla="*/ 2841325 w 2841325"/>
                  <a:gd name="connsiteY3" fmla="*/ 824899 h 824899"/>
                  <a:gd name="connsiteX4" fmla="*/ 2841325 w 2841325"/>
                  <a:gd name="connsiteY4" fmla="*/ 824899 h 824899"/>
                  <a:gd name="connsiteX5" fmla="*/ 0 w 2841325"/>
                  <a:gd name="connsiteY5" fmla="*/ 9331 h 824899"/>
                  <a:gd name="connsiteX0" fmla="*/ 0 w 2841325"/>
                  <a:gd name="connsiteY0" fmla="*/ 9331 h 824899"/>
                  <a:gd name="connsiteX1" fmla="*/ 2703839 w 2841325"/>
                  <a:gd name="connsiteY1" fmla="*/ 0 h 824899"/>
                  <a:gd name="connsiteX2" fmla="*/ 2841325 w 2841325"/>
                  <a:gd name="connsiteY2" fmla="*/ 137486 h 824899"/>
                  <a:gd name="connsiteX3" fmla="*/ 2841325 w 2841325"/>
                  <a:gd name="connsiteY3" fmla="*/ 824899 h 824899"/>
                  <a:gd name="connsiteX4" fmla="*/ 2841325 w 2841325"/>
                  <a:gd name="connsiteY4" fmla="*/ 824899 h 824899"/>
                  <a:gd name="connsiteX5" fmla="*/ 0 w 2841325"/>
                  <a:gd name="connsiteY5" fmla="*/ 9331 h 824899"/>
                  <a:gd name="connsiteX0" fmla="*/ 0 w 2841325"/>
                  <a:gd name="connsiteY0" fmla="*/ 9331 h 824899"/>
                  <a:gd name="connsiteX1" fmla="*/ 2703839 w 2841325"/>
                  <a:gd name="connsiteY1" fmla="*/ 0 h 824899"/>
                  <a:gd name="connsiteX2" fmla="*/ 2841325 w 2841325"/>
                  <a:gd name="connsiteY2" fmla="*/ 137486 h 824899"/>
                  <a:gd name="connsiteX3" fmla="*/ 2841325 w 2841325"/>
                  <a:gd name="connsiteY3" fmla="*/ 824899 h 824899"/>
                  <a:gd name="connsiteX4" fmla="*/ 2841325 w 2841325"/>
                  <a:gd name="connsiteY4" fmla="*/ 824899 h 824899"/>
                  <a:gd name="connsiteX5" fmla="*/ 0 w 2841325"/>
                  <a:gd name="connsiteY5" fmla="*/ 9331 h 824899"/>
                  <a:gd name="connsiteX0" fmla="*/ 0 w 2841325"/>
                  <a:gd name="connsiteY0" fmla="*/ 9331 h 824899"/>
                  <a:gd name="connsiteX1" fmla="*/ 2703839 w 2841325"/>
                  <a:gd name="connsiteY1" fmla="*/ 0 h 824899"/>
                  <a:gd name="connsiteX2" fmla="*/ 2841325 w 2841325"/>
                  <a:gd name="connsiteY2" fmla="*/ 137486 h 824899"/>
                  <a:gd name="connsiteX3" fmla="*/ 2841325 w 2841325"/>
                  <a:gd name="connsiteY3" fmla="*/ 824899 h 824899"/>
                  <a:gd name="connsiteX4" fmla="*/ 2841325 w 2841325"/>
                  <a:gd name="connsiteY4" fmla="*/ 824899 h 824899"/>
                  <a:gd name="connsiteX5" fmla="*/ 0 w 2841325"/>
                  <a:gd name="connsiteY5" fmla="*/ 9331 h 824899"/>
                  <a:gd name="connsiteX0" fmla="*/ 0 w 2841325"/>
                  <a:gd name="connsiteY0" fmla="*/ 9331 h 824899"/>
                  <a:gd name="connsiteX1" fmla="*/ 2703839 w 2841325"/>
                  <a:gd name="connsiteY1" fmla="*/ 0 h 824899"/>
                  <a:gd name="connsiteX2" fmla="*/ 2841325 w 2841325"/>
                  <a:gd name="connsiteY2" fmla="*/ 137486 h 824899"/>
                  <a:gd name="connsiteX3" fmla="*/ 2841325 w 2841325"/>
                  <a:gd name="connsiteY3" fmla="*/ 824899 h 824899"/>
                  <a:gd name="connsiteX4" fmla="*/ 2841325 w 2841325"/>
                  <a:gd name="connsiteY4" fmla="*/ 824899 h 824899"/>
                  <a:gd name="connsiteX5" fmla="*/ 0 w 2841325"/>
                  <a:gd name="connsiteY5" fmla="*/ 9331 h 824899"/>
                  <a:gd name="connsiteX0" fmla="*/ 0 w 2841325"/>
                  <a:gd name="connsiteY0" fmla="*/ 9331 h 824899"/>
                  <a:gd name="connsiteX1" fmla="*/ 2703839 w 2841325"/>
                  <a:gd name="connsiteY1" fmla="*/ 0 h 824899"/>
                  <a:gd name="connsiteX2" fmla="*/ 2841325 w 2841325"/>
                  <a:gd name="connsiteY2" fmla="*/ 137486 h 824899"/>
                  <a:gd name="connsiteX3" fmla="*/ 2841325 w 2841325"/>
                  <a:gd name="connsiteY3" fmla="*/ 824899 h 824899"/>
                  <a:gd name="connsiteX4" fmla="*/ 0 w 2841325"/>
                  <a:gd name="connsiteY4" fmla="*/ 9331 h 824899"/>
                  <a:gd name="connsiteX0" fmla="*/ 0 w 2841325"/>
                  <a:gd name="connsiteY0" fmla="*/ 9331 h 659799"/>
                  <a:gd name="connsiteX1" fmla="*/ 2703839 w 2841325"/>
                  <a:gd name="connsiteY1" fmla="*/ 0 h 659799"/>
                  <a:gd name="connsiteX2" fmla="*/ 2841325 w 2841325"/>
                  <a:gd name="connsiteY2" fmla="*/ 137486 h 659799"/>
                  <a:gd name="connsiteX3" fmla="*/ 2841325 w 2841325"/>
                  <a:gd name="connsiteY3" fmla="*/ 659799 h 659799"/>
                  <a:gd name="connsiteX4" fmla="*/ 0 w 2841325"/>
                  <a:gd name="connsiteY4" fmla="*/ 9331 h 659799"/>
                  <a:gd name="connsiteX0" fmla="*/ 0 w 2841325"/>
                  <a:gd name="connsiteY0" fmla="*/ 9331 h 659799"/>
                  <a:gd name="connsiteX1" fmla="*/ 2703839 w 2841325"/>
                  <a:gd name="connsiteY1" fmla="*/ 0 h 659799"/>
                  <a:gd name="connsiteX2" fmla="*/ 2841325 w 2841325"/>
                  <a:gd name="connsiteY2" fmla="*/ 137486 h 659799"/>
                  <a:gd name="connsiteX3" fmla="*/ 2841325 w 2841325"/>
                  <a:gd name="connsiteY3" fmla="*/ 659799 h 659799"/>
                  <a:gd name="connsiteX4" fmla="*/ 0 w 2841325"/>
                  <a:gd name="connsiteY4" fmla="*/ 9331 h 659799"/>
                  <a:gd name="connsiteX0" fmla="*/ 0 w 2841325"/>
                  <a:gd name="connsiteY0" fmla="*/ 9331 h 659799"/>
                  <a:gd name="connsiteX1" fmla="*/ 2703839 w 2841325"/>
                  <a:gd name="connsiteY1" fmla="*/ 0 h 659799"/>
                  <a:gd name="connsiteX2" fmla="*/ 2841325 w 2841325"/>
                  <a:gd name="connsiteY2" fmla="*/ 137486 h 659799"/>
                  <a:gd name="connsiteX3" fmla="*/ 2841325 w 2841325"/>
                  <a:gd name="connsiteY3" fmla="*/ 659799 h 659799"/>
                  <a:gd name="connsiteX4" fmla="*/ 0 w 2841325"/>
                  <a:gd name="connsiteY4" fmla="*/ 9331 h 659799"/>
                  <a:gd name="connsiteX0" fmla="*/ 0 w 2841325"/>
                  <a:gd name="connsiteY0" fmla="*/ 9331 h 583599"/>
                  <a:gd name="connsiteX1" fmla="*/ 2703839 w 2841325"/>
                  <a:gd name="connsiteY1" fmla="*/ 0 h 583599"/>
                  <a:gd name="connsiteX2" fmla="*/ 2841325 w 2841325"/>
                  <a:gd name="connsiteY2" fmla="*/ 137486 h 583599"/>
                  <a:gd name="connsiteX3" fmla="*/ 2841325 w 2841325"/>
                  <a:gd name="connsiteY3" fmla="*/ 583599 h 583599"/>
                  <a:gd name="connsiteX4" fmla="*/ 0 w 2841325"/>
                  <a:gd name="connsiteY4" fmla="*/ 9331 h 583599"/>
                  <a:gd name="connsiteX0" fmla="*/ 0 w 2841325"/>
                  <a:gd name="connsiteY0" fmla="*/ 9331 h 583599"/>
                  <a:gd name="connsiteX1" fmla="*/ 2703839 w 2841325"/>
                  <a:gd name="connsiteY1" fmla="*/ 0 h 583599"/>
                  <a:gd name="connsiteX2" fmla="*/ 2841325 w 2841325"/>
                  <a:gd name="connsiteY2" fmla="*/ 137486 h 583599"/>
                  <a:gd name="connsiteX3" fmla="*/ 2841325 w 2841325"/>
                  <a:gd name="connsiteY3" fmla="*/ 583599 h 583599"/>
                  <a:gd name="connsiteX4" fmla="*/ 0 w 2841325"/>
                  <a:gd name="connsiteY4" fmla="*/ 9331 h 583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1325" h="583599">
                    <a:moveTo>
                      <a:pt x="0" y="9331"/>
                    </a:moveTo>
                    <a:lnTo>
                      <a:pt x="2703839" y="0"/>
                    </a:lnTo>
                    <a:cubicBezTo>
                      <a:pt x="2779770" y="0"/>
                      <a:pt x="2841325" y="61555"/>
                      <a:pt x="2841325" y="137486"/>
                    </a:cubicBezTo>
                    <a:lnTo>
                      <a:pt x="2841325" y="583599"/>
                    </a:lnTo>
                    <a:cubicBezTo>
                      <a:pt x="2040267" y="-14224"/>
                      <a:pt x="1340808" y="92804"/>
                      <a:pt x="0" y="9331"/>
                    </a:cubicBezTo>
                    <a:close/>
                  </a:path>
                </a:pathLst>
              </a:custGeom>
              <a:solidFill>
                <a:schemeClr val="bg1">
                  <a:alpha val="1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7" name="그룹 124"/>
          <p:cNvGrpSpPr/>
          <p:nvPr/>
        </p:nvGrpSpPr>
        <p:grpSpPr>
          <a:xfrm>
            <a:off x="4598449" y="4675901"/>
            <a:ext cx="4013780" cy="840442"/>
            <a:chOff x="486212" y="4722285"/>
            <a:chExt cx="4013780" cy="585575"/>
          </a:xfrm>
        </p:grpSpPr>
        <p:grpSp>
          <p:nvGrpSpPr>
            <p:cNvPr id="18" name="그룹 145"/>
            <p:cNvGrpSpPr/>
            <p:nvPr/>
          </p:nvGrpSpPr>
          <p:grpSpPr>
            <a:xfrm>
              <a:off x="1421311" y="4723448"/>
              <a:ext cx="3078681" cy="583247"/>
              <a:chOff x="9525" y="336688"/>
              <a:chExt cx="4102220" cy="558662"/>
            </a:xfrm>
          </p:grpSpPr>
          <p:sp>
            <p:nvSpPr>
              <p:cNvPr id="132" name="직사각형 131"/>
              <p:cNvSpPr/>
              <p:nvPr/>
            </p:nvSpPr>
            <p:spPr bwMode="auto">
              <a:xfrm>
                <a:off x="12828" y="336688"/>
                <a:ext cx="4098917" cy="558662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atinLnBrk="0">
                  <a:defRPr/>
                </a:pPr>
                <a:endParaRPr lang="ko-KR" altLang="en-US" sz="1200" kern="0" dirty="0" smtClean="0">
                  <a:solidFill>
                    <a:srgbClr val="FFFF00"/>
                  </a:solidFill>
                  <a:latin typeface="HY헤드라인M"/>
                  <a:ea typeface="HY헤드라인M"/>
                </a:endParaRPr>
              </a:p>
            </p:txBody>
          </p:sp>
          <p:grpSp>
            <p:nvGrpSpPr>
              <p:cNvPr id="19" name="그룹 339"/>
              <p:cNvGrpSpPr/>
              <p:nvPr/>
            </p:nvGrpSpPr>
            <p:grpSpPr>
              <a:xfrm>
                <a:off x="9525" y="336688"/>
                <a:ext cx="3935812" cy="558662"/>
                <a:chOff x="130761" y="336688"/>
                <a:chExt cx="3814576" cy="558662"/>
              </a:xfrm>
            </p:grpSpPr>
            <p:cxnSp>
              <p:nvCxnSpPr>
                <p:cNvPr id="134" name="직선 연결선 133"/>
                <p:cNvCxnSpPr/>
                <p:nvPr/>
              </p:nvCxnSpPr>
              <p:spPr bwMode="auto">
                <a:xfrm flipH="1">
                  <a:off x="130761" y="336688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317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chemeClr val="bg1">
                          <a:lumMod val="65000"/>
                        </a:schemeClr>
                      </a:gs>
                      <a:gs pos="79000">
                        <a:schemeClr val="bg1">
                          <a:lumMod val="75000"/>
                        </a:schemeClr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5" name="직선 연결선 134"/>
                <p:cNvCxnSpPr/>
                <p:nvPr/>
              </p:nvCxnSpPr>
              <p:spPr bwMode="auto">
                <a:xfrm flipH="1">
                  <a:off x="130761" y="895350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317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chemeClr val="bg1">
                          <a:lumMod val="65000"/>
                        </a:schemeClr>
                      </a:gs>
                      <a:gs pos="79000">
                        <a:schemeClr val="bg1">
                          <a:lumMod val="75000"/>
                        </a:schemeClr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grpSp>
          <p:nvGrpSpPr>
            <p:cNvPr id="20" name="그룹 126"/>
            <p:cNvGrpSpPr/>
            <p:nvPr/>
          </p:nvGrpSpPr>
          <p:grpSpPr>
            <a:xfrm>
              <a:off x="486212" y="4722285"/>
              <a:ext cx="1277476" cy="585575"/>
              <a:chOff x="486212" y="3889416"/>
              <a:chExt cx="864000" cy="585575"/>
            </a:xfrm>
          </p:grpSpPr>
          <p:sp>
            <p:nvSpPr>
              <p:cNvPr id="128" name="모서리가 둥근 직사각형 127"/>
              <p:cNvSpPr/>
              <p:nvPr/>
            </p:nvSpPr>
            <p:spPr>
              <a:xfrm>
                <a:off x="601434" y="3889416"/>
                <a:ext cx="620859" cy="585575"/>
              </a:xfrm>
              <a:prstGeom prst="roundRect">
                <a:avLst>
                  <a:gd name="adj" fmla="val 5755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29" name="모서리가 둥근 직사각형 128"/>
              <p:cNvSpPr/>
              <p:nvPr/>
            </p:nvSpPr>
            <p:spPr>
              <a:xfrm>
                <a:off x="620008" y="3922107"/>
                <a:ext cx="586781" cy="521261"/>
              </a:xfrm>
              <a:prstGeom prst="roundRect">
                <a:avLst>
                  <a:gd name="adj" fmla="val 5585"/>
                </a:avLst>
              </a:prstGeom>
              <a:solidFill>
                <a:schemeClr val="accent5">
                  <a:lumMod val="75000"/>
                </a:schemeClr>
              </a:solidFill>
              <a:ln w="3175">
                <a:noFill/>
                <a:round/>
                <a:headEnd/>
                <a:tailEnd/>
              </a:ln>
              <a:effectLst>
                <a:innerShdw blurRad="50800">
                  <a:prstClr val="black">
                    <a:alpha val="56000"/>
                  </a:prstClr>
                </a:innerShdw>
              </a:effectLst>
            </p:spPr>
            <p:txBody>
              <a:bodyPr wrap="none" anchor="ctr"/>
              <a:lstStyle/>
              <a:p>
                <a:pPr algn="ctr"/>
                <a:endParaRPr lang="ko-KR" altLang="en-US" b="1">
                  <a:solidFill>
                    <a:prstClr val="black"/>
                  </a:solidFill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130" name="제목 114"/>
              <p:cNvSpPr txBox="1">
                <a:spLocks/>
              </p:cNvSpPr>
              <p:nvPr/>
            </p:nvSpPr>
            <p:spPr>
              <a:xfrm>
                <a:off x="486212" y="3952297"/>
                <a:ext cx="864000" cy="453478"/>
              </a:xfrm>
              <a:prstGeom prst="rect">
                <a:avLst/>
              </a:prstGeom>
              <a:effectLst>
                <a:outerShdw blurRad="76200" dir="5400000" algn="ctr" rotWithShape="0">
                  <a:sysClr val="windowText" lastClr="000000"/>
                </a:outerShdw>
              </a:effectLst>
            </p:spPr>
            <p:txBody>
              <a:bodyPr anchor="ctr" anchorCtr="0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330325" eaLnBrk="0" latinLnBrk="0" hangingPunct="0">
                  <a:spcAft>
                    <a:spcPts val="600"/>
                  </a:spcAft>
                  <a:buSzPct val="100000"/>
                  <a:defRPr/>
                </a:pPr>
                <a:r>
                  <a:rPr lang="ko-KR" altLang="en-US" sz="1400" kern="0" dirty="0" err="1" smtClean="0">
                    <a:gradFill>
                      <a:gsLst>
                        <a:gs pos="100000">
                          <a:prstClr val="white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40" pitchFamily="18" charset="-127"/>
                    <a:ea typeface="-윤고딕340" pitchFamily="18" charset="-127"/>
                  </a:rPr>
                  <a:t>패키지형</a:t>
                </a:r>
                <a:endParaRPr lang="en-US" altLang="ko-KR" sz="1400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endParaRPr>
              </a:p>
              <a:p>
                <a:pPr algn="ctr" defTabSz="1330325" eaLnBrk="0" latinLnBrk="0" hangingPunct="0">
                  <a:spcAft>
                    <a:spcPts val="600"/>
                  </a:spcAft>
                  <a:buSzPct val="100000"/>
                  <a:defRPr/>
                </a:pPr>
                <a:r>
                  <a:rPr lang="ko-KR" altLang="en-US" sz="1400" kern="0" dirty="0" smtClean="0">
                    <a:gradFill>
                      <a:gsLst>
                        <a:gs pos="100000">
                          <a:prstClr val="white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40" pitchFamily="18" charset="-127"/>
                    <a:ea typeface="-윤고딕340" pitchFamily="18" charset="-127"/>
                  </a:rPr>
                  <a:t>해외진출</a:t>
                </a:r>
                <a:endParaRPr lang="ko-KR" altLang="en-US" sz="1400" kern="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endParaRPr>
              </a:p>
            </p:txBody>
          </p:sp>
          <p:sp>
            <p:nvSpPr>
              <p:cNvPr id="131" name="타원 39"/>
              <p:cNvSpPr/>
              <p:nvPr/>
            </p:nvSpPr>
            <p:spPr>
              <a:xfrm flipH="1">
                <a:off x="618651" y="3893493"/>
                <a:ext cx="468514" cy="226863"/>
              </a:xfrm>
              <a:custGeom>
                <a:avLst/>
                <a:gdLst>
                  <a:gd name="connsiteX0" fmla="*/ 137486 w 4313088"/>
                  <a:gd name="connsiteY0" fmla="*/ 0 h 824899"/>
                  <a:gd name="connsiteX1" fmla="*/ 4175602 w 4313088"/>
                  <a:gd name="connsiteY1" fmla="*/ 0 h 824899"/>
                  <a:gd name="connsiteX2" fmla="*/ 4313088 w 4313088"/>
                  <a:gd name="connsiteY2" fmla="*/ 137486 h 824899"/>
                  <a:gd name="connsiteX3" fmla="*/ 4313088 w 4313088"/>
                  <a:gd name="connsiteY3" fmla="*/ 824899 h 824899"/>
                  <a:gd name="connsiteX4" fmla="*/ 4313088 w 4313088"/>
                  <a:gd name="connsiteY4" fmla="*/ 824899 h 824899"/>
                  <a:gd name="connsiteX5" fmla="*/ 0 w 4313088"/>
                  <a:gd name="connsiteY5" fmla="*/ 824899 h 824899"/>
                  <a:gd name="connsiteX6" fmla="*/ 0 w 4313088"/>
                  <a:gd name="connsiteY6" fmla="*/ 824899 h 824899"/>
                  <a:gd name="connsiteX7" fmla="*/ 0 w 4313088"/>
                  <a:gd name="connsiteY7" fmla="*/ 137486 h 824899"/>
                  <a:gd name="connsiteX8" fmla="*/ 137486 w 4313088"/>
                  <a:gd name="connsiteY8" fmla="*/ 0 h 824899"/>
                  <a:gd name="connsiteX0" fmla="*/ 137486 w 4313088"/>
                  <a:gd name="connsiteY0" fmla="*/ 0 h 824899"/>
                  <a:gd name="connsiteX1" fmla="*/ 4175602 w 4313088"/>
                  <a:gd name="connsiteY1" fmla="*/ 0 h 824899"/>
                  <a:gd name="connsiteX2" fmla="*/ 4313088 w 4313088"/>
                  <a:gd name="connsiteY2" fmla="*/ 137486 h 824899"/>
                  <a:gd name="connsiteX3" fmla="*/ 4313088 w 4313088"/>
                  <a:gd name="connsiteY3" fmla="*/ 824899 h 824899"/>
                  <a:gd name="connsiteX4" fmla="*/ 4313088 w 4313088"/>
                  <a:gd name="connsiteY4" fmla="*/ 824899 h 824899"/>
                  <a:gd name="connsiteX5" fmla="*/ 0 w 4313088"/>
                  <a:gd name="connsiteY5" fmla="*/ 824899 h 824899"/>
                  <a:gd name="connsiteX6" fmla="*/ 0 w 4313088"/>
                  <a:gd name="connsiteY6" fmla="*/ 137486 h 824899"/>
                  <a:gd name="connsiteX7" fmla="*/ 137486 w 4313088"/>
                  <a:gd name="connsiteY7" fmla="*/ 0 h 824899"/>
                  <a:gd name="connsiteX0" fmla="*/ 137486 w 4313088"/>
                  <a:gd name="connsiteY0" fmla="*/ 0 h 824899"/>
                  <a:gd name="connsiteX1" fmla="*/ 4175602 w 4313088"/>
                  <a:gd name="connsiteY1" fmla="*/ 0 h 824899"/>
                  <a:gd name="connsiteX2" fmla="*/ 4313088 w 4313088"/>
                  <a:gd name="connsiteY2" fmla="*/ 137486 h 824899"/>
                  <a:gd name="connsiteX3" fmla="*/ 4313088 w 4313088"/>
                  <a:gd name="connsiteY3" fmla="*/ 824899 h 824899"/>
                  <a:gd name="connsiteX4" fmla="*/ 4313088 w 4313088"/>
                  <a:gd name="connsiteY4" fmla="*/ 824899 h 824899"/>
                  <a:gd name="connsiteX5" fmla="*/ 0 w 4313088"/>
                  <a:gd name="connsiteY5" fmla="*/ 137486 h 824899"/>
                  <a:gd name="connsiteX6" fmla="*/ 137486 w 4313088"/>
                  <a:gd name="connsiteY6" fmla="*/ 0 h 824899"/>
                  <a:gd name="connsiteX0" fmla="*/ 0 w 4175602"/>
                  <a:gd name="connsiteY0" fmla="*/ 0 h 824899"/>
                  <a:gd name="connsiteX1" fmla="*/ 4038116 w 4175602"/>
                  <a:gd name="connsiteY1" fmla="*/ 0 h 824899"/>
                  <a:gd name="connsiteX2" fmla="*/ 4175602 w 4175602"/>
                  <a:gd name="connsiteY2" fmla="*/ 137486 h 824899"/>
                  <a:gd name="connsiteX3" fmla="*/ 4175602 w 4175602"/>
                  <a:gd name="connsiteY3" fmla="*/ 824899 h 824899"/>
                  <a:gd name="connsiteX4" fmla="*/ 4175602 w 4175602"/>
                  <a:gd name="connsiteY4" fmla="*/ 824899 h 824899"/>
                  <a:gd name="connsiteX5" fmla="*/ 0 w 4175602"/>
                  <a:gd name="connsiteY5" fmla="*/ 0 h 824899"/>
                  <a:gd name="connsiteX0" fmla="*/ 0 w 2841325"/>
                  <a:gd name="connsiteY0" fmla="*/ 9331 h 824899"/>
                  <a:gd name="connsiteX1" fmla="*/ 2703839 w 2841325"/>
                  <a:gd name="connsiteY1" fmla="*/ 0 h 824899"/>
                  <a:gd name="connsiteX2" fmla="*/ 2841325 w 2841325"/>
                  <a:gd name="connsiteY2" fmla="*/ 137486 h 824899"/>
                  <a:gd name="connsiteX3" fmla="*/ 2841325 w 2841325"/>
                  <a:gd name="connsiteY3" fmla="*/ 824899 h 824899"/>
                  <a:gd name="connsiteX4" fmla="*/ 2841325 w 2841325"/>
                  <a:gd name="connsiteY4" fmla="*/ 824899 h 824899"/>
                  <a:gd name="connsiteX5" fmla="*/ 0 w 2841325"/>
                  <a:gd name="connsiteY5" fmla="*/ 9331 h 824899"/>
                  <a:gd name="connsiteX0" fmla="*/ 0 w 2841325"/>
                  <a:gd name="connsiteY0" fmla="*/ 9331 h 824899"/>
                  <a:gd name="connsiteX1" fmla="*/ 2703839 w 2841325"/>
                  <a:gd name="connsiteY1" fmla="*/ 0 h 824899"/>
                  <a:gd name="connsiteX2" fmla="*/ 2841325 w 2841325"/>
                  <a:gd name="connsiteY2" fmla="*/ 137486 h 824899"/>
                  <a:gd name="connsiteX3" fmla="*/ 2841325 w 2841325"/>
                  <a:gd name="connsiteY3" fmla="*/ 824899 h 824899"/>
                  <a:gd name="connsiteX4" fmla="*/ 2841325 w 2841325"/>
                  <a:gd name="connsiteY4" fmla="*/ 824899 h 824899"/>
                  <a:gd name="connsiteX5" fmla="*/ 0 w 2841325"/>
                  <a:gd name="connsiteY5" fmla="*/ 9331 h 824899"/>
                  <a:gd name="connsiteX0" fmla="*/ 0 w 2841325"/>
                  <a:gd name="connsiteY0" fmla="*/ 9331 h 824899"/>
                  <a:gd name="connsiteX1" fmla="*/ 2703839 w 2841325"/>
                  <a:gd name="connsiteY1" fmla="*/ 0 h 824899"/>
                  <a:gd name="connsiteX2" fmla="*/ 2841325 w 2841325"/>
                  <a:gd name="connsiteY2" fmla="*/ 137486 h 824899"/>
                  <a:gd name="connsiteX3" fmla="*/ 2841325 w 2841325"/>
                  <a:gd name="connsiteY3" fmla="*/ 824899 h 824899"/>
                  <a:gd name="connsiteX4" fmla="*/ 2841325 w 2841325"/>
                  <a:gd name="connsiteY4" fmla="*/ 824899 h 824899"/>
                  <a:gd name="connsiteX5" fmla="*/ 0 w 2841325"/>
                  <a:gd name="connsiteY5" fmla="*/ 9331 h 824899"/>
                  <a:gd name="connsiteX0" fmla="*/ 0 w 2841325"/>
                  <a:gd name="connsiteY0" fmla="*/ 9331 h 824899"/>
                  <a:gd name="connsiteX1" fmla="*/ 2703839 w 2841325"/>
                  <a:gd name="connsiteY1" fmla="*/ 0 h 824899"/>
                  <a:gd name="connsiteX2" fmla="*/ 2841325 w 2841325"/>
                  <a:gd name="connsiteY2" fmla="*/ 137486 h 824899"/>
                  <a:gd name="connsiteX3" fmla="*/ 2841325 w 2841325"/>
                  <a:gd name="connsiteY3" fmla="*/ 824899 h 824899"/>
                  <a:gd name="connsiteX4" fmla="*/ 2841325 w 2841325"/>
                  <a:gd name="connsiteY4" fmla="*/ 824899 h 824899"/>
                  <a:gd name="connsiteX5" fmla="*/ 0 w 2841325"/>
                  <a:gd name="connsiteY5" fmla="*/ 9331 h 824899"/>
                  <a:gd name="connsiteX0" fmla="*/ 0 w 2841325"/>
                  <a:gd name="connsiteY0" fmla="*/ 9331 h 824899"/>
                  <a:gd name="connsiteX1" fmla="*/ 2703839 w 2841325"/>
                  <a:gd name="connsiteY1" fmla="*/ 0 h 824899"/>
                  <a:gd name="connsiteX2" fmla="*/ 2841325 w 2841325"/>
                  <a:gd name="connsiteY2" fmla="*/ 137486 h 824899"/>
                  <a:gd name="connsiteX3" fmla="*/ 2841325 w 2841325"/>
                  <a:gd name="connsiteY3" fmla="*/ 824899 h 824899"/>
                  <a:gd name="connsiteX4" fmla="*/ 2841325 w 2841325"/>
                  <a:gd name="connsiteY4" fmla="*/ 824899 h 824899"/>
                  <a:gd name="connsiteX5" fmla="*/ 0 w 2841325"/>
                  <a:gd name="connsiteY5" fmla="*/ 9331 h 824899"/>
                  <a:gd name="connsiteX0" fmla="*/ 0 w 2841325"/>
                  <a:gd name="connsiteY0" fmla="*/ 9331 h 824899"/>
                  <a:gd name="connsiteX1" fmla="*/ 2703839 w 2841325"/>
                  <a:gd name="connsiteY1" fmla="*/ 0 h 824899"/>
                  <a:gd name="connsiteX2" fmla="*/ 2841325 w 2841325"/>
                  <a:gd name="connsiteY2" fmla="*/ 137486 h 824899"/>
                  <a:gd name="connsiteX3" fmla="*/ 2841325 w 2841325"/>
                  <a:gd name="connsiteY3" fmla="*/ 824899 h 824899"/>
                  <a:gd name="connsiteX4" fmla="*/ 0 w 2841325"/>
                  <a:gd name="connsiteY4" fmla="*/ 9331 h 824899"/>
                  <a:gd name="connsiteX0" fmla="*/ 0 w 2841325"/>
                  <a:gd name="connsiteY0" fmla="*/ 9331 h 659799"/>
                  <a:gd name="connsiteX1" fmla="*/ 2703839 w 2841325"/>
                  <a:gd name="connsiteY1" fmla="*/ 0 h 659799"/>
                  <a:gd name="connsiteX2" fmla="*/ 2841325 w 2841325"/>
                  <a:gd name="connsiteY2" fmla="*/ 137486 h 659799"/>
                  <a:gd name="connsiteX3" fmla="*/ 2841325 w 2841325"/>
                  <a:gd name="connsiteY3" fmla="*/ 659799 h 659799"/>
                  <a:gd name="connsiteX4" fmla="*/ 0 w 2841325"/>
                  <a:gd name="connsiteY4" fmla="*/ 9331 h 659799"/>
                  <a:gd name="connsiteX0" fmla="*/ 0 w 2841325"/>
                  <a:gd name="connsiteY0" fmla="*/ 9331 h 659799"/>
                  <a:gd name="connsiteX1" fmla="*/ 2703839 w 2841325"/>
                  <a:gd name="connsiteY1" fmla="*/ 0 h 659799"/>
                  <a:gd name="connsiteX2" fmla="*/ 2841325 w 2841325"/>
                  <a:gd name="connsiteY2" fmla="*/ 137486 h 659799"/>
                  <a:gd name="connsiteX3" fmla="*/ 2841325 w 2841325"/>
                  <a:gd name="connsiteY3" fmla="*/ 659799 h 659799"/>
                  <a:gd name="connsiteX4" fmla="*/ 0 w 2841325"/>
                  <a:gd name="connsiteY4" fmla="*/ 9331 h 659799"/>
                  <a:gd name="connsiteX0" fmla="*/ 0 w 2841325"/>
                  <a:gd name="connsiteY0" fmla="*/ 9331 h 659799"/>
                  <a:gd name="connsiteX1" fmla="*/ 2703839 w 2841325"/>
                  <a:gd name="connsiteY1" fmla="*/ 0 h 659799"/>
                  <a:gd name="connsiteX2" fmla="*/ 2841325 w 2841325"/>
                  <a:gd name="connsiteY2" fmla="*/ 137486 h 659799"/>
                  <a:gd name="connsiteX3" fmla="*/ 2841325 w 2841325"/>
                  <a:gd name="connsiteY3" fmla="*/ 659799 h 659799"/>
                  <a:gd name="connsiteX4" fmla="*/ 0 w 2841325"/>
                  <a:gd name="connsiteY4" fmla="*/ 9331 h 659799"/>
                  <a:gd name="connsiteX0" fmla="*/ 0 w 2841325"/>
                  <a:gd name="connsiteY0" fmla="*/ 9331 h 583599"/>
                  <a:gd name="connsiteX1" fmla="*/ 2703839 w 2841325"/>
                  <a:gd name="connsiteY1" fmla="*/ 0 h 583599"/>
                  <a:gd name="connsiteX2" fmla="*/ 2841325 w 2841325"/>
                  <a:gd name="connsiteY2" fmla="*/ 137486 h 583599"/>
                  <a:gd name="connsiteX3" fmla="*/ 2841325 w 2841325"/>
                  <a:gd name="connsiteY3" fmla="*/ 583599 h 583599"/>
                  <a:gd name="connsiteX4" fmla="*/ 0 w 2841325"/>
                  <a:gd name="connsiteY4" fmla="*/ 9331 h 583599"/>
                  <a:gd name="connsiteX0" fmla="*/ 0 w 2841325"/>
                  <a:gd name="connsiteY0" fmla="*/ 9331 h 583599"/>
                  <a:gd name="connsiteX1" fmla="*/ 2703839 w 2841325"/>
                  <a:gd name="connsiteY1" fmla="*/ 0 h 583599"/>
                  <a:gd name="connsiteX2" fmla="*/ 2841325 w 2841325"/>
                  <a:gd name="connsiteY2" fmla="*/ 137486 h 583599"/>
                  <a:gd name="connsiteX3" fmla="*/ 2841325 w 2841325"/>
                  <a:gd name="connsiteY3" fmla="*/ 583599 h 583599"/>
                  <a:gd name="connsiteX4" fmla="*/ 0 w 2841325"/>
                  <a:gd name="connsiteY4" fmla="*/ 9331 h 583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1325" h="583599">
                    <a:moveTo>
                      <a:pt x="0" y="9331"/>
                    </a:moveTo>
                    <a:lnTo>
                      <a:pt x="2703839" y="0"/>
                    </a:lnTo>
                    <a:cubicBezTo>
                      <a:pt x="2779770" y="0"/>
                      <a:pt x="2841325" y="61555"/>
                      <a:pt x="2841325" y="137486"/>
                    </a:cubicBezTo>
                    <a:lnTo>
                      <a:pt x="2841325" y="583599"/>
                    </a:lnTo>
                    <a:cubicBezTo>
                      <a:pt x="2040267" y="-14224"/>
                      <a:pt x="1340808" y="92804"/>
                      <a:pt x="0" y="9331"/>
                    </a:cubicBezTo>
                    <a:close/>
                  </a:path>
                </a:pathLst>
              </a:custGeom>
              <a:solidFill>
                <a:schemeClr val="bg1">
                  <a:alpha val="1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1" name="그룹 135"/>
          <p:cNvGrpSpPr/>
          <p:nvPr/>
        </p:nvGrpSpPr>
        <p:grpSpPr>
          <a:xfrm>
            <a:off x="4598449" y="5604266"/>
            <a:ext cx="4013780" cy="820436"/>
            <a:chOff x="486212" y="5395379"/>
            <a:chExt cx="4013780" cy="585575"/>
          </a:xfrm>
        </p:grpSpPr>
        <p:grpSp>
          <p:nvGrpSpPr>
            <p:cNvPr id="22" name="그룹 145"/>
            <p:cNvGrpSpPr/>
            <p:nvPr/>
          </p:nvGrpSpPr>
          <p:grpSpPr>
            <a:xfrm>
              <a:off x="1421311" y="5396291"/>
              <a:ext cx="3078681" cy="583247"/>
              <a:chOff x="9525" y="336688"/>
              <a:chExt cx="4102220" cy="558662"/>
            </a:xfrm>
          </p:grpSpPr>
          <p:sp>
            <p:nvSpPr>
              <p:cNvPr id="143" name="직사각형 142"/>
              <p:cNvSpPr/>
              <p:nvPr/>
            </p:nvSpPr>
            <p:spPr bwMode="auto">
              <a:xfrm>
                <a:off x="12828" y="336688"/>
                <a:ext cx="4098917" cy="558662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atinLnBrk="0">
                  <a:defRPr/>
                </a:pPr>
                <a:endParaRPr lang="ko-KR" altLang="en-US" sz="1200" kern="0" dirty="0" smtClean="0">
                  <a:solidFill>
                    <a:srgbClr val="FFFF00"/>
                  </a:solidFill>
                  <a:latin typeface="HY헤드라인M"/>
                  <a:ea typeface="HY헤드라인M"/>
                </a:endParaRPr>
              </a:p>
            </p:txBody>
          </p:sp>
          <p:grpSp>
            <p:nvGrpSpPr>
              <p:cNvPr id="23" name="그룹 339"/>
              <p:cNvGrpSpPr/>
              <p:nvPr/>
            </p:nvGrpSpPr>
            <p:grpSpPr>
              <a:xfrm>
                <a:off x="9525" y="336688"/>
                <a:ext cx="3935812" cy="558662"/>
                <a:chOff x="130761" y="336688"/>
                <a:chExt cx="3814576" cy="558662"/>
              </a:xfrm>
            </p:grpSpPr>
            <p:cxnSp>
              <p:nvCxnSpPr>
                <p:cNvPr id="145" name="직선 연결선 144"/>
                <p:cNvCxnSpPr/>
                <p:nvPr/>
              </p:nvCxnSpPr>
              <p:spPr bwMode="auto">
                <a:xfrm flipH="1">
                  <a:off x="130761" y="336688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317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chemeClr val="bg1">
                          <a:lumMod val="65000"/>
                        </a:schemeClr>
                      </a:gs>
                      <a:gs pos="79000">
                        <a:schemeClr val="bg1">
                          <a:lumMod val="75000"/>
                        </a:schemeClr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6" name="직선 연결선 145"/>
                <p:cNvCxnSpPr/>
                <p:nvPr/>
              </p:nvCxnSpPr>
              <p:spPr bwMode="auto">
                <a:xfrm flipH="1">
                  <a:off x="130761" y="895350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317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chemeClr val="bg1">
                          <a:lumMod val="65000"/>
                        </a:schemeClr>
                      </a:gs>
                      <a:gs pos="79000">
                        <a:schemeClr val="bg1">
                          <a:lumMod val="75000"/>
                        </a:schemeClr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grpSp>
          <p:nvGrpSpPr>
            <p:cNvPr id="24" name="그룹 137"/>
            <p:cNvGrpSpPr/>
            <p:nvPr/>
          </p:nvGrpSpPr>
          <p:grpSpPr>
            <a:xfrm>
              <a:off x="486212" y="5395379"/>
              <a:ext cx="1277476" cy="585575"/>
              <a:chOff x="486212" y="3889416"/>
              <a:chExt cx="864000" cy="585575"/>
            </a:xfrm>
          </p:grpSpPr>
          <p:sp>
            <p:nvSpPr>
              <p:cNvPr id="139" name="모서리가 둥근 직사각형 138"/>
              <p:cNvSpPr/>
              <p:nvPr/>
            </p:nvSpPr>
            <p:spPr>
              <a:xfrm>
                <a:off x="601434" y="3889416"/>
                <a:ext cx="620859" cy="585575"/>
              </a:xfrm>
              <a:prstGeom prst="roundRect">
                <a:avLst>
                  <a:gd name="adj" fmla="val 5755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40" name="모서리가 둥근 직사각형 139"/>
              <p:cNvSpPr/>
              <p:nvPr/>
            </p:nvSpPr>
            <p:spPr>
              <a:xfrm>
                <a:off x="620008" y="3922107"/>
                <a:ext cx="586781" cy="521261"/>
              </a:xfrm>
              <a:prstGeom prst="roundRect">
                <a:avLst>
                  <a:gd name="adj" fmla="val 5585"/>
                </a:avLst>
              </a:prstGeom>
              <a:solidFill>
                <a:srgbClr val="379384"/>
              </a:solidFill>
              <a:ln w="3175">
                <a:noFill/>
                <a:round/>
                <a:headEnd/>
                <a:tailEnd/>
              </a:ln>
              <a:effectLst>
                <a:innerShdw blurRad="50800">
                  <a:prstClr val="black">
                    <a:alpha val="56000"/>
                  </a:prstClr>
                </a:innerShdw>
              </a:effectLst>
            </p:spPr>
            <p:txBody>
              <a:bodyPr wrap="none" anchor="ctr"/>
              <a:lstStyle/>
              <a:p>
                <a:pPr algn="ctr"/>
                <a:endParaRPr lang="ko-KR" altLang="en-US" b="1">
                  <a:solidFill>
                    <a:prstClr val="black"/>
                  </a:solidFill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141" name="제목 114"/>
              <p:cNvSpPr txBox="1">
                <a:spLocks/>
              </p:cNvSpPr>
              <p:nvPr/>
            </p:nvSpPr>
            <p:spPr>
              <a:xfrm>
                <a:off x="486212" y="3970768"/>
                <a:ext cx="864000" cy="453478"/>
              </a:xfrm>
              <a:prstGeom prst="rect">
                <a:avLst/>
              </a:prstGeom>
              <a:effectLst>
                <a:outerShdw blurRad="76200" dir="5400000" algn="ctr" rotWithShape="0">
                  <a:sysClr val="windowText" lastClr="000000"/>
                </a:outerShdw>
              </a:effectLst>
            </p:spPr>
            <p:txBody>
              <a:bodyPr anchor="ctr" anchorCtr="0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330325" eaLnBrk="0" latinLnBrk="0" hangingPunct="0">
                  <a:spcAft>
                    <a:spcPts val="600"/>
                  </a:spcAft>
                  <a:buSzPct val="100000"/>
                  <a:defRPr/>
                </a:pPr>
                <a:r>
                  <a:rPr lang="en-US" altLang="ko-KR" sz="1400" kern="0" dirty="0">
                    <a:gradFill>
                      <a:gsLst>
                        <a:gs pos="100000">
                          <a:prstClr val="white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40" pitchFamily="18" charset="-127"/>
                    <a:ea typeface="-윤고딕340" pitchFamily="18" charset="-127"/>
                  </a:rPr>
                  <a:t>ICT </a:t>
                </a:r>
                <a:r>
                  <a:rPr lang="ko-KR" altLang="en-US" sz="1400" kern="0" dirty="0">
                    <a:gradFill>
                      <a:gsLst>
                        <a:gs pos="100000">
                          <a:prstClr val="white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40" pitchFamily="18" charset="-127"/>
                    <a:ea typeface="-윤고딕340" pitchFamily="18" charset="-127"/>
                  </a:rPr>
                  <a:t>글로벌 </a:t>
                </a:r>
                <a:endParaRPr lang="en-US" altLang="ko-KR" sz="1400" kern="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endParaRPr>
              </a:p>
              <a:p>
                <a:pPr algn="ctr" defTabSz="1330325" eaLnBrk="0" latinLnBrk="0" hangingPunct="0">
                  <a:spcAft>
                    <a:spcPts val="600"/>
                  </a:spcAft>
                  <a:buSzPct val="100000"/>
                  <a:defRPr/>
                </a:pPr>
                <a:r>
                  <a:rPr lang="ko-KR" altLang="en-US" sz="1400" kern="0" dirty="0" err="1" smtClean="0">
                    <a:gradFill>
                      <a:gsLst>
                        <a:gs pos="100000">
                          <a:prstClr val="white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40" pitchFamily="18" charset="-127"/>
                    <a:ea typeface="-윤고딕340" pitchFamily="18" charset="-127"/>
                  </a:rPr>
                  <a:t>협력단</a:t>
                </a:r>
                <a:endParaRPr lang="en-US" altLang="ko-KR" sz="1400" kern="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endParaRPr>
              </a:p>
            </p:txBody>
          </p:sp>
          <p:sp>
            <p:nvSpPr>
              <p:cNvPr id="142" name="타원 39"/>
              <p:cNvSpPr/>
              <p:nvPr/>
            </p:nvSpPr>
            <p:spPr>
              <a:xfrm flipH="1">
                <a:off x="618651" y="3893493"/>
                <a:ext cx="468514" cy="226863"/>
              </a:xfrm>
              <a:custGeom>
                <a:avLst/>
                <a:gdLst>
                  <a:gd name="connsiteX0" fmla="*/ 137486 w 4313088"/>
                  <a:gd name="connsiteY0" fmla="*/ 0 h 824899"/>
                  <a:gd name="connsiteX1" fmla="*/ 4175602 w 4313088"/>
                  <a:gd name="connsiteY1" fmla="*/ 0 h 824899"/>
                  <a:gd name="connsiteX2" fmla="*/ 4313088 w 4313088"/>
                  <a:gd name="connsiteY2" fmla="*/ 137486 h 824899"/>
                  <a:gd name="connsiteX3" fmla="*/ 4313088 w 4313088"/>
                  <a:gd name="connsiteY3" fmla="*/ 824899 h 824899"/>
                  <a:gd name="connsiteX4" fmla="*/ 4313088 w 4313088"/>
                  <a:gd name="connsiteY4" fmla="*/ 824899 h 824899"/>
                  <a:gd name="connsiteX5" fmla="*/ 0 w 4313088"/>
                  <a:gd name="connsiteY5" fmla="*/ 824899 h 824899"/>
                  <a:gd name="connsiteX6" fmla="*/ 0 w 4313088"/>
                  <a:gd name="connsiteY6" fmla="*/ 824899 h 824899"/>
                  <a:gd name="connsiteX7" fmla="*/ 0 w 4313088"/>
                  <a:gd name="connsiteY7" fmla="*/ 137486 h 824899"/>
                  <a:gd name="connsiteX8" fmla="*/ 137486 w 4313088"/>
                  <a:gd name="connsiteY8" fmla="*/ 0 h 824899"/>
                  <a:gd name="connsiteX0" fmla="*/ 137486 w 4313088"/>
                  <a:gd name="connsiteY0" fmla="*/ 0 h 824899"/>
                  <a:gd name="connsiteX1" fmla="*/ 4175602 w 4313088"/>
                  <a:gd name="connsiteY1" fmla="*/ 0 h 824899"/>
                  <a:gd name="connsiteX2" fmla="*/ 4313088 w 4313088"/>
                  <a:gd name="connsiteY2" fmla="*/ 137486 h 824899"/>
                  <a:gd name="connsiteX3" fmla="*/ 4313088 w 4313088"/>
                  <a:gd name="connsiteY3" fmla="*/ 824899 h 824899"/>
                  <a:gd name="connsiteX4" fmla="*/ 4313088 w 4313088"/>
                  <a:gd name="connsiteY4" fmla="*/ 824899 h 824899"/>
                  <a:gd name="connsiteX5" fmla="*/ 0 w 4313088"/>
                  <a:gd name="connsiteY5" fmla="*/ 824899 h 824899"/>
                  <a:gd name="connsiteX6" fmla="*/ 0 w 4313088"/>
                  <a:gd name="connsiteY6" fmla="*/ 137486 h 824899"/>
                  <a:gd name="connsiteX7" fmla="*/ 137486 w 4313088"/>
                  <a:gd name="connsiteY7" fmla="*/ 0 h 824899"/>
                  <a:gd name="connsiteX0" fmla="*/ 137486 w 4313088"/>
                  <a:gd name="connsiteY0" fmla="*/ 0 h 824899"/>
                  <a:gd name="connsiteX1" fmla="*/ 4175602 w 4313088"/>
                  <a:gd name="connsiteY1" fmla="*/ 0 h 824899"/>
                  <a:gd name="connsiteX2" fmla="*/ 4313088 w 4313088"/>
                  <a:gd name="connsiteY2" fmla="*/ 137486 h 824899"/>
                  <a:gd name="connsiteX3" fmla="*/ 4313088 w 4313088"/>
                  <a:gd name="connsiteY3" fmla="*/ 824899 h 824899"/>
                  <a:gd name="connsiteX4" fmla="*/ 4313088 w 4313088"/>
                  <a:gd name="connsiteY4" fmla="*/ 824899 h 824899"/>
                  <a:gd name="connsiteX5" fmla="*/ 0 w 4313088"/>
                  <a:gd name="connsiteY5" fmla="*/ 137486 h 824899"/>
                  <a:gd name="connsiteX6" fmla="*/ 137486 w 4313088"/>
                  <a:gd name="connsiteY6" fmla="*/ 0 h 824899"/>
                  <a:gd name="connsiteX0" fmla="*/ 0 w 4175602"/>
                  <a:gd name="connsiteY0" fmla="*/ 0 h 824899"/>
                  <a:gd name="connsiteX1" fmla="*/ 4038116 w 4175602"/>
                  <a:gd name="connsiteY1" fmla="*/ 0 h 824899"/>
                  <a:gd name="connsiteX2" fmla="*/ 4175602 w 4175602"/>
                  <a:gd name="connsiteY2" fmla="*/ 137486 h 824899"/>
                  <a:gd name="connsiteX3" fmla="*/ 4175602 w 4175602"/>
                  <a:gd name="connsiteY3" fmla="*/ 824899 h 824899"/>
                  <a:gd name="connsiteX4" fmla="*/ 4175602 w 4175602"/>
                  <a:gd name="connsiteY4" fmla="*/ 824899 h 824899"/>
                  <a:gd name="connsiteX5" fmla="*/ 0 w 4175602"/>
                  <a:gd name="connsiteY5" fmla="*/ 0 h 824899"/>
                  <a:gd name="connsiteX0" fmla="*/ 0 w 2841325"/>
                  <a:gd name="connsiteY0" fmla="*/ 9331 h 824899"/>
                  <a:gd name="connsiteX1" fmla="*/ 2703839 w 2841325"/>
                  <a:gd name="connsiteY1" fmla="*/ 0 h 824899"/>
                  <a:gd name="connsiteX2" fmla="*/ 2841325 w 2841325"/>
                  <a:gd name="connsiteY2" fmla="*/ 137486 h 824899"/>
                  <a:gd name="connsiteX3" fmla="*/ 2841325 w 2841325"/>
                  <a:gd name="connsiteY3" fmla="*/ 824899 h 824899"/>
                  <a:gd name="connsiteX4" fmla="*/ 2841325 w 2841325"/>
                  <a:gd name="connsiteY4" fmla="*/ 824899 h 824899"/>
                  <a:gd name="connsiteX5" fmla="*/ 0 w 2841325"/>
                  <a:gd name="connsiteY5" fmla="*/ 9331 h 824899"/>
                  <a:gd name="connsiteX0" fmla="*/ 0 w 2841325"/>
                  <a:gd name="connsiteY0" fmla="*/ 9331 h 824899"/>
                  <a:gd name="connsiteX1" fmla="*/ 2703839 w 2841325"/>
                  <a:gd name="connsiteY1" fmla="*/ 0 h 824899"/>
                  <a:gd name="connsiteX2" fmla="*/ 2841325 w 2841325"/>
                  <a:gd name="connsiteY2" fmla="*/ 137486 h 824899"/>
                  <a:gd name="connsiteX3" fmla="*/ 2841325 w 2841325"/>
                  <a:gd name="connsiteY3" fmla="*/ 824899 h 824899"/>
                  <a:gd name="connsiteX4" fmla="*/ 2841325 w 2841325"/>
                  <a:gd name="connsiteY4" fmla="*/ 824899 h 824899"/>
                  <a:gd name="connsiteX5" fmla="*/ 0 w 2841325"/>
                  <a:gd name="connsiteY5" fmla="*/ 9331 h 824899"/>
                  <a:gd name="connsiteX0" fmla="*/ 0 w 2841325"/>
                  <a:gd name="connsiteY0" fmla="*/ 9331 h 824899"/>
                  <a:gd name="connsiteX1" fmla="*/ 2703839 w 2841325"/>
                  <a:gd name="connsiteY1" fmla="*/ 0 h 824899"/>
                  <a:gd name="connsiteX2" fmla="*/ 2841325 w 2841325"/>
                  <a:gd name="connsiteY2" fmla="*/ 137486 h 824899"/>
                  <a:gd name="connsiteX3" fmla="*/ 2841325 w 2841325"/>
                  <a:gd name="connsiteY3" fmla="*/ 824899 h 824899"/>
                  <a:gd name="connsiteX4" fmla="*/ 2841325 w 2841325"/>
                  <a:gd name="connsiteY4" fmla="*/ 824899 h 824899"/>
                  <a:gd name="connsiteX5" fmla="*/ 0 w 2841325"/>
                  <a:gd name="connsiteY5" fmla="*/ 9331 h 824899"/>
                  <a:gd name="connsiteX0" fmla="*/ 0 w 2841325"/>
                  <a:gd name="connsiteY0" fmla="*/ 9331 h 824899"/>
                  <a:gd name="connsiteX1" fmla="*/ 2703839 w 2841325"/>
                  <a:gd name="connsiteY1" fmla="*/ 0 h 824899"/>
                  <a:gd name="connsiteX2" fmla="*/ 2841325 w 2841325"/>
                  <a:gd name="connsiteY2" fmla="*/ 137486 h 824899"/>
                  <a:gd name="connsiteX3" fmla="*/ 2841325 w 2841325"/>
                  <a:gd name="connsiteY3" fmla="*/ 824899 h 824899"/>
                  <a:gd name="connsiteX4" fmla="*/ 2841325 w 2841325"/>
                  <a:gd name="connsiteY4" fmla="*/ 824899 h 824899"/>
                  <a:gd name="connsiteX5" fmla="*/ 0 w 2841325"/>
                  <a:gd name="connsiteY5" fmla="*/ 9331 h 824899"/>
                  <a:gd name="connsiteX0" fmla="*/ 0 w 2841325"/>
                  <a:gd name="connsiteY0" fmla="*/ 9331 h 824899"/>
                  <a:gd name="connsiteX1" fmla="*/ 2703839 w 2841325"/>
                  <a:gd name="connsiteY1" fmla="*/ 0 h 824899"/>
                  <a:gd name="connsiteX2" fmla="*/ 2841325 w 2841325"/>
                  <a:gd name="connsiteY2" fmla="*/ 137486 h 824899"/>
                  <a:gd name="connsiteX3" fmla="*/ 2841325 w 2841325"/>
                  <a:gd name="connsiteY3" fmla="*/ 824899 h 824899"/>
                  <a:gd name="connsiteX4" fmla="*/ 2841325 w 2841325"/>
                  <a:gd name="connsiteY4" fmla="*/ 824899 h 824899"/>
                  <a:gd name="connsiteX5" fmla="*/ 0 w 2841325"/>
                  <a:gd name="connsiteY5" fmla="*/ 9331 h 824899"/>
                  <a:gd name="connsiteX0" fmla="*/ 0 w 2841325"/>
                  <a:gd name="connsiteY0" fmla="*/ 9331 h 824899"/>
                  <a:gd name="connsiteX1" fmla="*/ 2703839 w 2841325"/>
                  <a:gd name="connsiteY1" fmla="*/ 0 h 824899"/>
                  <a:gd name="connsiteX2" fmla="*/ 2841325 w 2841325"/>
                  <a:gd name="connsiteY2" fmla="*/ 137486 h 824899"/>
                  <a:gd name="connsiteX3" fmla="*/ 2841325 w 2841325"/>
                  <a:gd name="connsiteY3" fmla="*/ 824899 h 824899"/>
                  <a:gd name="connsiteX4" fmla="*/ 0 w 2841325"/>
                  <a:gd name="connsiteY4" fmla="*/ 9331 h 824899"/>
                  <a:gd name="connsiteX0" fmla="*/ 0 w 2841325"/>
                  <a:gd name="connsiteY0" fmla="*/ 9331 h 659799"/>
                  <a:gd name="connsiteX1" fmla="*/ 2703839 w 2841325"/>
                  <a:gd name="connsiteY1" fmla="*/ 0 h 659799"/>
                  <a:gd name="connsiteX2" fmla="*/ 2841325 w 2841325"/>
                  <a:gd name="connsiteY2" fmla="*/ 137486 h 659799"/>
                  <a:gd name="connsiteX3" fmla="*/ 2841325 w 2841325"/>
                  <a:gd name="connsiteY3" fmla="*/ 659799 h 659799"/>
                  <a:gd name="connsiteX4" fmla="*/ 0 w 2841325"/>
                  <a:gd name="connsiteY4" fmla="*/ 9331 h 659799"/>
                  <a:gd name="connsiteX0" fmla="*/ 0 w 2841325"/>
                  <a:gd name="connsiteY0" fmla="*/ 9331 h 659799"/>
                  <a:gd name="connsiteX1" fmla="*/ 2703839 w 2841325"/>
                  <a:gd name="connsiteY1" fmla="*/ 0 h 659799"/>
                  <a:gd name="connsiteX2" fmla="*/ 2841325 w 2841325"/>
                  <a:gd name="connsiteY2" fmla="*/ 137486 h 659799"/>
                  <a:gd name="connsiteX3" fmla="*/ 2841325 w 2841325"/>
                  <a:gd name="connsiteY3" fmla="*/ 659799 h 659799"/>
                  <a:gd name="connsiteX4" fmla="*/ 0 w 2841325"/>
                  <a:gd name="connsiteY4" fmla="*/ 9331 h 659799"/>
                  <a:gd name="connsiteX0" fmla="*/ 0 w 2841325"/>
                  <a:gd name="connsiteY0" fmla="*/ 9331 h 659799"/>
                  <a:gd name="connsiteX1" fmla="*/ 2703839 w 2841325"/>
                  <a:gd name="connsiteY1" fmla="*/ 0 h 659799"/>
                  <a:gd name="connsiteX2" fmla="*/ 2841325 w 2841325"/>
                  <a:gd name="connsiteY2" fmla="*/ 137486 h 659799"/>
                  <a:gd name="connsiteX3" fmla="*/ 2841325 w 2841325"/>
                  <a:gd name="connsiteY3" fmla="*/ 659799 h 659799"/>
                  <a:gd name="connsiteX4" fmla="*/ 0 w 2841325"/>
                  <a:gd name="connsiteY4" fmla="*/ 9331 h 659799"/>
                  <a:gd name="connsiteX0" fmla="*/ 0 w 2841325"/>
                  <a:gd name="connsiteY0" fmla="*/ 9331 h 583599"/>
                  <a:gd name="connsiteX1" fmla="*/ 2703839 w 2841325"/>
                  <a:gd name="connsiteY1" fmla="*/ 0 h 583599"/>
                  <a:gd name="connsiteX2" fmla="*/ 2841325 w 2841325"/>
                  <a:gd name="connsiteY2" fmla="*/ 137486 h 583599"/>
                  <a:gd name="connsiteX3" fmla="*/ 2841325 w 2841325"/>
                  <a:gd name="connsiteY3" fmla="*/ 583599 h 583599"/>
                  <a:gd name="connsiteX4" fmla="*/ 0 w 2841325"/>
                  <a:gd name="connsiteY4" fmla="*/ 9331 h 583599"/>
                  <a:gd name="connsiteX0" fmla="*/ 0 w 2841325"/>
                  <a:gd name="connsiteY0" fmla="*/ 9331 h 583599"/>
                  <a:gd name="connsiteX1" fmla="*/ 2703839 w 2841325"/>
                  <a:gd name="connsiteY1" fmla="*/ 0 h 583599"/>
                  <a:gd name="connsiteX2" fmla="*/ 2841325 w 2841325"/>
                  <a:gd name="connsiteY2" fmla="*/ 137486 h 583599"/>
                  <a:gd name="connsiteX3" fmla="*/ 2841325 w 2841325"/>
                  <a:gd name="connsiteY3" fmla="*/ 583599 h 583599"/>
                  <a:gd name="connsiteX4" fmla="*/ 0 w 2841325"/>
                  <a:gd name="connsiteY4" fmla="*/ 9331 h 583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1325" h="583599">
                    <a:moveTo>
                      <a:pt x="0" y="9331"/>
                    </a:moveTo>
                    <a:lnTo>
                      <a:pt x="2703839" y="0"/>
                    </a:lnTo>
                    <a:cubicBezTo>
                      <a:pt x="2779770" y="0"/>
                      <a:pt x="2841325" y="61555"/>
                      <a:pt x="2841325" y="137486"/>
                    </a:cubicBezTo>
                    <a:lnTo>
                      <a:pt x="2841325" y="583599"/>
                    </a:lnTo>
                    <a:cubicBezTo>
                      <a:pt x="2040267" y="-14224"/>
                      <a:pt x="1340808" y="92804"/>
                      <a:pt x="0" y="9331"/>
                    </a:cubicBezTo>
                    <a:close/>
                  </a:path>
                </a:pathLst>
              </a:custGeom>
              <a:solidFill>
                <a:schemeClr val="bg1">
                  <a:alpha val="1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47" name="직사각형 146"/>
          <p:cNvSpPr/>
          <p:nvPr/>
        </p:nvSpPr>
        <p:spPr>
          <a:xfrm>
            <a:off x="5726158" y="3816206"/>
            <a:ext cx="25968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463" indent="-144463" defTabSz="1330325" latinLnBrk="0">
              <a:spcAft>
                <a:spcPts val="60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ko-KR" sz="1200" kern="0" spc="-7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5G, </a:t>
            </a:r>
            <a:r>
              <a:rPr lang="en-US" altLang="ko-KR" sz="1200" kern="0" spc="-70" dirty="0" err="1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IoT</a:t>
            </a:r>
            <a:r>
              <a:rPr lang="ko-KR" altLang="en-US" sz="1200" kern="0" spc="-7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등 미래 유망분야 표준화 선도</a:t>
            </a:r>
            <a:endParaRPr lang="en-US" altLang="ko-KR" sz="1200" kern="0" spc="-7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  <a:sym typeface="Wingdings" panose="05000000000000000000" pitchFamily="2" charset="2"/>
            </a:endParaRPr>
          </a:p>
        </p:txBody>
      </p:sp>
      <p:sp>
        <p:nvSpPr>
          <p:cNvPr id="148" name="직사각형 147"/>
          <p:cNvSpPr/>
          <p:nvPr/>
        </p:nvSpPr>
        <p:spPr>
          <a:xfrm>
            <a:off x="5726158" y="4182878"/>
            <a:ext cx="25529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463" indent="-144463" defTabSz="1330325" latinLnBrk="0">
              <a:spcAft>
                <a:spcPts val="60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ko-KR" sz="1200" kern="0" spc="-7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ITU </a:t>
            </a:r>
            <a:r>
              <a:rPr lang="ko-KR" altLang="en-US" sz="1200" kern="0" spc="-7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등을 활용</a:t>
            </a:r>
            <a:r>
              <a:rPr lang="en-US" altLang="ko-KR" sz="1200" kern="0" spc="-7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,</a:t>
            </a:r>
            <a:r>
              <a:rPr lang="ko-KR" altLang="en-US" sz="1200" kern="0" spc="-7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국제표준화 적극 대응</a:t>
            </a:r>
            <a:endParaRPr lang="en-US" altLang="ko-KR" sz="1200" kern="0" spc="-7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49" name="직사각형 148"/>
          <p:cNvSpPr/>
          <p:nvPr/>
        </p:nvSpPr>
        <p:spPr>
          <a:xfrm>
            <a:off x="5726158" y="4716315"/>
            <a:ext cx="27546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463" indent="-144463" defTabSz="1330325" latinLnBrk="0">
              <a:spcAft>
                <a:spcPts val="60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ko-KR" altLang="en-US" sz="12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재난</a:t>
            </a:r>
            <a:r>
              <a:rPr lang="en-US" altLang="ko-KR" sz="12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,</a:t>
            </a:r>
            <a:r>
              <a:rPr lang="ko-KR" altLang="en-US" sz="12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안전</a:t>
            </a:r>
            <a:r>
              <a:rPr lang="en-US" altLang="ko-KR" sz="12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, ICT </a:t>
            </a:r>
            <a:r>
              <a:rPr lang="ko-KR" altLang="en-US" sz="12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융합 등 </a:t>
            </a:r>
            <a:r>
              <a:rPr lang="ko-KR" altLang="en-US" sz="12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성공모델 개발</a:t>
            </a:r>
            <a:endParaRPr lang="ko-KR" altLang="en-US" sz="1200" kern="0" spc="-7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53" name="자유형 152"/>
          <p:cNvSpPr/>
          <p:nvPr/>
        </p:nvSpPr>
        <p:spPr>
          <a:xfrm>
            <a:off x="4822473" y="3523773"/>
            <a:ext cx="3870385" cy="53836"/>
          </a:xfrm>
          <a:custGeom>
            <a:avLst/>
            <a:gdLst>
              <a:gd name="connsiteX0" fmla="*/ 0 w 3870385"/>
              <a:gd name="connsiteY0" fmla="*/ 0 h 0"/>
              <a:gd name="connsiteX1" fmla="*/ 3870385 w 387038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70385">
                <a:moveTo>
                  <a:pt x="0" y="0"/>
                </a:moveTo>
                <a:lnTo>
                  <a:pt x="3870385" y="0"/>
                </a:lnTo>
              </a:path>
            </a:pathLst>
          </a:custGeom>
          <a:noFill/>
          <a:ln w="3175" cap="rnd">
            <a:solidFill>
              <a:schemeClr val="bg1">
                <a:lumMod val="75000"/>
              </a:schemeClr>
            </a:solidFill>
            <a:prstDash val="dash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7" name="직사각형 156"/>
          <p:cNvSpPr/>
          <p:nvPr/>
        </p:nvSpPr>
        <p:spPr>
          <a:xfrm>
            <a:off x="5721748" y="5105451"/>
            <a:ext cx="25301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463" indent="-144463" defTabSz="1330325" latinLnBrk="0">
              <a:spcAft>
                <a:spcPts val="60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ko-KR" altLang="en-US" sz="1200" kern="0" spc="-1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안전 등 성공모델 </a:t>
            </a:r>
            <a:r>
              <a:rPr lang="en-US" altLang="ko-KR" sz="1200" kern="0" spc="-1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+ </a:t>
            </a:r>
            <a:r>
              <a:rPr lang="ko-KR" altLang="en-US" sz="1200" kern="0" spc="-1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컨설팅 </a:t>
            </a:r>
            <a:r>
              <a:rPr lang="en-US" altLang="ko-KR" sz="1200" kern="0" spc="-1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+ ICT </a:t>
            </a:r>
            <a:r>
              <a:rPr lang="ko-KR" altLang="en-US" sz="1200" kern="0" spc="-1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지원</a:t>
            </a:r>
            <a:endParaRPr lang="ko-KR" altLang="en-US" sz="1200" kern="0" spc="-10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grpSp>
        <p:nvGrpSpPr>
          <p:cNvPr id="25" name="그룹 157"/>
          <p:cNvGrpSpPr/>
          <p:nvPr/>
        </p:nvGrpSpPr>
        <p:grpSpPr>
          <a:xfrm>
            <a:off x="5747380" y="5667034"/>
            <a:ext cx="2727003" cy="768997"/>
            <a:chOff x="522266" y="4551336"/>
            <a:chExt cx="2517995" cy="768997"/>
          </a:xfrm>
        </p:grpSpPr>
        <p:sp>
          <p:nvSpPr>
            <p:cNvPr id="159" name="직사각형 158"/>
            <p:cNvSpPr/>
            <p:nvPr/>
          </p:nvSpPr>
          <p:spPr>
            <a:xfrm>
              <a:off x="522266" y="4551336"/>
              <a:ext cx="1484715" cy="276999"/>
            </a:xfrm>
            <a:prstGeom prst="rect">
              <a:avLst/>
            </a:prstGeom>
            <a:ln>
              <a:noFill/>
            </a:ln>
          </p:spPr>
          <p:txBody>
            <a:bodyPr wrap="square" lIns="0" rIns="0">
              <a:spAutoFit/>
            </a:bodyPr>
            <a:lstStyle/>
            <a:p>
              <a:pPr defTabSz="1330325" latinLnBrk="0">
                <a:spcAft>
                  <a:spcPts val="600"/>
                </a:spcAft>
                <a:buClr>
                  <a:prstClr val="black"/>
                </a:buClr>
                <a:buSzPct val="100000"/>
                <a:defRPr/>
              </a:pPr>
              <a:r>
                <a:rPr lang="ko-KR" altLang="en-US" sz="1200" kern="0" spc="-15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중남미</a:t>
              </a:r>
              <a:r>
                <a:rPr lang="en-US" altLang="ko-KR" sz="1200" kern="0" spc="-15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/</a:t>
              </a:r>
              <a:r>
                <a:rPr lang="ko-KR" altLang="en-US" sz="1200" kern="0" spc="-15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아프리카</a:t>
              </a:r>
              <a:r>
                <a:rPr lang="en-US" altLang="ko-KR" sz="1200" kern="0" spc="-15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/</a:t>
              </a:r>
              <a:r>
                <a:rPr lang="ko-KR" altLang="en-US" sz="1200" kern="0" spc="-15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아세안</a:t>
              </a:r>
              <a:endParaRPr lang="en-US" altLang="ko-KR" sz="1200" kern="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endParaRPr>
            </a:p>
          </p:txBody>
        </p:sp>
        <p:sp>
          <p:nvSpPr>
            <p:cNvPr id="160" name="직사각형 159"/>
            <p:cNvSpPr/>
            <p:nvPr/>
          </p:nvSpPr>
          <p:spPr>
            <a:xfrm>
              <a:off x="1809334" y="4551336"/>
              <a:ext cx="1230927" cy="27699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indent="-141288" algn="ctr" defTabSz="1330325" latinLnBrk="0">
                <a:spcAft>
                  <a:spcPts val="600"/>
                </a:spcAft>
                <a:buClr>
                  <a:prstClr val="black"/>
                </a:buClr>
                <a:buSzPct val="100000"/>
                <a:defRPr/>
              </a:pPr>
              <a:r>
                <a:rPr lang="ko-KR" altLang="en-US" sz="1200" kern="0" spc="-11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중  국</a:t>
              </a:r>
              <a:endParaRPr lang="en-US" altLang="ko-KR" sz="1200" kern="0" spc="-11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endParaRPr>
            </a:p>
          </p:txBody>
        </p:sp>
        <p:sp>
          <p:nvSpPr>
            <p:cNvPr id="161" name="직사각형 160"/>
            <p:cNvSpPr/>
            <p:nvPr/>
          </p:nvSpPr>
          <p:spPr>
            <a:xfrm>
              <a:off x="538858" y="4834252"/>
              <a:ext cx="1191135" cy="486081"/>
            </a:xfrm>
            <a:prstGeom prst="rect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72000" rIns="108000" bIns="36000">
              <a:spAutoFit/>
            </a:bodyPr>
            <a:lstStyle/>
            <a:p>
              <a:pPr marL="141288" indent="-141288" algn="ctr" defTabSz="1330325" eaLnBrk="0" latinLnBrk="0" hangingPunct="0">
                <a:spcAft>
                  <a:spcPts val="300"/>
                </a:spcAft>
                <a:buSzPct val="100000"/>
                <a:defRPr/>
              </a:pPr>
              <a:r>
                <a:rPr lang="en-US" altLang="ko-KR" sz="1100" kern="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ICT</a:t>
              </a:r>
              <a:r>
                <a:rPr lang="ko-KR" altLang="en-US" sz="1100" kern="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지원</a:t>
              </a:r>
              <a:r>
                <a:rPr lang="en-US" altLang="ko-KR" sz="1100" kern="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/</a:t>
              </a:r>
              <a:r>
                <a:rPr lang="ko-KR" altLang="en-US" sz="1100" kern="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교육센터</a:t>
              </a:r>
              <a:endParaRPr lang="en-US" altLang="ko-KR" sz="11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  <a:p>
              <a:pPr marL="141288" indent="-141288" algn="ctr" defTabSz="1330325" eaLnBrk="0" latinLnBrk="0" hangingPunct="0">
                <a:spcAft>
                  <a:spcPts val="300"/>
                </a:spcAft>
                <a:buSzPct val="100000"/>
                <a:defRPr/>
              </a:pPr>
              <a:r>
                <a:rPr lang="ko-KR" altLang="en-US" sz="1100" kern="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국제협력 강화</a:t>
              </a:r>
              <a:endParaRPr lang="en-US" altLang="ko-KR" sz="11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sp>
          <p:nvSpPr>
            <p:cNvPr id="162" name="직사각형 161"/>
            <p:cNvSpPr/>
            <p:nvPr/>
          </p:nvSpPr>
          <p:spPr>
            <a:xfrm>
              <a:off x="1821870" y="4834252"/>
              <a:ext cx="1217495" cy="486081"/>
            </a:xfrm>
            <a:prstGeom prst="rect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72000" rIns="108000" bIns="36000">
              <a:spAutoFit/>
            </a:bodyPr>
            <a:lstStyle/>
            <a:p>
              <a:pPr marL="141288" indent="-141288" algn="ctr" defTabSz="1330325" eaLnBrk="0" latinLnBrk="0" hangingPunct="0">
                <a:spcAft>
                  <a:spcPts val="300"/>
                </a:spcAft>
                <a:buSzPct val="100000"/>
                <a:defRPr/>
              </a:pPr>
              <a:r>
                <a:rPr lang="ko-KR" altLang="en-US" sz="1100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현지전문가 </a:t>
              </a:r>
              <a:r>
                <a:rPr lang="ko-KR" altLang="en-US" sz="1100" kern="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양성</a:t>
              </a:r>
              <a:endParaRPr lang="en-US" altLang="ko-KR" sz="11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  <a:p>
              <a:pPr marL="141288" indent="-141288" algn="ctr" defTabSz="1330325" eaLnBrk="0" latinLnBrk="0" hangingPunct="0">
                <a:spcAft>
                  <a:spcPts val="300"/>
                </a:spcAft>
                <a:buSzPct val="100000"/>
                <a:defRPr/>
              </a:pPr>
              <a:r>
                <a:rPr lang="en-US" altLang="ko-KR" sz="1100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K-Tech </a:t>
              </a:r>
              <a:r>
                <a:rPr lang="ko-KR" altLang="en-US" sz="1100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정례화</a:t>
              </a:r>
              <a:endParaRPr lang="en-US" altLang="ko-KR" sz="11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</p:grpSp>
      <p:sp>
        <p:nvSpPr>
          <p:cNvPr id="165" name="모서리가 둥근 직사각형 8"/>
          <p:cNvSpPr/>
          <p:nvPr/>
        </p:nvSpPr>
        <p:spPr>
          <a:xfrm>
            <a:off x="323528" y="1969802"/>
            <a:ext cx="4089852" cy="456600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ko-KR" altLang="en-US" sz="1300">
              <a:solidFill>
                <a:prstClr val="white"/>
              </a:solidFill>
              <a:cs typeface="Arial" pitchFamily="34" charset="0"/>
            </a:endParaRPr>
          </a:p>
        </p:txBody>
      </p:sp>
      <p:grpSp>
        <p:nvGrpSpPr>
          <p:cNvPr id="26" name="그룹 165"/>
          <p:cNvGrpSpPr/>
          <p:nvPr/>
        </p:nvGrpSpPr>
        <p:grpSpPr>
          <a:xfrm>
            <a:off x="369305" y="1888376"/>
            <a:ext cx="3981873" cy="423227"/>
            <a:chOff x="529067" y="1881061"/>
            <a:chExt cx="3981873" cy="466703"/>
          </a:xfrm>
        </p:grpSpPr>
        <p:grpSp>
          <p:nvGrpSpPr>
            <p:cNvPr id="27" name="그룹 71"/>
            <p:cNvGrpSpPr/>
            <p:nvPr/>
          </p:nvGrpSpPr>
          <p:grpSpPr>
            <a:xfrm>
              <a:off x="529067" y="1881061"/>
              <a:ext cx="3981873" cy="466703"/>
              <a:chOff x="471482" y="1390934"/>
              <a:chExt cx="4043874" cy="466703"/>
            </a:xfrm>
          </p:grpSpPr>
          <p:sp>
            <p:nvSpPr>
              <p:cNvPr id="169" name="모서리가 둥근 직사각형 168"/>
              <p:cNvSpPr/>
              <p:nvPr/>
            </p:nvSpPr>
            <p:spPr>
              <a:xfrm>
                <a:off x="511199" y="1390934"/>
                <a:ext cx="3957965" cy="466703"/>
              </a:xfrm>
              <a:prstGeom prst="roundRect">
                <a:avLst>
                  <a:gd name="adj" fmla="val 0"/>
                </a:avLst>
              </a:prstGeom>
              <a:solidFill>
                <a:srgbClr val="23639D"/>
              </a:solidFill>
              <a:ln w="6350">
                <a:solidFill>
                  <a:schemeClr val="bg1"/>
                </a:solidFill>
              </a:ln>
              <a:effectLst>
                <a:outerShdw blurRad="25400" dist="25400" dir="5400000" algn="t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solidFill>
                    <a:prstClr val="white"/>
                  </a:solidFill>
                </a:endParaRPr>
              </a:p>
            </p:txBody>
          </p:sp>
          <p:pic>
            <p:nvPicPr>
              <p:cNvPr id="170" name="Picture 2" descr="C:\Users\Administrator\Desktop\미래부가치평가\그림3.pn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544096" y="1431891"/>
                <a:ext cx="3140726" cy="4004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1" name="직사각형 170"/>
              <p:cNvSpPr/>
              <p:nvPr/>
            </p:nvSpPr>
            <p:spPr>
              <a:xfrm>
                <a:off x="530658" y="1407733"/>
                <a:ext cx="3919468" cy="45719"/>
              </a:xfrm>
              <a:prstGeom prst="rect">
                <a:avLst/>
              </a:prstGeom>
              <a:gradFill>
                <a:gsLst>
                  <a:gs pos="100000">
                    <a:schemeClr val="bg1">
                      <a:alpha val="4100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16200000" scaled="0"/>
              </a:gradFill>
              <a:ln w="22225">
                <a:noFill/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172" name="자유형 171"/>
              <p:cNvSpPr/>
              <p:nvPr/>
            </p:nvSpPr>
            <p:spPr>
              <a:xfrm>
                <a:off x="4465423" y="1395924"/>
                <a:ext cx="49933" cy="91981"/>
              </a:xfrm>
              <a:custGeom>
                <a:avLst/>
                <a:gdLst>
                  <a:gd name="connsiteX0" fmla="*/ 0 w 45991"/>
                  <a:gd name="connsiteY0" fmla="*/ 0 h 91981"/>
                  <a:gd name="connsiteX1" fmla="*/ 0 w 45991"/>
                  <a:gd name="connsiteY1" fmla="*/ 91981 h 91981"/>
                  <a:gd name="connsiteX2" fmla="*/ 45991 w 45991"/>
                  <a:gd name="connsiteY2" fmla="*/ 91981 h 91981"/>
                  <a:gd name="connsiteX3" fmla="*/ 0 w 45991"/>
                  <a:gd name="connsiteY3" fmla="*/ 0 h 91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991" h="91981">
                    <a:moveTo>
                      <a:pt x="0" y="0"/>
                    </a:moveTo>
                    <a:lnTo>
                      <a:pt x="0" y="91981"/>
                    </a:lnTo>
                    <a:lnTo>
                      <a:pt x="45991" y="919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15875" cap="rnd">
                <a:noFill/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3" name="자유형 172"/>
              <p:cNvSpPr/>
              <p:nvPr/>
            </p:nvSpPr>
            <p:spPr>
              <a:xfrm flipH="1">
                <a:off x="471482" y="1395924"/>
                <a:ext cx="49933" cy="91981"/>
              </a:xfrm>
              <a:custGeom>
                <a:avLst/>
                <a:gdLst>
                  <a:gd name="connsiteX0" fmla="*/ 0 w 45991"/>
                  <a:gd name="connsiteY0" fmla="*/ 0 h 91981"/>
                  <a:gd name="connsiteX1" fmla="*/ 0 w 45991"/>
                  <a:gd name="connsiteY1" fmla="*/ 91981 h 91981"/>
                  <a:gd name="connsiteX2" fmla="*/ 45991 w 45991"/>
                  <a:gd name="connsiteY2" fmla="*/ 91981 h 91981"/>
                  <a:gd name="connsiteX3" fmla="*/ 0 w 45991"/>
                  <a:gd name="connsiteY3" fmla="*/ 0 h 91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991" h="91981">
                    <a:moveTo>
                      <a:pt x="0" y="0"/>
                    </a:moveTo>
                    <a:lnTo>
                      <a:pt x="0" y="91981"/>
                    </a:lnTo>
                    <a:lnTo>
                      <a:pt x="45991" y="919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15875" cap="rnd">
                <a:noFill/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8" name="제목 114"/>
            <p:cNvSpPr txBox="1">
              <a:spLocks/>
            </p:cNvSpPr>
            <p:nvPr/>
          </p:nvSpPr>
          <p:spPr>
            <a:xfrm>
              <a:off x="692033" y="1953407"/>
              <a:ext cx="3707601" cy="305551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eaLnBrk="0" latinLnBrk="0" hangingPunct="0">
                <a:defRPr/>
              </a:pPr>
              <a:r>
                <a:rPr lang="en-US" altLang="ko-KR" sz="2000" b="1" kern="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itchFamily="34" charset="0"/>
                </a:rPr>
                <a:t>ICT </a:t>
              </a:r>
              <a:r>
                <a:rPr lang="ko-KR" altLang="en-US" sz="2000" b="1" kern="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itchFamily="34" charset="0"/>
                </a:rPr>
                <a:t>경쟁력 강화</a:t>
              </a:r>
            </a:p>
          </p:txBody>
        </p:sp>
      </p:grpSp>
      <p:grpSp>
        <p:nvGrpSpPr>
          <p:cNvPr id="28" name="그룹 174"/>
          <p:cNvGrpSpPr/>
          <p:nvPr/>
        </p:nvGrpSpPr>
        <p:grpSpPr>
          <a:xfrm>
            <a:off x="511944" y="6121191"/>
            <a:ext cx="3737851" cy="343647"/>
            <a:chOff x="641516" y="5895804"/>
            <a:chExt cx="7877122" cy="552702"/>
          </a:xfrm>
        </p:grpSpPr>
        <p:sp>
          <p:nvSpPr>
            <p:cNvPr id="176" name="모서리가 둥근 직사각형 8"/>
            <p:cNvSpPr/>
            <p:nvPr/>
          </p:nvSpPr>
          <p:spPr>
            <a:xfrm>
              <a:off x="641516" y="5895804"/>
              <a:ext cx="7818916" cy="552702"/>
            </a:xfrm>
            <a:prstGeom prst="roundRect">
              <a:avLst>
                <a:gd name="adj" fmla="val 0"/>
              </a:avLst>
            </a:prstGeom>
            <a:gradFill>
              <a:gsLst>
                <a:gs pos="100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  <a:ln w="6350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0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77" name="직사각형 176"/>
            <p:cNvSpPr/>
            <p:nvPr/>
          </p:nvSpPr>
          <p:spPr>
            <a:xfrm>
              <a:off x="641516" y="5895804"/>
              <a:ext cx="45719" cy="552702"/>
            </a:xfrm>
            <a:prstGeom prst="rect">
              <a:avLst/>
            </a:prstGeom>
            <a:solidFill>
              <a:srgbClr val="3D7AB1"/>
            </a:solidFill>
            <a:ln w="31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2000" b="1">
                <a:solidFill>
                  <a:prstClr val="black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78" name="직사각형 177"/>
            <p:cNvSpPr/>
            <p:nvPr/>
          </p:nvSpPr>
          <p:spPr>
            <a:xfrm>
              <a:off x="8414713" y="5895804"/>
              <a:ext cx="45719" cy="552702"/>
            </a:xfrm>
            <a:prstGeom prst="rect">
              <a:avLst/>
            </a:prstGeom>
            <a:solidFill>
              <a:srgbClr val="3D7AB1"/>
            </a:solidFill>
            <a:ln w="31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2000" b="1">
                <a:solidFill>
                  <a:prstClr val="black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79" name="TextBox 39"/>
            <p:cNvSpPr txBox="1">
              <a:spLocks noChangeArrowheads="1"/>
            </p:cNvSpPr>
            <p:nvPr/>
          </p:nvSpPr>
          <p:spPr bwMode="auto">
            <a:xfrm>
              <a:off x="735633" y="5897591"/>
              <a:ext cx="7783005" cy="544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r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defTabSz="1330325" latinLnBrk="0">
                <a:spcAft>
                  <a:spcPts val="600"/>
                </a:spcAft>
                <a:buSzPct val="100000"/>
                <a:defRPr/>
              </a:pPr>
              <a:r>
                <a:rPr lang="en-US" altLang="ko-KR" sz="1600" kern="0" dirty="0" smtClean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 </a:t>
              </a:r>
              <a:r>
                <a:rPr lang="en-US" altLang="ko-KR" sz="1600" b="1" kern="0" dirty="0" smtClean="0">
                  <a:gradFill>
                    <a:gsLst>
                      <a:gs pos="100000">
                        <a:srgbClr val="0070C0"/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ICT</a:t>
              </a:r>
              <a:r>
                <a:rPr lang="ko-KR" altLang="en-US" sz="1600" b="1" kern="0" dirty="0" smtClean="0">
                  <a:gradFill>
                    <a:gsLst>
                      <a:gs pos="100000">
                        <a:srgbClr val="0070C0"/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 경쟁력강화 종합전략</a:t>
              </a:r>
              <a:r>
                <a:rPr lang="en-US" altLang="ko-KR" sz="1200" b="1" kern="0" dirty="0" smtClean="0">
                  <a:gradFill>
                    <a:gsLst>
                      <a:gs pos="100000">
                        <a:srgbClr val="0070C0"/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(</a:t>
              </a:r>
              <a:r>
                <a:rPr lang="en-US" altLang="ko-KR" sz="1200" b="1" kern="0" dirty="0" smtClean="0">
                  <a:gradFill>
                    <a:gsLst>
                      <a:gs pos="100000">
                        <a:srgbClr val="0070C0"/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+mn-ea"/>
                  <a:ea typeface="+mn-ea"/>
                </a:rPr>
                <a:t>‘</a:t>
              </a:r>
              <a:r>
                <a:rPr lang="en-US" altLang="ko-KR" sz="1200" b="1" kern="0" dirty="0" smtClean="0">
                  <a:gradFill>
                    <a:gsLst>
                      <a:gs pos="100000">
                        <a:srgbClr val="0070C0"/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15.1</a:t>
              </a:r>
              <a:r>
                <a:rPr lang="ko-KR" altLang="en-US" sz="1200" b="1" kern="0" dirty="0" smtClean="0">
                  <a:gradFill>
                    <a:gsLst>
                      <a:gs pos="100000">
                        <a:srgbClr val="0070C0"/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분기</a:t>
              </a:r>
              <a:r>
                <a:rPr lang="en-US" altLang="ko-KR" sz="1200" b="1" kern="0" dirty="0" smtClean="0">
                  <a:gradFill>
                    <a:gsLst>
                      <a:gs pos="100000">
                        <a:srgbClr val="0070C0"/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)</a:t>
              </a:r>
              <a:endParaRPr lang="ko-KR" altLang="en-US" sz="1600" b="1" kern="0" dirty="0">
                <a:gradFill>
                  <a:gsLst>
                    <a:gs pos="100000">
                      <a:srgbClr val="0070C0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endParaRPr>
            </a:p>
          </p:txBody>
        </p:sp>
      </p:grpSp>
      <p:grpSp>
        <p:nvGrpSpPr>
          <p:cNvPr id="29" name="그룹 145"/>
          <p:cNvGrpSpPr/>
          <p:nvPr/>
        </p:nvGrpSpPr>
        <p:grpSpPr>
          <a:xfrm>
            <a:off x="1261549" y="4086980"/>
            <a:ext cx="3078681" cy="781145"/>
            <a:chOff x="9525" y="336688"/>
            <a:chExt cx="4102220" cy="558662"/>
          </a:xfrm>
        </p:grpSpPr>
        <p:sp>
          <p:nvSpPr>
            <p:cNvPr id="238" name="직사각형 237"/>
            <p:cNvSpPr/>
            <p:nvPr/>
          </p:nvSpPr>
          <p:spPr bwMode="auto">
            <a:xfrm>
              <a:off x="12828" y="336688"/>
              <a:ext cx="4098917" cy="558662"/>
            </a:xfrm>
            <a:prstGeom prst="rect">
              <a:avLst/>
            </a:prstGeom>
            <a:gradFill rotWithShape="1">
              <a:gsLst>
                <a:gs pos="833">
                  <a:srgbClr val="FFFFFF">
                    <a:alpha val="0"/>
                  </a:srgbClr>
                </a:gs>
                <a:gs pos="69550">
                  <a:srgbClr val="FFFFFF"/>
                </a:gs>
                <a:gs pos="25000">
                  <a:schemeClr val="bg1"/>
                </a:gs>
                <a:gs pos="100000">
                  <a:srgbClr val="FFFFFF">
                    <a:alpha val="0"/>
                  </a:srgbClr>
                </a:gs>
              </a:gsLst>
              <a:lin ang="21594000" scaled="0"/>
            </a:gradFill>
            <a:ln>
              <a:noFill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>
              <a:bevelT w="0" h="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atinLnBrk="0">
                <a:defRPr/>
              </a:pPr>
              <a:endParaRPr lang="ko-KR" altLang="en-US" sz="1200" kern="0" dirty="0" smtClean="0">
                <a:solidFill>
                  <a:srgbClr val="FFFF00"/>
                </a:solidFill>
                <a:latin typeface="HY헤드라인M"/>
                <a:ea typeface="HY헤드라인M"/>
              </a:endParaRPr>
            </a:p>
          </p:txBody>
        </p:sp>
        <p:grpSp>
          <p:nvGrpSpPr>
            <p:cNvPr id="30" name="그룹 339"/>
            <p:cNvGrpSpPr/>
            <p:nvPr/>
          </p:nvGrpSpPr>
          <p:grpSpPr>
            <a:xfrm>
              <a:off x="9525" y="336688"/>
              <a:ext cx="3935812" cy="558662"/>
              <a:chOff x="130761" y="336688"/>
              <a:chExt cx="3814576" cy="558662"/>
            </a:xfrm>
          </p:grpSpPr>
          <p:cxnSp>
            <p:nvCxnSpPr>
              <p:cNvPr id="240" name="직선 연결선 239"/>
              <p:cNvCxnSpPr/>
              <p:nvPr/>
            </p:nvCxnSpPr>
            <p:spPr bwMode="auto">
              <a:xfrm flipH="1">
                <a:off x="130761" y="336688"/>
                <a:ext cx="3814576" cy="0"/>
              </a:xfrm>
              <a:prstGeom prst="line">
                <a:avLst/>
              </a:prstGeom>
              <a:solidFill>
                <a:srgbClr val="0066FF"/>
              </a:solidFill>
              <a:ln w="3175" cap="flat" cmpd="sng" algn="ctr">
                <a:gradFill>
                  <a:gsLst>
                    <a:gs pos="0">
                      <a:srgbClr val="0070C0">
                        <a:alpha val="0"/>
                      </a:srgbClr>
                    </a:gs>
                    <a:gs pos="21000">
                      <a:schemeClr val="bg1">
                        <a:lumMod val="65000"/>
                      </a:schemeClr>
                    </a:gs>
                    <a:gs pos="79000">
                      <a:schemeClr val="bg1">
                        <a:lumMod val="75000"/>
                      </a:scheme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1" name="직선 연결선 240"/>
              <p:cNvCxnSpPr/>
              <p:nvPr/>
            </p:nvCxnSpPr>
            <p:spPr bwMode="auto">
              <a:xfrm flipH="1">
                <a:off x="130761" y="895350"/>
                <a:ext cx="3814576" cy="0"/>
              </a:xfrm>
              <a:prstGeom prst="line">
                <a:avLst/>
              </a:prstGeom>
              <a:solidFill>
                <a:srgbClr val="0066FF"/>
              </a:solidFill>
              <a:ln w="3175" cap="flat" cmpd="sng" algn="ctr">
                <a:gradFill>
                  <a:gsLst>
                    <a:gs pos="0">
                      <a:srgbClr val="0070C0">
                        <a:alpha val="0"/>
                      </a:srgbClr>
                    </a:gs>
                    <a:gs pos="21000">
                      <a:schemeClr val="bg1">
                        <a:lumMod val="65000"/>
                      </a:schemeClr>
                    </a:gs>
                    <a:gs pos="79000">
                      <a:schemeClr val="bg1">
                        <a:lumMod val="75000"/>
                      </a:scheme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31" name="그룹 232"/>
          <p:cNvGrpSpPr/>
          <p:nvPr/>
        </p:nvGrpSpPr>
        <p:grpSpPr>
          <a:xfrm>
            <a:off x="326450" y="4086991"/>
            <a:ext cx="1277476" cy="784263"/>
            <a:chOff x="486212" y="3889416"/>
            <a:chExt cx="864000" cy="585575"/>
          </a:xfrm>
        </p:grpSpPr>
        <p:sp>
          <p:nvSpPr>
            <p:cNvPr id="234" name="모서리가 둥근 직사각형 233"/>
            <p:cNvSpPr/>
            <p:nvPr/>
          </p:nvSpPr>
          <p:spPr>
            <a:xfrm>
              <a:off x="601434" y="3889416"/>
              <a:ext cx="620859" cy="585575"/>
            </a:xfrm>
            <a:prstGeom prst="roundRect">
              <a:avLst>
                <a:gd name="adj" fmla="val 5755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235" name="모서리가 둥근 직사각형 234"/>
            <p:cNvSpPr/>
            <p:nvPr/>
          </p:nvSpPr>
          <p:spPr>
            <a:xfrm>
              <a:off x="620008" y="3922107"/>
              <a:ext cx="586781" cy="521261"/>
            </a:xfrm>
            <a:prstGeom prst="roundRect">
              <a:avLst>
                <a:gd name="adj" fmla="val 5585"/>
              </a:avLst>
            </a:prstGeom>
            <a:solidFill>
              <a:srgbClr val="0070C0"/>
            </a:solidFill>
            <a:ln w="3175">
              <a:noFill/>
              <a:round/>
              <a:headEnd/>
              <a:tailEnd/>
            </a:ln>
            <a:effectLst>
              <a:innerShdw blurRad="50800">
                <a:prstClr val="black">
                  <a:alpha val="56000"/>
                </a:prstClr>
              </a:innerShdw>
            </a:effectLst>
          </p:spPr>
          <p:txBody>
            <a:bodyPr wrap="none" anchor="ctr"/>
            <a:lstStyle/>
            <a:p>
              <a:pPr algn="ctr"/>
              <a:endParaRPr lang="ko-KR" altLang="en-US" b="1">
                <a:solidFill>
                  <a:prstClr val="black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36" name="제목 114"/>
            <p:cNvSpPr txBox="1">
              <a:spLocks/>
            </p:cNvSpPr>
            <p:nvPr/>
          </p:nvSpPr>
          <p:spPr>
            <a:xfrm>
              <a:off x="486212" y="3952297"/>
              <a:ext cx="864000" cy="453478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1400" kern="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인프라 </a:t>
              </a:r>
              <a:r>
                <a:rPr lang="en-US" altLang="ko-KR" sz="1400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/>
              </a:r>
              <a:br>
                <a:rPr lang="en-US" altLang="ko-KR" sz="1400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</a:br>
              <a:r>
                <a:rPr lang="ko-KR" altLang="en-US" sz="1400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고도화</a:t>
              </a:r>
              <a:endParaRPr lang="ko-KR" altLang="en-US" sz="140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endParaRPr>
            </a:p>
          </p:txBody>
        </p:sp>
        <p:sp>
          <p:nvSpPr>
            <p:cNvPr id="237" name="타원 39"/>
            <p:cNvSpPr/>
            <p:nvPr/>
          </p:nvSpPr>
          <p:spPr>
            <a:xfrm flipH="1">
              <a:off x="618651" y="3893493"/>
              <a:ext cx="468514" cy="226863"/>
            </a:xfrm>
            <a:custGeom>
              <a:avLst/>
              <a:gdLst>
                <a:gd name="connsiteX0" fmla="*/ 137486 w 4313088"/>
                <a:gd name="connsiteY0" fmla="*/ 0 h 824899"/>
                <a:gd name="connsiteX1" fmla="*/ 4175602 w 4313088"/>
                <a:gd name="connsiteY1" fmla="*/ 0 h 824899"/>
                <a:gd name="connsiteX2" fmla="*/ 4313088 w 4313088"/>
                <a:gd name="connsiteY2" fmla="*/ 137486 h 824899"/>
                <a:gd name="connsiteX3" fmla="*/ 4313088 w 4313088"/>
                <a:gd name="connsiteY3" fmla="*/ 824899 h 824899"/>
                <a:gd name="connsiteX4" fmla="*/ 4313088 w 4313088"/>
                <a:gd name="connsiteY4" fmla="*/ 824899 h 824899"/>
                <a:gd name="connsiteX5" fmla="*/ 0 w 4313088"/>
                <a:gd name="connsiteY5" fmla="*/ 824899 h 824899"/>
                <a:gd name="connsiteX6" fmla="*/ 0 w 4313088"/>
                <a:gd name="connsiteY6" fmla="*/ 824899 h 824899"/>
                <a:gd name="connsiteX7" fmla="*/ 0 w 4313088"/>
                <a:gd name="connsiteY7" fmla="*/ 137486 h 824899"/>
                <a:gd name="connsiteX8" fmla="*/ 137486 w 4313088"/>
                <a:gd name="connsiteY8" fmla="*/ 0 h 824899"/>
                <a:gd name="connsiteX0" fmla="*/ 137486 w 4313088"/>
                <a:gd name="connsiteY0" fmla="*/ 0 h 824899"/>
                <a:gd name="connsiteX1" fmla="*/ 4175602 w 4313088"/>
                <a:gd name="connsiteY1" fmla="*/ 0 h 824899"/>
                <a:gd name="connsiteX2" fmla="*/ 4313088 w 4313088"/>
                <a:gd name="connsiteY2" fmla="*/ 137486 h 824899"/>
                <a:gd name="connsiteX3" fmla="*/ 4313088 w 4313088"/>
                <a:gd name="connsiteY3" fmla="*/ 824899 h 824899"/>
                <a:gd name="connsiteX4" fmla="*/ 4313088 w 4313088"/>
                <a:gd name="connsiteY4" fmla="*/ 824899 h 824899"/>
                <a:gd name="connsiteX5" fmla="*/ 0 w 4313088"/>
                <a:gd name="connsiteY5" fmla="*/ 824899 h 824899"/>
                <a:gd name="connsiteX6" fmla="*/ 0 w 4313088"/>
                <a:gd name="connsiteY6" fmla="*/ 137486 h 824899"/>
                <a:gd name="connsiteX7" fmla="*/ 137486 w 4313088"/>
                <a:gd name="connsiteY7" fmla="*/ 0 h 824899"/>
                <a:gd name="connsiteX0" fmla="*/ 137486 w 4313088"/>
                <a:gd name="connsiteY0" fmla="*/ 0 h 824899"/>
                <a:gd name="connsiteX1" fmla="*/ 4175602 w 4313088"/>
                <a:gd name="connsiteY1" fmla="*/ 0 h 824899"/>
                <a:gd name="connsiteX2" fmla="*/ 4313088 w 4313088"/>
                <a:gd name="connsiteY2" fmla="*/ 137486 h 824899"/>
                <a:gd name="connsiteX3" fmla="*/ 4313088 w 4313088"/>
                <a:gd name="connsiteY3" fmla="*/ 824899 h 824899"/>
                <a:gd name="connsiteX4" fmla="*/ 4313088 w 4313088"/>
                <a:gd name="connsiteY4" fmla="*/ 824899 h 824899"/>
                <a:gd name="connsiteX5" fmla="*/ 0 w 4313088"/>
                <a:gd name="connsiteY5" fmla="*/ 137486 h 824899"/>
                <a:gd name="connsiteX6" fmla="*/ 137486 w 4313088"/>
                <a:gd name="connsiteY6" fmla="*/ 0 h 824899"/>
                <a:gd name="connsiteX0" fmla="*/ 0 w 4175602"/>
                <a:gd name="connsiteY0" fmla="*/ 0 h 824899"/>
                <a:gd name="connsiteX1" fmla="*/ 4038116 w 4175602"/>
                <a:gd name="connsiteY1" fmla="*/ 0 h 824899"/>
                <a:gd name="connsiteX2" fmla="*/ 4175602 w 4175602"/>
                <a:gd name="connsiteY2" fmla="*/ 137486 h 824899"/>
                <a:gd name="connsiteX3" fmla="*/ 4175602 w 4175602"/>
                <a:gd name="connsiteY3" fmla="*/ 824899 h 824899"/>
                <a:gd name="connsiteX4" fmla="*/ 4175602 w 4175602"/>
                <a:gd name="connsiteY4" fmla="*/ 824899 h 824899"/>
                <a:gd name="connsiteX5" fmla="*/ 0 w 4175602"/>
                <a:gd name="connsiteY5" fmla="*/ 0 h 824899"/>
                <a:gd name="connsiteX0" fmla="*/ 0 w 2841325"/>
                <a:gd name="connsiteY0" fmla="*/ 9331 h 824899"/>
                <a:gd name="connsiteX1" fmla="*/ 2703839 w 2841325"/>
                <a:gd name="connsiteY1" fmla="*/ 0 h 824899"/>
                <a:gd name="connsiteX2" fmla="*/ 2841325 w 2841325"/>
                <a:gd name="connsiteY2" fmla="*/ 137486 h 824899"/>
                <a:gd name="connsiteX3" fmla="*/ 2841325 w 2841325"/>
                <a:gd name="connsiteY3" fmla="*/ 824899 h 824899"/>
                <a:gd name="connsiteX4" fmla="*/ 2841325 w 2841325"/>
                <a:gd name="connsiteY4" fmla="*/ 824899 h 824899"/>
                <a:gd name="connsiteX5" fmla="*/ 0 w 2841325"/>
                <a:gd name="connsiteY5" fmla="*/ 9331 h 824899"/>
                <a:gd name="connsiteX0" fmla="*/ 0 w 2841325"/>
                <a:gd name="connsiteY0" fmla="*/ 9331 h 824899"/>
                <a:gd name="connsiteX1" fmla="*/ 2703839 w 2841325"/>
                <a:gd name="connsiteY1" fmla="*/ 0 h 824899"/>
                <a:gd name="connsiteX2" fmla="*/ 2841325 w 2841325"/>
                <a:gd name="connsiteY2" fmla="*/ 137486 h 824899"/>
                <a:gd name="connsiteX3" fmla="*/ 2841325 w 2841325"/>
                <a:gd name="connsiteY3" fmla="*/ 824899 h 824899"/>
                <a:gd name="connsiteX4" fmla="*/ 2841325 w 2841325"/>
                <a:gd name="connsiteY4" fmla="*/ 824899 h 824899"/>
                <a:gd name="connsiteX5" fmla="*/ 0 w 2841325"/>
                <a:gd name="connsiteY5" fmla="*/ 9331 h 824899"/>
                <a:gd name="connsiteX0" fmla="*/ 0 w 2841325"/>
                <a:gd name="connsiteY0" fmla="*/ 9331 h 824899"/>
                <a:gd name="connsiteX1" fmla="*/ 2703839 w 2841325"/>
                <a:gd name="connsiteY1" fmla="*/ 0 h 824899"/>
                <a:gd name="connsiteX2" fmla="*/ 2841325 w 2841325"/>
                <a:gd name="connsiteY2" fmla="*/ 137486 h 824899"/>
                <a:gd name="connsiteX3" fmla="*/ 2841325 w 2841325"/>
                <a:gd name="connsiteY3" fmla="*/ 824899 h 824899"/>
                <a:gd name="connsiteX4" fmla="*/ 2841325 w 2841325"/>
                <a:gd name="connsiteY4" fmla="*/ 824899 h 824899"/>
                <a:gd name="connsiteX5" fmla="*/ 0 w 2841325"/>
                <a:gd name="connsiteY5" fmla="*/ 9331 h 824899"/>
                <a:gd name="connsiteX0" fmla="*/ 0 w 2841325"/>
                <a:gd name="connsiteY0" fmla="*/ 9331 h 824899"/>
                <a:gd name="connsiteX1" fmla="*/ 2703839 w 2841325"/>
                <a:gd name="connsiteY1" fmla="*/ 0 h 824899"/>
                <a:gd name="connsiteX2" fmla="*/ 2841325 w 2841325"/>
                <a:gd name="connsiteY2" fmla="*/ 137486 h 824899"/>
                <a:gd name="connsiteX3" fmla="*/ 2841325 w 2841325"/>
                <a:gd name="connsiteY3" fmla="*/ 824899 h 824899"/>
                <a:gd name="connsiteX4" fmla="*/ 2841325 w 2841325"/>
                <a:gd name="connsiteY4" fmla="*/ 824899 h 824899"/>
                <a:gd name="connsiteX5" fmla="*/ 0 w 2841325"/>
                <a:gd name="connsiteY5" fmla="*/ 9331 h 824899"/>
                <a:gd name="connsiteX0" fmla="*/ 0 w 2841325"/>
                <a:gd name="connsiteY0" fmla="*/ 9331 h 824899"/>
                <a:gd name="connsiteX1" fmla="*/ 2703839 w 2841325"/>
                <a:gd name="connsiteY1" fmla="*/ 0 h 824899"/>
                <a:gd name="connsiteX2" fmla="*/ 2841325 w 2841325"/>
                <a:gd name="connsiteY2" fmla="*/ 137486 h 824899"/>
                <a:gd name="connsiteX3" fmla="*/ 2841325 w 2841325"/>
                <a:gd name="connsiteY3" fmla="*/ 824899 h 824899"/>
                <a:gd name="connsiteX4" fmla="*/ 2841325 w 2841325"/>
                <a:gd name="connsiteY4" fmla="*/ 824899 h 824899"/>
                <a:gd name="connsiteX5" fmla="*/ 0 w 2841325"/>
                <a:gd name="connsiteY5" fmla="*/ 9331 h 824899"/>
                <a:gd name="connsiteX0" fmla="*/ 0 w 2841325"/>
                <a:gd name="connsiteY0" fmla="*/ 9331 h 824899"/>
                <a:gd name="connsiteX1" fmla="*/ 2703839 w 2841325"/>
                <a:gd name="connsiteY1" fmla="*/ 0 h 824899"/>
                <a:gd name="connsiteX2" fmla="*/ 2841325 w 2841325"/>
                <a:gd name="connsiteY2" fmla="*/ 137486 h 824899"/>
                <a:gd name="connsiteX3" fmla="*/ 2841325 w 2841325"/>
                <a:gd name="connsiteY3" fmla="*/ 824899 h 824899"/>
                <a:gd name="connsiteX4" fmla="*/ 0 w 2841325"/>
                <a:gd name="connsiteY4" fmla="*/ 9331 h 824899"/>
                <a:gd name="connsiteX0" fmla="*/ 0 w 2841325"/>
                <a:gd name="connsiteY0" fmla="*/ 9331 h 659799"/>
                <a:gd name="connsiteX1" fmla="*/ 2703839 w 2841325"/>
                <a:gd name="connsiteY1" fmla="*/ 0 h 659799"/>
                <a:gd name="connsiteX2" fmla="*/ 2841325 w 2841325"/>
                <a:gd name="connsiteY2" fmla="*/ 137486 h 659799"/>
                <a:gd name="connsiteX3" fmla="*/ 2841325 w 2841325"/>
                <a:gd name="connsiteY3" fmla="*/ 659799 h 659799"/>
                <a:gd name="connsiteX4" fmla="*/ 0 w 2841325"/>
                <a:gd name="connsiteY4" fmla="*/ 9331 h 659799"/>
                <a:gd name="connsiteX0" fmla="*/ 0 w 2841325"/>
                <a:gd name="connsiteY0" fmla="*/ 9331 h 659799"/>
                <a:gd name="connsiteX1" fmla="*/ 2703839 w 2841325"/>
                <a:gd name="connsiteY1" fmla="*/ 0 h 659799"/>
                <a:gd name="connsiteX2" fmla="*/ 2841325 w 2841325"/>
                <a:gd name="connsiteY2" fmla="*/ 137486 h 659799"/>
                <a:gd name="connsiteX3" fmla="*/ 2841325 w 2841325"/>
                <a:gd name="connsiteY3" fmla="*/ 659799 h 659799"/>
                <a:gd name="connsiteX4" fmla="*/ 0 w 2841325"/>
                <a:gd name="connsiteY4" fmla="*/ 9331 h 659799"/>
                <a:gd name="connsiteX0" fmla="*/ 0 w 2841325"/>
                <a:gd name="connsiteY0" fmla="*/ 9331 h 659799"/>
                <a:gd name="connsiteX1" fmla="*/ 2703839 w 2841325"/>
                <a:gd name="connsiteY1" fmla="*/ 0 h 659799"/>
                <a:gd name="connsiteX2" fmla="*/ 2841325 w 2841325"/>
                <a:gd name="connsiteY2" fmla="*/ 137486 h 659799"/>
                <a:gd name="connsiteX3" fmla="*/ 2841325 w 2841325"/>
                <a:gd name="connsiteY3" fmla="*/ 659799 h 659799"/>
                <a:gd name="connsiteX4" fmla="*/ 0 w 2841325"/>
                <a:gd name="connsiteY4" fmla="*/ 9331 h 659799"/>
                <a:gd name="connsiteX0" fmla="*/ 0 w 2841325"/>
                <a:gd name="connsiteY0" fmla="*/ 9331 h 583599"/>
                <a:gd name="connsiteX1" fmla="*/ 2703839 w 2841325"/>
                <a:gd name="connsiteY1" fmla="*/ 0 h 583599"/>
                <a:gd name="connsiteX2" fmla="*/ 2841325 w 2841325"/>
                <a:gd name="connsiteY2" fmla="*/ 137486 h 583599"/>
                <a:gd name="connsiteX3" fmla="*/ 2841325 w 2841325"/>
                <a:gd name="connsiteY3" fmla="*/ 583599 h 583599"/>
                <a:gd name="connsiteX4" fmla="*/ 0 w 2841325"/>
                <a:gd name="connsiteY4" fmla="*/ 9331 h 583599"/>
                <a:gd name="connsiteX0" fmla="*/ 0 w 2841325"/>
                <a:gd name="connsiteY0" fmla="*/ 9331 h 583599"/>
                <a:gd name="connsiteX1" fmla="*/ 2703839 w 2841325"/>
                <a:gd name="connsiteY1" fmla="*/ 0 h 583599"/>
                <a:gd name="connsiteX2" fmla="*/ 2841325 w 2841325"/>
                <a:gd name="connsiteY2" fmla="*/ 137486 h 583599"/>
                <a:gd name="connsiteX3" fmla="*/ 2841325 w 2841325"/>
                <a:gd name="connsiteY3" fmla="*/ 583599 h 583599"/>
                <a:gd name="connsiteX4" fmla="*/ 0 w 2841325"/>
                <a:gd name="connsiteY4" fmla="*/ 9331 h 583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1325" h="583599">
                  <a:moveTo>
                    <a:pt x="0" y="9331"/>
                  </a:moveTo>
                  <a:lnTo>
                    <a:pt x="2703839" y="0"/>
                  </a:lnTo>
                  <a:cubicBezTo>
                    <a:pt x="2779770" y="0"/>
                    <a:pt x="2841325" y="61555"/>
                    <a:pt x="2841325" y="137486"/>
                  </a:cubicBezTo>
                  <a:lnTo>
                    <a:pt x="2841325" y="583599"/>
                  </a:lnTo>
                  <a:cubicBezTo>
                    <a:pt x="2040267" y="-14224"/>
                    <a:pt x="1340808" y="92804"/>
                    <a:pt x="0" y="9331"/>
                  </a:cubicBezTo>
                  <a:close/>
                </a:path>
              </a:pathLst>
            </a:custGeom>
            <a:solidFill>
              <a:schemeClr val="bg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prstClr val="white"/>
                </a:solidFill>
              </a:endParaRPr>
            </a:p>
          </p:txBody>
        </p:sp>
      </p:grpSp>
      <p:grpSp>
        <p:nvGrpSpPr>
          <p:cNvPr id="224" name="그룹 241"/>
          <p:cNvGrpSpPr/>
          <p:nvPr/>
        </p:nvGrpSpPr>
        <p:grpSpPr>
          <a:xfrm>
            <a:off x="326450" y="4949676"/>
            <a:ext cx="4013780" cy="815335"/>
            <a:chOff x="486212" y="5395379"/>
            <a:chExt cx="4013780" cy="585575"/>
          </a:xfrm>
        </p:grpSpPr>
        <p:grpSp>
          <p:nvGrpSpPr>
            <p:cNvPr id="225" name="그룹 145"/>
            <p:cNvGrpSpPr/>
            <p:nvPr/>
          </p:nvGrpSpPr>
          <p:grpSpPr>
            <a:xfrm>
              <a:off x="1421311" y="5396291"/>
              <a:ext cx="3078681" cy="583247"/>
              <a:chOff x="9525" y="336688"/>
              <a:chExt cx="4102220" cy="558662"/>
            </a:xfrm>
          </p:grpSpPr>
          <p:sp>
            <p:nvSpPr>
              <p:cNvPr id="249" name="직사각형 248"/>
              <p:cNvSpPr/>
              <p:nvPr/>
            </p:nvSpPr>
            <p:spPr bwMode="auto">
              <a:xfrm>
                <a:off x="12828" y="336688"/>
                <a:ext cx="4098917" cy="558662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atinLnBrk="0">
                  <a:defRPr/>
                </a:pPr>
                <a:endParaRPr lang="ko-KR" altLang="en-US" sz="1200" kern="0" dirty="0" smtClean="0">
                  <a:solidFill>
                    <a:srgbClr val="FFFF00"/>
                  </a:solidFill>
                  <a:latin typeface="HY헤드라인M"/>
                  <a:ea typeface="HY헤드라인M"/>
                </a:endParaRPr>
              </a:p>
            </p:txBody>
          </p:sp>
          <p:grpSp>
            <p:nvGrpSpPr>
              <p:cNvPr id="226" name="그룹 339"/>
              <p:cNvGrpSpPr/>
              <p:nvPr/>
            </p:nvGrpSpPr>
            <p:grpSpPr>
              <a:xfrm>
                <a:off x="9525" y="336688"/>
                <a:ext cx="3935812" cy="558662"/>
                <a:chOff x="130761" y="336688"/>
                <a:chExt cx="3814576" cy="558662"/>
              </a:xfrm>
            </p:grpSpPr>
            <p:cxnSp>
              <p:nvCxnSpPr>
                <p:cNvPr id="251" name="직선 연결선 250"/>
                <p:cNvCxnSpPr/>
                <p:nvPr/>
              </p:nvCxnSpPr>
              <p:spPr bwMode="auto">
                <a:xfrm flipH="1">
                  <a:off x="130761" y="336688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317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chemeClr val="bg1">
                          <a:lumMod val="65000"/>
                        </a:schemeClr>
                      </a:gs>
                      <a:gs pos="79000">
                        <a:schemeClr val="bg1">
                          <a:lumMod val="75000"/>
                        </a:schemeClr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2" name="직선 연결선 251"/>
                <p:cNvCxnSpPr/>
                <p:nvPr/>
              </p:nvCxnSpPr>
              <p:spPr bwMode="auto">
                <a:xfrm flipH="1">
                  <a:off x="130761" y="895350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317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chemeClr val="bg1">
                          <a:lumMod val="65000"/>
                        </a:schemeClr>
                      </a:gs>
                      <a:gs pos="79000">
                        <a:schemeClr val="bg1">
                          <a:lumMod val="75000"/>
                        </a:schemeClr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grpSp>
          <p:nvGrpSpPr>
            <p:cNvPr id="227" name="그룹 243"/>
            <p:cNvGrpSpPr/>
            <p:nvPr/>
          </p:nvGrpSpPr>
          <p:grpSpPr>
            <a:xfrm>
              <a:off x="486212" y="5395379"/>
              <a:ext cx="1277476" cy="585575"/>
              <a:chOff x="486212" y="3889416"/>
              <a:chExt cx="864000" cy="585575"/>
            </a:xfrm>
          </p:grpSpPr>
          <p:sp>
            <p:nvSpPr>
              <p:cNvPr id="245" name="모서리가 둥근 직사각형 244"/>
              <p:cNvSpPr/>
              <p:nvPr/>
            </p:nvSpPr>
            <p:spPr>
              <a:xfrm>
                <a:off x="601434" y="3889416"/>
                <a:ext cx="620859" cy="585575"/>
              </a:xfrm>
              <a:prstGeom prst="roundRect">
                <a:avLst>
                  <a:gd name="adj" fmla="val 5755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246" name="모서리가 둥근 직사각형 245"/>
              <p:cNvSpPr/>
              <p:nvPr/>
            </p:nvSpPr>
            <p:spPr>
              <a:xfrm>
                <a:off x="620008" y="3922107"/>
                <a:ext cx="586781" cy="521261"/>
              </a:xfrm>
              <a:prstGeom prst="roundRect">
                <a:avLst>
                  <a:gd name="adj" fmla="val 5585"/>
                </a:avLst>
              </a:prstGeom>
              <a:solidFill>
                <a:srgbClr val="379384"/>
              </a:solidFill>
              <a:ln w="3175">
                <a:noFill/>
                <a:round/>
                <a:headEnd/>
                <a:tailEnd/>
              </a:ln>
              <a:effectLst>
                <a:innerShdw blurRad="50800">
                  <a:prstClr val="black">
                    <a:alpha val="56000"/>
                  </a:prstClr>
                </a:innerShdw>
              </a:effectLst>
            </p:spPr>
            <p:txBody>
              <a:bodyPr wrap="none" anchor="ctr"/>
              <a:lstStyle/>
              <a:p>
                <a:pPr algn="ctr"/>
                <a:endParaRPr lang="ko-KR" altLang="en-US" b="1">
                  <a:solidFill>
                    <a:prstClr val="black"/>
                  </a:solidFill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247" name="제목 114"/>
              <p:cNvSpPr txBox="1">
                <a:spLocks/>
              </p:cNvSpPr>
              <p:nvPr/>
            </p:nvSpPr>
            <p:spPr>
              <a:xfrm>
                <a:off x="486212" y="3952297"/>
                <a:ext cx="864000" cy="453478"/>
              </a:xfrm>
              <a:prstGeom prst="rect">
                <a:avLst/>
              </a:prstGeom>
              <a:effectLst>
                <a:outerShdw blurRad="76200" dir="5400000" algn="ctr" rotWithShape="0">
                  <a:sysClr val="windowText" lastClr="000000"/>
                </a:outerShdw>
              </a:effectLst>
            </p:spPr>
            <p:txBody>
              <a:bodyPr anchor="ctr" anchorCtr="0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330325" eaLnBrk="0" latinLnBrk="0" hangingPunct="0">
                  <a:spcAft>
                    <a:spcPts val="600"/>
                  </a:spcAft>
                  <a:buSzPct val="100000"/>
                  <a:defRPr/>
                </a:pPr>
                <a:r>
                  <a:rPr lang="en-US" altLang="ko-KR" sz="1400" kern="0" dirty="0" smtClean="0">
                    <a:gradFill>
                      <a:gsLst>
                        <a:gs pos="100000">
                          <a:prstClr val="white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40" pitchFamily="18" charset="-127"/>
                    <a:ea typeface="-윤고딕340" pitchFamily="18" charset="-127"/>
                  </a:rPr>
                  <a:t>ICT</a:t>
                </a:r>
                <a:br>
                  <a:rPr lang="en-US" altLang="ko-KR" sz="1400" kern="0" dirty="0" smtClean="0">
                    <a:gradFill>
                      <a:gsLst>
                        <a:gs pos="100000">
                          <a:prstClr val="white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40" pitchFamily="18" charset="-127"/>
                    <a:ea typeface="-윤고딕340" pitchFamily="18" charset="-127"/>
                  </a:rPr>
                </a:br>
                <a:r>
                  <a:rPr lang="ko-KR" altLang="en-US" sz="1400" kern="0" dirty="0" smtClean="0">
                    <a:gradFill>
                      <a:gsLst>
                        <a:gs pos="100000">
                          <a:prstClr val="white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40" pitchFamily="18" charset="-127"/>
                    <a:ea typeface="-윤고딕340" pitchFamily="18" charset="-127"/>
                  </a:rPr>
                  <a:t>역량강화</a:t>
                </a:r>
                <a:endParaRPr lang="ko-KR" altLang="en-US" sz="1400" kern="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endParaRPr>
              </a:p>
            </p:txBody>
          </p:sp>
          <p:sp>
            <p:nvSpPr>
              <p:cNvPr id="248" name="타원 39"/>
              <p:cNvSpPr/>
              <p:nvPr/>
            </p:nvSpPr>
            <p:spPr>
              <a:xfrm flipH="1">
                <a:off x="618651" y="3893493"/>
                <a:ext cx="468514" cy="226863"/>
              </a:xfrm>
              <a:custGeom>
                <a:avLst/>
                <a:gdLst>
                  <a:gd name="connsiteX0" fmla="*/ 137486 w 4313088"/>
                  <a:gd name="connsiteY0" fmla="*/ 0 h 824899"/>
                  <a:gd name="connsiteX1" fmla="*/ 4175602 w 4313088"/>
                  <a:gd name="connsiteY1" fmla="*/ 0 h 824899"/>
                  <a:gd name="connsiteX2" fmla="*/ 4313088 w 4313088"/>
                  <a:gd name="connsiteY2" fmla="*/ 137486 h 824899"/>
                  <a:gd name="connsiteX3" fmla="*/ 4313088 w 4313088"/>
                  <a:gd name="connsiteY3" fmla="*/ 824899 h 824899"/>
                  <a:gd name="connsiteX4" fmla="*/ 4313088 w 4313088"/>
                  <a:gd name="connsiteY4" fmla="*/ 824899 h 824899"/>
                  <a:gd name="connsiteX5" fmla="*/ 0 w 4313088"/>
                  <a:gd name="connsiteY5" fmla="*/ 824899 h 824899"/>
                  <a:gd name="connsiteX6" fmla="*/ 0 w 4313088"/>
                  <a:gd name="connsiteY6" fmla="*/ 824899 h 824899"/>
                  <a:gd name="connsiteX7" fmla="*/ 0 w 4313088"/>
                  <a:gd name="connsiteY7" fmla="*/ 137486 h 824899"/>
                  <a:gd name="connsiteX8" fmla="*/ 137486 w 4313088"/>
                  <a:gd name="connsiteY8" fmla="*/ 0 h 824899"/>
                  <a:gd name="connsiteX0" fmla="*/ 137486 w 4313088"/>
                  <a:gd name="connsiteY0" fmla="*/ 0 h 824899"/>
                  <a:gd name="connsiteX1" fmla="*/ 4175602 w 4313088"/>
                  <a:gd name="connsiteY1" fmla="*/ 0 h 824899"/>
                  <a:gd name="connsiteX2" fmla="*/ 4313088 w 4313088"/>
                  <a:gd name="connsiteY2" fmla="*/ 137486 h 824899"/>
                  <a:gd name="connsiteX3" fmla="*/ 4313088 w 4313088"/>
                  <a:gd name="connsiteY3" fmla="*/ 824899 h 824899"/>
                  <a:gd name="connsiteX4" fmla="*/ 4313088 w 4313088"/>
                  <a:gd name="connsiteY4" fmla="*/ 824899 h 824899"/>
                  <a:gd name="connsiteX5" fmla="*/ 0 w 4313088"/>
                  <a:gd name="connsiteY5" fmla="*/ 824899 h 824899"/>
                  <a:gd name="connsiteX6" fmla="*/ 0 w 4313088"/>
                  <a:gd name="connsiteY6" fmla="*/ 137486 h 824899"/>
                  <a:gd name="connsiteX7" fmla="*/ 137486 w 4313088"/>
                  <a:gd name="connsiteY7" fmla="*/ 0 h 824899"/>
                  <a:gd name="connsiteX0" fmla="*/ 137486 w 4313088"/>
                  <a:gd name="connsiteY0" fmla="*/ 0 h 824899"/>
                  <a:gd name="connsiteX1" fmla="*/ 4175602 w 4313088"/>
                  <a:gd name="connsiteY1" fmla="*/ 0 h 824899"/>
                  <a:gd name="connsiteX2" fmla="*/ 4313088 w 4313088"/>
                  <a:gd name="connsiteY2" fmla="*/ 137486 h 824899"/>
                  <a:gd name="connsiteX3" fmla="*/ 4313088 w 4313088"/>
                  <a:gd name="connsiteY3" fmla="*/ 824899 h 824899"/>
                  <a:gd name="connsiteX4" fmla="*/ 4313088 w 4313088"/>
                  <a:gd name="connsiteY4" fmla="*/ 824899 h 824899"/>
                  <a:gd name="connsiteX5" fmla="*/ 0 w 4313088"/>
                  <a:gd name="connsiteY5" fmla="*/ 137486 h 824899"/>
                  <a:gd name="connsiteX6" fmla="*/ 137486 w 4313088"/>
                  <a:gd name="connsiteY6" fmla="*/ 0 h 824899"/>
                  <a:gd name="connsiteX0" fmla="*/ 0 w 4175602"/>
                  <a:gd name="connsiteY0" fmla="*/ 0 h 824899"/>
                  <a:gd name="connsiteX1" fmla="*/ 4038116 w 4175602"/>
                  <a:gd name="connsiteY1" fmla="*/ 0 h 824899"/>
                  <a:gd name="connsiteX2" fmla="*/ 4175602 w 4175602"/>
                  <a:gd name="connsiteY2" fmla="*/ 137486 h 824899"/>
                  <a:gd name="connsiteX3" fmla="*/ 4175602 w 4175602"/>
                  <a:gd name="connsiteY3" fmla="*/ 824899 h 824899"/>
                  <a:gd name="connsiteX4" fmla="*/ 4175602 w 4175602"/>
                  <a:gd name="connsiteY4" fmla="*/ 824899 h 824899"/>
                  <a:gd name="connsiteX5" fmla="*/ 0 w 4175602"/>
                  <a:gd name="connsiteY5" fmla="*/ 0 h 824899"/>
                  <a:gd name="connsiteX0" fmla="*/ 0 w 2841325"/>
                  <a:gd name="connsiteY0" fmla="*/ 9331 h 824899"/>
                  <a:gd name="connsiteX1" fmla="*/ 2703839 w 2841325"/>
                  <a:gd name="connsiteY1" fmla="*/ 0 h 824899"/>
                  <a:gd name="connsiteX2" fmla="*/ 2841325 w 2841325"/>
                  <a:gd name="connsiteY2" fmla="*/ 137486 h 824899"/>
                  <a:gd name="connsiteX3" fmla="*/ 2841325 w 2841325"/>
                  <a:gd name="connsiteY3" fmla="*/ 824899 h 824899"/>
                  <a:gd name="connsiteX4" fmla="*/ 2841325 w 2841325"/>
                  <a:gd name="connsiteY4" fmla="*/ 824899 h 824899"/>
                  <a:gd name="connsiteX5" fmla="*/ 0 w 2841325"/>
                  <a:gd name="connsiteY5" fmla="*/ 9331 h 824899"/>
                  <a:gd name="connsiteX0" fmla="*/ 0 w 2841325"/>
                  <a:gd name="connsiteY0" fmla="*/ 9331 h 824899"/>
                  <a:gd name="connsiteX1" fmla="*/ 2703839 w 2841325"/>
                  <a:gd name="connsiteY1" fmla="*/ 0 h 824899"/>
                  <a:gd name="connsiteX2" fmla="*/ 2841325 w 2841325"/>
                  <a:gd name="connsiteY2" fmla="*/ 137486 h 824899"/>
                  <a:gd name="connsiteX3" fmla="*/ 2841325 w 2841325"/>
                  <a:gd name="connsiteY3" fmla="*/ 824899 h 824899"/>
                  <a:gd name="connsiteX4" fmla="*/ 2841325 w 2841325"/>
                  <a:gd name="connsiteY4" fmla="*/ 824899 h 824899"/>
                  <a:gd name="connsiteX5" fmla="*/ 0 w 2841325"/>
                  <a:gd name="connsiteY5" fmla="*/ 9331 h 824899"/>
                  <a:gd name="connsiteX0" fmla="*/ 0 w 2841325"/>
                  <a:gd name="connsiteY0" fmla="*/ 9331 h 824899"/>
                  <a:gd name="connsiteX1" fmla="*/ 2703839 w 2841325"/>
                  <a:gd name="connsiteY1" fmla="*/ 0 h 824899"/>
                  <a:gd name="connsiteX2" fmla="*/ 2841325 w 2841325"/>
                  <a:gd name="connsiteY2" fmla="*/ 137486 h 824899"/>
                  <a:gd name="connsiteX3" fmla="*/ 2841325 w 2841325"/>
                  <a:gd name="connsiteY3" fmla="*/ 824899 h 824899"/>
                  <a:gd name="connsiteX4" fmla="*/ 2841325 w 2841325"/>
                  <a:gd name="connsiteY4" fmla="*/ 824899 h 824899"/>
                  <a:gd name="connsiteX5" fmla="*/ 0 w 2841325"/>
                  <a:gd name="connsiteY5" fmla="*/ 9331 h 824899"/>
                  <a:gd name="connsiteX0" fmla="*/ 0 w 2841325"/>
                  <a:gd name="connsiteY0" fmla="*/ 9331 h 824899"/>
                  <a:gd name="connsiteX1" fmla="*/ 2703839 w 2841325"/>
                  <a:gd name="connsiteY1" fmla="*/ 0 h 824899"/>
                  <a:gd name="connsiteX2" fmla="*/ 2841325 w 2841325"/>
                  <a:gd name="connsiteY2" fmla="*/ 137486 h 824899"/>
                  <a:gd name="connsiteX3" fmla="*/ 2841325 w 2841325"/>
                  <a:gd name="connsiteY3" fmla="*/ 824899 h 824899"/>
                  <a:gd name="connsiteX4" fmla="*/ 2841325 w 2841325"/>
                  <a:gd name="connsiteY4" fmla="*/ 824899 h 824899"/>
                  <a:gd name="connsiteX5" fmla="*/ 0 w 2841325"/>
                  <a:gd name="connsiteY5" fmla="*/ 9331 h 824899"/>
                  <a:gd name="connsiteX0" fmla="*/ 0 w 2841325"/>
                  <a:gd name="connsiteY0" fmla="*/ 9331 h 824899"/>
                  <a:gd name="connsiteX1" fmla="*/ 2703839 w 2841325"/>
                  <a:gd name="connsiteY1" fmla="*/ 0 h 824899"/>
                  <a:gd name="connsiteX2" fmla="*/ 2841325 w 2841325"/>
                  <a:gd name="connsiteY2" fmla="*/ 137486 h 824899"/>
                  <a:gd name="connsiteX3" fmla="*/ 2841325 w 2841325"/>
                  <a:gd name="connsiteY3" fmla="*/ 824899 h 824899"/>
                  <a:gd name="connsiteX4" fmla="*/ 2841325 w 2841325"/>
                  <a:gd name="connsiteY4" fmla="*/ 824899 h 824899"/>
                  <a:gd name="connsiteX5" fmla="*/ 0 w 2841325"/>
                  <a:gd name="connsiteY5" fmla="*/ 9331 h 824899"/>
                  <a:gd name="connsiteX0" fmla="*/ 0 w 2841325"/>
                  <a:gd name="connsiteY0" fmla="*/ 9331 h 824899"/>
                  <a:gd name="connsiteX1" fmla="*/ 2703839 w 2841325"/>
                  <a:gd name="connsiteY1" fmla="*/ 0 h 824899"/>
                  <a:gd name="connsiteX2" fmla="*/ 2841325 w 2841325"/>
                  <a:gd name="connsiteY2" fmla="*/ 137486 h 824899"/>
                  <a:gd name="connsiteX3" fmla="*/ 2841325 w 2841325"/>
                  <a:gd name="connsiteY3" fmla="*/ 824899 h 824899"/>
                  <a:gd name="connsiteX4" fmla="*/ 0 w 2841325"/>
                  <a:gd name="connsiteY4" fmla="*/ 9331 h 824899"/>
                  <a:gd name="connsiteX0" fmla="*/ 0 w 2841325"/>
                  <a:gd name="connsiteY0" fmla="*/ 9331 h 659799"/>
                  <a:gd name="connsiteX1" fmla="*/ 2703839 w 2841325"/>
                  <a:gd name="connsiteY1" fmla="*/ 0 h 659799"/>
                  <a:gd name="connsiteX2" fmla="*/ 2841325 w 2841325"/>
                  <a:gd name="connsiteY2" fmla="*/ 137486 h 659799"/>
                  <a:gd name="connsiteX3" fmla="*/ 2841325 w 2841325"/>
                  <a:gd name="connsiteY3" fmla="*/ 659799 h 659799"/>
                  <a:gd name="connsiteX4" fmla="*/ 0 w 2841325"/>
                  <a:gd name="connsiteY4" fmla="*/ 9331 h 659799"/>
                  <a:gd name="connsiteX0" fmla="*/ 0 w 2841325"/>
                  <a:gd name="connsiteY0" fmla="*/ 9331 h 659799"/>
                  <a:gd name="connsiteX1" fmla="*/ 2703839 w 2841325"/>
                  <a:gd name="connsiteY1" fmla="*/ 0 h 659799"/>
                  <a:gd name="connsiteX2" fmla="*/ 2841325 w 2841325"/>
                  <a:gd name="connsiteY2" fmla="*/ 137486 h 659799"/>
                  <a:gd name="connsiteX3" fmla="*/ 2841325 w 2841325"/>
                  <a:gd name="connsiteY3" fmla="*/ 659799 h 659799"/>
                  <a:gd name="connsiteX4" fmla="*/ 0 w 2841325"/>
                  <a:gd name="connsiteY4" fmla="*/ 9331 h 659799"/>
                  <a:gd name="connsiteX0" fmla="*/ 0 w 2841325"/>
                  <a:gd name="connsiteY0" fmla="*/ 9331 h 659799"/>
                  <a:gd name="connsiteX1" fmla="*/ 2703839 w 2841325"/>
                  <a:gd name="connsiteY1" fmla="*/ 0 h 659799"/>
                  <a:gd name="connsiteX2" fmla="*/ 2841325 w 2841325"/>
                  <a:gd name="connsiteY2" fmla="*/ 137486 h 659799"/>
                  <a:gd name="connsiteX3" fmla="*/ 2841325 w 2841325"/>
                  <a:gd name="connsiteY3" fmla="*/ 659799 h 659799"/>
                  <a:gd name="connsiteX4" fmla="*/ 0 w 2841325"/>
                  <a:gd name="connsiteY4" fmla="*/ 9331 h 659799"/>
                  <a:gd name="connsiteX0" fmla="*/ 0 w 2841325"/>
                  <a:gd name="connsiteY0" fmla="*/ 9331 h 583599"/>
                  <a:gd name="connsiteX1" fmla="*/ 2703839 w 2841325"/>
                  <a:gd name="connsiteY1" fmla="*/ 0 h 583599"/>
                  <a:gd name="connsiteX2" fmla="*/ 2841325 w 2841325"/>
                  <a:gd name="connsiteY2" fmla="*/ 137486 h 583599"/>
                  <a:gd name="connsiteX3" fmla="*/ 2841325 w 2841325"/>
                  <a:gd name="connsiteY3" fmla="*/ 583599 h 583599"/>
                  <a:gd name="connsiteX4" fmla="*/ 0 w 2841325"/>
                  <a:gd name="connsiteY4" fmla="*/ 9331 h 583599"/>
                  <a:gd name="connsiteX0" fmla="*/ 0 w 2841325"/>
                  <a:gd name="connsiteY0" fmla="*/ 9331 h 583599"/>
                  <a:gd name="connsiteX1" fmla="*/ 2703839 w 2841325"/>
                  <a:gd name="connsiteY1" fmla="*/ 0 h 583599"/>
                  <a:gd name="connsiteX2" fmla="*/ 2841325 w 2841325"/>
                  <a:gd name="connsiteY2" fmla="*/ 137486 h 583599"/>
                  <a:gd name="connsiteX3" fmla="*/ 2841325 w 2841325"/>
                  <a:gd name="connsiteY3" fmla="*/ 583599 h 583599"/>
                  <a:gd name="connsiteX4" fmla="*/ 0 w 2841325"/>
                  <a:gd name="connsiteY4" fmla="*/ 9331 h 583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1325" h="583599">
                    <a:moveTo>
                      <a:pt x="0" y="9331"/>
                    </a:moveTo>
                    <a:lnTo>
                      <a:pt x="2703839" y="0"/>
                    </a:lnTo>
                    <a:cubicBezTo>
                      <a:pt x="2779770" y="0"/>
                      <a:pt x="2841325" y="61555"/>
                      <a:pt x="2841325" y="137486"/>
                    </a:cubicBezTo>
                    <a:lnTo>
                      <a:pt x="2841325" y="583599"/>
                    </a:lnTo>
                    <a:cubicBezTo>
                      <a:pt x="2040267" y="-14224"/>
                      <a:pt x="1340808" y="92804"/>
                      <a:pt x="0" y="9331"/>
                    </a:cubicBezTo>
                    <a:close/>
                  </a:path>
                </a:pathLst>
              </a:custGeom>
              <a:solidFill>
                <a:schemeClr val="bg1">
                  <a:alpha val="1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53" name="직사각형 252"/>
          <p:cNvSpPr/>
          <p:nvPr/>
        </p:nvSpPr>
        <p:spPr>
          <a:xfrm>
            <a:off x="1402403" y="4193346"/>
            <a:ext cx="24256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463" indent="-144463" defTabSz="1330325" latinLnBrk="0">
              <a:spcAft>
                <a:spcPts val="60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ko-KR" sz="1200" kern="0" spc="-7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5G : (</a:t>
            </a:r>
            <a:r>
              <a:rPr lang="en-US" altLang="ko-KR" sz="1200" kern="0" spc="-7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'15</a:t>
            </a:r>
            <a:r>
              <a:rPr lang="en-US" altLang="ko-KR" sz="1200" kern="0" spc="-7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) </a:t>
            </a:r>
            <a:r>
              <a:rPr lang="ko-KR" altLang="en-US" sz="1200" kern="0" spc="-70" dirty="0" err="1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로드맵</a:t>
            </a:r>
            <a:r>
              <a:rPr lang="en-US" altLang="ko-KR" sz="1200" kern="0" spc="-7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en-US" altLang="ko-KR" sz="1200" kern="0" spc="-7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/>
                <a:ea typeface="-윤고딕330"/>
                <a:sym typeface="Wingdings" panose="05000000000000000000" pitchFamily="2" charset="2"/>
              </a:rPr>
              <a:t>→</a:t>
            </a:r>
            <a:r>
              <a:rPr lang="en-US" altLang="ko-KR" sz="1200" kern="0" spc="-7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  <a:sym typeface="Wingdings" panose="05000000000000000000" pitchFamily="2" charset="2"/>
              </a:rPr>
              <a:t> </a:t>
            </a:r>
            <a:r>
              <a:rPr lang="en-US" altLang="ko-KR" sz="1200" kern="0" spc="-7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  <a:sym typeface="Wingdings" panose="05000000000000000000" pitchFamily="2" charset="2"/>
              </a:rPr>
              <a:t>(</a:t>
            </a:r>
            <a:r>
              <a:rPr lang="en-US" altLang="ko-KR" sz="1200" kern="0" spc="-7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  <a:sym typeface="Wingdings" panose="05000000000000000000" pitchFamily="2" charset="2"/>
              </a:rPr>
              <a:t>'18</a:t>
            </a:r>
            <a:r>
              <a:rPr lang="en-US" altLang="ko-KR" sz="1200" kern="0" spc="-7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  <a:sym typeface="Wingdings" panose="05000000000000000000" pitchFamily="2" charset="2"/>
              </a:rPr>
              <a:t>) </a:t>
            </a:r>
            <a:r>
              <a:rPr lang="ko-KR" altLang="en-US" sz="1200" kern="0" spc="-7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  <a:sym typeface="Wingdings" panose="05000000000000000000" pitchFamily="2" charset="2"/>
              </a:rPr>
              <a:t>평창시연</a:t>
            </a:r>
            <a:endParaRPr lang="en-US" altLang="ko-KR" sz="1200" kern="0" spc="-7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  <a:sym typeface="Wingdings" panose="05000000000000000000" pitchFamily="2" charset="2"/>
            </a:endParaRPr>
          </a:p>
        </p:txBody>
      </p:sp>
      <p:sp>
        <p:nvSpPr>
          <p:cNvPr id="254" name="직사각형 253"/>
          <p:cNvSpPr/>
          <p:nvPr/>
        </p:nvSpPr>
        <p:spPr>
          <a:xfrm>
            <a:off x="1404152" y="4498982"/>
            <a:ext cx="25167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463" indent="-144463" defTabSz="1330325" latinLnBrk="0">
              <a:spcAft>
                <a:spcPts val="60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ko-KR" altLang="en-US" sz="1200" kern="0" spc="-7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기가인터넷 </a:t>
            </a:r>
            <a:r>
              <a:rPr lang="en-US" altLang="ko-KR" sz="1200" kern="0" spc="-7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: </a:t>
            </a:r>
            <a:r>
              <a:rPr lang="en-US" altLang="ko-KR" sz="1200" kern="0" spc="-7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(</a:t>
            </a:r>
            <a:r>
              <a:rPr lang="en-US" altLang="ko-KR" sz="1200" kern="0" spc="-7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'15</a:t>
            </a:r>
            <a:r>
              <a:rPr lang="en-US" altLang="ko-KR" sz="1200" kern="0" spc="-7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) 40% </a:t>
            </a:r>
            <a:r>
              <a:rPr lang="en-US" altLang="ko-KR" sz="1200" kern="0" spc="-7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→ </a:t>
            </a:r>
            <a:r>
              <a:rPr lang="en-US" altLang="ko-KR" sz="1200" kern="0" spc="-7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(</a:t>
            </a:r>
            <a:r>
              <a:rPr lang="en-US" altLang="ko-KR" sz="1200" kern="0" spc="-7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'17) </a:t>
            </a:r>
            <a:r>
              <a:rPr lang="en-US" altLang="ko-KR" sz="1200" kern="0" spc="-7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90%</a:t>
            </a:r>
            <a:endParaRPr lang="en-US" altLang="ko-KR" sz="1200" kern="0" spc="-7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grpSp>
        <p:nvGrpSpPr>
          <p:cNvPr id="228" name="그룹 124"/>
          <p:cNvGrpSpPr/>
          <p:nvPr/>
        </p:nvGrpSpPr>
        <p:grpSpPr>
          <a:xfrm rot="10800000" flipV="1">
            <a:off x="1580922" y="5754919"/>
            <a:ext cx="1639020" cy="369528"/>
            <a:chOff x="3522933" y="2998606"/>
            <a:chExt cx="3416900" cy="770347"/>
          </a:xfrm>
        </p:grpSpPr>
        <p:pic>
          <p:nvPicPr>
            <p:cNvPr id="259" name="Picture 5" descr="E:\PNG\화살표\화살살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522933" y="2998606"/>
              <a:ext cx="3416900" cy="770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0" name="Picture 5" descr="E:\PNG\화살표\화살살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522933" y="2998606"/>
              <a:ext cx="3416900" cy="770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1" name="직사각형 260"/>
          <p:cNvSpPr/>
          <p:nvPr/>
        </p:nvSpPr>
        <p:spPr bwMode="auto">
          <a:xfrm>
            <a:off x="554210" y="1044914"/>
            <a:ext cx="8734749" cy="571745"/>
          </a:xfrm>
          <a:prstGeom prst="rect">
            <a:avLst/>
          </a:prstGeom>
          <a:gradFill rotWithShape="1">
            <a:gsLst>
              <a:gs pos="833">
                <a:srgbClr val="FFFFFF">
                  <a:alpha val="0"/>
                </a:srgbClr>
              </a:gs>
              <a:gs pos="69550">
                <a:srgbClr val="FFFFFF"/>
              </a:gs>
              <a:gs pos="25000">
                <a:schemeClr val="bg1"/>
              </a:gs>
              <a:gs pos="100000">
                <a:srgbClr val="FFFFFF">
                  <a:alpha val="0"/>
                </a:srgbClr>
              </a:gs>
            </a:gsLst>
            <a:lin ang="21594000" scaled="0"/>
          </a:gradFill>
          <a:ln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0"/>
            </a:lightRig>
          </a:scene3d>
          <a:sp3d>
            <a:bevelT w="0" h="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atinLnBrk="0">
              <a:defRPr/>
            </a:pPr>
            <a:endParaRPr lang="ko-KR" altLang="en-US" kern="0">
              <a:solidFill>
                <a:srgbClr val="FFFF00"/>
              </a:solidFill>
            </a:endParaRPr>
          </a:p>
        </p:txBody>
      </p:sp>
      <p:cxnSp>
        <p:nvCxnSpPr>
          <p:cNvPr id="262" name="직선 연결선 261"/>
          <p:cNvCxnSpPr/>
          <p:nvPr/>
        </p:nvCxnSpPr>
        <p:spPr bwMode="auto">
          <a:xfrm flipH="1">
            <a:off x="547171" y="1044916"/>
            <a:ext cx="8387174" cy="0"/>
          </a:xfrm>
          <a:prstGeom prst="line">
            <a:avLst/>
          </a:prstGeom>
          <a:solidFill>
            <a:srgbClr val="0066FF"/>
          </a:solidFill>
          <a:ln w="9525" cap="flat" cmpd="sng" algn="ctr">
            <a:gradFill>
              <a:gsLst>
                <a:gs pos="0">
                  <a:srgbClr val="0070C0">
                    <a:alpha val="0"/>
                  </a:srgbClr>
                </a:gs>
                <a:gs pos="21000">
                  <a:srgbClr val="0070C0"/>
                </a:gs>
                <a:gs pos="79000">
                  <a:srgbClr val="0070C0"/>
                </a:gs>
                <a:gs pos="100000">
                  <a:srgbClr val="FFFFFF">
                    <a:lumMod val="85000"/>
                    <a:alpha val="0"/>
                  </a:srgbClr>
                </a:gs>
              </a:gsLst>
              <a:lin ang="108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3" name="직선 연결선 262"/>
          <p:cNvCxnSpPr/>
          <p:nvPr/>
        </p:nvCxnSpPr>
        <p:spPr bwMode="auto">
          <a:xfrm flipH="1">
            <a:off x="547171" y="1619400"/>
            <a:ext cx="8387174" cy="0"/>
          </a:xfrm>
          <a:prstGeom prst="line">
            <a:avLst/>
          </a:prstGeom>
          <a:solidFill>
            <a:srgbClr val="0066FF"/>
          </a:solidFill>
          <a:ln w="9525" cap="flat" cmpd="sng" algn="ctr">
            <a:gradFill>
              <a:gsLst>
                <a:gs pos="0">
                  <a:srgbClr val="0070C0">
                    <a:alpha val="0"/>
                  </a:srgbClr>
                </a:gs>
                <a:gs pos="21000">
                  <a:srgbClr val="0070C0"/>
                </a:gs>
                <a:gs pos="79000">
                  <a:srgbClr val="0070C0"/>
                </a:gs>
                <a:gs pos="100000">
                  <a:srgbClr val="FFFFFF">
                    <a:lumMod val="85000"/>
                    <a:alpha val="0"/>
                  </a:srgbClr>
                </a:gs>
              </a:gsLst>
              <a:lin ang="108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4" name="직사각형 263"/>
          <p:cNvSpPr/>
          <p:nvPr/>
        </p:nvSpPr>
        <p:spPr>
          <a:xfrm>
            <a:off x="331147" y="1030287"/>
            <a:ext cx="8741788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latinLnBrk="0" hangingPunct="0">
              <a:lnSpc>
                <a:spcPct val="120000"/>
              </a:lnSpc>
              <a:spcAft>
                <a:spcPts val="600"/>
              </a:spcAft>
              <a:buSzPct val="100000"/>
              <a:defRPr/>
            </a:pPr>
            <a:r>
              <a:rPr lang="en-US" altLang="ko-KR" sz="2600" b="1" kern="0" spc="-27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rPr>
              <a:t>ICT </a:t>
            </a:r>
            <a:r>
              <a:rPr lang="ko-KR" altLang="en-US" sz="2600" b="1" kern="0" spc="-27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rPr>
              <a:t>산업을 튼튼히 하고</a:t>
            </a:r>
            <a:r>
              <a:rPr lang="en-US" altLang="ko-KR" sz="2600" b="1" kern="0" spc="-27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rPr>
              <a:t>, </a:t>
            </a:r>
            <a:r>
              <a:rPr lang="ko-KR" altLang="en-US" sz="2600" b="1" kern="0" spc="-27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rPr>
              <a:t>글로벌 진출을 본격화 하겠습니다</a:t>
            </a:r>
            <a:r>
              <a:rPr lang="en-US" altLang="ko-KR" sz="2600" b="1" kern="0" spc="-27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rPr>
              <a:t>. </a:t>
            </a:r>
            <a:endParaRPr lang="ko-KR" altLang="en-US" sz="2600" b="1" kern="0" spc="-270" dirty="0">
              <a:gradFill>
                <a:gsLst>
                  <a:gs pos="100000">
                    <a:srgbClr val="0070C0"/>
                  </a:gs>
                  <a:gs pos="0">
                    <a:srgbClr val="1F497D">
                      <a:lumMod val="75000"/>
                    </a:srgbClr>
                  </a:gs>
                </a:gsLst>
                <a:lin ang="5400000" scaled="0"/>
              </a:gradFill>
              <a:latin typeface="-윤고딕340" panose="02030504000101010101" pitchFamily="18" charset="-127"/>
              <a:ea typeface="-윤고딕340" panose="02030504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65" name="TextBox 264"/>
          <p:cNvSpPr txBox="1"/>
          <p:nvPr/>
        </p:nvSpPr>
        <p:spPr bwMode="auto">
          <a:xfrm>
            <a:off x="478159" y="242257"/>
            <a:ext cx="3054041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00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1. </a:t>
            </a:r>
            <a:r>
              <a:rPr lang="ko-KR" altLang="en-US" sz="300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성장동력 </a:t>
            </a:r>
            <a:r>
              <a:rPr lang="ko-KR" altLang="en-US" sz="3000" spc="-150" dirty="0" err="1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재점화</a:t>
            </a:r>
            <a:endParaRPr lang="ko-KR" altLang="en-US" sz="3000" spc="-15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40" pitchFamily="18" charset="-127"/>
              <a:ea typeface="-윤고딕340" pitchFamily="18" charset="-127"/>
            </a:endParaRPr>
          </a:p>
        </p:txBody>
      </p:sp>
      <p:grpSp>
        <p:nvGrpSpPr>
          <p:cNvPr id="229" name="그룹 265"/>
          <p:cNvGrpSpPr/>
          <p:nvPr/>
        </p:nvGrpSpPr>
        <p:grpSpPr>
          <a:xfrm>
            <a:off x="6695666" y="481896"/>
            <a:ext cx="2034326" cy="333943"/>
            <a:chOff x="5957544" y="497136"/>
            <a:chExt cx="2034326" cy="333943"/>
          </a:xfrm>
        </p:grpSpPr>
        <p:sp>
          <p:nvSpPr>
            <p:cNvPr id="267" name="모서리가 둥근 직사각형 266"/>
            <p:cNvSpPr/>
            <p:nvPr/>
          </p:nvSpPr>
          <p:spPr>
            <a:xfrm>
              <a:off x="6035047" y="525727"/>
              <a:ext cx="812855" cy="25059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 w="952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268" name="Text Box 5"/>
            <p:cNvSpPr txBox="1">
              <a:spLocks noChangeArrowheads="1"/>
            </p:cNvSpPr>
            <p:nvPr/>
          </p:nvSpPr>
          <p:spPr bwMode="auto">
            <a:xfrm>
              <a:off x="6807082" y="507914"/>
              <a:ext cx="118478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latinLnBrk="0" hangingPunct="1">
                <a:defRPr/>
              </a:pPr>
              <a:r>
                <a:rPr lang="ko-KR" altLang="en-US" sz="1500" kern="0" spc="-90" dirty="0">
                  <a:gradFill>
                    <a:gsLst>
                      <a:gs pos="100000">
                        <a:srgbClr val="4F81BD">
                          <a:lumMod val="75000"/>
                        </a:srgbClr>
                      </a:gs>
                      <a:gs pos="100000">
                        <a:srgbClr val="00589A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미래성장동력</a:t>
              </a:r>
            </a:p>
          </p:txBody>
        </p:sp>
        <p:sp>
          <p:nvSpPr>
            <p:cNvPr id="269" name="TextBox 268"/>
            <p:cNvSpPr txBox="1"/>
            <p:nvPr/>
          </p:nvSpPr>
          <p:spPr>
            <a:xfrm>
              <a:off x="5957544" y="497136"/>
              <a:ext cx="9678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base">
                <a:spcAft>
                  <a:spcPct val="0"/>
                </a:spcAft>
                <a:buClr>
                  <a:prstClr val="black">
                    <a:lumMod val="85000"/>
                    <a:lumOff val="15000"/>
                  </a:prstClr>
                </a:buClr>
              </a:pPr>
              <a:r>
                <a:rPr kumimoji="1" lang="ko-KR" altLang="en-US" sz="1400" b="1" spc="-40" dirty="0">
                  <a:gradFill>
                    <a:gsLst>
                      <a:gs pos="100000">
                        <a:prstClr val="white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미래대비</a:t>
              </a:r>
            </a:p>
          </p:txBody>
        </p:sp>
      </p:grpSp>
      <p:grpSp>
        <p:nvGrpSpPr>
          <p:cNvPr id="230" name="그룹 269"/>
          <p:cNvGrpSpPr/>
          <p:nvPr/>
        </p:nvGrpSpPr>
        <p:grpSpPr>
          <a:xfrm>
            <a:off x="7399362" y="1099116"/>
            <a:ext cx="1345395" cy="447157"/>
            <a:chOff x="8316416" y="1086644"/>
            <a:chExt cx="1345395" cy="447157"/>
          </a:xfrm>
        </p:grpSpPr>
        <p:pic>
          <p:nvPicPr>
            <p:cNvPr id="271" name="그림 27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6416" y="1086644"/>
              <a:ext cx="537619" cy="245315"/>
            </a:xfrm>
            <a:prstGeom prst="rect">
              <a:avLst/>
            </a:prstGeom>
          </p:spPr>
        </p:pic>
        <p:pic>
          <p:nvPicPr>
            <p:cNvPr id="272" name="그림 27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8957" y="1363518"/>
              <a:ext cx="611206" cy="170283"/>
            </a:xfrm>
            <a:prstGeom prst="rect">
              <a:avLst/>
            </a:prstGeom>
          </p:spPr>
        </p:pic>
        <p:pic>
          <p:nvPicPr>
            <p:cNvPr id="273" name="그림 27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6496" y="1124744"/>
              <a:ext cx="469662" cy="211270"/>
            </a:xfrm>
            <a:prstGeom prst="rect">
              <a:avLst/>
            </a:prstGeom>
          </p:spPr>
        </p:pic>
        <p:pic>
          <p:nvPicPr>
            <p:cNvPr id="274" name="Picture 2" descr="N:\.공유받은 폴더\2015미래부-업무보고\1.9작업\국민안전처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6497" y="1368887"/>
              <a:ext cx="625314" cy="16464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7" name="Picture 3" descr="C:\Users\Administrator\Desktop\1.11일-합본\Untitled-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518" y="2529994"/>
            <a:ext cx="1524592" cy="9937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1" name="그룹 205"/>
          <p:cNvGrpSpPr/>
          <p:nvPr/>
        </p:nvGrpSpPr>
        <p:grpSpPr>
          <a:xfrm>
            <a:off x="506626" y="2399247"/>
            <a:ext cx="1759119" cy="379452"/>
            <a:chOff x="513721" y="2006793"/>
            <a:chExt cx="887482" cy="784263"/>
          </a:xfrm>
        </p:grpSpPr>
        <p:sp>
          <p:nvSpPr>
            <p:cNvPr id="207" name="모서리가 둥근 직사각형 206"/>
            <p:cNvSpPr/>
            <p:nvPr/>
          </p:nvSpPr>
          <p:spPr>
            <a:xfrm>
              <a:off x="513721" y="2006793"/>
              <a:ext cx="887482" cy="784263"/>
            </a:xfrm>
            <a:prstGeom prst="roundRect">
              <a:avLst>
                <a:gd name="adj" fmla="val 5755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208" name="모서리가 둥근 직사각형 207"/>
            <p:cNvSpPr/>
            <p:nvPr/>
          </p:nvSpPr>
          <p:spPr>
            <a:xfrm>
              <a:off x="524275" y="2050576"/>
              <a:ext cx="867591" cy="698127"/>
            </a:xfrm>
            <a:prstGeom prst="roundRect">
              <a:avLst>
                <a:gd name="adj" fmla="val 5585"/>
              </a:avLst>
            </a:prstGeom>
            <a:solidFill>
              <a:srgbClr val="0070C0"/>
            </a:solidFill>
            <a:ln w="3175">
              <a:noFill/>
              <a:round/>
              <a:headEnd/>
              <a:tailEnd/>
            </a:ln>
            <a:effectLst>
              <a:innerShdw blurRad="50800">
                <a:prstClr val="black">
                  <a:alpha val="56000"/>
                </a:prstClr>
              </a:innerShdw>
            </a:effectLst>
          </p:spPr>
          <p:txBody>
            <a:bodyPr wrap="none" anchor="ctr"/>
            <a:lstStyle/>
            <a:p>
              <a:pPr algn="ctr"/>
              <a:endParaRPr lang="ko-KR" altLang="en-US" b="1">
                <a:solidFill>
                  <a:prstClr val="black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09" name="타원 39"/>
            <p:cNvSpPr/>
            <p:nvPr/>
          </p:nvSpPr>
          <p:spPr>
            <a:xfrm flipH="1">
              <a:off x="522269" y="2012254"/>
              <a:ext cx="370648" cy="611788"/>
            </a:xfrm>
            <a:custGeom>
              <a:avLst/>
              <a:gdLst>
                <a:gd name="connsiteX0" fmla="*/ 137486 w 4313088"/>
                <a:gd name="connsiteY0" fmla="*/ 0 h 824899"/>
                <a:gd name="connsiteX1" fmla="*/ 4175602 w 4313088"/>
                <a:gd name="connsiteY1" fmla="*/ 0 h 824899"/>
                <a:gd name="connsiteX2" fmla="*/ 4313088 w 4313088"/>
                <a:gd name="connsiteY2" fmla="*/ 137486 h 824899"/>
                <a:gd name="connsiteX3" fmla="*/ 4313088 w 4313088"/>
                <a:gd name="connsiteY3" fmla="*/ 824899 h 824899"/>
                <a:gd name="connsiteX4" fmla="*/ 4313088 w 4313088"/>
                <a:gd name="connsiteY4" fmla="*/ 824899 h 824899"/>
                <a:gd name="connsiteX5" fmla="*/ 0 w 4313088"/>
                <a:gd name="connsiteY5" fmla="*/ 824899 h 824899"/>
                <a:gd name="connsiteX6" fmla="*/ 0 w 4313088"/>
                <a:gd name="connsiteY6" fmla="*/ 824899 h 824899"/>
                <a:gd name="connsiteX7" fmla="*/ 0 w 4313088"/>
                <a:gd name="connsiteY7" fmla="*/ 137486 h 824899"/>
                <a:gd name="connsiteX8" fmla="*/ 137486 w 4313088"/>
                <a:gd name="connsiteY8" fmla="*/ 0 h 824899"/>
                <a:gd name="connsiteX0" fmla="*/ 137486 w 4313088"/>
                <a:gd name="connsiteY0" fmla="*/ 0 h 824899"/>
                <a:gd name="connsiteX1" fmla="*/ 4175602 w 4313088"/>
                <a:gd name="connsiteY1" fmla="*/ 0 h 824899"/>
                <a:gd name="connsiteX2" fmla="*/ 4313088 w 4313088"/>
                <a:gd name="connsiteY2" fmla="*/ 137486 h 824899"/>
                <a:gd name="connsiteX3" fmla="*/ 4313088 w 4313088"/>
                <a:gd name="connsiteY3" fmla="*/ 824899 h 824899"/>
                <a:gd name="connsiteX4" fmla="*/ 4313088 w 4313088"/>
                <a:gd name="connsiteY4" fmla="*/ 824899 h 824899"/>
                <a:gd name="connsiteX5" fmla="*/ 0 w 4313088"/>
                <a:gd name="connsiteY5" fmla="*/ 824899 h 824899"/>
                <a:gd name="connsiteX6" fmla="*/ 0 w 4313088"/>
                <a:gd name="connsiteY6" fmla="*/ 137486 h 824899"/>
                <a:gd name="connsiteX7" fmla="*/ 137486 w 4313088"/>
                <a:gd name="connsiteY7" fmla="*/ 0 h 824899"/>
                <a:gd name="connsiteX0" fmla="*/ 137486 w 4313088"/>
                <a:gd name="connsiteY0" fmla="*/ 0 h 824899"/>
                <a:gd name="connsiteX1" fmla="*/ 4175602 w 4313088"/>
                <a:gd name="connsiteY1" fmla="*/ 0 h 824899"/>
                <a:gd name="connsiteX2" fmla="*/ 4313088 w 4313088"/>
                <a:gd name="connsiteY2" fmla="*/ 137486 h 824899"/>
                <a:gd name="connsiteX3" fmla="*/ 4313088 w 4313088"/>
                <a:gd name="connsiteY3" fmla="*/ 824899 h 824899"/>
                <a:gd name="connsiteX4" fmla="*/ 4313088 w 4313088"/>
                <a:gd name="connsiteY4" fmla="*/ 824899 h 824899"/>
                <a:gd name="connsiteX5" fmla="*/ 0 w 4313088"/>
                <a:gd name="connsiteY5" fmla="*/ 137486 h 824899"/>
                <a:gd name="connsiteX6" fmla="*/ 137486 w 4313088"/>
                <a:gd name="connsiteY6" fmla="*/ 0 h 824899"/>
                <a:gd name="connsiteX0" fmla="*/ 0 w 4175602"/>
                <a:gd name="connsiteY0" fmla="*/ 0 h 824899"/>
                <a:gd name="connsiteX1" fmla="*/ 4038116 w 4175602"/>
                <a:gd name="connsiteY1" fmla="*/ 0 h 824899"/>
                <a:gd name="connsiteX2" fmla="*/ 4175602 w 4175602"/>
                <a:gd name="connsiteY2" fmla="*/ 137486 h 824899"/>
                <a:gd name="connsiteX3" fmla="*/ 4175602 w 4175602"/>
                <a:gd name="connsiteY3" fmla="*/ 824899 h 824899"/>
                <a:gd name="connsiteX4" fmla="*/ 4175602 w 4175602"/>
                <a:gd name="connsiteY4" fmla="*/ 824899 h 824899"/>
                <a:gd name="connsiteX5" fmla="*/ 0 w 4175602"/>
                <a:gd name="connsiteY5" fmla="*/ 0 h 824899"/>
                <a:gd name="connsiteX0" fmla="*/ 0 w 2841325"/>
                <a:gd name="connsiteY0" fmla="*/ 9331 h 824899"/>
                <a:gd name="connsiteX1" fmla="*/ 2703839 w 2841325"/>
                <a:gd name="connsiteY1" fmla="*/ 0 h 824899"/>
                <a:gd name="connsiteX2" fmla="*/ 2841325 w 2841325"/>
                <a:gd name="connsiteY2" fmla="*/ 137486 h 824899"/>
                <a:gd name="connsiteX3" fmla="*/ 2841325 w 2841325"/>
                <a:gd name="connsiteY3" fmla="*/ 824899 h 824899"/>
                <a:gd name="connsiteX4" fmla="*/ 2841325 w 2841325"/>
                <a:gd name="connsiteY4" fmla="*/ 824899 h 824899"/>
                <a:gd name="connsiteX5" fmla="*/ 0 w 2841325"/>
                <a:gd name="connsiteY5" fmla="*/ 9331 h 824899"/>
                <a:gd name="connsiteX0" fmla="*/ 0 w 2841325"/>
                <a:gd name="connsiteY0" fmla="*/ 9331 h 824899"/>
                <a:gd name="connsiteX1" fmla="*/ 2703839 w 2841325"/>
                <a:gd name="connsiteY1" fmla="*/ 0 h 824899"/>
                <a:gd name="connsiteX2" fmla="*/ 2841325 w 2841325"/>
                <a:gd name="connsiteY2" fmla="*/ 137486 h 824899"/>
                <a:gd name="connsiteX3" fmla="*/ 2841325 w 2841325"/>
                <a:gd name="connsiteY3" fmla="*/ 824899 h 824899"/>
                <a:gd name="connsiteX4" fmla="*/ 2841325 w 2841325"/>
                <a:gd name="connsiteY4" fmla="*/ 824899 h 824899"/>
                <a:gd name="connsiteX5" fmla="*/ 0 w 2841325"/>
                <a:gd name="connsiteY5" fmla="*/ 9331 h 824899"/>
                <a:gd name="connsiteX0" fmla="*/ 0 w 2841325"/>
                <a:gd name="connsiteY0" fmla="*/ 9331 h 824899"/>
                <a:gd name="connsiteX1" fmla="*/ 2703839 w 2841325"/>
                <a:gd name="connsiteY1" fmla="*/ 0 h 824899"/>
                <a:gd name="connsiteX2" fmla="*/ 2841325 w 2841325"/>
                <a:gd name="connsiteY2" fmla="*/ 137486 h 824899"/>
                <a:gd name="connsiteX3" fmla="*/ 2841325 w 2841325"/>
                <a:gd name="connsiteY3" fmla="*/ 824899 h 824899"/>
                <a:gd name="connsiteX4" fmla="*/ 2841325 w 2841325"/>
                <a:gd name="connsiteY4" fmla="*/ 824899 h 824899"/>
                <a:gd name="connsiteX5" fmla="*/ 0 w 2841325"/>
                <a:gd name="connsiteY5" fmla="*/ 9331 h 824899"/>
                <a:gd name="connsiteX0" fmla="*/ 0 w 2841325"/>
                <a:gd name="connsiteY0" fmla="*/ 9331 h 824899"/>
                <a:gd name="connsiteX1" fmla="*/ 2703839 w 2841325"/>
                <a:gd name="connsiteY1" fmla="*/ 0 h 824899"/>
                <a:gd name="connsiteX2" fmla="*/ 2841325 w 2841325"/>
                <a:gd name="connsiteY2" fmla="*/ 137486 h 824899"/>
                <a:gd name="connsiteX3" fmla="*/ 2841325 w 2841325"/>
                <a:gd name="connsiteY3" fmla="*/ 824899 h 824899"/>
                <a:gd name="connsiteX4" fmla="*/ 2841325 w 2841325"/>
                <a:gd name="connsiteY4" fmla="*/ 824899 h 824899"/>
                <a:gd name="connsiteX5" fmla="*/ 0 w 2841325"/>
                <a:gd name="connsiteY5" fmla="*/ 9331 h 824899"/>
                <a:gd name="connsiteX0" fmla="*/ 0 w 2841325"/>
                <a:gd name="connsiteY0" fmla="*/ 9331 h 824899"/>
                <a:gd name="connsiteX1" fmla="*/ 2703839 w 2841325"/>
                <a:gd name="connsiteY1" fmla="*/ 0 h 824899"/>
                <a:gd name="connsiteX2" fmla="*/ 2841325 w 2841325"/>
                <a:gd name="connsiteY2" fmla="*/ 137486 h 824899"/>
                <a:gd name="connsiteX3" fmla="*/ 2841325 w 2841325"/>
                <a:gd name="connsiteY3" fmla="*/ 824899 h 824899"/>
                <a:gd name="connsiteX4" fmla="*/ 2841325 w 2841325"/>
                <a:gd name="connsiteY4" fmla="*/ 824899 h 824899"/>
                <a:gd name="connsiteX5" fmla="*/ 0 w 2841325"/>
                <a:gd name="connsiteY5" fmla="*/ 9331 h 824899"/>
                <a:gd name="connsiteX0" fmla="*/ 0 w 2841325"/>
                <a:gd name="connsiteY0" fmla="*/ 9331 h 824899"/>
                <a:gd name="connsiteX1" fmla="*/ 2703839 w 2841325"/>
                <a:gd name="connsiteY1" fmla="*/ 0 h 824899"/>
                <a:gd name="connsiteX2" fmla="*/ 2841325 w 2841325"/>
                <a:gd name="connsiteY2" fmla="*/ 137486 h 824899"/>
                <a:gd name="connsiteX3" fmla="*/ 2841325 w 2841325"/>
                <a:gd name="connsiteY3" fmla="*/ 824899 h 824899"/>
                <a:gd name="connsiteX4" fmla="*/ 0 w 2841325"/>
                <a:gd name="connsiteY4" fmla="*/ 9331 h 824899"/>
                <a:gd name="connsiteX0" fmla="*/ 0 w 2841325"/>
                <a:gd name="connsiteY0" fmla="*/ 9331 h 659799"/>
                <a:gd name="connsiteX1" fmla="*/ 2703839 w 2841325"/>
                <a:gd name="connsiteY1" fmla="*/ 0 h 659799"/>
                <a:gd name="connsiteX2" fmla="*/ 2841325 w 2841325"/>
                <a:gd name="connsiteY2" fmla="*/ 137486 h 659799"/>
                <a:gd name="connsiteX3" fmla="*/ 2841325 w 2841325"/>
                <a:gd name="connsiteY3" fmla="*/ 659799 h 659799"/>
                <a:gd name="connsiteX4" fmla="*/ 0 w 2841325"/>
                <a:gd name="connsiteY4" fmla="*/ 9331 h 659799"/>
                <a:gd name="connsiteX0" fmla="*/ 0 w 2841325"/>
                <a:gd name="connsiteY0" fmla="*/ 9331 h 659799"/>
                <a:gd name="connsiteX1" fmla="*/ 2703839 w 2841325"/>
                <a:gd name="connsiteY1" fmla="*/ 0 h 659799"/>
                <a:gd name="connsiteX2" fmla="*/ 2841325 w 2841325"/>
                <a:gd name="connsiteY2" fmla="*/ 137486 h 659799"/>
                <a:gd name="connsiteX3" fmla="*/ 2841325 w 2841325"/>
                <a:gd name="connsiteY3" fmla="*/ 659799 h 659799"/>
                <a:gd name="connsiteX4" fmla="*/ 0 w 2841325"/>
                <a:gd name="connsiteY4" fmla="*/ 9331 h 659799"/>
                <a:gd name="connsiteX0" fmla="*/ 0 w 2841325"/>
                <a:gd name="connsiteY0" fmla="*/ 9331 h 659799"/>
                <a:gd name="connsiteX1" fmla="*/ 2703839 w 2841325"/>
                <a:gd name="connsiteY1" fmla="*/ 0 h 659799"/>
                <a:gd name="connsiteX2" fmla="*/ 2841325 w 2841325"/>
                <a:gd name="connsiteY2" fmla="*/ 137486 h 659799"/>
                <a:gd name="connsiteX3" fmla="*/ 2841325 w 2841325"/>
                <a:gd name="connsiteY3" fmla="*/ 659799 h 659799"/>
                <a:gd name="connsiteX4" fmla="*/ 0 w 2841325"/>
                <a:gd name="connsiteY4" fmla="*/ 9331 h 659799"/>
                <a:gd name="connsiteX0" fmla="*/ 0 w 2841325"/>
                <a:gd name="connsiteY0" fmla="*/ 9331 h 583599"/>
                <a:gd name="connsiteX1" fmla="*/ 2703839 w 2841325"/>
                <a:gd name="connsiteY1" fmla="*/ 0 h 583599"/>
                <a:gd name="connsiteX2" fmla="*/ 2841325 w 2841325"/>
                <a:gd name="connsiteY2" fmla="*/ 137486 h 583599"/>
                <a:gd name="connsiteX3" fmla="*/ 2841325 w 2841325"/>
                <a:gd name="connsiteY3" fmla="*/ 583599 h 583599"/>
                <a:gd name="connsiteX4" fmla="*/ 0 w 2841325"/>
                <a:gd name="connsiteY4" fmla="*/ 9331 h 583599"/>
                <a:gd name="connsiteX0" fmla="*/ 0 w 2841325"/>
                <a:gd name="connsiteY0" fmla="*/ 9331 h 583599"/>
                <a:gd name="connsiteX1" fmla="*/ 2703839 w 2841325"/>
                <a:gd name="connsiteY1" fmla="*/ 0 h 583599"/>
                <a:gd name="connsiteX2" fmla="*/ 2841325 w 2841325"/>
                <a:gd name="connsiteY2" fmla="*/ 137486 h 583599"/>
                <a:gd name="connsiteX3" fmla="*/ 2841325 w 2841325"/>
                <a:gd name="connsiteY3" fmla="*/ 583599 h 583599"/>
                <a:gd name="connsiteX4" fmla="*/ 0 w 2841325"/>
                <a:gd name="connsiteY4" fmla="*/ 9331 h 583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1325" h="583599">
                  <a:moveTo>
                    <a:pt x="0" y="9331"/>
                  </a:moveTo>
                  <a:lnTo>
                    <a:pt x="2703839" y="0"/>
                  </a:lnTo>
                  <a:cubicBezTo>
                    <a:pt x="2779770" y="0"/>
                    <a:pt x="2841325" y="61555"/>
                    <a:pt x="2841325" y="137486"/>
                  </a:cubicBezTo>
                  <a:lnTo>
                    <a:pt x="2841325" y="583599"/>
                  </a:lnTo>
                  <a:cubicBezTo>
                    <a:pt x="2040267" y="-14224"/>
                    <a:pt x="1340808" y="92804"/>
                    <a:pt x="0" y="9331"/>
                  </a:cubicBezTo>
                  <a:close/>
                </a:path>
              </a:pathLst>
            </a:custGeom>
            <a:solidFill>
              <a:schemeClr val="bg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prstClr val="white"/>
                </a:solidFill>
              </a:endParaRPr>
            </a:p>
          </p:txBody>
        </p:sp>
      </p:grpSp>
      <p:sp>
        <p:nvSpPr>
          <p:cNvPr id="210" name="제목 114"/>
          <p:cNvSpPr txBox="1">
            <a:spLocks/>
          </p:cNvSpPr>
          <p:nvPr/>
        </p:nvSpPr>
        <p:spPr>
          <a:xfrm>
            <a:off x="522269" y="2437459"/>
            <a:ext cx="1743476" cy="303751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ko-KR" altLang="en-US" sz="140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핵심기술력 확보</a:t>
            </a:r>
          </a:p>
        </p:txBody>
      </p:sp>
      <p:sp>
        <p:nvSpPr>
          <p:cNvPr id="174" name="자유형 173"/>
          <p:cNvSpPr/>
          <p:nvPr/>
        </p:nvSpPr>
        <p:spPr>
          <a:xfrm>
            <a:off x="421084" y="3976733"/>
            <a:ext cx="3870385" cy="45719"/>
          </a:xfrm>
          <a:custGeom>
            <a:avLst/>
            <a:gdLst>
              <a:gd name="connsiteX0" fmla="*/ 0 w 3870385"/>
              <a:gd name="connsiteY0" fmla="*/ 0 h 0"/>
              <a:gd name="connsiteX1" fmla="*/ 3870385 w 387038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70385">
                <a:moveTo>
                  <a:pt x="0" y="0"/>
                </a:moveTo>
                <a:lnTo>
                  <a:pt x="3870385" y="0"/>
                </a:lnTo>
              </a:path>
            </a:pathLst>
          </a:custGeom>
          <a:noFill/>
          <a:ln w="3175" cap="rnd">
            <a:solidFill>
              <a:schemeClr val="bg1">
                <a:lumMod val="75000"/>
              </a:schemeClr>
            </a:solidFill>
            <a:prstDash val="dash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232" name="그룹 174"/>
          <p:cNvGrpSpPr/>
          <p:nvPr/>
        </p:nvGrpSpPr>
        <p:grpSpPr>
          <a:xfrm rot="5400000">
            <a:off x="1082874" y="2358830"/>
            <a:ext cx="658371" cy="1642683"/>
            <a:chOff x="-2124744" y="3524060"/>
            <a:chExt cx="1214128" cy="1723932"/>
          </a:xfrm>
        </p:grpSpPr>
        <p:sp>
          <p:nvSpPr>
            <p:cNvPr id="180" name="AutoShape 55"/>
            <p:cNvSpPr>
              <a:spLocks noChangeArrowheads="1"/>
            </p:cNvSpPr>
            <p:nvPr/>
          </p:nvSpPr>
          <p:spPr bwMode="auto">
            <a:xfrm>
              <a:off x="-2124744" y="3524060"/>
              <a:ext cx="1214128" cy="1723932"/>
            </a:xfrm>
            <a:prstGeom prst="roundRect">
              <a:avLst>
                <a:gd name="adj" fmla="val 21064"/>
              </a:avLst>
            </a:prstGeom>
            <a:solidFill>
              <a:schemeClr val="accent5">
                <a:lumMod val="75000"/>
              </a:schemeClr>
            </a:solidFill>
            <a:ln w="31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1200" b="1">
                <a:solidFill>
                  <a:prstClr val="black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81" name="양쪽 모서리가 둥근 사각형 180"/>
            <p:cNvSpPr/>
            <p:nvPr/>
          </p:nvSpPr>
          <p:spPr>
            <a:xfrm rot="5400000" flipV="1">
              <a:off x="-2620272" y="4101617"/>
              <a:ext cx="1657907" cy="572738"/>
            </a:xfrm>
            <a:prstGeom prst="round2SameRect">
              <a:avLst>
                <a:gd name="adj1" fmla="val 41870"/>
                <a:gd name="adj2" fmla="val 0"/>
              </a:avLst>
            </a:prstGeom>
            <a:noFill/>
            <a:ln w="19050">
              <a:solidFill>
                <a:srgbClr val="FFFFFF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ko-KR" altLang="en-US" b="1">
                <a:solidFill>
                  <a:prstClr val="white"/>
                </a:solidFill>
              </a:endParaRPr>
            </a:p>
          </p:txBody>
        </p:sp>
        <p:sp>
          <p:nvSpPr>
            <p:cNvPr id="182" name="타원 39"/>
            <p:cNvSpPr/>
            <p:nvPr/>
          </p:nvSpPr>
          <p:spPr>
            <a:xfrm rot="10800000">
              <a:off x="-2062093" y="4854701"/>
              <a:ext cx="684353" cy="339538"/>
            </a:xfrm>
            <a:custGeom>
              <a:avLst/>
              <a:gdLst>
                <a:gd name="connsiteX0" fmla="*/ 137486 w 4313088"/>
                <a:gd name="connsiteY0" fmla="*/ 0 h 824899"/>
                <a:gd name="connsiteX1" fmla="*/ 4175602 w 4313088"/>
                <a:gd name="connsiteY1" fmla="*/ 0 h 824899"/>
                <a:gd name="connsiteX2" fmla="*/ 4313088 w 4313088"/>
                <a:gd name="connsiteY2" fmla="*/ 137486 h 824899"/>
                <a:gd name="connsiteX3" fmla="*/ 4313088 w 4313088"/>
                <a:gd name="connsiteY3" fmla="*/ 824899 h 824899"/>
                <a:gd name="connsiteX4" fmla="*/ 4313088 w 4313088"/>
                <a:gd name="connsiteY4" fmla="*/ 824899 h 824899"/>
                <a:gd name="connsiteX5" fmla="*/ 0 w 4313088"/>
                <a:gd name="connsiteY5" fmla="*/ 824899 h 824899"/>
                <a:gd name="connsiteX6" fmla="*/ 0 w 4313088"/>
                <a:gd name="connsiteY6" fmla="*/ 824899 h 824899"/>
                <a:gd name="connsiteX7" fmla="*/ 0 w 4313088"/>
                <a:gd name="connsiteY7" fmla="*/ 137486 h 824899"/>
                <a:gd name="connsiteX8" fmla="*/ 137486 w 4313088"/>
                <a:gd name="connsiteY8" fmla="*/ 0 h 824899"/>
                <a:gd name="connsiteX0" fmla="*/ 137486 w 4313088"/>
                <a:gd name="connsiteY0" fmla="*/ 0 h 824899"/>
                <a:gd name="connsiteX1" fmla="*/ 4175602 w 4313088"/>
                <a:gd name="connsiteY1" fmla="*/ 0 h 824899"/>
                <a:gd name="connsiteX2" fmla="*/ 4313088 w 4313088"/>
                <a:gd name="connsiteY2" fmla="*/ 137486 h 824899"/>
                <a:gd name="connsiteX3" fmla="*/ 4313088 w 4313088"/>
                <a:gd name="connsiteY3" fmla="*/ 824899 h 824899"/>
                <a:gd name="connsiteX4" fmla="*/ 4313088 w 4313088"/>
                <a:gd name="connsiteY4" fmla="*/ 824899 h 824899"/>
                <a:gd name="connsiteX5" fmla="*/ 0 w 4313088"/>
                <a:gd name="connsiteY5" fmla="*/ 824899 h 824899"/>
                <a:gd name="connsiteX6" fmla="*/ 0 w 4313088"/>
                <a:gd name="connsiteY6" fmla="*/ 137486 h 824899"/>
                <a:gd name="connsiteX7" fmla="*/ 137486 w 4313088"/>
                <a:gd name="connsiteY7" fmla="*/ 0 h 824899"/>
                <a:gd name="connsiteX0" fmla="*/ 137486 w 4313088"/>
                <a:gd name="connsiteY0" fmla="*/ 0 h 824899"/>
                <a:gd name="connsiteX1" fmla="*/ 4175602 w 4313088"/>
                <a:gd name="connsiteY1" fmla="*/ 0 h 824899"/>
                <a:gd name="connsiteX2" fmla="*/ 4313088 w 4313088"/>
                <a:gd name="connsiteY2" fmla="*/ 137486 h 824899"/>
                <a:gd name="connsiteX3" fmla="*/ 4313088 w 4313088"/>
                <a:gd name="connsiteY3" fmla="*/ 824899 h 824899"/>
                <a:gd name="connsiteX4" fmla="*/ 4313088 w 4313088"/>
                <a:gd name="connsiteY4" fmla="*/ 824899 h 824899"/>
                <a:gd name="connsiteX5" fmla="*/ 0 w 4313088"/>
                <a:gd name="connsiteY5" fmla="*/ 137486 h 824899"/>
                <a:gd name="connsiteX6" fmla="*/ 137486 w 4313088"/>
                <a:gd name="connsiteY6" fmla="*/ 0 h 824899"/>
                <a:gd name="connsiteX0" fmla="*/ 0 w 4175602"/>
                <a:gd name="connsiteY0" fmla="*/ 0 h 824899"/>
                <a:gd name="connsiteX1" fmla="*/ 4038116 w 4175602"/>
                <a:gd name="connsiteY1" fmla="*/ 0 h 824899"/>
                <a:gd name="connsiteX2" fmla="*/ 4175602 w 4175602"/>
                <a:gd name="connsiteY2" fmla="*/ 137486 h 824899"/>
                <a:gd name="connsiteX3" fmla="*/ 4175602 w 4175602"/>
                <a:gd name="connsiteY3" fmla="*/ 824899 h 824899"/>
                <a:gd name="connsiteX4" fmla="*/ 4175602 w 4175602"/>
                <a:gd name="connsiteY4" fmla="*/ 824899 h 824899"/>
                <a:gd name="connsiteX5" fmla="*/ 0 w 4175602"/>
                <a:gd name="connsiteY5" fmla="*/ 0 h 824899"/>
                <a:gd name="connsiteX0" fmla="*/ 0 w 2841325"/>
                <a:gd name="connsiteY0" fmla="*/ 9331 h 824899"/>
                <a:gd name="connsiteX1" fmla="*/ 2703839 w 2841325"/>
                <a:gd name="connsiteY1" fmla="*/ 0 h 824899"/>
                <a:gd name="connsiteX2" fmla="*/ 2841325 w 2841325"/>
                <a:gd name="connsiteY2" fmla="*/ 137486 h 824899"/>
                <a:gd name="connsiteX3" fmla="*/ 2841325 w 2841325"/>
                <a:gd name="connsiteY3" fmla="*/ 824899 h 824899"/>
                <a:gd name="connsiteX4" fmla="*/ 2841325 w 2841325"/>
                <a:gd name="connsiteY4" fmla="*/ 824899 h 824899"/>
                <a:gd name="connsiteX5" fmla="*/ 0 w 2841325"/>
                <a:gd name="connsiteY5" fmla="*/ 9331 h 824899"/>
                <a:gd name="connsiteX0" fmla="*/ 0 w 2841325"/>
                <a:gd name="connsiteY0" fmla="*/ 9331 h 824899"/>
                <a:gd name="connsiteX1" fmla="*/ 2703839 w 2841325"/>
                <a:gd name="connsiteY1" fmla="*/ 0 h 824899"/>
                <a:gd name="connsiteX2" fmla="*/ 2841325 w 2841325"/>
                <a:gd name="connsiteY2" fmla="*/ 137486 h 824899"/>
                <a:gd name="connsiteX3" fmla="*/ 2841325 w 2841325"/>
                <a:gd name="connsiteY3" fmla="*/ 824899 h 824899"/>
                <a:gd name="connsiteX4" fmla="*/ 2841325 w 2841325"/>
                <a:gd name="connsiteY4" fmla="*/ 824899 h 824899"/>
                <a:gd name="connsiteX5" fmla="*/ 0 w 2841325"/>
                <a:gd name="connsiteY5" fmla="*/ 9331 h 824899"/>
                <a:gd name="connsiteX0" fmla="*/ 0 w 2841325"/>
                <a:gd name="connsiteY0" fmla="*/ 9331 h 824899"/>
                <a:gd name="connsiteX1" fmla="*/ 2703839 w 2841325"/>
                <a:gd name="connsiteY1" fmla="*/ 0 h 824899"/>
                <a:gd name="connsiteX2" fmla="*/ 2841325 w 2841325"/>
                <a:gd name="connsiteY2" fmla="*/ 137486 h 824899"/>
                <a:gd name="connsiteX3" fmla="*/ 2841325 w 2841325"/>
                <a:gd name="connsiteY3" fmla="*/ 824899 h 824899"/>
                <a:gd name="connsiteX4" fmla="*/ 2841325 w 2841325"/>
                <a:gd name="connsiteY4" fmla="*/ 824899 h 824899"/>
                <a:gd name="connsiteX5" fmla="*/ 0 w 2841325"/>
                <a:gd name="connsiteY5" fmla="*/ 9331 h 824899"/>
                <a:gd name="connsiteX0" fmla="*/ 0 w 2841325"/>
                <a:gd name="connsiteY0" fmla="*/ 9331 h 824899"/>
                <a:gd name="connsiteX1" fmla="*/ 2703839 w 2841325"/>
                <a:gd name="connsiteY1" fmla="*/ 0 h 824899"/>
                <a:gd name="connsiteX2" fmla="*/ 2841325 w 2841325"/>
                <a:gd name="connsiteY2" fmla="*/ 137486 h 824899"/>
                <a:gd name="connsiteX3" fmla="*/ 2841325 w 2841325"/>
                <a:gd name="connsiteY3" fmla="*/ 824899 h 824899"/>
                <a:gd name="connsiteX4" fmla="*/ 2841325 w 2841325"/>
                <a:gd name="connsiteY4" fmla="*/ 824899 h 824899"/>
                <a:gd name="connsiteX5" fmla="*/ 0 w 2841325"/>
                <a:gd name="connsiteY5" fmla="*/ 9331 h 824899"/>
                <a:gd name="connsiteX0" fmla="*/ 0 w 2841325"/>
                <a:gd name="connsiteY0" fmla="*/ 9331 h 824899"/>
                <a:gd name="connsiteX1" fmla="*/ 2703839 w 2841325"/>
                <a:gd name="connsiteY1" fmla="*/ 0 h 824899"/>
                <a:gd name="connsiteX2" fmla="*/ 2841325 w 2841325"/>
                <a:gd name="connsiteY2" fmla="*/ 137486 h 824899"/>
                <a:gd name="connsiteX3" fmla="*/ 2841325 w 2841325"/>
                <a:gd name="connsiteY3" fmla="*/ 824899 h 824899"/>
                <a:gd name="connsiteX4" fmla="*/ 2841325 w 2841325"/>
                <a:gd name="connsiteY4" fmla="*/ 824899 h 824899"/>
                <a:gd name="connsiteX5" fmla="*/ 0 w 2841325"/>
                <a:gd name="connsiteY5" fmla="*/ 9331 h 824899"/>
                <a:gd name="connsiteX0" fmla="*/ 0 w 2841325"/>
                <a:gd name="connsiteY0" fmla="*/ 9331 h 824899"/>
                <a:gd name="connsiteX1" fmla="*/ 2703839 w 2841325"/>
                <a:gd name="connsiteY1" fmla="*/ 0 h 824899"/>
                <a:gd name="connsiteX2" fmla="*/ 2841325 w 2841325"/>
                <a:gd name="connsiteY2" fmla="*/ 137486 h 824899"/>
                <a:gd name="connsiteX3" fmla="*/ 2841325 w 2841325"/>
                <a:gd name="connsiteY3" fmla="*/ 824899 h 824899"/>
                <a:gd name="connsiteX4" fmla="*/ 0 w 2841325"/>
                <a:gd name="connsiteY4" fmla="*/ 9331 h 824899"/>
                <a:gd name="connsiteX0" fmla="*/ 0 w 2841325"/>
                <a:gd name="connsiteY0" fmla="*/ 9331 h 659799"/>
                <a:gd name="connsiteX1" fmla="*/ 2703839 w 2841325"/>
                <a:gd name="connsiteY1" fmla="*/ 0 h 659799"/>
                <a:gd name="connsiteX2" fmla="*/ 2841325 w 2841325"/>
                <a:gd name="connsiteY2" fmla="*/ 137486 h 659799"/>
                <a:gd name="connsiteX3" fmla="*/ 2841325 w 2841325"/>
                <a:gd name="connsiteY3" fmla="*/ 659799 h 659799"/>
                <a:gd name="connsiteX4" fmla="*/ 0 w 2841325"/>
                <a:gd name="connsiteY4" fmla="*/ 9331 h 659799"/>
                <a:gd name="connsiteX0" fmla="*/ 0 w 2841325"/>
                <a:gd name="connsiteY0" fmla="*/ 9331 h 659799"/>
                <a:gd name="connsiteX1" fmla="*/ 2703839 w 2841325"/>
                <a:gd name="connsiteY1" fmla="*/ 0 h 659799"/>
                <a:gd name="connsiteX2" fmla="*/ 2841325 w 2841325"/>
                <a:gd name="connsiteY2" fmla="*/ 137486 h 659799"/>
                <a:gd name="connsiteX3" fmla="*/ 2841325 w 2841325"/>
                <a:gd name="connsiteY3" fmla="*/ 659799 h 659799"/>
                <a:gd name="connsiteX4" fmla="*/ 0 w 2841325"/>
                <a:gd name="connsiteY4" fmla="*/ 9331 h 659799"/>
                <a:gd name="connsiteX0" fmla="*/ 0 w 2841325"/>
                <a:gd name="connsiteY0" fmla="*/ 9331 h 659799"/>
                <a:gd name="connsiteX1" fmla="*/ 2703839 w 2841325"/>
                <a:gd name="connsiteY1" fmla="*/ 0 h 659799"/>
                <a:gd name="connsiteX2" fmla="*/ 2841325 w 2841325"/>
                <a:gd name="connsiteY2" fmla="*/ 137486 h 659799"/>
                <a:gd name="connsiteX3" fmla="*/ 2841325 w 2841325"/>
                <a:gd name="connsiteY3" fmla="*/ 659799 h 659799"/>
                <a:gd name="connsiteX4" fmla="*/ 0 w 2841325"/>
                <a:gd name="connsiteY4" fmla="*/ 9331 h 659799"/>
                <a:gd name="connsiteX0" fmla="*/ 0 w 2841325"/>
                <a:gd name="connsiteY0" fmla="*/ 9331 h 583599"/>
                <a:gd name="connsiteX1" fmla="*/ 2703839 w 2841325"/>
                <a:gd name="connsiteY1" fmla="*/ 0 h 583599"/>
                <a:gd name="connsiteX2" fmla="*/ 2841325 w 2841325"/>
                <a:gd name="connsiteY2" fmla="*/ 137486 h 583599"/>
                <a:gd name="connsiteX3" fmla="*/ 2841325 w 2841325"/>
                <a:gd name="connsiteY3" fmla="*/ 583599 h 583599"/>
                <a:gd name="connsiteX4" fmla="*/ 0 w 2841325"/>
                <a:gd name="connsiteY4" fmla="*/ 9331 h 583599"/>
                <a:gd name="connsiteX0" fmla="*/ 0 w 2841325"/>
                <a:gd name="connsiteY0" fmla="*/ 9331 h 583599"/>
                <a:gd name="connsiteX1" fmla="*/ 2703839 w 2841325"/>
                <a:gd name="connsiteY1" fmla="*/ 0 h 583599"/>
                <a:gd name="connsiteX2" fmla="*/ 2841325 w 2841325"/>
                <a:gd name="connsiteY2" fmla="*/ 137486 h 583599"/>
                <a:gd name="connsiteX3" fmla="*/ 2841325 w 2841325"/>
                <a:gd name="connsiteY3" fmla="*/ 583599 h 583599"/>
                <a:gd name="connsiteX4" fmla="*/ 0 w 2841325"/>
                <a:gd name="connsiteY4" fmla="*/ 9331 h 583599"/>
                <a:gd name="connsiteX0" fmla="*/ 0 w 2841325"/>
                <a:gd name="connsiteY0" fmla="*/ 2978 h 577246"/>
                <a:gd name="connsiteX1" fmla="*/ 2186217 w 2841325"/>
                <a:gd name="connsiteY1" fmla="*/ 0 h 577246"/>
                <a:gd name="connsiteX2" fmla="*/ 2841325 w 2841325"/>
                <a:gd name="connsiteY2" fmla="*/ 131133 h 577246"/>
                <a:gd name="connsiteX3" fmla="*/ 2841325 w 2841325"/>
                <a:gd name="connsiteY3" fmla="*/ 577246 h 577246"/>
                <a:gd name="connsiteX4" fmla="*/ 0 w 2841325"/>
                <a:gd name="connsiteY4" fmla="*/ 2978 h 577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1325" h="577246">
                  <a:moveTo>
                    <a:pt x="0" y="2978"/>
                  </a:moveTo>
                  <a:lnTo>
                    <a:pt x="2186217" y="0"/>
                  </a:lnTo>
                  <a:cubicBezTo>
                    <a:pt x="2262148" y="0"/>
                    <a:pt x="2841325" y="55202"/>
                    <a:pt x="2841325" y="131133"/>
                  </a:cubicBezTo>
                  <a:lnTo>
                    <a:pt x="2841325" y="577246"/>
                  </a:lnTo>
                  <a:cubicBezTo>
                    <a:pt x="2040267" y="-20577"/>
                    <a:pt x="1340808" y="86451"/>
                    <a:pt x="0" y="2978"/>
                  </a:cubicBezTo>
                  <a:close/>
                </a:path>
              </a:pathLst>
            </a:custGeom>
            <a:solidFill>
              <a:schemeClr val="bg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ko-KR" altLang="en-US" b="1">
                <a:solidFill>
                  <a:prstClr val="white"/>
                </a:solidFill>
              </a:endParaRPr>
            </a:p>
          </p:txBody>
        </p:sp>
        <p:sp>
          <p:nvSpPr>
            <p:cNvPr id="213" name="타원 39"/>
            <p:cNvSpPr/>
            <p:nvPr/>
          </p:nvSpPr>
          <p:spPr>
            <a:xfrm flipH="1">
              <a:off x="-2062093" y="3559854"/>
              <a:ext cx="684353" cy="339538"/>
            </a:xfrm>
            <a:custGeom>
              <a:avLst/>
              <a:gdLst>
                <a:gd name="connsiteX0" fmla="*/ 137486 w 4313088"/>
                <a:gd name="connsiteY0" fmla="*/ 0 h 824899"/>
                <a:gd name="connsiteX1" fmla="*/ 4175602 w 4313088"/>
                <a:gd name="connsiteY1" fmla="*/ 0 h 824899"/>
                <a:gd name="connsiteX2" fmla="*/ 4313088 w 4313088"/>
                <a:gd name="connsiteY2" fmla="*/ 137486 h 824899"/>
                <a:gd name="connsiteX3" fmla="*/ 4313088 w 4313088"/>
                <a:gd name="connsiteY3" fmla="*/ 824899 h 824899"/>
                <a:gd name="connsiteX4" fmla="*/ 4313088 w 4313088"/>
                <a:gd name="connsiteY4" fmla="*/ 824899 h 824899"/>
                <a:gd name="connsiteX5" fmla="*/ 0 w 4313088"/>
                <a:gd name="connsiteY5" fmla="*/ 824899 h 824899"/>
                <a:gd name="connsiteX6" fmla="*/ 0 w 4313088"/>
                <a:gd name="connsiteY6" fmla="*/ 824899 h 824899"/>
                <a:gd name="connsiteX7" fmla="*/ 0 w 4313088"/>
                <a:gd name="connsiteY7" fmla="*/ 137486 h 824899"/>
                <a:gd name="connsiteX8" fmla="*/ 137486 w 4313088"/>
                <a:gd name="connsiteY8" fmla="*/ 0 h 824899"/>
                <a:gd name="connsiteX0" fmla="*/ 137486 w 4313088"/>
                <a:gd name="connsiteY0" fmla="*/ 0 h 824899"/>
                <a:gd name="connsiteX1" fmla="*/ 4175602 w 4313088"/>
                <a:gd name="connsiteY1" fmla="*/ 0 h 824899"/>
                <a:gd name="connsiteX2" fmla="*/ 4313088 w 4313088"/>
                <a:gd name="connsiteY2" fmla="*/ 137486 h 824899"/>
                <a:gd name="connsiteX3" fmla="*/ 4313088 w 4313088"/>
                <a:gd name="connsiteY3" fmla="*/ 824899 h 824899"/>
                <a:gd name="connsiteX4" fmla="*/ 4313088 w 4313088"/>
                <a:gd name="connsiteY4" fmla="*/ 824899 h 824899"/>
                <a:gd name="connsiteX5" fmla="*/ 0 w 4313088"/>
                <a:gd name="connsiteY5" fmla="*/ 824899 h 824899"/>
                <a:gd name="connsiteX6" fmla="*/ 0 w 4313088"/>
                <a:gd name="connsiteY6" fmla="*/ 137486 h 824899"/>
                <a:gd name="connsiteX7" fmla="*/ 137486 w 4313088"/>
                <a:gd name="connsiteY7" fmla="*/ 0 h 824899"/>
                <a:gd name="connsiteX0" fmla="*/ 137486 w 4313088"/>
                <a:gd name="connsiteY0" fmla="*/ 0 h 824899"/>
                <a:gd name="connsiteX1" fmla="*/ 4175602 w 4313088"/>
                <a:gd name="connsiteY1" fmla="*/ 0 h 824899"/>
                <a:gd name="connsiteX2" fmla="*/ 4313088 w 4313088"/>
                <a:gd name="connsiteY2" fmla="*/ 137486 h 824899"/>
                <a:gd name="connsiteX3" fmla="*/ 4313088 w 4313088"/>
                <a:gd name="connsiteY3" fmla="*/ 824899 h 824899"/>
                <a:gd name="connsiteX4" fmla="*/ 4313088 w 4313088"/>
                <a:gd name="connsiteY4" fmla="*/ 824899 h 824899"/>
                <a:gd name="connsiteX5" fmla="*/ 0 w 4313088"/>
                <a:gd name="connsiteY5" fmla="*/ 137486 h 824899"/>
                <a:gd name="connsiteX6" fmla="*/ 137486 w 4313088"/>
                <a:gd name="connsiteY6" fmla="*/ 0 h 824899"/>
                <a:gd name="connsiteX0" fmla="*/ 0 w 4175602"/>
                <a:gd name="connsiteY0" fmla="*/ 0 h 824899"/>
                <a:gd name="connsiteX1" fmla="*/ 4038116 w 4175602"/>
                <a:gd name="connsiteY1" fmla="*/ 0 h 824899"/>
                <a:gd name="connsiteX2" fmla="*/ 4175602 w 4175602"/>
                <a:gd name="connsiteY2" fmla="*/ 137486 h 824899"/>
                <a:gd name="connsiteX3" fmla="*/ 4175602 w 4175602"/>
                <a:gd name="connsiteY3" fmla="*/ 824899 h 824899"/>
                <a:gd name="connsiteX4" fmla="*/ 4175602 w 4175602"/>
                <a:gd name="connsiteY4" fmla="*/ 824899 h 824899"/>
                <a:gd name="connsiteX5" fmla="*/ 0 w 4175602"/>
                <a:gd name="connsiteY5" fmla="*/ 0 h 824899"/>
                <a:gd name="connsiteX0" fmla="*/ 0 w 2841325"/>
                <a:gd name="connsiteY0" fmla="*/ 9331 h 824899"/>
                <a:gd name="connsiteX1" fmla="*/ 2703839 w 2841325"/>
                <a:gd name="connsiteY1" fmla="*/ 0 h 824899"/>
                <a:gd name="connsiteX2" fmla="*/ 2841325 w 2841325"/>
                <a:gd name="connsiteY2" fmla="*/ 137486 h 824899"/>
                <a:gd name="connsiteX3" fmla="*/ 2841325 w 2841325"/>
                <a:gd name="connsiteY3" fmla="*/ 824899 h 824899"/>
                <a:gd name="connsiteX4" fmla="*/ 2841325 w 2841325"/>
                <a:gd name="connsiteY4" fmla="*/ 824899 h 824899"/>
                <a:gd name="connsiteX5" fmla="*/ 0 w 2841325"/>
                <a:gd name="connsiteY5" fmla="*/ 9331 h 824899"/>
                <a:gd name="connsiteX0" fmla="*/ 0 w 2841325"/>
                <a:gd name="connsiteY0" fmla="*/ 9331 h 824899"/>
                <a:gd name="connsiteX1" fmla="*/ 2703839 w 2841325"/>
                <a:gd name="connsiteY1" fmla="*/ 0 h 824899"/>
                <a:gd name="connsiteX2" fmla="*/ 2841325 w 2841325"/>
                <a:gd name="connsiteY2" fmla="*/ 137486 h 824899"/>
                <a:gd name="connsiteX3" fmla="*/ 2841325 w 2841325"/>
                <a:gd name="connsiteY3" fmla="*/ 824899 h 824899"/>
                <a:gd name="connsiteX4" fmla="*/ 2841325 w 2841325"/>
                <a:gd name="connsiteY4" fmla="*/ 824899 h 824899"/>
                <a:gd name="connsiteX5" fmla="*/ 0 w 2841325"/>
                <a:gd name="connsiteY5" fmla="*/ 9331 h 824899"/>
                <a:gd name="connsiteX0" fmla="*/ 0 w 2841325"/>
                <a:gd name="connsiteY0" fmla="*/ 9331 h 824899"/>
                <a:gd name="connsiteX1" fmla="*/ 2703839 w 2841325"/>
                <a:gd name="connsiteY1" fmla="*/ 0 h 824899"/>
                <a:gd name="connsiteX2" fmla="*/ 2841325 w 2841325"/>
                <a:gd name="connsiteY2" fmla="*/ 137486 h 824899"/>
                <a:gd name="connsiteX3" fmla="*/ 2841325 w 2841325"/>
                <a:gd name="connsiteY3" fmla="*/ 824899 h 824899"/>
                <a:gd name="connsiteX4" fmla="*/ 2841325 w 2841325"/>
                <a:gd name="connsiteY4" fmla="*/ 824899 h 824899"/>
                <a:gd name="connsiteX5" fmla="*/ 0 w 2841325"/>
                <a:gd name="connsiteY5" fmla="*/ 9331 h 824899"/>
                <a:gd name="connsiteX0" fmla="*/ 0 w 2841325"/>
                <a:gd name="connsiteY0" fmla="*/ 9331 h 824899"/>
                <a:gd name="connsiteX1" fmla="*/ 2703839 w 2841325"/>
                <a:gd name="connsiteY1" fmla="*/ 0 h 824899"/>
                <a:gd name="connsiteX2" fmla="*/ 2841325 w 2841325"/>
                <a:gd name="connsiteY2" fmla="*/ 137486 h 824899"/>
                <a:gd name="connsiteX3" fmla="*/ 2841325 w 2841325"/>
                <a:gd name="connsiteY3" fmla="*/ 824899 h 824899"/>
                <a:gd name="connsiteX4" fmla="*/ 2841325 w 2841325"/>
                <a:gd name="connsiteY4" fmla="*/ 824899 h 824899"/>
                <a:gd name="connsiteX5" fmla="*/ 0 w 2841325"/>
                <a:gd name="connsiteY5" fmla="*/ 9331 h 824899"/>
                <a:gd name="connsiteX0" fmla="*/ 0 w 2841325"/>
                <a:gd name="connsiteY0" fmla="*/ 9331 h 824899"/>
                <a:gd name="connsiteX1" fmla="*/ 2703839 w 2841325"/>
                <a:gd name="connsiteY1" fmla="*/ 0 h 824899"/>
                <a:gd name="connsiteX2" fmla="*/ 2841325 w 2841325"/>
                <a:gd name="connsiteY2" fmla="*/ 137486 h 824899"/>
                <a:gd name="connsiteX3" fmla="*/ 2841325 w 2841325"/>
                <a:gd name="connsiteY3" fmla="*/ 824899 h 824899"/>
                <a:gd name="connsiteX4" fmla="*/ 2841325 w 2841325"/>
                <a:gd name="connsiteY4" fmla="*/ 824899 h 824899"/>
                <a:gd name="connsiteX5" fmla="*/ 0 w 2841325"/>
                <a:gd name="connsiteY5" fmla="*/ 9331 h 824899"/>
                <a:gd name="connsiteX0" fmla="*/ 0 w 2841325"/>
                <a:gd name="connsiteY0" fmla="*/ 9331 h 824899"/>
                <a:gd name="connsiteX1" fmla="*/ 2703839 w 2841325"/>
                <a:gd name="connsiteY1" fmla="*/ 0 h 824899"/>
                <a:gd name="connsiteX2" fmla="*/ 2841325 w 2841325"/>
                <a:gd name="connsiteY2" fmla="*/ 137486 h 824899"/>
                <a:gd name="connsiteX3" fmla="*/ 2841325 w 2841325"/>
                <a:gd name="connsiteY3" fmla="*/ 824899 h 824899"/>
                <a:gd name="connsiteX4" fmla="*/ 0 w 2841325"/>
                <a:gd name="connsiteY4" fmla="*/ 9331 h 824899"/>
                <a:gd name="connsiteX0" fmla="*/ 0 w 2841325"/>
                <a:gd name="connsiteY0" fmla="*/ 9331 h 659799"/>
                <a:gd name="connsiteX1" fmla="*/ 2703839 w 2841325"/>
                <a:gd name="connsiteY1" fmla="*/ 0 h 659799"/>
                <a:gd name="connsiteX2" fmla="*/ 2841325 w 2841325"/>
                <a:gd name="connsiteY2" fmla="*/ 137486 h 659799"/>
                <a:gd name="connsiteX3" fmla="*/ 2841325 w 2841325"/>
                <a:gd name="connsiteY3" fmla="*/ 659799 h 659799"/>
                <a:gd name="connsiteX4" fmla="*/ 0 w 2841325"/>
                <a:gd name="connsiteY4" fmla="*/ 9331 h 659799"/>
                <a:gd name="connsiteX0" fmla="*/ 0 w 2841325"/>
                <a:gd name="connsiteY0" fmla="*/ 9331 h 659799"/>
                <a:gd name="connsiteX1" fmla="*/ 2703839 w 2841325"/>
                <a:gd name="connsiteY1" fmla="*/ 0 h 659799"/>
                <a:gd name="connsiteX2" fmla="*/ 2841325 w 2841325"/>
                <a:gd name="connsiteY2" fmla="*/ 137486 h 659799"/>
                <a:gd name="connsiteX3" fmla="*/ 2841325 w 2841325"/>
                <a:gd name="connsiteY3" fmla="*/ 659799 h 659799"/>
                <a:gd name="connsiteX4" fmla="*/ 0 w 2841325"/>
                <a:gd name="connsiteY4" fmla="*/ 9331 h 659799"/>
                <a:gd name="connsiteX0" fmla="*/ 0 w 2841325"/>
                <a:gd name="connsiteY0" fmla="*/ 9331 h 659799"/>
                <a:gd name="connsiteX1" fmla="*/ 2703839 w 2841325"/>
                <a:gd name="connsiteY1" fmla="*/ 0 h 659799"/>
                <a:gd name="connsiteX2" fmla="*/ 2841325 w 2841325"/>
                <a:gd name="connsiteY2" fmla="*/ 137486 h 659799"/>
                <a:gd name="connsiteX3" fmla="*/ 2841325 w 2841325"/>
                <a:gd name="connsiteY3" fmla="*/ 659799 h 659799"/>
                <a:gd name="connsiteX4" fmla="*/ 0 w 2841325"/>
                <a:gd name="connsiteY4" fmla="*/ 9331 h 659799"/>
                <a:gd name="connsiteX0" fmla="*/ 0 w 2841325"/>
                <a:gd name="connsiteY0" fmla="*/ 9331 h 583599"/>
                <a:gd name="connsiteX1" fmla="*/ 2703839 w 2841325"/>
                <a:gd name="connsiteY1" fmla="*/ 0 h 583599"/>
                <a:gd name="connsiteX2" fmla="*/ 2841325 w 2841325"/>
                <a:gd name="connsiteY2" fmla="*/ 137486 h 583599"/>
                <a:gd name="connsiteX3" fmla="*/ 2841325 w 2841325"/>
                <a:gd name="connsiteY3" fmla="*/ 583599 h 583599"/>
                <a:gd name="connsiteX4" fmla="*/ 0 w 2841325"/>
                <a:gd name="connsiteY4" fmla="*/ 9331 h 583599"/>
                <a:gd name="connsiteX0" fmla="*/ 0 w 2841325"/>
                <a:gd name="connsiteY0" fmla="*/ 9331 h 583599"/>
                <a:gd name="connsiteX1" fmla="*/ 2703839 w 2841325"/>
                <a:gd name="connsiteY1" fmla="*/ 0 h 583599"/>
                <a:gd name="connsiteX2" fmla="*/ 2841325 w 2841325"/>
                <a:gd name="connsiteY2" fmla="*/ 137486 h 583599"/>
                <a:gd name="connsiteX3" fmla="*/ 2841325 w 2841325"/>
                <a:gd name="connsiteY3" fmla="*/ 583599 h 583599"/>
                <a:gd name="connsiteX4" fmla="*/ 0 w 2841325"/>
                <a:gd name="connsiteY4" fmla="*/ 9331 h 583599"/>
                <a:gd name="connsiteX0" fmla="*/ 0 w 2841325"/>
                <a:gd name="connsiteY0" fmla="*/ 2978 h 577246"/>
                <a:gd name="connsiteX1" fmla="*/ 2186217 w 2841325"/>
                <a:gd name="connsiteY1" fmla="*/ 0 h 577246"/>
                <a:gd name="connsiteX2" fmla="*/ 2841325 w 2841325"/>
                <a:gd name="connsiteY2" fmla="*/ 131133 h 577246"/>
                <a:gd name="connsiteX3" fmla="*/ 2841325 w 2841325"/>
                <a:gd name="connsiteY3" fmla="*/ 577246 h 577246"/>
                <a:gd name="connsiteX4" fmla="*/ 0 w 2841325"/>
                <a:gd name="connsiteY4" fmla="*/ 2978 h 577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1325" h="577246">
                  <a:moveTo>
                    <a:pt x="0" y="2978"/>
                  </a:moveTo>
                  <a:lnTo>
                    <a:pt x="2186217" y="0"/>
                  </a:lnTo>
                  <a:cubicBezTo>
                    <a:pt x="2262148" y="0"/>
                    <a:pt x="2841325" y="55202"/>
                    <a:pt x="2841325" y="131133"/>
                  </a:cubicBezTo>
                  <a:lnTo>
                    <a:pt x="2841325" y="577246"/>
                  </a:lnTo>
                  <a:cubicBezTo>
                    <a:pt x="2040267" y="-20577"/>
                    <a:pt x="1340808" y="86451"/>
                    <a:pt x="0" y="2978"/>
                  </a:cubicBezTo>
                  <a:close/>
                </a:path>
              </a:pathLst>
            </a:custGeom>
            <a:solidFill>
              <a:schemeClr val="bg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ko-KR" altLang="en-US" b="1">
                <a:solidFill>
                  <a:prstClr val="white"/>
                </a:solidFill>
              </a:endParaRPr>
            </a:p>
          </p:txBody>
        </p:sp>
      </p:grpSp>
      <p:sp>
        <p:nvSpPr>
          <p:cNvPr id="214" name="직사각형 213"/>
          <p:cNvSpPr/>
          <p:nvPr/>
        </p:nvSpPr>
        <p:spPr>
          <a:xfrm>
            <a:off x="534980" y="3139710"/>
            <a:ext cx="1741443" cy="786663"/>
          </a:xfrm>
          <a:prstGeom prst="rect">
            <a:avLst/>
          </a:prstGeom>
          <a:solidFill>
            <a:schemeClr val="bg1"/>
          </a:solidFill>
          <a:ln w="9525" cap="rnd">
            <a:solidFill>
              <a:schemeClr val="accent5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244" name="그룹 214"/>
          <p:cNvGrpSpPr/>
          <p:nvPr/>
        </p:nvGrpSpPr>
        <p:grpSpPr>
          <a:xfrm>
            <a:off x="557936" y="3124784"/>
            <a:ext cx="1723260" cy="860239"/>
            <a:chOff x="406771" y="-1010137"/>
            <a:chExt cx="1309044" cy="986196"/>
          </a:xfrm>
        </p:grpSpPr>
        <p:sp>
          <p:nvSpPr>
            <p:cNvPr id="216" name="직사각형 215"/>
            <p:cNvSpPr/>
            <p:nvPr/>
          </p:nvSpPr>
          <p:spPr>
            <a:xfrm>
              <a:off x="988694" y="-1010137"/>
              <a:ext cx="727121" cy="3113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050" kern="0" spc="-9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7,040</a:t>
              </a:r>
              <a:r>
                <a:rPr lang="ko-KR" altLang="en-US" sz="1050" kern="0" spc="-9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억원</a:t>
              </a:r>
              <a:endParaRPr lang="ko-KR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217" name="자유형 216"/>
            <p:cNvSpPr/>
            <p:nvPr/>
          </p:nvSpPr>
          <p:spPr>
            <a:xfrm>
              <a:off x="594819" y="-302657"/>
              <a:ext cx="972921" cy="0"/>
            </a:xfrm>
            <a:custGeom>
              <a:avLst/>
              <a:gdLst>
                <a:gd name="connsiteX0" fmla="*/ 0 w 972921"/>
                <a:gd name="connsiteY0" fmla="*/ 0 h 0"/>
                <a:gd name="connsiteX1" fmla="*/ 972921 w 97292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72921">
                  <a:moveTo>
                    <a:pt x="0" y="0"/>
                  </a:moveTo>
                  <a:lnTo>
                    <a:pt x="972921" y="0"/>
                  </a:lnTo>
                </a:path>
              </a:pathLst>
            </a:custGeom>
            <a:noFill/>
            <a:ln w="12700" cap="rnd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18" name="직사각형 217"/>
            <p:cNvSpPr/>
            <p:nvPr/>
          </p:nvSpPr>
          <p:spPr>
            <a:xfrm>
              <a:off x="626190" y="-336623"/>
              <a:ext cx="324769" cy="3113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050" kern="0" spc="-9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'14</a:t>
              </a:r>
              <a:endParaRPr lang="ko-KR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219" name="직사각형 218"/>
            <p:cNvSpPr/>
            <p:nvPr/>
          </p:nvSpPr>
          <p:spPr>
            <a:xfrm>
              <a:off x="1209849" y="-335323"/>
              <a:ext cx="324769" cy="3113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050" kern="0" spc="-9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'15</a:t>
              </a:r>
              <a:endParaRPr lang="ko-KR" alt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255" name="그룹 287"/>
            <p:cNvGrpSpPr/>
            <p:nvPr/>
          </p:nvGrpSpPr>
          <p:grpSpPr>
            <a:xfrm>
              <a:off x="686269" y="-596342"/>
              <a:ext cx="167595" cy="285065"/>
              <a:chOff x="2983900" y="8254661"/>
              <a:chExt cx="176886" cy="335240"/>
            </a:xfrm>
          </p:grpSpPr>
          <p:sp>
            <p:nvSpPr>
              <p:cNvPr id="239" name="Rectangle 29"/>
              <p:cNvSpPr>
                <a:spLocks noChangeArrowheads="1"/>
              </p:cNvSpPr>
              <p:nvPr/>
            </p:nvSpPr>
            <p:spPr bwMode="auto">
              <a:xfrm rot="10800000">
                <a:off x="2983900" y="8254661"/>
                <a:ext cx="176886" cy="335239"/>
              </a:xfrm>
              <a:prstGeom prst="rect">
                <a:avLst/>
              </a:prstGeom>
              <a:gradFill rotWithShape="1">
                <a:gsLst>
                  <a:gs pos="100000">
                    <a:schemeClr val="accent6">
                      <a:lumMod val="75000"/>
                    </a:schemeClr>
                  </a:gs>
                  <a:gs pos="0">
                    <a:schemeClr val="accent6">
                      <a:lumMod val="50000"/>
                    </a:schemeClr>
                  </a:gs>
                  <a:gs pos="51000">
                    <a:schemeClr val="accent6">
                      <a:lumMod val="75000"/>
                    </a:schemeClr>
                  </a:gs>
                  <a:gs pos="45000">
                    <a:schemeClr val="accent6">
                      <a:lumMod val="50000"/>
                    </a:schemeClr>
                  </a:gs>
                </a:gsLst>
                <a:lin ang="10800000" scaled="0"/>
              </a:gradFill>
              <a:ln>
                <a:noFill/>
              </a:ln>
              <a:effectLst>
                <a:reflection blurRad="6350" stA="32000" endPos="9000" dir="5400000" sy="-100000" algn="bl" rotWithShape="0"/>
              </a:effectLst>
              <a:extLst/>
            </p:spPr>
            <p:txBody>
              <a:bodyPr wrap="none" anchor="ctr"/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2" name="직사각형 241"/>
              <p:cNvSpPr/>
              <p:nvPr/>
            </p:nvSpPr>
            <p:spPr>
              <a:xfrm>
                <a:off x="3055353" y="8254662"/>
                <a:ext cx="51027" cy="335239"/>
              </a:xfrm>
              <a:prstGeom prst="rect">
                <a:avLst/>
              </a:prstGeom>
              <a:gradFill>
                <a:gsLst>
                  <a:gs pos="0">
                    <a:srgbClr val="3E7898">
                      <a:tint val="66000"/>
                      <a:satMod val="160000"/>
                      <a:alpha val="0"/>
                    </a:srgbClr>
                  </a:gs>
                  <a:gs pos="50000">
                    <a:srgbClr val="FFFFFF">
                      <a:alpha val="73000"/>
                    </a:srgbClr>
                  </a:gs>
                  <a:gs pos="100000">
                    <a:srgbClr val="3E7898">
                      <a:tint val="23500"/>
                      <a:satMod val="160000"/>
                      <a:alpha val="0"/>
                    </a:srgbClr>
                  </a:gs>
                </a:gsLst>
                <a:lin ang="0" scaled="0"/>
              </a:gradFill>
              <a:ln w="15875" cap="rnd" cmpd="sng" algn="ctr">
                <a:noFill/>
                <a:prstDash val="solid"/>
                <a:tailEnd type="none"/>
              </a:ln>
              <a:effectLst/>
            </p:spPr>
            <p:txBody>
              <a:bodyPr rtlCol="0" anchor="ctr"/>
              <a:lstStyle/>
              <a:p>
                <a:pPr algn="ctr" latinLnBrk="0">
                  <a:defRPr/>
                </a:pPr>
                <a:endParaRPr lang="ko-KR" altLang="en-US" kern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56" name="그룹 287"/>
            <p:cNvGrpSpPr/>
            <p:nvPr/>
          </p:nvGrpSpPr>
          <p:grpSpPr>
            <a:xfrm>
              <a:off x="1248991" y="-747423"/>
              <a:ext cx="167595" cy="436137"/>
              <a:chOff x="2983900" y="8254663"/>
              <a:chExt cx="176886" cy="335238"/>
            </a:xfrm>
          </p:grpSpPr>
          <p:sp>
            <p:nvSpPr>
              <p:cNvPr id="223" name="Rectangle 29"/>
              <p:cNvSpPr>
                <a:spLocks noChangeArrowheads="1"/>
              </p:cNvSpPr>
              <p:nvPr/>
            </p:nvSpPr>
            <p:spPr bwMode="auto">
              <a:xfrm rot="10800000">
                <a:off x="2983900" y="8254663"/>
                <a:ext cx="176886" cy="335238"/>
              </a:xfrm>
              <a:prstGeom prst="rect">
                <a:avLst/>
              </a:prstGeom>
              <a:gradFill rotWithShape="1">
                <a:gsLst>
                  <a:gs pos="100000">
                    <a:schemeClr val="accent6">
                      <a:lumMod val="75000"/>
                    </a:schemeClr>
                  </a:gs>
                  <a:gs pos="0">
                    <a:schemeClr val="accent6">
                      <a:lumMod val="50000"/>
                    </a:schemeClr>
                  </a:gs>
                  <a:gs pos="51000">
                    <a:schemeClr val="accent6">
                      <a:lumMod val="75000"/>
                    </a:schemeClr>
                  </a:gs>
                  <a:gs pos="45000">
                    <a:schemeClr val="accent6">
                      <a:lumMod val="50000"/>
                    </a:schemeClr>
                  </a:gs>
                </a:gsLst>
                <a:lin ang="10800000" scaled="0"/>
              </a:gradFill>
              <a:ln>
                <a:noFill/>
              </a:ln>
              <a:effectLst>
                <a:reflection blurRad="6350" stA="32000" endPos="9000" dir="5400000" sy="-100000" algn="bl" rotWithShape="0"/>
              </a:effectLst>
              <a:extLst/>
            </p:spPr>
            <p:txBody>
              <a:bodyPr wrap="none" anchor="ctr"/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직사각형 232"/>
              <p:cNvSpPr/>
              <p:nvPr/>
            </p:nvSpPr>
            <p:spPr>
              <a:xfrm>
                <a:off x="3050416" y="8254663"/>
                <a:ext cx="51027" cy="335238"/>
              </a:xfrm>
              <a:prstGeom prst="rect">
                <a:avLst/>
              </a:prstGeom>
              <a:gradFill>
                <a:gsLst>
                  <a:gs pos="0">
                    <a:srgbClr val="3E7898">
                      <a:tint val="66000"/>
                      <a:satMod val="160000"/>
                      <a:alpha val="0"/>
                    </a:srgbClr>
                  </a:gs>
                  <a:gs pos="50000">
                    <a:srgbClr val="FFFFFF">
                      <a:alpha val="73000"/>
                    </a:srgbClr>
                  </a:gs>
                  <a:gs pos="100000">
                    <a:srgbClr val="3E7898">
                      <a:tint val="23500"/>
                      <a:satMod val="160000"/>
                      <a:alpha val="0"/>
                    </a:srgbClr>
                  </a:gs>
                </a:gsLst>
                <a:lin ang="0" scaled="0"/>
              </a:gradFill>
              <a:ln w="15875" cap="rnd" cmpd="sng" algn="ctr">
                <a:noFill/>
                <a:prstDash val="solid"/>
                <a:tailEnd type="none"/>
              </a:ln>
              <a:effectLst/>
            </p:spPr>
            <p:txBody>
              <a:bodyPr rtlCol="0" anchor="ctr"/>
              <a:lstStyle/>
              <a:p>
                <a:pPr algn="ctr" latinLnBrk="0">
                  <a:defRPr/>
                </a:pPr>
                <a:endParaRPr lang="ko-KR" altLang="en-US" kern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22" name="직사각형 221"/>
            <p:cNvSpPr/>
            <p:nvPr/>
          </p:nvSpPr>
          <p:spPr>
            <a:xfrm>
              <a:off x="406771" y="-882523"/>
              <a:ext cx="727121" cy="3113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050" kern="0" spc="-9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6,627</a:t>
              </a:r>
              <a:r>
                <a:rPr lang="ko-KR" altLang="en-US" sz="1050" kern="0" spc="-9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억원</a:t>
              </a:r>
              <a:endParaRPr lang="ko-KR" alt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43" name="제목 114"/>
          <p:cNvSpPr txBox="1">
            <a:spLocks/>
          </p:cNvSpPr>
          <p:nvPr/>
        </p:nvSpPr>
        <p:spPr>
          <a:xfrm>
            <a:off x="962142" y="2902323"/>
            <a:ext cx="922698" cy="225806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wrap="none" anchor="ctr" anchorCtr="0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ko-KR" altLang="en-US" sz="1200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선도형 </a:t>
            </a:r>
            <a:r>
              <a:rPr lang="en-US" altLang="ko-KR" sz="120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R&amp;D</a:t>
            </a:r>
          </a:p>
        </p:txBody>
      </p:sp>
      <p:grpSp>
        <p:nvGrpSpPr>
          <p:cNvPr id="276" name="그룹 243"/>
          <p:cNvGrpSpPr/>
          <p:nvPr/>
        </p:nvGrpSpPr>
        <p:grpSpPr>
          <a:xfrm rot="5400000">
            <a:off x="3008521" y="2358830"/>
            <a:ext cx="658371" cy="1642683"/>
            <a:chOff x="-2124744" y="3524060"/>
            <a:chExt cx="1214128" cy="1723932"/>
          </a:xfrm>
        </p:grpSpPr>
        <p:sp>
          <p:nvSpPr>
            <p:cNvPr id="250" name="AutoShape 55"/>
            <p:cNvSpPr>
              <a:spLocks noChangeArrowheads="1"/>
            </p:cNvSpPr>
            <p:nvPr/>
          </p:nvSpPr>
          <p:spPr bwMode="auto">
            <a:xfrm>
              <a:off x="-2124744" y="3524060"/>
              <a:ext cx="1214128" cy="1723932"/>
            </a:xfrm>
            <a:prstGeom prst="roundRect">
              <a:avLst>
                <a:gd name="adj" fmla="val 21064"/>
              </a:avLst>
            </a:prstGeom>
            <a:solidFill>
              <a:schemeClr val="accent5">
                <a:lumMod val="75000"/>
              </a:schemeClr>
            </a:solidFill>
            <a:ln w="31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1200" b="1">
                <a:solidFill>
                  <a:prstClr val="black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57" name="양쪽 모서리가 둥근 사각형 256"/>
            <p:cNvSpPr/>
            <p:nvPr/>
          </p:nvSpPr>
          <p:spPr>
            <a:xfrm rot="5400000" flipV="1">
              <a:off x="-2620272" y="4101617"/>
              <a:ext cx="1657907" cy="572738"/>
            </a:xfrm>
            <a:prstGeom prst="round2SameRect">
              <a:avLst>
                <a:gd name="adj1" fmla="val 41870"/>
                <a:gd name="adj2" fmla="val 0"/>
              </a:avLst>
            </a:prstGeom>
            <a:noFill/>
            <a:ln w="19050">
              <a:solidFill>
                <a:srgbClr val="FFFFFF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ko-KR" altLang="en-US" b="1">
                <a:solidFill>
                  <a:prstClr val="white"/>
                </a:solidFill>
              </a:endParaRPr>
            </a:p>
          </p:txBody>
        </p:sp>
        <p:sp>
          <p:nvSpPr>
            <p:cNvPr id="258" name="타원 39"/>
            <p:cNvSpPr/>
            <p:nvPr/>
          </p:nvSpPr>
          <p:spPr>
            <a:xfrm rot="10800000">
              <a:off x="-2062093" y="4854701"/>
              <a:ext cx="684353" cy="339538"/>
            </a:xfrm>
            <a:custGeom>
              <a:avLst/>
              <a:gdLst>
                <a:gd name="connsiteX0" fmla="*/ 137486 w 4313088"/>
                <a:gd name="connsiteY0" fmla="*/ 0 h 824899"/>
                <a:gd name="connsiteX1" fmla="*/ 4175602 w 4313088"/>
                <a:gd name="connsiteY1" fmla="*/ 0 h 824899"/>
                <a:gd name="connsiteX2" fmla="*/ 4313088 w 4313088"/>
                <a:gd name="connsiteY2" fmla="*/ 137486 h 824899"/>
                <a:gd name="connsiteX3" fmla="*/ 4313088 w 4313088"/>
                <a:gd name="connsiteY3" fmla="*/ 824899 h 824899"/>
                <a:gd name="connsiteX4" fmla="*/ 4313088 w 4313088"/>
                <a:gd name="connsiteY4" fmla="*/ 824899 h 824899"/>
                <a:gd name="connsiteX5" fmla="*/ 0 w 4313088"/>
                <a:gd name="connsiteY5" fmla="*/ 824899 h 824899"/>
                <a:gd name="connsiteX6" fmla="*/ 0 w 4313088"/>
                <a:gd name="connsiteY6" fmla="*/ 824899 h 824899"/>
                <a:gd name="connsiteX7" fmla="*/ 0 w 4313088"/>
                <a:gd name="connsiteY7" fmla="*/ 137486 h 824899"/>
                <a:gd name="connsiteX8" fmla="*/ 137486 w 4313088"/>
                <a:gd name="connsiteY8" fmla="*/ 0 h 824899"/>
                <a:gd name="connsiteX0" fmla="*/ 137486 w 4313088"/>
                <a:gd name="connsiteY0" fmla="*/ 0 h 824899"/>
                <a:gd name="connsiteX1" fmla="*/ 4175602 w 4313088"/>
                <a:gd name="connsiteY1" fmla="*/ 0 h 824899"/>
                <a:gd name="connsiteX2" fmla="*/ 4313088 w 4313088"/>
                <a:gd name="connsiteY2" fmla="*/ 137486 h 824899"/>
                <a:gd name="connsiteX3" fmla="*/ 4313088 w 4313088"/>
                <a:gd name="connsiteY3" fmla="*/ 824899 h 824899"/>
                <a:gd name="connsiteX4" fmla="*/ 4313088 w 4313088"/>
                <a:gd name="connsiteY4" fmla="*/ 824899 h 824899"/>
                <a:gd name="connsiteX5" fmla="*/ 0 w 4313088"/>
                <a:gd name="connsiteY5" fmla="*/ 824899 h 824899"/>
                <a:gd name="connsiteX6" fmla="*/ 0 w 4313088"/>
                <a:gd name="connsiteY6" fmla="*/ 137486 h 824899"/>
                <a:gd name="connsiteX7" fmla="*/ 137486 w 4313088"/>
                <a:gd name="connsiteY7" fmla="*/ 0 h 824899"/>
                <a:gd name="connsiteX0" fmla="*/ 137486 w 4313088"/>
                <a:gd name="connsiteY0" fmla="*/ 0 h 824899"/>
                <a:gd name="connsiteX1" fmla="*/ 4175602 w 4313088"/>
                <a:gd name="connsiteY1" fmla="*/ 0 h 824899"/>
                <a:gd name="connsiteX2" fmla="*/ 4313088 w 4313088"/>
                <a:gd name="connsiteY2" fmla="*/ 137486 h 824899"/>
                <a:gd name="connsiteX3" fmla="*/ 4313088 w 4313088"/>
                <a:gd name="connsiteY3" fmla="*/ 824899 h 824899"/>
                <a:gd name="connsiteX4" fmla="*/ 4313088 w 4313088"/>
                <a:gd name="connsiteY4" fmla="*/ 824899 h 824899"/>
                <a:gd name="connsiteX5" fmla="*/ 0 w 4313088"/>
                <a:gd name="connsiteY5" fmla="*/ 137486 h 824899"/>
                <a:gd name="connsiteX6" fmla="*/ 137486 w 4313088"/>
                <a:gd name="connsiteY6" fmla="*/ 0 h 824899"/>
                <a:gd name="connsiteX0" fmla="*/ 0 w 4175602"/>
                <a:gd name="connsiteY0" fmla="*/ 0 h 824899"/>
                <a:gd name="connsiteX1" fmla="*/ 4038116 w 4175602"/>
                <a:gd name="connsiteY1" fmla="*/ 0 h 824899"/>
                <a:gd name="connsiteX2" fmla="*/ 4175602 w 4175602"/>
                <a:gd name="connsiteY2" fmla="*/ 137486 h 824899"/>
                <a:gd name="connsiteX3" fmla="*/ 4175602 w 4175602"/>
                <a:gd name="connsiteY3" fmla="*/ 824899 h 824899"/>
                <a:gd name="connsiteX4" fmla="*/ 4175602 w 4175602"/>
                <a:gd name="connsiteY4" fmla="*/ 824899 h 824899"/>
                <a:gd name="connsiteX5" fmla="*/ 0 w 4175602"/>
                <a:gd name="connsiteY5" fmla="*/ 0 h 824899"/>
                <a:gd name="connsiteX0" fmla="*/ 0 w 2841325"/>
                <a:gd name="connsiteY0" fmla="*/ 9331 h 824899"/>
                <a:gd name="connsiteX1" fmla="*/ 2703839 w 2841325"/>
                <a:gd name="connsiteY1" fmla="*/ 0 h 824899"/>
                <a:gd name="connsiteX2" fmla="*/ 2841325 w 2841325"/>
                <a:gd name="connsiteY2" fmla="*/ 137486 h 824899"/>
                <a:gd name="connsiteX3" fmla="*/ 2841325 w 2841325"/>
                <a:gd name="connsiteY3" fmla="*/ 824899 h 824899"/>
                <a:gd name="connsiteX4" fmla="*/ 2841325 w 2841325"/>
                <a:gd name="connsiteY4" fmla="*/ 824899 h 824899"/>
                <a:gd name="connsiteX5" fmla="*/ 0 w 2841325"/>
                <a:gd name="connsiteY5" fmla="*/ 9331 h 824899"/>
                <a:gd name="connsiteX0" fmla="*/ 0 w 2841325"/>
                <a:gd name="connsiteY0" fmla="*/ 9331 h 824899"/>
                <a:gd name="connsiteX1" fmla="*/ 2703839 w 2841325"/>
                <a:gd name="connsiteY1" fmla="*/ 0 h 824899"/>
                <a:gd name="connsiteX2" fmla="*/ 2841325 w 2841325"/>
                <a:gd name="connsiteY2" fmla="*/ 137486 h 824899"/>
                <a:gd name="connsiteX3" fmla="*/ 2841325 w 2841325"/>
                <a:gd name="connsiteY3" fmla="*/ 824899 h 824899"/>
                <a:gd name="connsiteX4" fmla="*/ 2841325 w 2841325"/>
                <a:gd name="connsiteY4" fmla="*/ 824899 h 824899"/>
                <a:gd name="connsiteX5" fmla="*/ 0 w 2841325"/>
                <a:gd name="connsiteY5" fmla="*/ 9331 h 824899"/>
                <a:gd name="connsiteX0" fmla="*/ 0 w 2841325"/>
                <a:gd name="connsiteY0" fmla="*/ 9331 h 824899"/>
                <a:gd name="connsiteX1" fmla="*/ 2703839 w 2841325"/>
                <a:gd name="connsiteY1" fmla="*/ 0 h 824899"/>
                <a:gd name="connsiteX2" fmla="*/ 2841325 w 2841325"/>
                <a:gd name="connsiteY2" fmla="*/ 137486 h 824899"/>
                <a:gd name="connsiteX3" fmla="*/ 2841325 w 2841325"/>
                <a:gd name="connsiteY3" fmla="*/ 824899 h 824899"/>
                <a:gd name="connsiteX4" fmla="*/ 2841325 w 2841325"/>
                <a:gd name="connsiteY4" fmla="*/ 824899 h 824899"/>
                <a:gd name="connsiteX5" fmla="*/ 0 w 2841325"/>
                <a:gd name="connsiteY5" fmla="*/ 9331 h 824899"/>
                <a:gd name="connsiteX0" fmla="*/ 0 w 2841325"/>
                <a:gd name="connsiteY0" fmla="*/ 9331 h 824899"/>
                <a:gd name="connsiteX1" fmla="*/ 2703839 w 2841325"/>
                <a:gd name="connsiteY1" fmla="*/ 0 h 824899"/>
                <a:gd name="connsiteX2" fmla="*/ 2841325 w 2841325"/>
                <a:gd name="connsiteY2" fmla="*/ 137486 h 824899"/>
                <a:gd name="connsiteX3" fmla="*/ 2841325 w 2841325"/>
                <a:gd name="connsiteY3" fmla="*/ 824899 h 824899"/>
                <a:gd name="connsiteX4" fmla="*/ 2841325 w 2841325"/>
                <a:gd name="connsiteY4" fmla="*/ 824899 h 824899"/>
                <a:gd name="connsiteX5" fmla="*/ 0 w 2841325"/>
                <a:gd name="connsiteY5" fmla="*/ 9331 h 824899"/>
                <a:gd name="connsiteX0" fmla="*/ 0 w 2841325"/>
                <a:gd name="connsiteY0" fmla="*/ 9331 h 824899"/>
                <a:gd name="connsiteX1" fmla="*/ 2703839 w 2841325"/>
                <a:gd name="connsiteY1" fmla="*/ 0 h 824899"/>
                <a:gd name="connsiteX2" fmla="*/ 2841325 w 2841325"/>
                <a:gd name="connsiteY2" fmla="*/ 137486 h 824899"/>
                <a:gd name="connsiteX3" fmla="*/ 2841325 w 2841325"/>
                <a:gd name="connsiteY3" fmla="*/ 824899 h 824899"/>
                <a:gd name="connsiteX4" fmla="*/ 2841325 w 2841325"/>
                <a:gd name="connsiteY4" fmla="*/ 824899 h 824899"/>
                <a:gd name="connsiteX5" fmla="*/ 0 w 2841325"/>
                <a:gd name="connsiteY5" fmla="*/ 9331 h 824899"/>
                <a:gd name="connsiteX0" fmla="*/ 0 w 2841325"/>
                <a:gd name="connsiteY0" fmla="*/ 9331 h 824899"/>
                <a:gd name="connsiteX1" fmla="*/ 2703839 w 2841325"/>
                <a:gd name="connsiteY1" fmla="*/ 0 h 824899"/>
                <a:gd name="connsiteX2" fmla="*/ 2841325 w 2841325"/>
                <a:gd name="connsiteY2" fmla="*/ 137486 h 824899"/>
                <a:gd name="connsiteX3" fmla="*/ 2841325 w 2841325"/>
                <a:gd name="connsiteY3" fmla="*/ 824899 h 824899"/>
                <a:gd name="connsiteX4" fmla="*/ 0 w 2841325"/>
                <a:gd name="connsiteY4" fmla="*/ 9331 h 824899"/>
                <a:gd name="connsiteX0" fmla="*/ 0 w 2841325"/>
                <a:gd name="connsiteY0" fmla="*/ 9331 h 659799"/>
                <a:gd name="connsiteX1" fmla="*/ 2703839 w 2841325"/>
                <a:gd name="connsiteY1" fmla="*/ 0 h 659799"/>
                <a:gd name="connsiteX2" fmla="*/ 2841325 w 2841325"/>
                <a:gd name="connsiteY2" fmla="*/ 137486 h 659799"/>
                <a:gd name="connsiteX3" fmla="*/ 2841325 w 2841325"/>
                <a:gd name="connsiteY3" fmla="*/ 659799 h 659799"/>
                <a:gd name="connsiteX4" fmla="*/ 0 w 2841325"/>
                <a:gd name="connsiteY4" fmla="*/ 9331 h 659799"/>
                <a:gd name="connsiteX0" fmla="*/ 0 w 2841325"/>
                <a:gd name="connsiteY0" fmla="*/ 9331 h 659799"/>
                <a:gd name="connsiteX1" fmla="*/ 2703839 w 2841325"/>
                <a:gd name="connsiteY1" fmla="*/ 0 h 659799"/>
                <a:gd name="connsiteX2" fmla="*/ 2841325 w 2841325"/>
                <a:gd name="connsiteY2" fmla="*/ 137486 h 659799"/>
                <a:gd name="connsiteX3" fmla="*/ 2841325 w 2841325"/>
                <a:gd name="connsiteY3" fmla="*/ 659799 h 659799"/>
                <a:gd name="connsiteX4" fmla="*/ 0 w 2841325"/>
                <a:gd name="connsiteY4" fmla="*/ 9331 h 659799"/>
                <a:gd name="connsiteX0" fmla="*/ 0 w 2841325"/>
                <a:gd name="connsiteY0" fmla="*/ 9331 h 659799"/>
                <a:gd name="connsiteX1" fmla="*/ 2703839 w 2841325"/>
                <a:gd name="connsiteY1" fmla="*/ 0 h 659799"/>
                <a:gd name="connsiteX2" fmla="*/ 2841325 w 2841325"/>
                <a:gd name="connsiteY2" fmla="*/ 137486 h 659799"/>
                <a:gd name="connsiteX3" fmla="*/ 2841325 w 2841325"/>
                <a:gd name="connsiteY3" fmla="*/ 659799 h 659799"/>
                <a:gd name="connsiteX4" fmla="*/ 0 w 2841325"/>
                <a:gd name="connsiteY4" fmla="*/ 9331 h 659799"/>
                <a:gd name="connsiteX0" fmla="*/ 0 w 2841325"/>
                <a:gd name="connsiteY0" fmla="*/ 9331 h 583599"/>
                <a:gd name="connsiteX1" fmla="*/ 2703839 w 2841325"/>
                <a:gd name="connsiteY1" fmla="*/ 0 h 583599"/>
                <a:gd name="connsiteX2" fmla="*/ 2841325 w 2841325"/>
                <a:gd name="connsiteY2" fmla="*/ 137486 h 583599"/>
                <a:gd name="connsiteX3" fmla="*/ 2841325 w 2841325"/>
                <a:gd name="connsiteY3" fmla="*/ 583599 h 583599"/>
                <a:gd name="connsiteX4" fmla="*/ 0 w 2841325"/>
                <a:gd name="connsiteY4" fmla="*/ 9331 h 583599"/>
                <a:gd name="connsiteX0" fmla="*/ 0 w 2841325"/>
                <a:gd name="connsiteY0" fmla="*/ 9331 h 583599"/>
                <a:gd name="connsiteX1" fmla="*/ 2703839 w 2841325"/>
                <a:gd name="connsiteY1" fmla="*/ 0 h 583599"/>
                <a:gd name="connsiteX2" fmla="*/ 2841325 w 2841325"/>
                <a:gd name="connsiteY2" fmla="*/ 137486 h 583599"/>
                <a:gd name="connsiteX3" fmla="*/ 2841325 w 2841325"/>
                <a:gd name="connsiteY3" fmla="*/ 583599 h 583599"/>
                <a:gd name="connsiteX4" fmla="*/ 0 w 2841325"/>
                <a:gd name="connsiteY4" fmla="*/ 9331 h 583599"/>
                <a:gd name="connsiteX0" fmla="*/ 0 w 2841325"/>
                <a:gd name="connsiteY0" fmla="*/ 2978 h 577246"/>
                <a:gd name="connsiteX1" fmla="*/ 2186217 w 2841325"/>
                <a:gd name="connsiteY1" fmla="*/ 0 h 577246"/>
                <a:gd name="connsiteX2" fmla="*/ 2841325 w 2841325"/>
                <a:gd name="connsiteY2" fmla="*/ 131133 h 577246"/>
                <a:gd name="connsiteX3" fmla="*/ 2841325 w 2841325"/>
                <a:gd name="connsiteY3" fmla="*/ 577246 h 577246"/>
                <a:gd name="connsiteX4" fmla="*/ 0 w 2841325"/>
                <a:gd name="connsiteY4" fmla="*/ 2978 h 577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1325" h="577246">
                  <a:moveTo>
                    <a:pt x="0" y="2978"/>
                  </a:moveTo>
                  <a:lnTo>
                    <a:pt x="2186217" y="0"/>
                  </a:lnTo>
                  <a:cubicBezTo>
                    <a:pt x="2262148" y="0"/>
                    <a:pt x="2841325" y="55202"/>
                    <a:pt x="2841325" y="131133"/>
                  </a:cubicBezTo>
                  <a:lnTo>
                    <a:pt x="2841325" y="577246"/>
                  </a:lnTo>
                  <a:cubicBezTo>
                    <a:pt x="2040267" y="-20577"/>
                    <a:pt x="1340808" y="86451"/>
                    <a:pt x="0" y="2978"/>
                  </a:cubicBezTo>
                  <a:close/>
                </a:path>
              </a:pathLst>
            </a:custGeom>
            <a:solidFill>
              <a:schemeClr val="bg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ko-KR" altLang="en-US" b="1">
                <a:solidFill>
                  <a:prstClr val="white"/>
                </a:solidFill>
              </a:endParaRPr>
            </a:p>
          </p:txBody>
        </p:sp>
        <p:sp>
          <p:nvSpPr>
            <p:cNvPr id="266" name="타원 39"/>
            <p:cNvSpPr/>
            <p:nvPr/>
          </p:nvSpPr>
          <p:spPr>
            <a:xfrm flipH="1">
              <a:off x="-2062093" y="3559854"/>
              <a:ext cx="684353" cy="339538"/>
            </a:xfrm>
            <a:custGeom>
              <a:avLst/>
              <a:gdLst>
                <a:gd name="connsiteX0" fmla="*/ 137486 w 4313088"/>
                <a:gd name="connsiteY0" fmla="*/ 0 h 824899"/>
                <a:gd name="connsiteX1" fmla="*/ 4175602 w 4313088"/>
                <a:gd name="connsiteY1" fmla="*/ 0 h 824899"/>
                <a:gd name="connsiteX2" fmla="*/ 4313088 w 4313088"/>
                <a:gd name="connsiteY2" fmla="*/ 137486 h 824899"/>
                <a:gd name="connsiteX3" fmla="*/ 4313088 w 4313088"/>
                <a:gd name="connsiteY3" fmla="*/ 824899 h 824899"/>
                <a:gd name="connsiteX4" fmla="*/ 4313088 w 4313088"/>
                <a:gd name="connsiteY4" fmla="*/ 824899 h 824899"/>
                <a:gd name="connsiteX5" fmla="*/ 0 w 4313088"/>
                <a:gd name="connsiteY5" fmla="*/ 824899 h 824899"/>
                <a:gd name="connsiteX6" fmla="*/ 0 w 4313088"/>
                <a:gd name="connsiteY6" fmla="*/ 824899 h 824899"/>
                <a:gd name="connsiteX7" fmla="*/ 0 w 4313088"/>
                <a:gd name="connsiteY7" fmla="*/ 137486 h 824899"/>
                <a:gd name="connsiteX8" fmla="*/ 137486 w 4313088"/>
                <a:gd name="connsiteY8" fmla="*/ 0 h 824899"/>
                <a:gd name="connsiteX0" fmla="*/ 137486 w 4313088"/>
                <a:gd name="connsiteY0" fmla="*/ 0 h 824899"/>
                <a:gd name="connsiteX1" fmla="*/ 4175602 w 4313088"/>
                <a:gd name="connsiteY1" fmla="*/ 0 h 824899"/>
                <a:gd name="connsiteX2" fmla="*/ 4313088 w 4313088"/>
                <a:gd name="connsiteY2" fmla="*/ 137486 h 824899"/>
                <a:gd name="connsiteX3" fmla="*/ 4313088 w 4313088"/>
                <a:gd name="connsiteY3" fmla="*/ 824899 h 824899"/>
                <a:gd name="connsiteX4" fmla="*/ 4313088 w 4313088"/>
                <a:gd name="connsiteY4" fmla="*/ 824899 h 824899"/>
                <a:gd name="connsiteX5" fmla="*/ 0 w 4313088"/>
                <a:gd name="connsiteY5" fmla="*/ 824899 h 824899"/>
                <a:gd name="connsiteX6" fmla="*/ 0 w 4313088"/>
                <a:gd name="connsiteY6" fmla="*/ 137486 h 824899"/>
                <a:gd name="connsiteX7" fmla="*/ 137486 w 4313088"/>
                <a:gd name="connsiteY7" fmla="*/ 0 h 824899"/>
                <a:gd name="connsiteX0" fmla="*/ 137486 w 4313088"/>
                <a:gd name="connsiteY0" fmla="*/ 0 h 824899"/>
                <a:gd name="connsiteX1" fmla="*/ 4175602 w 4313088"/>
                <a:gd name="connsiteY1" fmla="*/ 0 h 824899"/>
                <a:gd name="connsiteX2" fmla="*/ 4313088 w 4313088"/>
                <a:gd name="connsiteY2" fmla="*/ 137486 h 824899"/>
                <a:gd name="connsiteX3" fmla="*/ 4313088 w 4313088"/>
                <a:gd name="connsiteY3" fmla="*/ 824899 h 824899"/>
                <a:gd name="connsiteX4" fmla="*/ 4313088 w 4313088"/>
                <a:gd name="connsiteY4" fmla="*/ 824899 h 824899"/>
                <a:gd name="connsiteX5" fmla="*/ 0 w 4313088"/>
                <a:gd name="connsiteY5" fmla="*/ 137486 h 824899"/>
                <a:gd name="connsiteX6" fmla="*/ 137486 w 4313088"/>
                <a:gd name="connsiteY6" fmla="*/ 0 h 824899"/>
                <a:gd name="connsiteX0" fmla="*/ 0 w 4175602"/>
                <a:gd name="connsiteY0" fmla="*/ 0 h 824899"/>
                <a:gd name="connsiteX1" fmla="*/ 4038116 w 4175602"/>
                <a:gd name="connsiteY1" fmla="*/ 0 h 824899"/>
                <a:gd name="connsiteX2" fmla="*/ 4175602 w 4175602"/>
                <a:gd name="connsiteY2" fmla="*/ 137486 h 824899"/>
                <a:gd name="connsiteX3" fmla="*/ 4175602 w 4175602"/>
                <a:gd name="connsiteY3" fmla="*/ 824899 h 824899"/>
                <a:gd name="connsiteX4" fmla="*/ 4175602 w 4175602"/>
                <a:gd name="connsiteY4" fmla="*/ 824899 h 824899"/>
                <a:gd name="connsiteX5" fmla="*/ 0 w 4175602"/>
                <a:gd name="connsiteY5" fmla="*/ 0 h 824899"/>
                <a:gd name="connsiteX0" fmla="*/ 0 w 2841325"/>
                <a:gd name="connsiteY0" fmla="*/ 9331 h 824899"/>
                <a:gd name="connsiteX1" fmla="*/ 2703839 w 2841325"/>
                <a:gd name="connsiteY1" fmla="*/ 0 h 824899"/>
                <a:gd name="connsiteX2" fmla="*/ 2841325 w 2841325"/>
                <a:gd name="connsiteY2" fmla="*/ 137486 h 824899"/>
                <a:gd name="connsiteX3" fmla="*/ 2841325 w 2841325"/>
                <a:gd name="connsiteY3" fmla="*/ 824899 h 824899"/>
                <a:gd name="connsiteX4" fmla="*/ 2841325 w 2841325"/>
                <a:gd name="connsiteY4" fmla="*/ 824899 h 824899"/>
                <a:gd name="connsiteX5" fmla="*/ 0 w 2841325"/>
                <a:gd name="connsiteY5" fmla="*/ 9331 h 824899"/>
                <a:gd name="connsiteX0" fmla="*/ 0 w 2841325"/>
                <a:gd name="connsiteY0" fmla="*/ 9331 h 824899"/>
                <a:gd name="connsiteX1" fmla="*/ 2703839 w 2841325"/>
                <a:gd name="connsiteY1" fmla="*/ 0 h 824899"/>
                <a:gd name="connsiteX2" fmla="*/ 2841325 w 2841325"/>
                <a:gd name="connsiteY2" fmla="*/ 137486 h 824899"/>
                <a:gd name="connsiteX3" fmla="*/ 2841325 w 2841325"/>
                <a:gd name="connsiteY3" fmla="*/ 824899 h 824899"/>
                <a:gd name="connsiteX4" fmla="*/ 2841325 w 2841325"/>
                <a:gd name="connsiteY4" fmla="*/ 824899 h 824899"/>
                <a:gd name="connsiteX5" fmla="*/ 0 w 2841325"/>
                <a:gd name="connsiteY5" fmla="*/ 9331 h 824899"/>
                <a:gd name="connsiteX0" fmla="*/ 0 w 2841325"/>
                <a:gd name="connsiteY0" fmla="*/ 9331 h 824899"/>
                <a:gd name="connsiteX1" fmla="*/ 2703839 w 2841325"/>
                <a:gd name="connsiteY1" fmla="*/ 0 h 824899"/>
                <a:gd name="connsiteX2" fmla="*/ 2841325 w 2841325"/>
                <a:gd name="connsiteY2" fmla="*/ 137486 h 824899"/>
                <a:gd name="connsiteX3" fmla="*/ 2841325 w 2841325"/>
                <a:gd name="connsiteY3" fmla="*/ 824899 h 824899"/>
                <a:gd name="connsiteX4" fmla="*/ 2841325 w 2841325"/>
                <a:gd name="connsiteY4" fmla="*/ 824899 h 824899"/>
                <a:gd name="connsiteX5" fmla="*/ 0 w 2841325"/>
                <a:gd name="connsiteY5" fmla="*/ 9331 h 824899"/>
                <a:gd name="connsiteX0" fmla="*/ 0 w 2841325"/>
                <a:gd name="connsiteY0" fmla="*/ 9331 h 824899"/>
                <a:gd name="connsiteX1" fmla="*/ 2703839 w 2841325"/>
                <a:gd name="connsiteY1" fmla="*/ 0 h 824899"/>
                <a:gd name="connsiteX2" fmla="*/ 2841325 w 2841325"/>
                <a:gd name="connsiteY2" fmla="*/ 137486 h 824899"/>
                <a:gd name="connsiteX3" fmla="*/ 2841325 w 2841325"/>
                <a:gd name="connsiteY3" fmla="*/ 824899 h 824899"/>
                <a:gd name="connsiteX4" fmla="*/ 2841325 w 2841325"/>
                <a:gd name="connsiteY4" fmla="*/ 824899 h 824899"/>
                <a:gd name="connsiteX5" fmla="*/ 0 w 2841325"/>
                <a:gd name="connsiteY5" fmla="*/ 9331 h 824899"/>
                <a:gd name="connsiteX0" fmla="*/ 0 w 2841325"/>
                <a:gd name="connsiteY0" fmla="*/ 9331 h 824899"/>
                <a:gd name="connsiteX1" fmla="*/ 2703839 w 2841325"/>
                <a:gd name="connsiteY1" fmla="*/ 0 h 824899"/>
                <a:gd name="connsiteX2" fmla="*/ 2841325 w 2841325"/>
                <a:gd name="connsiteY2" fmla="*/ 137486 h 824899"/>
                <a:gd name="connsiteX3" fmla="*/ 2841325 w 2841325"/>
                <a:gd name="connsiteY3" fmla="*/ 824899 h 824899"/>
                <a:gd name="connsiteX4" fmla="*/ 2841325 w 2841325"/>
                <a:gd name="connsiteY4" fmla="*/ 824899 h 824899"/>
                <a:gd name="connsiteX5" fmla="*/ 0 w 2841325"/>
                <a:gd name="connsiteY5" fmla="*/ 9331 h 824899"/>
                <a:gd name="connsiteX0" fmla="*/ 0 w 2841325"/>
                <a:gd name="connsiteY0" fmla="*/ 9331 h 824899"/>
                <a:gd name="connsiteX1" fmla="*/ 2703839 w 2841325"/>
                <a:gd name="connsiteY1" fmla="*/ 0 h 824899"/>
                <a:gd name="connsiteX2" fmla="*/ 2841325 w 2841325"/>
                <a:gd name="connsiteY2" fmla="*/ 137486 h 824899"/>
                <a:gd name="connsiteX3" fmla="*/ 2841325 w 2841325"/>
                <a:gd name="connsiteY3" fmla="*/ 824899 h 824899"/>
                <a:gd name="connsiteX4" fmla="*/ 0 w 2841325"/>
                <a:gd name="connsiteY4" fmla="*/ 9331 h 824899"/>
                <a:gd name="connsiteX0" fmla="*/ 0 w 2841325"/>
                <a:gd name="connsiteY0" fmla="*/ 9331 h 659799"/>
                <a:gd name="connsiteX1" fmla="*/ 2703839 w 2841325"/>
                <a:gd name="connsiteY1" fmla="*/ 0 h 659799"/>
                <a:gd name="connsiteX2" fmla="*/ 2841325 w 2841325"/>
                <a:gd name="connsiteY2" fmla="*/ 137486 h 659799"/>
                <a:gd name="connsiteX3" fmla="*/ 2841325 w 2841325"/>
                <a:gd name="connsiteY3" fmla="*/ 659799 h 659799"/>
                <a:gd name="connsiteX4" fmla="*/ 0 w 2841325"/>
                <a:gd name="connsiteY4" fmla="*/ 9331 h 659799"/>
                <a:gd name="connsiteX0" fmla="*/ 0 w 2841325"/>
                <a:gd name="connsiteY0" fmla="*/ 9331 h 659799"/>
                <a:gd name="connsiteX1" fmla="*/ 2703839 w 2841325"/>
                <a:gd name="connsiteY1" fmla="*/ 0 h 659799"/>
                <a:gd name="connsiteX2" fmla="*/ 2841325 w 2841325"/>
                <a:gd name="connsiteY2" fmla="*/ 137486 h 659799"/>
                <a:gd name="connsiteX3" fmla="*/ 2841325 w 2841325"/>
                <a:gd name="connsiteY3" fmla="*/ 659799 h 659799"/>
                <a:gd name="connsiteX4" fmla="*/ 0 w 2841325"/>
                <a:gd name="connsiteY4" fmla="*/ 9331 h 659799"/>
                <a:gd name="connsiteX0" fmla="*/ 0 w 2841325"/>
                <a:gd name="connsiteY0" fmla="*/ 9331 h 659799"/>
                <a:gd name="connsiteX1" fmla="*/ 2703839 w 2841325"/>
                <a:gd name="connsiteY1" fmla="*/ 0 h 659799"/>
                <a:gd name="connsiteX2" fmla="*/ 2841325 w 2841325"/>
                <a:gd name="connsiteY2" fmla="*/ 137486 h 659799"/>
                <a:gd name="connsiteX3" fmla="*/ 2841325 w 2841325"/>
                <a:gd name="connsiteY3" fmla="*/ 659799 h 659799"/>
                <a:gd name="connsiteX4" fmla="*/ 0 w 2841325"/>
                <a:gd name="connsiteY4" fmla="*/ 9331 h 659799"/>
                <a:gd name="connsiteX0" fmla="*/ 0 w 2841325"/>
                <a:gd name="connsiteY0" fmla="*/ 9331 h 583599"/>
                <a:gd name="connsiteX1" fmla="*/ 2703839 w 2841325"/>
                <a:gd name="connsiteY1" fmla="*/ 0 h 583599"/>
                <a:gd name="connsiteX2" fmla="*/ 2841325 w 2841325"/>
                <a:gd name="connsiteY2" fmla="*/ 137486 h 583599"/>
                <a:gd name="connsiteX3" fmla="*/ 2841325 w 2841325"/>
                <a:gd name="connsiteY3" fmla="*/ 583599 h 583599"/>
                <a:gd name="connsiteX4" fmla="*/ 0 w 2841325"/>
                <a:gd name="connsiteY4" fmla="*/ 9331 h 583599"/>
                <a:gd name="connsiteX0" fmla="*/ 0 w 2841325"/>
                <a:gd name="connsiteY0" fmla="*/ 9331 h 583599"/>
                <a:gd name="connsiteX1" fmla="*/ 2703839 w 2841325"/>
                <a:gd name="connsiteY1" fmla="*/ 0 h 583599"/>
                <a:gd name="connsiteX2" fmla="*/ 2841325 w 2841325"/>
                <a:gd name="connsiteY2" fmla="*/ 137486 h 583599"/>
                <a:gd name="connsiteX3" fmla="*/ 2841325 w 2841325"/>
                <a:gd name="connsiteY3" fmla="*/ 583599 h 583599"/>
                <a:gd name="connsiteX4" fmla="*/ 0 w 2841325"/>
                <a:gd name="connsiteY4" fmla="*/ 9331 h 583599"/>
                <a:gd name="connsiteX0" fmla="*/ 0 w 2841325"/>
                <a:gd name="connsiteY0" fmla="*/ 2978 h 577246"/>
                <a:gd name="connsiteX1" fmla="*/ 2186217 w 2841325"/>
                <a:gd name="connsiteY1" fmla="*/ 0 h 577246"/>
                <a:gd name="connsiteX2" fmla="*/ 2841325 w 2841325"/>
                <a:gd name="connsiteY2" fmla="*/ 131133 h 577246"/>
                <a:gd name="connsiteX3" fmla="*/ 2841325 w 2841325"/>
                <a:gd name="connsiteY3" fmla="*/ 577246 h 577246"/>
                <a:gd name="connsiteX4" fmla="*/ 0 w 2841325"/>
                <a:gd name="connsiteY4" fmla="*/ 2978 h 577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1325" h="577246">
                  <a:moveTo>
                    <a:pt x="0" y="2978"/>
                  </a:moveTo>
                  <a:lnTo>
                    <a:pt x="2186217" y="0"/>
                  </a:lnTo>
                  <a:cubicBezTo>
                    <a:pt x="2262148" y="0"/>
                    <a:pt x="2841325" y="55202"/>
                    <a:pt x="2841325" y="131133"/>
                  </a:cubicBezTo>
                  <a:lnTo>
                    <a:pt x="2841325" y="577246"/>
                  </a:lnTo>
                  <a:cubicBezTo>
                    <a:pt x="2040267" y="-20577"/>
                    <a:pt x="1340808" y="86451"/>
                    <a:pt x="0" y="2978"/>
                  </a:cubicBezTo>
                  <a:close/>
                </a:path>
              </a:pathLst>
            </a:custGeom>
            <a:solidFill>
              <a:schemeClr val="bg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ko-KR" altLang="en-US" b="1">
                <a:solidFill>
                  <a:prstClr val="white"/>
                </a:solidFill>
              </a:endParaRPr>
            </a:p>
          </p:txBody>
        </p:sp>
      </p:grpSp>
      <p:sp>
        <p:nvSpPr>
          <p:cNvPr id="270" name="제목 114"/>
          <p:cNvSpPr txBox="1">
            <a:spLocks/>
          </p:cNvSpPr>
          <p:nvPr/>
        </p:nvSpPr>
        <p:spPr>
          <a:xfrm>
            <a:off x="2887789" y="2902323"/>
            <a:ext cx="922698" cy="225806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wrap="none" anchor="ctr" anchorCtr="0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en-US" altLang="ko-KR" sz="120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Fast-Track</a:t>
            </a:r>
          </a:p>
        </p:txBody>
      </p:sp>
      <p:sp>
        <p:nvSpPr>
          <p:cNvPr id="275" name="직사각형 274"/>
          <p:cNvSpPr/>
          <p:nvPr/>
        </p:nvSpPr>
        <p:spPr>
          <a:xfrm>
            <a:off x="2463541" y="3139710"/>
            <a:ext cx="1741443" cy="786663"/>
          </a:xfrm>
          <a:prstGeom prst="rect">
            <a:avLst/>
          </a:prstGeom>
          <a:solidFill>
            <a:schemeClr val="bg1"/>
          </a:solidFill>
          <a:ln w="9525" cap="rnd">
            <a:solidFill>
              <a:schemeClr val="accent5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285" name="그룹 275"/>
          <p:cNvGrpSpPr/>
          <p:nvPr/>
        </p:nvGrpSpPr>
        <p:grpSpPr>
          <a:xfrm>
            <a:off x="2724150" y="3132301"/>
            <a:ext cx="1355480" cy="841177"/>
            <a:chOff x="1898167" y="-963488"/>
            <a:chExt cx="1029666" cy="964341"/>
          </a:xfrm>
        </p:grpSpPr>
        <p:sp>
          <p:nvSpPr>
            <p:cNvPr id="277" name="직사각형 276"/>
            <p:cNvSpPr/>
            <p:nvPr/>
          </p:nvSpPr>
          <p:spPr>
            <a:xfrm>
              <a:off x="1898167" y="-963488"/>
              <a:ext cx="1000595" cy="3396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kern="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신청 </a:t>
              </a:r>
              <a:r>
                <a:rPr lang="en-US" altLang="ko-KR" sz="1200" kern="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~ </a:t>
              </a:r>
              <a:r>
                <a:rPr lang="ko-KR" altLang="en-US" sz="1200" kern="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지원</a:t>
              </a:r>
            </a:p>
          </p:txBody>
        </p:sp>
        <p:sp>
          <p:nvSpPr>
            <p:cNvPr id="278" name="자유형 277"/>
            <p:cNvSpPr/>
            <p:nvPr/>
          </p:nvSpPr>
          <p:spPr>
            <a:xfrm>
              <a:off x="1913777" y="-281672"/>
              <a:ext cx="972921" cy="0"/>
            </a:xfrm>
            <a:custGeom>
              <a:avLst/>
              <a:gdLst>
                <a:gd name="connsiteX0" fmla="*/ 0 w 972921"/>
                <a:gd name="connsiteY0" fmla="*/ 0 h 0"/>
                <a:gd name="connsiteX1" fmla="*/ 972921 w 97292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72921">
                  <a:moveTo>
                    <a:pt x="0" y="0"/>
                  </a:moveTo>
                  <a:lnTo>
                    <a:pt x="972921" y="0"/>
                  </a:lnTo>
                </a:path>
              </a:pathLst>
            </a:custGeom>
            <a:noFill/>
            <a:ln w="12700" cap="rnd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79" name="직사각형 278"/>
            <p:cNvSpPr/>
            <p:nvPr/>
          </p:nvSpPr>
          <p:spPr>
            <a:xfrm>
              <a:off x="1945148" y="-310529"/>
              <a:ext cx="324769" cy="3113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050" kern="0" spc="-9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'14</a:t>
              </a:r>
              <a:endParaRPr lang="ko-KR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280" name="직사각형 279"/>
            <p:cNvSpPr/>
            <p:nvPr/>
          </p:nvSpPr>
          <p:spPr>
            <a:xfrm>
              <a:off x="2475888" y="-310529"/>
              <a:ext cx="324769" cy="3113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050" kern="0" spc="-9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'15</a:t>
              </a:r>
              <a:endParaRPr lang="ko-KR" altLang="en-US" dirty="0">
                <a:solidFill>
                  <a:prstClr val="black"/>
                </a:solidFill>
              </a:endParaRPr>
            </a:p>
          </p:txBody>
        </p:sp>
        <p:pic>
          <p:nvPicPr>
            <p:cNvPr id="281" name="Picture 2" descr="C:\Users\Administrator\Desktop\2015미래부-업무보고\img\46.png"/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781" y="-492981"/>
              <a:ext cx="113811" cy="21017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2" name="Picture 2" descr="C:\Users\Administrator\Desktop\2015미래부-업무보고\img\46.png"/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875" y="-683569"/>
              <a:ext cx="230361" cy="42540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3" name="직사각형 282"/>
            <p:cNvSpPr/>
            <p:nvPr/>
          </p:nvSpPr>
          <p:spPr>
            <a:xfrm>
              <a:off x="2557580" y="-527191"/>
              <a:ext cx="370253" cy="2822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000" b="1" kern="0" spc="-70" dirty="0">
                  <a:gradFill>
                    <a:gsLst>
                      <a:gs pos="100000">
                        <a:srgbClr val="0070C0"/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3</a:t>
              </a:r>
              <a:r>
                <a:rPr lang="ko-KR" altLang="en-US" sz="1000" b="1" kern="0" spc="-70" dirty="0">
                  <a:gradFill>
                    <a:gsLst>
                      <a:gs pos="100000">
                        <a:srgbClr val="0070C0"/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개월</a:t>
              </a:r>
              <a:endParaRPr lang="ko-KR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284" name="직사각형 283"/>
            <p:cNvSpPr/>
            <p:nvPr/>
          </p:nvSpPr>
          <p:spPr>
            <a:xfrm>
              <a:off x="2138710" y="-589884"/>
              <a:ext cx="352661" cy="3019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000" b="1" kern="0" spc="-70" dirty="0">
                  <a:gradFill>
                    <a:gsLst>
                      <a:gs pos="100000">
                        <a:srgbClr val="0070C0"/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1</a:t>
              </a:r>
              <a:r>
                <a:rPr lang="ko-KR" altLang="en-US" sz="1000" b="1" kern="0" spc="-70" dirty="0">
                  <a:gradFill>
                    <a:gsLst>
                      <a:gs pos="100000">
                        <a:srgbClr val="0070C0"/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년</a:t>
              </a:r>
              <a:endParaRPr lang="ko-KR" alt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158" name="직사각형 157"/>
          <p:cNvSpPr/>
          <p:nvPr/>
        </p:nvSpPr>
        <p:spPr>
          <a:xfrm>
            <a:off x="1426558" y="5085184"/>
            <a:ext cx="31743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463" indent="-144463" defTabSz="1330325" latinLnBrk="0">
              <a:spcAft>
                <a:spcPts val="60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ko-KR" sz="1200" kern="0" spc="-10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3D</a:t>
            </a:r>
            <a:r>
              <a:rPr lang="ko-KR" altLang="en-US" sz="1200" kern="0" spc="-100" dirty="0" err="1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프린팅</a:t>
            </a:r>
            <a:r>
              <a:rPr lang="ko-KR" altLang="en-US" sz="1200" kern="0" spc="-10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교육</a:t>
            </a:r>
            <a:r>
              <a:rPr lang="en-US" altLang="ko-KR" sz="1000" kern="0" spc="-10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(50</a:t>
            </a:r>
            <a:r>
              <a:rPr lang="ko-KR" altLang="en-US" sz="1000" kern="0" spc="-100" dirty="0" err="1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만명</a:t>
            </a:r>
            <a:r>
              <a:rPr lang="en-US" altLang="ko-KR" sz="1000" kern="0" spc="-10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)</a:t>
            </a:r>
            <a:r>
              <a:rPr lang="ko-KR" altLang="en-US" sz="1200" kern="0" spc="-10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∙</a:t>
            </a:r>
            <a:r>
              <a:rPr lang="en-US" altLang="ko-KR" sz="1200" kern="0" spc="-10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SW</a:t>
            </a:r>
            <a:r>
              <a:rPr lang="ko-KR" altLang="en-US" sz="1200" kern="0" spc="-10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개발</a:t>
            </a:r>
            <a:r>
              <a:rPr lang="en-US" altLang="ko-KR" sz="1200" kern="0" spc="-10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, ICT DIY </a:t>
            </a:r>
            <a:r>
              <a:rPr lang="ko-KR" altLang="en-US" sz="1200" kern="0" spc="-10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생활화</a:t>
            </a:r>
          </a:p>
        </p:txBody>
      </p:sp>
      <p:sp>
        <p:nvSpPr>
          <p:cNvPr id="163" name="직사각형 162"/>
          <p:cNvSpPr/>
          <p:nvPr/>
        </p:nvSpPr>
        <p:spPr>
          <a:xfrm>
            <a:off x="1429450" y="5384249"/>
            <a:ext cx="22987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463" indent="-144463" defTabSz="1330325" latinLnBrk="0">
              <a:spcAft>
                <a:spcPts val="60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ko-KR" sz="1200" kern="0" spc="-7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1</a:t>
            </a:r>
            <a:r>
              <a:rPr lang="ko-KR" altLang="en-US" sz="1200" kern="0" spc="-7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인 </a:t>
            </a:r>
            <a:r>
              <a:rPr lang="en-US" altLang="ko-KR" sz="1200" kern="0" spc="-7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1</a:t>
            </a:r>
            <a:r>
              <a:rPr lang="ko-KR" altLang="en-US" sz="1200" kern="0" spc="-7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앱 만들기 체험 캠페인 전개</a:t>
            </a:r>
          </a:p>
        </p:txBody>
      </p:sp>
    </p:spTree>
    <p:extLst>
      <p:ext uri="{BB962C8B-B14F-4D97-AF65-F5344CB8AC3E}">
        <p14:creationId xmlns="" xmlns:p14="http://schemas.microsoft.com/office/powerpoint/2010/main" val="22479346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모서리가 둥근 직사각형 8"/>
          <p:cNvSpPr/>
          <p:nvPr/>
        </p:nvSpPr>
        <p:spPr>
          <a:xfrm>
            <a:off x="371324" y="1941627"/>
            <a:ext cx="4147832" cy="350045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>
            <a:innerShdw blurRad="152400" dir="13500000">
              <a:schemeClr val="bg1">
                <a:lumMod val="65000"/>
                <a:alpha val="31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>
              <a:solidFill>
                <a:prstClr val="white"/>
              </a:solidFill>
              <a:cs typeface="Arial" pitchFamily="34" charset="0"/>
            </a:endParaRPr>
          </a:p>
        </p:txBody>
      </p:sp>
      <p:grpSp>
        <p:nvGrpSpPr>
          <p:cNvPr id="2" name="그룹 71"/>
          <p:cNvGrpSpPr/>
          <p:nvPr/>
        </p:nvGrpSpPr>
        <p:grpSpPr>
          <a:xfrm>
            <a:off x="365820" y="1835849"/>
            <a:ext cx="4186412" cy="466703"/>
            <a:chOff x="471482" y="1390934"/>
            <a:chExt cx="4043874" cy="466703"/>
          </a:xfrm>
        </p:grpSpPr>
        <p:sp>
          <p:nvSpPr>
            <p:cNvPr id="133" name="모서리가 둥근 직사각형 132"/>
            <p:cNvSpPr/>
            <p:nvPr/>
          </p:nvSpPr>
          <p:spPr>
            <a:xfrm>
              <a:off x="511199" y="1390934"/>
              <a:ext cx="3957965" cy="466703"/>
            </a:xfrm>
            <a:prstGeom prst="roundRect">
              <a:avLst>
                <a:gd name="adj" fmla="val 0"/>
              </a:avLst>
            </a:prstGeom>
            <a:solidFill>
              <a:srgbClr val="23639D"/>
            </a:solidFill>
            <a:ln w="6350">
              <a:solidFill>
                <a:schemeClr val="bg1"/>
              </a:solidFill>
            </a:ln>
            <a:effectLst>
              <a:outerShdw blurRad="25400" dist="25400" dir="5400000" algn="t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prstClr val="white"/>
                </a:solidFill>
              </a:endParaRPr>
            </a:p>
          </p:txBody>
        </p:sp>
        <p:pic>
          <p:nvPicPr>
            <p:cNvPr id="134" name="Picture 2" descr="C:\Users\Administrator\Desktop\미래부가치평가\그림3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44096" y="1431891"/>
              <a:ext cx="3140726" cy="40049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5" name="직사각형 134"/>
            <p:cNvSpPr/>
            <p:nvPr/>
          </p:nvSpPr>
          <p:spPr>
            <a:xfrm>
              <a:off x="530658" y="1407733"/>
              <a:ext cx="3919468" cy="45719"/>
            </a:xfrm>
            <a:prstGeom prst="rect">
              <a:avLst/>
            </a:prstGeom>
            <a:gradFill>
              <a:gsLst>
                <a:gs pos="100000">
                  <a:schemeClr val="bg1">
                    <a:alpha val="41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16200000" scaled="0"/>
            </a:gradFill>
            <a:ln w="22225">
              <a:noFill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prstClr val="white"/>
                </a:solidFill>
              </a:endParaRPr>
            </a:p>
          </p:txBody>
        </p:sp>
        <p:pic>
          <p:nvPicPr>
            <p:cNvPr id="136" name="Picture 3" descr="E:\PNG\기타\빛광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6395" y="1414357"/>
              <a:ext cx="1294233" cy="4571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7" name="자유형 136"/>
            <p:cNvSpPr/>
            <p:nvPr/>
          </p:nvSpPr>
          <p:spPr>
            <a:xfrm>
              <a:off x="4465423" y="1395924"/>
              <a:ext cx="49933" cy="91981"/>
            </a:xfrm>
            <a:custGeom>
              <a:avLst/>
              <a:gdLst>
                <a:gd name="connsiteX0" fmla="*/ 0 w 45991"/>
                <a:gd name="connsiteY0" fmla="*/ 0 h 91981"/>
                <a:gd name="connsiteX1" fmla="*/ 0 w 45991"/>
                <a:gd name="connsiteY1" fmla="*/ 91981 h 91981"/>
                <a:gd name="connsiteX2" fmla="*/ 45991 w 45991"/>
                <a:gd name="connsiteY2" fmla="*/ 91981 h 91981"/>
                <a:gd name="connsiteX3" fmla="*/ 0 w 45991"/>
                <a:gd name="connsiteY3" fmla="*/ 0 h 91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991" h="91981">
                  <a:moveTo>
                    <a:pt x="0" y="0"/>
                  </a:moveTo>
                  <a:lnTo>
                    <a:pt x="0" y="91981"/>
                  </a:lnTo>
                  <a:lnTo>
                    <a:pt x="45991" y="919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39" name="자유형 138"/>
            <p:cNvSpPr/>
            <p:nvPr/>
          </p:nvSpPr>
          <p:spPr>
            <a:xfrm flipH="1">
              <a:off x="471482" y="1395924"/>
              <a:ext cx="49933" cy="91981"/>
            </a:xfrm>
            <a:custGeom>
              <a:avLst/>
              <a:gdLst>
                <a:gd name="connsiteX0" fmla="*/ 0 w 45991"/>
                <a:gd name="connsiteY0" fmla="*/ 0 h 91981"/>
                <a:gd name="connsiteX1" fmla="*/ 0 w 45991"/>
                <a:gd name="connsiteY1" fmla="*/ 91981 h 91981"/>
                <a:gd name="connsiteX2" fmla="*/ 45991 w 45991"/>
                <a:gd name="connsiteY2" fmla="*/ 91981 h 91981"/>
                <a:gd name="connsiteX3" fmla="*/ 0 w 45991"/>
                <a:gd name="connsiteY3" fmla="*/ 0 h 91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991" h="91981">
                  <a:moveTo>
                    <a:pt x="0" y="0"/>
                  </a:moveTo>
                  <a:lnTo>
                    <a:pt x="0" y="91981"/>
                  </a:lnTo>
                  <a:lnTo>
                    <a:pt x="45991" y="919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40" name="제목 114"/>
          <p:cNvSpPr txBox="1">
            <a:spLocks/>
          </p:cNvSpPr>
          <p:nvPr/>
        </p:nvSpPr>
        <p:spPr>
          <a:xfrm>
            <a:off x="629635" y="1926317"/>
            <a:ext cx="3749351" cy="305551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eaLnBrk="0" latinLnBrk="0" hangingPunct="0">
              <a:defRPr/>
            </a:pPr>
            <a:r>
              <a:rPr lang="en-US" altLang="ko-KR" sz="2000" b="1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SW</a:t>
            </a:r>
            <a:r>
              <a:rPr lang="ko-KR" altLang="en-US" sz="2000" b="1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기반 </a:t>
            </a:r>
            <a:r>
              <a:rPr lang="ko-KR" altLang="en-US" sz="2000" b="1" kern="0" dirty="0" err="1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신산업</a:t>
            </a:r>
            <a:r>
              <a:rPr lang="ko-KR" altLang="en-US" sz="2000" b="1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 육성</a:t>
            </a:r>
          </a:p>
        </p:txBody>
      </p:sp>
      <p:sp>
        <p:nvSpPr>
          <p:cNvPr id="182" name="TextBox 181"/>
          <p:cNvSpPr txBox="1"/>
          <p:nvPr/>
        </p:nvSpPr>
        <p:spPr bwMode="auto">
          <a:xfrm>
            <a:off x="478159" y="242257"/>
            <a:ext cx="3054041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00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1. </a:t>
            </a:r>
            <a:r>
              <a:rPr lang="ko-KR" altLang="en-US" sz="300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성장동력 </a:t>
            </a:r>
            <a:r>
              <a:rPr lang="ko-KR" altLang="en-US" sz="3000" spc="-150" dirty="0" err="1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재점화</a:t>
            </a:r>
            <a:endParaRPr lang="ko-KR" altLang="en-US" sz="3000" spc="-150" dirty="0">
              <a:solidFill>
                <a:srgbClr val="FF0000"/>
              </a:solidFill>
              <a:latin typeface="-윤고딕340" pitchFamily="18" charset="-127"/>
              <a:ea typeface="-윤고딕340" pitchFamily="18" charset="-127"/>
            </a:endParaRPr>
          </a:p>
        </p:txBody>
      </p:sp>
      <p:grpSp>
        <p:nvGrpSpPr>
          <p:cNvPr id="3" name="그룹 182"/>
          <p:cNvGrpSpPr/>
          <p:nvPr/>
        </p:nvGrpSpPr>
        <p:grpSpPr>
          <a:xfrm>
            <a:off x="6695666" y="481896"/>
            <a:ext cx="2034326" cy="333943"/>
            <a:chOff x="5957544" y="497136"/>
            <a:chExt cx="2034326" cy="333943"/>
          </a:xfrm>
        </p:grpSpPr>
        <p:sp>
          <p:nvSpPr>
            <p:cNvPr id="184" name="모서리가 둥근 직사각형 183"/>
            <p:cNvSpPr/>
            <p:nvPr/>
          </p:nvSpPr>
          <p:spPr>
            <a:xfrm>
              <a:off x="6035047" y="525727"/>
              <a:ext cx="812855" cy="25059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 w="952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185" name="Text Box 5"/>
            <p:cNvSpPr txBox="1">
              <a:spLocks noChangeArrowheads="1"/>
            </p:cNvSpPr>
            <p:nvPr/>
          </p:nvSpPr>
          <p:spPr bwMode="auto">
            <a:xfrm>
              <a:off x="6807082" y="507914"/>
              <a:ext cx="118478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latinLnBrk="0" hangingPunct="1">
                <a:defRPr/>
              </a:pPr>
              <a:r>
                <a:rPr lang="ko-KR" altLang="en-US" sz="1500" kern="0" spc="-90" dirty="0">
                  <a:gradFill>
                    <a:gsLst>
                      <a:gs pos="100000">
                        <a:srgbClr val="4F81BD">
                          <a:lumMod val="75000"/>
                        </a:srgbClr>
                      </a:gs>
                      <a:gs pos="100000">
                        <a:srgbClr val="00589A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미래성장동력</a:t>
              </a: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5957544" y="497136"/>
              <a:ext cx="9678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base">
                <a:spcAft>
                  <a:spcPct val="0"/>
                </a:spcAft>
                <a:buClr>
                  <a:prstClr val="black">
                    <a:lumMod val="85000"/>
                    <a:lumOff val="15000"/>
                  </a:prstClr>
                </a:buClr>
              </a:pPr>
              <a:r>
                <a:rPr kumimoji="1" lang="ko-KR" altLang="en-US" sz="1400" b="1" spc="-40" dirty="0">
                  <a:gradFill>
                    <a:gsLst>
                      <a:gs pos="100000">
                        <a:prstClr val="white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미래대비</a:t>
              </a:r>
            </a:p>
          </p:txBody>
        </p:sp>
      </p:grpSp>
      <p:grpSp>
        <p:nvGrpSpPr>
          <p:cNvPr id="4" name="그룹 187"/>
          <p:cNvGrpSpPr/>
          <p:nvPr/>
        </p:nvGrpSpPr>
        <p:grpSpPr>
          <a:xfrm>
            <a:off x="323528" y="1052736"/>
            <a:ext cx="8682822" cy="534527"/>
            <a:chOff x="9525" y="336688"/>
            <a:chExt cx="4102220" cy="558662"/>
          </a:xfrm>
        </p:grpSpPr>
        <p:sp>
          <p:nvSpPr>
            <p:cNvPr id="190" name="직사각형 189"/>
            <p:cNvSpPr/>
            <p:nvPr/>
          </p:nvSpPr>
          <p:spPr bwMode="auto">
            <a:xfrm>
              <a:off x="12828" y="336688"/>
              <a:ext cx="4098917" cy="558662"/>
            </a:xfrm>
            <a:prstGeom prst="rect">
              <a:avLst/>
            </a:prstGeom>
            <a:gradFill rotWithShape="1">
              <a:gsLst>
                <a:gs pos="833">
                  <a:srgbClr val="FFFFFF">
                    <a:alpha val="0"/>
                  </a:srgbClr>
                </a:gs>
                <a:gs pos="69550">
                  <a:srgbClr val="FFFFFF"/>
                </a:gs>
                <a:gs pos="25000">
                  <a:schemeClr val="bg1"/>
                </a:gs>
                <a:gs pos="100000">
                  <a:srgbClr val="FFFFFF">
                    <a:alpha val="0"/>
                  </a:srgbClr>
                </a:gs>
              </a:gsLst>
              <a:lin ang="21594000" scaled="0"/>
            </a:gradFill>
            <a:ln>
              <a:noFill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>
              <a:bevelT w="0" h="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atinLnBrk="0">
                <a:defRPr/>
              </a:pPr>
              <a:endParaRPr lang="ko-KR" altLang="en-US" kern="0">
                <a:solidFill>
                  <a:srgbClr val="FFFF00"/>
                </a:solidFill>
              </a:endParaRPr>
            </a:p>
          </p:txBody>
        </p:sp>
        <p:grpSp>
          <p:nvGrpSpPr>
            <p:cNvPr id="5" name="그룹 190"/>
            <p:cNvGrpSpPr/>
            <p:nvPr/>
          </p:nvGrpSpPr>
          <p:grpSpPr>
            <a:xfrm>
              <a:off x="9525" y="336688"/>
              <a:ext cx="3935812" cy="558662"/>
              <a:chOff x="130761" y="336688"/>
              <a:chExt cx="3814576" cy="558662"/>
            </a:xfrm>
          </p:grpSpPr>
          <p:cxnSp>
            <p:nvCxnSpPr>
              <p:cNvPr id="192" name="직선 연결선 191"/>
              <p:cNvCxnSpPr/>
              <p:nvPr/>
            </p:nvCxnSpPr>
            <p:spPr bwMode="auto">
              <a:xfrm flipH="1">
                <a:off x="130761" y="336688"/>
                <a:ext cx="3814576" cy="0"/>
              </a:xfrm>
              <a:prstGeom prst="line">
                <a:avLst/>
              </a:prstGeom>
              <a:solidFill>
                <a:srgbClr val="0066FF"/>
              </a:solidFill>
              <a:ln w="9525" cap="flat" cmpd="sng" algn="ctr">
                <a:gradFill>
                  <a:gsLst>
                    <a:gs pos="0">
                      <a:srgbClr val="0070C0">
                        <a:alpha val="0"/>
                      </a:srgbClr>
                    </a:gs>
                    <a:gs pos="21000">
                      <a:srgbClr val="0070C0"/>
                    </a:gs>
                    <a:gs pos="79000">
                      <a:srgbClr val="0070C0"/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3" name="직선 연결선 192"/>
              <p:cNvCxnSpPr/>
              <p:nvPr/>
            </p:nvCxnSpPr>
            <p:spPr bwMode="auto">
              <a:xfrm flipH="1">
                <a:off x="130761" y="895350"/>
                <a:ext cx="3814576" cy="0"/>
              </a:xfrm>
              <a:prstGeom prst="line">
                <a:avLst/>
              </a:prstGeom>
              <a:solidFill>
                <a:srgbClr val="0066FF"/>
              </a:solidFill>
              <a:ln w="9525" cap="flat" cmpd="sng" algn="ctr">
                <a:gradFill>
                  <a:gsLst>
                    <a:gs pos="0">
                      <a:srgbClr val="0070C0">
                        <a:alpha val="0"/>
                      </a:srgbClr>
                    </a:gs>
                    <a:gs pos="21000">
                      <a:srgbClr val="0070C0"/>
                    </a:gs>
                    <a:gs pos="79000">
                      <a:srgbClr val="0070C0"/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6" name="그룹 162"/>
          <p:cNvGrpSpPr/>
          <p:nvPr/>
        </p:nvGrpSpPr>
        <p:grpSpPr>
          <a:xfrm flipV="1">
            <a:off x="2864890" y="5444667"/>
            <a:ext cx="3483652" cy="322245"/>
            <a:chOff x="3522933" y="2998606"/>
            <a:chExt cx="3416900" cy="770347"/>
          </a:xfrm>
          <a:scene3d>
            <a:camera prst="orthographicFront">
              <a:rot lat="0" lon="0" rev="0"/>
            </a:camera>
            <a:lightRig rig="threePt" dir="t"/>
          </a:scene3d>
        </p:grpSpPr>
        <p:pic>
          <p:nvPicPr>
            <p:cNvPr id="171" name="Picture 5" descr="E:\PNG\화살표\화살살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522933" y="2998606"/>
              <a:ext cx="3416900" cy="770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2" name="Picture 5" descr="E:\PNG\화살표\화살살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522933" y="2998606"/>
              <a:ext cx="3416900" cy="770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그룹 18"/>
          <p:cNvGrpSpPr/>
          <p:nvPr/>
        </p:nvGrpSpPr>
        <p:grpSpPr>
          <a:xfrm>
            <a:off x="7450954" y="1095717"/>
            <a:ext cx="1277210" cy="472281"/>
            <a:chOff x="7715272" y="1167725"/>
            <a:chExt cx="1285884" cy="472281"/>
          </a:xfrm>
        </p:grpSpPr>
        <p:pic>
          <p:nvPicPr>
            <p:cNvPr id="119" name="그림 1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8407" y="1167725"/>
              <a:ext cx="537619" cy="245315"/>
            </a:xfrm>
            <a:prstGeom prst="rect">
              <a:avLst/>
            </a:prstGeom>
          </p:spPr>
        </p:pic>
        <p:pic>
          <p:nvPicPr>
            <p:cNvPr id="120" name="그림 1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9950" y="1214422"/>
              <a:ext cx="611206" cy="170283"/>
            </a:xfrm>
            <a:prstGeom prst="rect">
              <a:avLst/>
            </a:prstGeom>
          </p:spPr>
        </p:pic>
        <p:pic>
          <p:nvPicPr>
            <p:cNvPr id="121" name="그림 12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8487" y="1428736"/>
              <a:ext cx="469662" cy="211270"/>
            </a:xfrm>
            <a:prstGeom prst="rect">
              <a:avLst/>
            </a:prstGeom>
          </p:spPr>
        </p:pic>
        <p:pic>
          <p:nvPicPr>
            <p:cNvPr id="122" name="Picture 2" descr="N:\.공유받은 폴더\2015미래부-업무보고\1.9작업\국민안전처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5272" y="1449968"/>
              <a:ext cx="625314" cy="16464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6" name="직사각형 125"/>
          <p:cNvSpPr/>
          <p:nvPr/>
        </p:nvSpPr>
        <p:spPr>
          <a:xfrm>
            <a:off x="429578" y="2395474"/>
            <a:ext cx="1931793" cy="1402035"/>
          </a:xfrm>
          <a:prstGeom prst="rect">
            <a:avLst/>
          </a:prstGeom>
          <a:solidFill>
            <a:schemeClr val="bg1"/>
          </a:solidFill>
          <a:ln w="3175" cap="rnd">
            <a:solidFill>
              <a:schemeClr val="bg1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7" name="직사각형 126"/>
          <p:cNvSpPr/>
          <p:nvPr/>
        </p:nvSpPr>
        <p:spPr>
          <a:xfrm>
            <a:off x="436301" y="2399129"/>
            <a:ext cx="1931793" cy="2495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8" name="자유형 127"/>
          <p:cNvSpPr/>
          <p:nvPr/>
        </p:nvSpPr>
        <p:spPr>
          <a:xfrm>
            <a:off x="432185" y="2647906"/>
            <a:ext cx="1928574" cy="0"/>
          </a:xfrm>
          <a:custGeom>
            <a:avLst/>
            <a:gdLst>
              <a:gd name="connsiteX0" fmla="*/ 0 w 2510028"/>
              <a:gd name="connsiteY0" fmla="*/ 0 h 0"/>
              <a:gd name="connsiteX1" fmla="*/ 2510028 w 251002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10028">
                <a:moveTo>
                  <a:pt x="0" y="0"/>
                </a:moveTo>
                <a:lnTo>
                  <a:pt x="2510028" y="0"/>
                </a:lnTo>
              </a:path>
            </a:pathLst>
          </a:custGeom>
          <a:noFill/>
          <a:ln w="3175" cap="rnd">
            <a:solidFill>
              <a:schemeClr val="tx2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2" name="자유형 131"/>
          <p:cNvSpPr/>
          <p:nvPr/>
        </p:nvSpPr>
        <p:spPr>
          <a:xfrm>
            <a:off x="432185" y="2399129"/>
            <a:ext cx="1928574" cy="0"/>
          </a:xfrm>
          <a:custGeom>
            <a:avLst/>
            <a:gdLst>
              <a:gd name="connsiteX0" fmla="*/ 0 w 2510028"/>
              <a:gd name="connsiteY0" fmla="*/ 0 h 0"/>
              <a:gd name="connsiteX1" fmla="*/ 2510028 w 251002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10028">
                <a:moveTo>
                  <a:pt x="0" y="0"/>
                </a:moveTo>
                <a:lnTo>
                  <a:pt x="2510028" y="0"/>
                </a:lnTo>
              </a:path>
            </a:pathLst>
          </a:custGeom>
          <a:noFill/>
          <a:ln w="3175" cap="rnd">
            <a:solidFill>
              <a:schemeClr val="tx2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8" name="직사각형 137"/>
          <p:cNvSpPr/>
          <p:nvPr/>
        </p:nvSpPr>
        <p:spPr>
          <a:xfrm>
            <a:off x="436301" y="2523144"/>
            <a:ext cx="1931793" cy="129094"/>
          </a:xfrm>
          <a:prstGeom prst="rect">
            <a:avLst/>
          </a:prstGeom>
          <a:solidFill>
            <a:schemeClr val="bg1">
              <a:alpha val="33000"/>
            </a:schemeClr>
          </a:solidFill>
          <a:ln w="952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3" name="직사각형 142"/>
          <p:cNvSpPr/>
          <p:nvPr/>
        </p:nvSpPr>
        <p:spPr>
          <a:xfrm>
            <a:off x="860966" y="2375001"/>
            <a:ext cx="10507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spc="30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IoT</a:t>
            </a:r>
          </a:p>
        </p:txBody>
      </p:sp>
      <p:sp>
        <p:nvSpPr>
          <p:cNvPr id="146" name="직사각형 145"/>
          <p:cNvSpPr/>
          <p:nvPr/>
        </p:nvSpPr>
        <p:spPr>
          <a:xfrm>
            <a:off x="2530021" y="2395475"/>
            <a:ext cx="1931793" cy="1402035"/>
          </a:xfrm>
          <a:prstGeom prst="rect">
            <a:avLst/>
          </a:prstGeom>
          <a:solidFill>
            <a:schemeClr val="bg1"/>
          </a:solidFill>
          <a:ln w="3175" cap="rnd">
            <a:solidFill>
              <a:schemeClr val="bg1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1" name="직사각형 150"/>
          <p:cNvSpPr/>
          <p:nvPr/>
        </p:nvSpPr>
        <p:spPr>
          <a:xfrm>
            <a:off x="2536744" y="2399129"/>
            <a:ext cx="1931793" cy="2495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3" name="자유형 152"/>
          <p:cNvSpPr/>
          <p:nvPr/>
        </p:nvSpPr>
        <p:spPr>
          <a:xfrm>
            <a:off x="2532628" y="2647906"/>
            <a:ext cx="1928574" cy="0"/>
          </a:xfrm>
          <a:custGeom>
            <a:avLst/>
            <a:gdLst>
              <a:gd name="connsiteX0" fmla="*/ 0 w 2510028"/>
              <a:gd name="connsiteY0" fmla="*/ 0 h 0"/>
              <a:gd name="connsiteX1" fmla="*/ 2510028 w 251002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10028">
                <a:moveTo>
                  <a:pt x="0" y="0"/>
                </a:moveTo>
                <a:lnTo>
                  <a:pt x="2510028" y="0"/>
                </a:lnTo>
              </a:path>
            </a:pathLst>
          </a:custGeom>
          <a:noFill/>
          <a:ln w="3175" cap="rnd">
            <a:solidFill>
              <a:schemeClr val="tx2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4" name="자유형 153"/>
          <p:cNvSpPr/>
          <p:nvPr/>
        </p:nvSpPr>
        <p:spPr>
          <a:xfrm>
            <a:off x="2532628" y="2399129"/>
            <a:ext cx="1928574" cy="0"/>
          </a:xfrm>
          <a:custGeom>
            <a:avLst/>
            <a:gdLst>
              <a:gd name="connsiteX0" fmla="*/ 0 w 2510028"/>
              <a:gd name="connsiteY0" fmla="*/ 0 h 0"/>
              <a:gd name="connsiteX1" fmla="*/ 2510028 w 251002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10028">
                <a:moveTo>
                  <a:pt x="0" y="0"/>
                </a:moveTo>
                <a:lnTo>
                  <a:pt x="2510028" y="0"/>
                </a:lnTo>
              </a:path>
            </a:pathLst>
          </a:custGeom>
          <a:noFill/>
          <a:ln w="3175" cap="rnd">
            <a:solidFill>
              <a:schemeClr val="tx2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63" name="직사각형 162"/>
          <p:cNvSpPr/>
          <p:nvPr/>
        </p:nvSpPr>
        <p:spPr>
          <a:xfrm>
            <a:off x="2533151" y="2523144"/>
            <a:ext cx="1931793" cy="129094"/>
          </a:xfrm>
          <a:prstGeom prst="rect">
            <a:avLst/>
          </a:prstGeom>
          <a:solidFill>
            <a:schemeClr val="bg1">
              <a:alpha val="33000"/>
            </a:schemeClr>
          </a:solidFill>
          <a:ln w="952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64" name="직사각형 163"/>
          <p:cNvSpPr/>
          <p:nvPr/>
        </p:nvSpPr>
        <p:spPr>
          <a:xfrm>
            <a:off x="2908628" y="2375001"/>
            <a:ext cx="11826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40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클라우드</a:t>
            </a:r>
          </a:p>
        </p:txBody>
      </p:sp>
      <p:sp>
        <p:nvSpPr>
          <p:cNvPr id="165" name="직사각형 164"/>
          <p:cNvSpPr/>
          <p:nvPr/>
        </p:nvSpPr>
        <p:spPr>
          <a:xfrm>
            <a:off x="429578" y="3868465"/>
            <a:ext cx="1931793" cy="1402035"/>
          </a:xfrm>
          <a:prstGeom prst="rect">
            <a:avLst/>
          </a:prstGeom>
          <a:solidFill>
            <a:schemeClr val="bg1"/>
          </a:solidFill>
          <a:ln w="3175" cap="rnd">
            <a:solidFill>
              <a:schemeClr val="bg1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66" name="직사각형 165"/>
          <p:cNvSpPr/>
          <p:nvPr/>
        </p:nvSpPr>
        <p:spPr>
          <a:xfrm>
            <a:off x="436301" y="5026067"/>
            <a:ext cx="1931793" cy="2495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67" name="자유형 166"/>
          <p:cNvSpPr/>
          <p:nvPr/>
        </p:nvSpPr>
        <p:spPr>
          <a:xfrm>
            <a:off x="432185" y="5274844"/>
            <a:ext cx="1928574" cy="0"/>
          </a:xfrm>
          <a:custGeom>
            <a:avLst/>
            <a:gdLst>
              <a:gd name="connsiteX0" fmla="*/ 0 w 2510028"/>
              <a:gd name="connsiteY0" fmla="*/ 0 h 0"/>
              <a:gd name="connsiteX1" fmla="*/ 2510028 w 251002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10028">
                <a:moveTo>
                  <a:pt x="0" y="0"/>
                </a:moveTo>
                <a:lnTo>
                  <a:pt x="2510028" y="0"/>
                </a:lnTo>
              </a:path>
            </a:pathLst>
          </a:custGeom>
          <a:noFill/>
          <a:ln w="3175" cap="rnd">
            <a:solidFill>
              <a:schemeClr val="tx2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68" name="자유형 167"/>
          <p:cNvSpPr/>
          <p:nvPr/>
        </p:nvSpPr>
        <p:spPr>
          <a:xfrm>
            <a:off x="432185" y="5026067"/>
            <a:ext cx="1928574" cy="0"/>
          </a:xfrm>
          <a:custGeom>
            <a:avLst/>
            <a:gdLst>
              <a:gd name="connsiteX0" fmla="*/ 0 w 2510028"/>
              <a:gd name="connsiteY0" fmla="*/ 0 h 0"/>
              <a:gd name="connsiteX1" fmla="*/ 2510028 w 251002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10028">
                <a:moveTo>
                  <a:pt x="0" y="0"/>
                </a:moveTo>
                <a:lnTo>
                  <a:pt x="2510028" y="0"/>
                </a:lnTo>
              </a:path>
            </a:pathLst>
          </a:custGeom>
          <a:noFill/>
          <a:ln w="3175" cap="rnd">
            <a:solidFill>
              <a:schemeClr val="tx2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69" name="직사각형 168"/>
          <p:cNvSpPr/>
          <p:nvPr/>
        </p:nvSpPr>
        <p:spPr>
          <a:xfrm>
            <a:off x="436301" y="5145751"/>
            <a:ext cx="1931793" cy="129094"/>
          </a:xfrm>
          <a:prstGeom prst="rect">
            <a:avLst/>
          </a:prstGeom>
          <a:solidFill>
            <a:schemeClr val="bg1">
              <a:alpha val="33000"/>
            </a:schemeClr>
          </a:solidFill>
          <a:ln w="952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946969" y="5001939"/>
            <a:ext cx="7884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400" spc="-10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빅데이터</a:t>
            </a:r>
          </a:p>
        </p:txBody>
      </p:sp>
      <p:sp>
        <p:nvSpPr>
          <p:cNvPr id="173" name="직사각형 172"/>
          <p:cNvSpPr/>
          <p:nvPr/>
        </p:nvSpPr>
        <p:spPr>
          <a:xfrm>
            <a:off x="2530021" y="3868465"/>
            <a:ext cx="1931793" cy="1402035"/>
          </a:xfrm>
          <a:prstGeom prst="rect">
            <a:avLst/>
          </a:prstGeom>
          <a:solidFill>
            <a:schemeClr val="bg1"/>
          </a:solidFill>
          <a:ln w="3175" cap="rnd">
            <a:solidFill>
              <a:schemeClr val="bg1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5" name="직사각형 174"/>
          <p:cNvSpPr/>
          <p:nvPr/>
        </p:nvSpPr>
        <p:spPr>
          <a:xfrm>
            <a:off x="2536744" y="5026067"/>
            <a:ext cx="1931793" cy="249596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9" name="자유형 178"/>
          <p:cNvSpPr/>
          <p:nvPr/>
        </p:nvSpPr>
        <p:spPr>
          <a:xfrm>
            <a:off x="2532628" y="5274844"/>
            <a:ext cx="1928574" cy="0"/>
          </a:xfrm>
          <a:custGeom>
            <a:avLst/>
            <a:gdLst>
              <a:gd name="connsiteX0" fmla="*/ 0 w 2510028"/>
              <a:gd name="connsiteY0" fmla="*/ 0 h 0"/>
              <a:gd name="connsiteX1" fmla="*/ 2510028 w 251002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10028">
                <a:moveTo>
                  <a:pt x="0" y="0"/>
                </a:moveTo>
                <a:lnTo>
                  <a:pt x="2510028" y="0"/>
                </a:lnTo>
              </a:path>
            </a:pathLst>
          </a:custGeom>
          <a:noFill/>
          <a:ln w="3175" cap="rnd">
            <a:solidFill>
              <a:schemeClr val="tx2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0" name="자유형 179"/>
          <p:cNvSpPr/>
          <p:nvPr/>
        </p:nvSpPr>
        <p:spPr>
          <a:xfrm>
            <a:off x="2532628" y="5026067"/>
            <a:ext cx="1928574" cy="0"/>
          </a:xfrm>
          <a:custGeom>
            <a:avLst/>
            <a:gdLst>
              <a:gd name="connsiteX0" fmla="*/ 0 w 2510028"/>
              <a:gd name="connsiteY0" fmla="*/ 0 h 0"/>
              <a:gd name="connsiteX1" fmla="*/ 2510028 w 251002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10028">
                <a:moveTo>
                  <a:pt x="0" y="0"/>
                </a:moveTo>
                <a:lnTo>
                  <a:pt x="2510028" y="0"/>
                </a:lnTo>
              </a:path>
            </a:pathLst>
          </a:custGeom>
          <a:noFill/>
          <a:ln w="3175" cap="rnd">
            <a:solidFill>
              <a:schemeClr val="tx2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3" name="직사각형 182"/>
          <p:cNvSpPr/>
          <p:nvPr/>
        </p:nvSpPr>
        <p:spPr>
          <a:xfrm>
            <a:off x="2533151" y="5145751"/>
            <a:ext cx="1931793" cy="129094"/>
          </a:xfrm>
          <a:prstGeom prst="rect">
            <a:avLst/>
          </a:prstGeom>
          <a:solidFill>
            <a:schemeClr val="bg1">
              <a:alpha val="33000"/>
            </a:schemeClr>
          </a:solidFill>
          <a:ln w="952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7" name="직사각형 186"/>
          <p:cNvSpPr/>
          <p:nvPr/>
        </p:nvSpPr>
        <p:spPr>
          <a:xfrm>
            <a:off x="2818315" y="5001939"/>
            <a:ext cx="14199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400" dirty="0" err="1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임베디드</a:t>
            </a:r>
            <a:r>
              <a:rPr lang="ko-KR" altLang="en-US" sz="140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en-US" altLang="ko-KR" sz="140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SW</a:t>
            </a:r>
            <a:endParaRPr lang="en-US" altLang="ko-KR" sz="1400" dirty="0">
              <a:gradFill>
                <a:gsLst>
                  <a:gs pos="100000">
                    <a:srgbClr val="000000"/>
                  </a:gs>
                  <a:gs pos="100000">
                    <a:srgbClr val="BBE0E3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grpSp>
        <p:nvGrpSpPr>
          <p:cNvPr id="8" name="그룹 150"/>
          <p:cNvGrpSpPr/>
          <p:nvPr/>
        </p:nvGrpSpPr>
        <p:grpSpPr>
          <a:xfrm>
            <a:off x="1871152" y="3256393"/>
            <a:ext cx="1131068" cy="1143008"/>
            <a:chOff x="3279865" y="2214509"/>
            <a:chExt cx="1260000" cy="1260000"/>
          </a:xfrm>
        </p:grpSpPr>
        <p:sp>
          <p:nvSpPr>
            <p:cNvPr id="152" name="타원 151"/>
            <p:cNvSpPr/>
            <p:nvPr/>
          </p:nvSpPr>
          <p:spPr>
            <a:xfrm>
              <a:off x="3279865" y="2214509"/>
              <a:ext cx="1260000" cy="1260000"/>
            </a:xfrm>
            <a:prstGeom prst="ellipse">
              <a:avLst/>
            </a:prstGeom>
            <a:solidFill>
              <a:schemeClr val="bg1"/>
            </a:solidFill>
            <a:ln w="6350" cap="rnd">
              <a:noFill/>
              <a:prstDash val="dash"/>
              <a:tailEnd type="none"/>
            </a:ln>
            <a:effectLst>
              <a:outerShdw blurRad="63500" dist="25400" dir="5400000" algn="ctr" rotWithShape="0">
                <a:srgbClr val="000000">
                  <a:alpha val="1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9" name="그룹 123"/>
            <p:cNvGrpSpPr/>
            <p:nvPr/>
          </p:nvGrpSpPr>
          <p:grpSpPr>
            <a:xfrm>
              <a:off x="3301415" y="2238929"/>
              <a:ext cx="1216962" cy="1216960"/>
              <a:chOff x="-1836712" y="1988840"/>
              <a:chExt cx="1584176" cy="1584176"/>
            </a:xfrm>
          </p:grpSpPr>
          <p:grpSp>
            <p:nvGrpSpPr>
              <p:cNvPr id="10" name="그룹 119"/>
              <p:cNvGrpSpPr/>
              <p:nvPr/>
            </p:nvGrpSpPr>
            <p:grpSpPr>
              <a:xfrm>
                <a:off x="-1836712" y="1988840"/>
                <a:ext cx="1584176" cy="1584176"/>
                <a:chOff x="755576" y="1988840"/>
                <a:chExt cx="1584176" cy="1584176"/>
              </a:xfrm>
            </p:grpSpPr>
            <p:sp>
              <p:nvSpPr>
                <p:cNvPr id="156" name="타원 155"/>
                <p:cNvSpPr/>
                <p:nvPr/>
              </p:nvSpPr>
              <p:spPr>
                <a:xfrm>
                  <a:off x="755576" y="1988840"/>
                  <a:ext cx="1584176" cy="1584176"/>
                </a:xfrm>
                <a:prstGeom prst="ellipse">
                  <a:avLst/>
                </a:prstGeom>
                <a:solidFill>
                  <a:srgbClr val="953735"/>
                </a:solidFill>
                <a:ln w="317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ko-KR" altLang="en-US">
                    <a:solidFill>
                      <a:prstClr val="black"/>
                    </a:solidFill>
                    <a:latin typeface="굴림" pitchFamily="50" charset="-127"/>
                    <a:ea typeface="굴림" pitchFamily="50" charset="-127"/>
                  </a:endParaRPr>
                </a:p>
              </p:txBody>
            </p:sp>
            <p:sp>
              <p:nvSpPr>
                <p:cNvPr id="157" name="원형 156"/>
                <p:cNvSpPr/>
                <p:nvPr/>
              </p:nvSpPr>
              <p:spPr>
                <a:xfrm rot="2700000">
                  <a:off x="793434" y="2021480"/>
                  <a:ext cx="1514704" cy="1514704"/>
                </a:xfrm>
                <a:prstGeom prst="pie">
                  <a:avLst>
                    <a:gd name="adj1" fmla="val 5353069"/>
                    <a:gd name="adj2" fmla="val 16200000"/>
                  </a:avLst>
                </a:prstGeom>
                <a:gradFill>
                  <a:gsLst>
                    <a:gs pos="10000">
                      <a:schemeClr val="bg1">
                        <a:alpha val="0"/>
                      </a:schemeClr>
                    </a:gs>
                    <a:gs pos="73000">
                      <a:schemeClr val="bg1">
                        <a:alpha val="54000"/>
                      </a:schemeClr>
                    </a:gs>
                  </a:gsLst>
                  <a:lin ang="162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55" name="타원 154"/>
              <p:cNvSpPr/>
              <p:nvPr/>
            </p:nvSpPr>
            <p:spPr>
              <a:xfrm>
                <a:off x="-1763743" y="2062207"/>
                <a:ext cx="1437778" cy="14377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dist="25400" dir="5400000" algn="t" rotWithShape="0">
                  <a:prstClr val="black">
                    <a:alpha val="2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12" name="직사각형 211"/>
          <p:cNvSpPr/>
          <p:nvPr/>
        </p:nvSpPr>
        <p:spPr>
          <a:xfrm>
            <a:off x="1986552" y="3475608"/>
            <a:ext cx="902916" cy="748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kumimoji="1" lang="ko-KR" altLang="en-US" sz="1400" dirty="0" err="1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신산업화</a:t>
            </a:r>
            <a:endParaRPr kumimoji="1" lang="ko-KR" altLang="en-US" sz="1400" dirty="0">
              <a:gradFill>
                <a:gsLst>
                  <a:gs pos="100000">
                    <a:srgbClr val="000000"/>
                  </a:gs>
                  <a:gs pos="100000">
                    <a:srgbClr val="BBE0E3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  <a:p>
            <a:pPr algn="ctr">
              <a:lnSpc>
                <a:spcPct val="80000"/>
              </a:lnSpc>
            </a:pPr>
            <a:endParaRPr lang="en-US" altLang="ko-KR" sz="2000" dirty="0">
              <a:solidFill>
                <a:prstClr val="black"/>
              </a:solidFill>
              <a:latin typeface="-윤고딕330" pitchFamily="18" charset="-127"/>
              <a:ea typeface="-윤고딕330" pitchFamily="18" charset="-127"/>
            </a:endParaRPr>
          </a:p>
          <a:p>
            <a:pPr algn="ctr">
              <a:lnSpc>
                <a:spcPts val="1600"/>
              </a:lnSpc>
            </a:pPr>
            <a:r>
              <a:rPr kumimoji="1" lang="ko-KR" altLang="en-US" sz="1400" b="1" dirty="0">
                <a:gradFill>
                  <a:gsLst>
                    <a:gs pos="100000">
                      <a:srgbClr val="C0504D">
                        <a:lumMod val="75000"/>
                      </a:srgbClr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플랫폼화</a:t>
            </a:r>
          </a:p>
        </p:txBody>
      </p:sp>
      <p:sp>
        <p:nvSpPr>
          <p:cNvPr id="213" name="오른쪽 화살표 212"/>
          <p:cNvSpPr/>
          <p:nvPr/>
        </p:nvSpPr>
        <p:spPr>
          <a:xfrm rot="5400000" flipV="1">
            <a:off x="2364331" y="3734627"/>
            <a:ext cx="144703" cy="197406"/>
          </a:xfrm>
          <a:prstGeom prst="rightArrow">
            <a:avLst/>
          </a:prstGeom>
          <a:gradFill>
            <a:gsLst>
              <a:gs pos="1000">
                <a:srgbClr val="C00000">
                  <a:alpha val="0"/>
                </a:srgbClr>
              </a:gs>
              <a:gs pos="100000">
                <a:srgbClr val="C00000"/>
              </a:gs>
            </a:gsLst>
            <a:lin ang="0" scaled="0"/>
          </a:gradFill>
          <a:ln w="1587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prstClr val="black"/>
              </a:solidFill>
            </a:endParaRPr>
          </a:p>
        </p:txBody>
      </p:sp>
      <p:sp>
        <p:nvSpPr>
          <p:cNvPr id="215" name="직사각형 214"/>
          <p:cNvSpPr/>
          <p:nvPr/>
        </p:nvSpPr>
        <p:spPr>
          <a:xfrm>
            <a:off x="2718742" y="2779803"/>
            <a:ext cx="1651420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600"/>
              </a:lnSpc>
              <a:spcAft>
                <a:spcPts val="600"/>
              </a:spcAft>
              <a:buSzPct val="100000"/>
              <a:defRPr/>
            </a:pPr>
            <a:r>
              <a:rPr kumimoji="1" lang="ko-KR" altLang="en-US" sz="12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산업단지 적용</a:t>
            </a:r>
            <a:r>
              <a:rPr kumimoji="1" lang="en-US" altLang="ko-KR" sz="12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(4</a:t>
            </a:r>
            <a:r>
              <a:rPr kumimoji="1" lang="ko-KR" altLang="en-US" sz="12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개</a:t>
            </a:r>
            <a:r>
              <a:rPr kumimoji="1" lang="en-US" altLang="ko-KR" sz="12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)</a:t>
            </a:r>
            <a:endParaRPr kumimoji="1" lang="ko-KR" altLang="en-US" sz="1200" kern="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  <a:p>
            <a:pPr algn="r">
              <a:lnSpc>
                <a:spcPts val="1600"/>
              </a:lnSpc>
              <a:spcAft>
                <a:spcPts val="600"/>
              </a:spcAft>
              <a:buSzPct val="100000"/>
              <a:defRPr/>
            </a:pPr>
            <a:r>
              <a:rPr kumimoji="1" lang="ko-KR" altLang="en-US" sz="12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클라우드법 제정</a:t>
            </a:r>
            <a:r>
              <a:rPr kumimoji="1" lang="ko-KR" altLang="en-US" sz="12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/>
                <a:ea typeface="-윤고딕330"/>
              </a:rPr>
              <a:t>ㆍ</a:t>
            </a:r>
            <a:r>
              <a:rPr kumimoji="1" lang="ko-KR" altLang="en-US" sz="12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시행</a:t>
            </a:r>
            <a:endParaRPr kumimoji="1" lang="en-US" altLang="ko-KR" sz="1200" kern="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216" name="직사각형 215"/>
          <p:cNvSpPr/>
          <p:nvPr/>
        </p:nvSpPr>
        <p:spPr>
          <a:xfrm>
            <a:off x="462220" y="4279659"/>
            <a:ext cx="1851037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spcAft>
                <a:spcPts val="600"/>
              </a:spcAft>
              <a:buSzPct val="100000"/>
              <a:defRPr/>
            </a:pPr>
            <a:r>
              <a:rPr kumimoji="1" lang="ko-KR" altLang="en-US" sz="12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의료 등 </a:t>
            </a:r>
            <a:r>
              <a:rPr kumimoji="1" lang="en-US" altLang="ko-KR" sz="12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5</a:t>
            </a:r>
            <a:r>
              <a:rPr kumimoji="1" lang="ko-KR" altLang="en-US" sz="12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대 분야 활용</a:t>
            </a:r>
            <a:endParaRPr kumimoji="1" lang="en-US" altLang="ko-KR" sz="1200" kern="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  <a:p>
            <a:pPr>
              <a:lnSpc>
                <a:spcPts val="1600"/>
              </a:lnSpc>
              <a:spcAft>
                <a:spcPts val="600"/>
              </a:spcAft>
              <a:buSzPct val="100000"/>
              <a:defRPr/>
            </a:pPr>
            <a:r>
              <a:rPr kumimoji="1" lang="ko-KR" altLang="en-US" sz="12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데이터 타운 실증사업 </a:t>
            </a:r>
          </a:p>
        </p:txBody>
      </p:sp>
      <p:sp>
        <p:nvSpPr>
          <p:cNvPr id="217" name="직사각형 216"/>
          <p:cNvSpPr/>
          <p:nvPr/>
        </p:nvSpPr>
        <p:spPr>
          <a:xfrm>
            <a:off x="2536727" y="4289514"/>
            <a:ext cx="1965082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600"/>
              </a:lnSpc>
              <a:spcAft>
                <a:spcPts val="600"/>
              </a:spcAft>
              <a:buSzPct val="100000"/>
              <a:defRPr/>
            </a:pPr>
            <a:r>
              <a:rPr kumimoji="1" lang="en-US" altLang="ko-KR" sz="12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'SW/SoC/</a:t>
            </a:r>
            <a:r>
              <a:rPr kumimoji="1" lang="ko-KR" altLang="en-US" sz="12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플랫폼</a:t>
            </a:r>
            <a:r>
              <a:rPr kumimoji="1" lang="en-US" altLang="ko-KR" sz="12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'</a:t>
            </a:r>
            <a:r>
              <a:rPr kumimoji="1" lang="ko-KR" altLang="en-US" sz="12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일괄개발</a:t>
            </a:r>
            <a:endParaRPr kumimoji="1" lang="en-US" altLang="ko-KR" sz="1200" kern="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  <a:p>
            <a:pPr algn="r">
              <a:lnSpc>
                <a:spcPts val="1600"/>
              </a:lnSpc>
              <a:spcAft>
                <a:spcPts val="600"/>
              </a:spcAft>
              <a:buSzPct val="100000"/>
              <a:defRPr/>
            </a:pPr>
            <a:r>
              <a:rPr kumimoji="1" lang="ko-KR" altLang="en-US" sz="12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국산비중 제고</a:t>
            </a:r>
            <a:r>
              <a:rPr kumimoji="1" lang="en-US" altLang="ko-KR" sz="1000" kern="0" spc="-10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('14. 5%</a:t>
            </a:r>
            <a:r>
              <a:rPr kumimoji="1" lang="en-US" altLang="ko-KR" sz="1000" kern="0" spc="-10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/>
                <a:ea typeface="-윤고딕330"/>
                <a:sym typeface="Wingdings" panose="05000000000000000000" pitchFamily="2" charset="2"/>
              </a:rPr>
              <a:t>→</a:t>
            </a:r>
            <a:r>
              <a:rPr kumimoji="1" lang="en-US" altLang="ko-KR" sz="1000" kern="0" spc="-10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  <a:sym typeface="Wingdings" panose="05000000000000000000" pitchFamily="2" charset="2"/>
              </a:rPr>
              <a:t>'</a:t>
            </a:r>
            <a:r>
              <a:rPr kumimoji="1" lang="en-US" altLang="ko-KR" sz="1000" kern="0" spc="-10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20. 20%)</a:t>
            </a:r>
          </a:p>
        </p:txBody>
      </p:sp>
      <p:grpSp>
        <p:nvGrpSpPr>
          <p:cNvPr id="11" name="그룹 217"/>
          <p:cNvGrpSpPr/>
          <p:nvPr/>
        </p:nvGrpSpPr>
        <p:grpSpPr>
          <a:xfrm>
            <a:off x="480244" y="2750140"/>
            <a:ext cx="1610023" cy="750868"/>
            <a:chOff x="-4317197" y="2883593"/>
            <a:chExt cx="1620957" cy="750868"/>
          </a:xfrm>
        </p:grpSpPr>
        <p:sp>
          <p:nvSpPr>
            <p:cNvPr id="219" name="직사각형 218"/>
            <p:cNvSpPr/>
            <p:nvPr/>
          </p:nvSpPr>
          <p:spPr>
            <a:xfrm>
              <a:off x="-4317197" y="2883593"/>
              <a:ext cx="1620957" cy="552472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>
                <a:lnSpc>
                  <a:spcPts val="1600"/>
                </a:lnSpc>
                <a:spcAft>
                  <a:spcPts val="600"/>
                </a:spcAft>
                <a:buSzPct val="100000"/>
                <a:defRPr/>
              </a:pPr>
              <a:r>
                <a:rPr kumimoji="1" lang="ko-KR" altLang="en-US" sz="1200" kern="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실증단지 조성</a:t>
              </a:r>
              <a:r>
                <a:rPr kumimoji="1" lang="en-US" altLang="ko-KR" sz="1200" kern="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(2</a:t>
              </a:r>
              <a:r>
                <a:rPr kumimoji="1" lang="ko-KR" altLang="en-US" sz="1200" kern="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개</a:t>
              </a:r>
              <a:r>
                <a:rPr kumimoji="1" lang="en-US" altLang="ko-KR" sz="1200" kern="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)</a:t>
              </a:r>
            </a:p>
            <a:p>
              <a:pPr>
                <a:lnSpc>
                  <a:spcPts val="1600"/>
                </a:lnSpc>
                <a:spcAft>
                  <a:spcPts val="600"/>
                </a:spcAft>
                <a:buSzPct val="100000"/>
                <a:defRPr/>
              </a:pPr>
              <a:r>
                <a:rPr kumimoji="1" lang="ko-KR" altLang="en-US" sz="1200" kern="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글로벌 파트너십 확대</a:t>
              </a:r>
            </a:p>
          </p:txBody>
        </p:sp>
        <p:sp>
          <p:nvSpPr>
            <p:cNvPr id="220" name="직사각형 219"/>
            <p:cNvSpPr/>
            <p:nvPr/>
          </p:nvSpPr>
          <p:spPr>
            <a:xfrm>
              <a:off x="-4307987" y="3350152"/>
              <a:ext cx="1236236" cy="2843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1600"/>
                </a:lnSpc>
                <a:spcAft>
                  <a:spcPts val="600"/>
                </a:spcAft>
                <a:buSzPct val="100000"/>
                <a:defRPr/>
              </a:pPr>
              <a:r>
                <a:rPr kumimoji="1" lang="en-US" altLang="ko-KR" sz="1000" kern="0" spc="-10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('14. 34</a:t>
              </a:r>
              <a:r>
                <a:rPr kumimoji="1" lang="ko-KR" altLang="en-US" sz="1000" kern="0" spc="-10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개</a:t>
              </a:r>
              <a:r>
                <a:rPr kumimoji="1" lang="en-US" altLang="ko-KR" sz="1000" kern="0" spc="-10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 </a:t>
              </a:r>
              <a:r>
                <a:rPr kumimoji="1" lang="en-US" altLang="ko-KR" sz="1000" kern="0" spc="-10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/>
                  <a:ea typeface="-윤고딕330"/>
                  <a:sym typeface="Wingdings" panose="05000000000000000000" pitchFamily="2" charset="2"/>
                </a:rPr>
                <a:t>→</a:t>
              </a:r>
              <a:r>
                <a:rPr kumimoji="1" lang="en-US" altLang="ko-KR" sz="1000" kern="0" spc="-10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  <a:sym typeface="Wingdings" panose="05000000000000000000" pitchFamily="2" charset="2"/>
                </a:rPr>
                <a:t> '15. 55</a:t>
              </a:r>
              <a:r>
                <a:rPr kumimoji="1" lang="ko-KR" altLang="en-US" sz="1000" kern="0" spc="-10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개</a:t>
              </a:r>
              <a:r>
                <a:rPr kumimoji="1" lang="en-US" altLang="ko-KR" sz="1000" kern="0" spc="-10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)</a:t>
              </a:r>
            </a:p>
          </p:txBody>
        </p:sp>
      </p:grpSp>
      <p:sp>
        <p:nvSpPr>
          <p:cNvPr id="159" name="모서리가 둥근 직사각형 8"/>
          <p:cNvSpPr/>
          <p:nvPr/>
        </p:nvSpPr>
        <p:spPr>
          <a:xfrm>
            <a:off x="4630421" y="1933837"/>
            <a:ext cx="4146224" cy="350824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>
            <a:innerShdw blurRad="152400" dir="13500000">
              <a:schemeClr val="bg1">
                <a:lumMod val="65000"/>
                <a:alpha val="31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>
              <a:solidFill>
                <a:prstClr val="white"/>
              </a:solidFill>
              <a:cs typeface="Arial" pitchFamily="34" charset="0"/>
            </a:endParaRPr>
          </a:p>
        </p:txBody>
      </p:sp>
      <p:grpSp>
        <p:nvGrpSpPr>
          <p:cNvPr id="12" name="그룹 137"/>
          <p:cNvGrpSpPr/>
          <p:nvPr/>
        </p:nvGrpSpPr>
        <p:grpSpPr>
          <a:xfrm>
            <a:off x="4643706" y="1832246"/>
            <a:ext cx="4147726" cy="475036"/>
            <a:chOff x="471482" y="1390934"/>
            <a:chExt cx="4043874" cy="466703"/>
          </a:xfrm>
        </p:grpSpPr>
        <p:sp>
          <p:nvSpPr>
            <p:cNvPr id="161" name="모서리가 둥근 직사각형 160"/>
            <p:cNvSpPr/>
            <p:nvPr/>
          </p:nvSpPr>
          <p:spPr>
            <a:xfrm>
              <a:off x="511199" y="1390934"/>
              <a:ext cx="3957965" cy="466703"/>
            </a:xfrm>
            <a:prstGeom prst="roundRect">
              <a:avLst>
                <a:gd name="adj" fmla="val 0"/>
              </a:avLst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bg1"/>
              </a:solidFill>
            </a:ln>
            <a:effectLst>
              <a:outerShdw blurRad="25400" dist="25400" dir="5400000" algn="t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prstClr val="white"/>
                </a:solidFill>
              </a:endParaRPr>
            </a:p>
          </p:txBody>
        </p:sp>
        <p:pic>
          <p:nvPicPr>
            <p:cNvPr id="162" name="Picture 2" descr="C:\Users\Administrator\Desktop\미래부가치평가\그림3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44096" y="1431891"/>
              <a:ext cx="3140726" cy="40049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8" name="직사각형 187"/>
            <p:cNvSpPr/>
            <p:nvPr/>
          </p:nvSpPr>
          <p:spPr>
            <a:xfrm>
              <a:off x="530658" y="1407733"/>
              <a:ext cx="3919468" cy="45719"/>
            </a:xfrm>
            <a:prstGeom prst="rect">
              <a:avLst/>
            </a:prstGeom>
            <a:gradFill>
              <a:gsLst>
                <a:gs pos="100000">
                  <a:schemeClr val="bg1">
                    <a:alpha val="41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16200000" scaled="0"/>
            </a:gradFill>
            <a:ln w="22225">
              <a:noFill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prstClr val="white"/>
                </a:solidFill>
              </a:endParaRPr>
            </a:p>
          </p:txBody>
        </p:sp>
        <p:pic>
          <p:nvPicPr>
            <p:cNvPr id="191" name="Picture 3" descr="E:\PNG\기타\빛광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6395" y="1414357"/>
              <a:ext cx="1294233" cy="4571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4" name="자유형 193"/>
            <p:cNvSpPr/>
            <p:nvPr/>
          </p:nvSpPr>
          <p:spPr>
            <a:xfrm>
              <a:off x="4465423" y="1395924"/>
              <a:ext cx="49933" cy="91981"/>
            </a:xfrm>
            <a:custGeom>
              <a:avLst/>
              <a:gdLst>
                <a:gd name="connsiteX0" fmla="*/ 0 w 45991"/>
                <a:gd name="connsiteY0" fmla="*/ 0 h 91981"/>
                <a:gd name="connsiteX1" fmla="*/ 0 w 45991"/>
                <a:gd name="connsiteY1" fmla="*/ 91981 h 91981"/>
                <a:gd name="connsiteX2" fmla="*/ 45991 w 45991"/>
                <a:gd name="connsiteY2" fmla="*/ 91981 h 91981"/>
                <a:gd name="connsiteX3" fmla="*/ 0 w 45991"/>
                <a:gd name="connsiteY3" fmla="*/ 0 h 91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991" h="91981">
                  <a:moveTo>
                    <a:pt x="0" y="0"/>
                  </a:moveTo>
                  <a:lnTo>
                    <a:pt x="0" y="91981"/>
                  </a:lnTo>
                  <a:lnTo>
                    <a:pt x="45991" y="919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95" name="자유형 194"/>
            <p:cNvSpPr/>
            <p:nvPr/>
          </p:nvSpPr>
          <p:spPr>
            <a:xfrm flipH="1">
              <a:off x="471482" y="1395924"/>
              <a:ext cx="49933" cy="91981"/>
            </a:xfrm>
            <a:custGeom>
              <a:avLst/>
              <a:gdLst>
                <a:gd name="connsiteX0" fmla="*/ 0 w 45991"/>
                <a:gd name="connsiteY0" fmla="*/ 0 h 91981"/>
                <a:gd name="connsiteX1" fmla="*/ 0 w 45991"/>
                <a:gd name="connsiteY1" fmla="*/ 91981 h 91981"/>
                <a:gd name="connsiteX2" fmla="*/ 45991 w 45991"/>
                <a:gd name="connsiteY2" fmla="*/ 91981 h 91981"/>
                <a:gd name="connsiteX3" fmla="*/ 0 w 45991"/>
                <a:gd name="connsiteY3" fmla="*/ 0 h 91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991" h="91981">
                  <a:moveTo>
                    <a:pt x="0" y="0"/>
                  </a:moveTo>
                  <a:lnTo>
                    <a:pt x="0" y="91981"/>
                  </a:lnTo>
                  <a:lnTo>
                    <a:pt x="45991" y="919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96" name="제목 114"/>
          <p:cNvSpPr txBox="1">
            <a:spLocks/>
          </p:cNvSpPr>
          <p:nvPr/>
        </p:nvSpPr>
        <p:spPr>
          <a:xfrm>
            <a:off x="4886328" y="1924130"/>
            <a:ext cx="3547806" cy="311006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eaLnBrk="0" latinLnBrk="0" hangingPunct="0">
              <a:defRPr/>
            </a:pPr>
            <a:endParaRPr lang="ko-KR" altLang="en-US" sz="2000" b="1" kern="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  <a:cs typeface="Arial" pitchFamily="34" charset="0"/>
            </a:endParaRPr>
          </a:p>
        </p:txBody>
      </p:sp>
      <p:sp>
        <p:nvSpPr>
          <p:cNvPr id="197" name="제목 114"/>
          <p:cNvSpPr txBox="1">
            <a:spLocks/>
          </p:cNvSpPr>
          <p:nvPr/>
        </p:nvSpPr>
        <p:spPr>
          <a:xfrm>
            <a:off x="4682670" y="1912263"/>
            <a:ext cx="3968748" cy="311006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eaLnBrk="0" latinLnBrk="0" hangingPunct="0">
              <a:defRPr/>
            </a:pPr>
            <a:r>
              <a:rPr lang="ko-KR" altLang="en-US" sz="2000" b="1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신시장 창출  </a:t>
            </a:r>
            <a:r>
              <a:rPr lang="ko-KR" altLang="en-US" sz="2000" b="1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및 </a:t>
            </a:r>
            <a:r>
              <a:rPr lang="ko-KR" altLang="en-US" sz="2000" b="1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경쟁력 제고</a:t>
            </a:r>
            <a:endParaRPr lang="ko-KR" altLang="en-US" sz="2000" b="1" kern="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  <a:cs typeface="Arial" pitchFamily="34" charset="0"/>
            </a:endParaRPr>
          </a:p>
        </p:txBody>
      </p:sp>
      <p:sp>
        <p:nvSpPr>
          <p:cNvPr id="198" name="직사각형 197"/>
          <p:cNvSpPr/>
          <p:nvPr/>
        </p:nvSpPr>
        <p:spPr>
          <a:xfrm>
            <a:off x="4652810" y="2416445"/>
            <a:ext cx="32237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7013" indent="-227013" defTabSz="1330325" eaLnBrk="0" latinLnBrk="0" hangingPunct="0">
              <a:spcAft>
                <a:spcPts val="600"/>
              </a:spcAft>
              <a:buSzPct val="100000"/>
              <a:buFont typeface="Wingdings" pitchFamily="2" charset="2"/>
              <a:buChar char="§"/>
              <a:defRPr/>
            </a:pPr>
            <a:r>
              <a:rPr lang="ko-KR" altLang="en-US" sz="1600" kern="0" spc="10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사이버 보안 신시장 창출</a:t>
            </a:r>
          </a:p>
        </p:txBody>
      </p:sp>
      <p:grpSp>
        <p:nvGrpSpPr>
          <p:cNvPr id="13" name="그룹 308"/>
          <p:cNvGrpSpPr/>
          <p:nvPr/>
        </p:nvGrpSpPr>
        <p:grpSpPr>
          <a:xfrm>
            <a:off x="7367748" y="4089578"/>
            <a:ext cx="1257801" cy="629979"/>
            <a:chOff x="7297122" y="4975822"/>
            <a:chExt cx="1266343" cy="629979"/>
          </a:xfrm>
        </p:grpSpPr>
        <p:sp>
          <p:nvSpPr>
            <p:cNvPr id="202" name="직사각형 201"/>
            <p:cNvSpPr/>
            <p:nvPr/>
          </p:nvSpPr>
          <p:spPr>
            <a:xfrm>
              <a:off x="7345212" y="5359580"/>
              <a:ext cx="312906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000" spc="-100" dirty="0">
                  <a:gradFill>
                    <a:gsLst>
                      <a:gs pos="100000">
                        <a:srgbClr val="000000"/>
                      </a:gs>
                      <a:gs pos="100000">
                        <a:srgbClr val="BBE0E3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'14</a:t>
              </a:r>
              <a:endParaRPr lang="ko-KR" altLang="en-US" sz="1000" spc="-10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endParaRPr>
            </a:p>
          </p:txBody>
        </p:sp>
        <p:sp>
          <p:nvSpPr>
            <p:cNvPr id="203" name="직사각형 202"/>
            <p:cNvSpPr/>
            <p:nvPr/>
          </p:nvSpPr>
          <p:spPr>
            <a:xfrm>
              <a:off x="8144760" y="5359580"/>
              <a:ext cx="418705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000" spc="-100" dirty="0">
                  <a:gradFill>
                    <a:gsLst>
                      <a:gs pos="100000">
                        <a:srgbClr val="000000"/>
                      </a:gs>
                      <a:gs pos="100000">
                        <a:srgbClr val="BBE0E3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‘17</a:t>
              </a:r>
              <a:endParaRPr lang="ko-KR" altLang="en-US" sz="1000" spc="-10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endParaRPr>
            </a:p>
          </p:txBody>
        </p:sp>
        <p:sp>
          <p:nvSpPr>
            <p:cNvPr id="208" name="직사각형 207"/>
            <p:cNvSpPr/>
            <p:nvPr/>
          </p:nvSpPr>
          <p:spPr>
            <a:xfrm>
              <a:off x="7297122" y="5146880"/>
              <a:ext cx="40908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000" spc="-100" dirty="0">
                  <a:gradFill>
                    <a:gsLst>
                      <a:gs pos="100000">
                        <a:srgbClr val="000000"/>
                      </a:gs>
                      <a:gs pos="100000">
                        <a:srgbClr val="BBE0E3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20</a:t>
              </a:r>
              <a:r>
                <a:rPr lang="ko-KR" altLang="en-US" sz="1000" spc="-100" dirty="0">
                  <a:gradFill>
                    <a:gsLst>
                      <a:gs pos="100000">
                        <a:srgbClr val="000000"/>
                      </a:gs>
                      <a:gs pos="100000">
                        <a:srgbClr val="BBE0E3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개</a:t>
              </a:r>
            </a:p>
          </p:txBody>
        </p:sp>
        <p:sp>
          <p:nvSpPr>
            <p:cNvPr id="209" name="직사각형 208"/>
            <p:cNvSpPr/>
            <p:nvPr/>
          </p:nvSpPr>
          <p:spPr>
            <a:xfrm>
              <a:off x="8149569" y="4975822"/>
              <a:ext cx="40908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000" spc="-100" dirty="0">
                  <a:gradFill>
                    <a:gsLst>
                      <a:gs pos="100000">
                        <a:srgbClr val="000000"/>
                      </a:gs>
                      <a:gs pos="100000">
                        <a:srgbClr val="BBE0E3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50</a:t>
              </a:r>
              <a:r>
                <a:rPr lang="ko-KR" altLang="en-US" sz="1000" spc="-100" dirty="0">
                  <a:gradFill>
                    <a:gsLst>
                      <a:gs pos="100000">
                        <a:srgbClr val="000000"/>
                      </a:gs>
                      <a:gs pos="100000">
                        <a:srgbClr val="BBE0E3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개</a:t>
              </a:r>
            </a:p>
          </p:txBody>
        </p:sp>
        <p:pic>
          <p:nvPicPr>
            <p:cNvPr id="210" name="Picture 2" descr="C:\Users\Administrator\Desktop\ivvvi\icon\build.png"/>
            <p:cNvPicPr>
              <a:picLocks noChangeAspect="1" noChangeArrowheads="1"/>
            </p:cNvPicPr>
            <p:nvPr/>
          </p:nvPicPr>
          <p:blipFill>
            <a:blip r:embed="rId10" cstate="print">
              <a:lum bright="70000" contrast="-70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8360" y="5332695"/>
              <a:ext cx="210500" cy="100648"/>
            </a:xfrm>
            <a:prstGeom prst="rect">
              <a:avLst/>
            </a:prstGeom>
            <a:solidFill>
              <a:schemeClr val="bg1"/>
            </a:solidFill>
            <a:extLst/>
          </p:spPr>
        </p:pic>
        <p:sp>
          <p:nvSpPr>
            <p:cNvPr id="211" name="직사각형 210"/>
            <p:cNvSpPr/>
            <p:nvPr/>
          </p:nvSpPr>
          <p:spPr>
            <a:xfrm>
              <a:off x="7773840" y="5359580"/>
              <a:ext cx="312906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000" spc="-100" dirty="0">
                  <a:gradFill>
                    <a:gsLst>
                      <a:gs pos="100000">
                        <a:srgbClr val="000000"/>
                      </a:gs>
                      <a:gs pos="100000">
                        <a:srgbClr val="BBE0E3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'15</a:t>
              </a:r>
              <a:endParaRPr lang="ko-KR" altLang="en-US" sz="1000" spc="-10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endParaRPr>
            </a:p>
          </p:txBody>
        </p:sp>
        <p:sp>
          <p:nvSpPr>
            <p:cNvPr id="214" name="직사각형 213"/>
            <p:cNvSpPr/>
            <p:nvPr/>
          </p:nvSpPr>
          <p:spPr>
            <a:xfrm>
              <a:off x="7725750" y="5070591"/>
              <a:ext cx="40908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000" spc="-100" dirty="0">
                  <a:gradFill>
                    <a:gsLst>
                      <a:gs pos="100000">
                        <a:srgbClr val="000000"/>
                      </a:gs>
                      <a:gs pos="100000">
                        <a:srgbClr val="BBE0E3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25</a:t>
              </a:r>
              <a:r>
                <a:rPr lang="ko-KR" altLang="en-US" sz="1000" spc="-100" dirty="0">
                  <a:gradFill>
                    <a:gsLst>
                      <a:gs pos="100000">
                        <a:srgbClr val="000000"/>
                      </a:gs>
                      <a:gs pos="100000">
                        <a:srgbClr val="BBE0E3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개</a:t>
              </a:r>
            </a:p>
          </p:txBody>
        </p:sp>
        <p:pic>
          <p:nvPicPr>
            <p:cNvPr id="225" name="Picture 2" descr="C:\Users\Administrator\Desktop\ivvvi\icon\build.png"/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5113" y="5250319"/>
              <a:ext cx="310361" cy="183024"/>
            </a:xfrm>
            <a:prstGeom prst="rect">
              <a:avLst/>
            </a:prstGeom>
            <a:solidFill>
              <a:schemeClr val="bg1"/>
            </a:solidFill>
            <a:extLst/>
          </p:spPr>
        </p:pic>
        <p:pic>
          <p:nvPicPr>
            <p:cNvPr id="226" name="Picture 2" descr="C:\Users\Administrator\Desktop\ivvvi\icon\build.png"/>
            <p:cNvPicPr>
              <a:picLocks noChangeAspect="1" noChangeArrowheads="1"/>
            </p:cNvPicPr>
            <p:nvPr/>
          </p:nvPicPr>
          <p:blipFill>
            <a:blip r:embed="rId1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5633" y="5175888"/>
              <a:ext cx="381258" cy="25745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7" name="직사각형 226"/>
          <p:cNvSpPr/>
          <p:nvPr/>
        </p:nvSpPr>
        <p:spPr>
          <a:xfrm>
            <a:off x="4778644" y="4088197"/>
            <a:ext cx="28132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 indent="-108000" defTabSz="1330325" eaLnBrk="0" latinLnBrk="0" hangingPunct="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ko-KR" altLang="en-US" sz="1400" kern="0" spc="-60" dirty="0">
                <a:latin typeface="-윤고딕330" pitchFamily="18" charset="-127"/>
                <a:ea typeface="-윤고딕330" pitchFamily="18" charset="-127"/>
              </a:rPr>
              <a:t>글로벌 </a:t>
            </a:r>
            <a:r>
              <a:rPr lang="en-US" altLang="ko-KR" sz="1400" kern="0" spc="-60" dirty="0">
                <a:latin typeface="-윤고딕330" pitchFamily="18" charset="-127"/>
                <a:ea typeface="-윤고딕330" pitchFamily="18" charset="-127"/>
              </a:rPr>
              <a:t>SW </a:t>
            </a:r>
            <a:r>
              <a:rPr lang="ko-KR" altLang="en-US" sz="1400" kern="0" spc="-60" dirty="0">
                <a:latin typeface="-윤고딕330" pitchFamily="18" charset="-127"/>
                <a:ea typeface="-윤고딕330" pitchFamily="18" charset="-127"/>
              </a:rPr>
              <a:t>전문기업 육성</a:t>
            </a:r>
          </a:p>
        </p:txBody>
      </p:sp>
      <p:sp>
        <p:nvSpPr>
          <p:cNvPr id="229" name="직사각형 228"/>
          <p:cNvSpPr/>
          <p:nvPr/>
        </p:nvSpPr>
        <p:spPr>
          <a:xfrm>
            <a:off x="4839323" y="4328978"/>
            <a:ext cx="2561222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</a:pPr>
            <a:r>
              <a:rPr lang="en-US" altLang="ko-KR" sz="1100" dirty="0">
                <a:latin typeface="-윤고딕330" pitchFamily="18" charset="-127"/>
                <a:ea typeface="-윤고딕330" pitchFamily="18" charset="-127"/>
              </a:rPr>
              <a:t>* '17</a:t>
            </a:r>
            <a:r>
              <a:rPr lang="ko-KR" altLang="en-US" sz="1100" dirty="0">
                <a:latin typeface="-윤고딕330" pitchFamily="18" charset="-127"/>
                <a:ea typeface="-윤고딕330" pitchFamily="18" charset="-127"/>
              </a:rPr>
              <a:t>년까지 민관합동 </a:t>
            </a:r>
            <a:r>
              <a:rPr lang="en-US" altLang="ko-KR" sz="1100" dirty="0">
                <a:latin typeface="-윤고딕330" pitchFamily="18" charset="-127"/>
                <a:ea typeface="-윤고딕330" pitchFamily="18" charset="-127"/>
              </a:rPr>
              <a:t>4,000</a:t>
            </a:r>
            <a:r>
              <a:rPr lang="ko-KR" altLang="en-US" sz="1100" dirty="0" err="1">
                <a:latin typeface="-윤고딕330" pitchFamily="18" charset="-127"/>
                <a:ea typeface="-윤고딕330" pitchFamily="18" charset="-127"/>
              </a:rPr>
              <a:t>억원</a:t>
            </a:r>
            <a:r>
              <a:rPr lang="ko-KR" altLang="en-US" sz="1100" dirty="0">
                <a:latin typeface="-윤고딕330" pitchFamily="18" charset="-127"/>
                <a:ea typeface="-윤고딕330" pitchFamily="18" charset="-127"/>
              </a:rPr>
              <a:t> 투입</a:t>
            </a:r>
          </a:p>
        </p:txBody>
      </p:sp>
      <p:grpSp>
        <p:nvGrpSpPr>
          <p:cNvPr id="14" name="그룹 234"/>
          <p:cNvGrpSpPr/>
          <p:nvPr/>
        </p:nvGrpSpPr>
        <p:grpSpPr>
          <a:xfrm>
            <a:off x="4699317" y="2773295"/>
            <a:ext cx="4029965" cy="908749"/>
            <a:chOff x="4699317" y="2825051"/>
            <a:chExt cx="4179026" cy="908749"/>
          </a:xfrm>
        </p:grpSpPr>
        <p:grpSp>
          <p:nvGrpSpPr>
            <p:cNvPr id="15" name="그룹 240"/>
            <p:cNvGrpSpPr/>
            <p:nvPr/>
          </p:nvGrpSpPr>
          <p:grpSpPr>
            <a:xfrm>
              <a:off x="4699317" y="2825051"/>
              <a:ext cx="1368152" cy="908749"/>
              <a:chOff x="9252520" y="2395475"/>
              <a:chExt cx="1951635" cy="908749"/>
            </a:xfrm>
          </p:grpSpPr>
          <p:sp>
            <p:nvSpPr>
              <p:cNvPr id="277" name="직사각형 276"/>
              <p:cNvSpPr/>
              <p:nvPr/>
            </p:nvSpPr>
            <p:spPr>
              <a:xfrm>
                <a:off x="9252520" y="2395475"/>
                <a:ext cx="1944912" cy="908749"/>
              </a:xfrm>
              <a:prstGeom prst="rect">
                <a:avLst/>
              </a:prstGeom>
              <a:solidFill>
                <a:schemeClr val="bg1"/>
              </a:solidFill>
              <a:ln w="3175" cap="rnd">
                <a:solidFill>
                  <a:schemeClr val="bg1">
                    <a:lumMod val="75000"/>
                  </a:schemeClr>
                </a:solidFill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8" name="직사각형 277"/>
              <p:cNvSpPr/>
              <p:nvPr/>
            </p:nvSpPr>
            <p:spPr>
              <a:xfrm>
                <a:off x="9259243" y="2399129"/>
                <a:ext cx="1944912" cy="249596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3175" cap="rnd">
                <a:noFill/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9" name="자유형 278"/>
              <p:cNvSpPr/>
              <p:nvPr/>
            </p:nvSpPr>
            <p:spPr>
              <a:xfrm>
                <a:off x="9255126" y="2647906"/>
                <a:ext cx="1941671" cy="0"/>
              </a:xfrm>
              <a:custGeom>
                <a:avLst/>
                <a:gdLst>
                  <a:gd name="connsiteX0" fmla="*/ 0 w 2510028"/>
                  <a:gd name="connsiteY0" fmla="*/ 0 h 0"/>
                  <a:gd name="connsiteX1" fmla="*/ 2510028 w 2510028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510028">
                    <a:moveTo>
                      <a:pt x="0" y="0"/>
                    </a:moveTo>
                    <a:lnTo>
                      <a:pt x="2510028" y="0"/>
                    </a:lnTo>
                  </a:path>
                </a:pathLst>
              </a:custGeom>
              <a:noFill/>
              <a:ln w="3175" cap="rnd">
                <a:solidFill>
                  <a:schemeClr val="tx2">
                    <a:lumMod val="75000"/>
                  </a:schemeClr>
                </a:solidFill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0" name="자유형 279"/>
              <p:cNvSpPr/>
              <p:nvPr/>
            </p:nvSpPr>
            <p:spPr>
              <a:xfrm>
                <a:off x="9255126" y="2399129"/>
                <a:ext cx="1941671" cy="0"/>
              </a:xfrm>
              <a:custGeom>
                <a:avLst/>
                <a:gdLst>
                  <a:gd name="connsiteX0" fmla="*/ 0 w 2510028"/>
                  <a:gd name="connsiteY0" fmla="*/ 0 h 0"/>
                  <a:gd name="connsiteX1" fmla="*/ 2510028 w 2510028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510028">
                    <a:moveTo>
                      <a:pt x="0" y="0"/>
                    </a:moveTo>
                    <a:lnTo>
                      <a:pt x="2510028" y="0"/>
                    </a:lnTo>
                  </a:path>
                </a:pathLst>
              </a:custGeom>
              <a:noFill/>
              <a:ln w="3175" cap="rnd">
                <a:solidFill>
                  <a:schemeClr val="tx2">
                    <a:lumMod val="75000"/>
                  </a:schemeClr>
                </a:solidFill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6" name="그룹 245"/>
            <p:cNvGrpSpPr/>
            <p:nvPr/>
          </p:nvGrpSpPr>
          <p:grpSpPr>
            <a:xfrm>
              <a:off x="6096092" y="2825051"/>
              <a:ext cx="1368152" cy="908749"/>
              <a:chOff x="9252520" y="2395475"/>
              <a:chExt cx="1951635" cy="908749"/>
            </a:xfrm>
          </p:grpSpPr>
          <p:sp>
            <p:nvSpPr>
              <p:cNvPr id="260" name="직사각형 259"/>
              <p:cNvSpPr/>
              <p:nvPr/>
            </p:nvSpPr>
            <p:spPr>
              <a:xfrm>
                <a:off x="9252520" y="2395475"/>
                <a:ext cx="1944912" cy="908749"/>
              </a:xfrm>
              <a:prstGeom prst="rect">
                <a:avLst/>
              </a:prstGeom>
              <a:solidFill>
                <a:schemeClr val="bg1"/>
              </a:solidFill>
              <a:ln w="3175" cap="rnd">
                <a:solidFill>
                  <a:schemeClr val="bg1">
                    <a:lumMod val="75000"/>
                  </a:schemeClr>
                </a:solidFill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63" name="직사각형 262"/>
              <p:cNvSpPr/>
              <p:nvPr/>
            </p:nvSpPr>
            <p:spPr>
              <a:xfrm>
                <a:off x="9259243" y="2399129"/>
                <a:ext cx="1944912" cy="249596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 cap="rnd">
                <a:noFill/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5" name="자유형 274"/>
              <p:cNvSpPr/>
              <p:nvPr/>
            </p:nvSpPr>
            <p:spPr>
              <a:xfrm>
                <a:off x="9255126" y="2647906"/>
                <a:ext cx="1941671" cy="0"/>
              </a:xfrm>
              <a:custGeom>
                <a:avLst/>
                <a:gdLst>
                  <a:gd name="connsiteX0" fmla="*/ 0 w 2510028"/>
                  <a:gd name="connsiteY0" fmla="*/ 0 h 0"/>
                  <a:gd name="connsiteX1" fmla="*/ 2510028 w 2510028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510028">
                    <a:moveTo>
                      <a:pt x="0" y="0"/>
                    </a:moveTo>
                    <a:lnTo>
                      <a:pt x="2510028" y="0"/>
                    </a:lnTo>
                  </a:path>
                </a:pathLst>
              </a:custGeom>
              <a:noFill/>
              <a:ln w="3175" cap="rnd">
                <a:solidFill>
                  <a:schemeClr val="tx2">
                    <a:lumMod val="75000"/>
                  </a:schemeClr>
                </a:solidFill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6" name="자유형 275"/>
              <p:cNvSpPr/>
              <p:nvPr/>
            </p:nvSpPr>
            <p:spPr>
              <a:xfrm>
                <a:off x="9255126" y="2399129"/>
                <a:ext cx="1941671" cy="0"/>
              </a:xfrm>
              <a:custGeom>
                <a:avLst/>
                <a:gdLst>
                  <a:gd name="connsiteX0" fmla="*/ 0 w 2510028"/>
                  <a:gd name="connsiteY0" fmla="*/ 0 h 0"/>
                  <a:gd name="connsiteX1" fmla="*/ 2510028 w 2510028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510028">
                    <a:moveTo>
                      <a:pt x="0" y="0"/>
                    </a:moveTo>
                    <a:lnTo>
                      <a:pt x="2510028" y="0"/>
                    </a:lnTo>
                  </a:path>
                </a:pathLst>
              </a:custGeom>
              <a:noFill/>
              <a:ln w="3175" cap="rnd">
                <a:solidFill>
                  <a:schemeClr val="tx2">
                    <a:lumMod val="75000"/>
                  </a:schemeClr>
                </a:solidFill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7" name="그룹 247"/>
            <p:cNvGrpSpPr/>
            <p:nvPr/>
          </p:nvGrpSpPr>
          <p:grpSpPr>
            <a:xfrm>
              <a:off x="7510191" y="2825051"/>
              <a:ext cx="1368152" cy="908749"/>
              <a:chOff x="9252520" y="2395475"/>
              <a:chExt cx="1951635" cy="908749"/>
            </a:xfrm>
          </p:grpSpPr>
          <p:sp>
            <p:nvSpPr>
              <p:cNvPr id="251" name="직사각형 250"/>
              <p:cNvSpPr/>
              <p:nvPr/>
            </p:nvSpPr>
            <p:spPr>
              <a:xfrm>
                <a:off x="9252520" y="2395475"/>
                <a:ext cx="1944912" cy="908749"/>
              </a:xfrm>
              <a:prstGeom prst="rect">
                <a:avLst/>
              </a:prstGeom>
              <a:solidFill>
                <a:schemeClr val="bg1"/>
              </a:solidFill>
              <a:ln w="3175" cap="rnd">
                <a:solidFill>
                  <a:schemeClr val="bg1">
                    <a:lumMod val="75000"/>
                  </a:schemeClr>
                </a:solidFill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53" name="직사각형 252"/>
              <p:cNvSpPr/>
              <p:nvPr/>
            </p:nvSpPr>
            <p:spPr>
              <a:xfrm>
                <a:off x="9259243" y="2399129"/>
                <a:ext cx="1944912" cy="24959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3175" cap="rnd">
                <a:noFill/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56" name="자유형 255"/>
              <p:cNvSpPr/>
              <p:nvPr/>
            </p:nvSpPr>
            <p:spPr>
              <a:xfrm>
                <a:off x="9255126" y="2647906"/>
                <a:ext cx="1941671" cy="0"/>
              </a:xfrm>
              <a:custGeom>
                <a:avLst/>
                <a:gdLst>
                  <a:gd name="connsiteX0" fmla="*/ 0 w 2510028"/>
                  <a:gd name="connsiteY0" fmla="*/ 0 h 0"/>
                  <a:gd name="connsiteX1" fmla="*/ 2510028 w 2510028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510028">
                    <a:moveTo>
                      <a:pt x="0" y="0"/>
                    </a:moveTo>
                    <a:lnTo>
                      <a:pt x="2510028" y="0"/>
                    </a:lnTo>
                  </a:path>
                </a:pathLst>
              </a:custGeom>
              <a:noFill/>
              <a:ln w="3175" cap="rnd">
                <a:solidFill>
                  <a:schemeClr val="tx2">
                    <a:lumMod val="75000"/>
                  </a:schemeClr>
                </a:solidFill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59" name="자유형 258"/>
              <p:cNvSpPr/>
              <p:nvPr/>
            </p:nvSpPr>
            <p:spPr>
              <a:xfrm>
                <a:off x="9255126" y="2399129"/>
                <a:ext cx="1941671" cy="0"/>
              </a:xfrm>
              <a:custGeom>
                <a:avLst/>
                <a:gdLst>
                  <a:gd name="connsiteX0" fmla="*/ 0 w 2510028"/>
                  <a:gd name="connsiteY0" fmla="*/ 0 h 0"/>
                  <a:gd name="connsiteX1" fmla="*/ 2510028 w 2510028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510028">
                    <a:moveTo>
                      <a:pt x="0" y="0"/>
                    </a:moveTo>
                    <a:lnTo>
                      <a:pt x="2510028" y="0"/>
                    </a:lnTo>
                  </a:path>
                </a:pathLst>
              </a:custGeom>
              <a:noFill/>
              <a:ln w="3175" cap="rnd">
                <a:solidFill>
                  <a:schemeClr val="tx2">
                    <a:lumMod val="75000"/>
                  </a:schemeClr>
                </a:solidFill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82" name="직사각형 281"/>
          <p:cNvSpPr/>
          <p:nvPr/>
        </p:nvSpPr>
        <p:spPr>
          <a:xfrm>
            <a:off x="6330245" y="2761413"/>
            <a:ext cx="7438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200" b="1" dirty="0">
                <a:gradFill>
                  <a:gsLst>
                    <a:gs pos="100000">
                      <a:prstClr val="white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기반조성</a:t>
            </a:r>
          </a:p>
        </p:txBody>
      </p:sp>
      <p:sp>
        <p:nvSpPr>
          <p:cNvPr id="283" name="직사각형 282"/>
          <p:cNvSpPr/>
          <p:nvPr/>
        </p:nvSpPr>
        <p:spPr>
          <a:xfrm>
            <a:off x="4813215" y="2761413"/>
            <a:ext cx="10846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200" b="1" dirty="0">
                <a:gradFill>
                  <a:gsLst>
                    <a:gs pos="100000">
                      <a:prstClr val="white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사이버 大진단</a:t>
            </a:r>
          </a:p>
        </p:txBody>
      </p:sp>
      <p:sp>
        <p:nvSpPr>
          <p:cNvPr id="284" name="직사각형 283"/>
          <p:cNvSpPr/>
          <p:nvPr/>
        </p:nvSpPr>
        <p:spPr>
          <a:xfrm>
            <a:off x="7613308" y="2761413"/>
            <a:ext cx="9954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200" b="1" spc="-100" dirty="0">
                <a:gradFill>
                  <a:gsLst>
                    <a:gs pos="100000">
                      <a:prstClr val="white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보안산업 육성</a:t>
            </a:r>
          </a:p>
        </p:txBody>
      </p:sp>
      <p:sp>
        <p:nvSpPr>
          <p:cNvPr id="285" name="직사각형 284"/>
          <p:cNvSpPr/>
          <p:nvPr/>
        </p:nvSpPr>
        <p:spPr>
          <a:xfrm>
            <a:off x="4719967" y="3063812"/>
            <a:ext cx="1278451" cy="55247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88900" indent="-88900">
              <a:lnSpc>
                <a:spcPts val="16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kumimoji="1" lang="en-US" altLang="ko-KR" sz="1050" kern="0" spc="-10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400</a:t>
            </a:r>
            <a:r>
              <a:rPr kumimoji="1" lang="ko-KR" altLang="en-US" sz="1050" kern="0" spc="-10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개 기반 시설</a:t>
            </a:r>
            <a:endParaRPr kumimoji="1" lang="en-US" altLang="ko-KR" sz="1050" kern="0" spc="-10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  <a:p>
            <a:pPr marL="88900" indent="-88900">
              <a:lnSpc>
                <a:spcPts val="16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kumimoji="1" lang="ko-KR" altLang="en-US" sz="1050" kern="0" spc="-10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핫라인 구축 </a:t>
            </a:r>
            <a:r>
              <a:rPr kumimoji="1" lang="en-US" altLang="ko-KR" sz="800" kern="0" spc="-10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(2,000</a:t>
            </a:r>
            <a:r>
              <a:rPr kumimoji="1" lang="ko-KR" altLang="en-US" sz="800" kern="0" spc="-10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명</a:t>
            </a:r>
            <a:r>
              <a:rPr kumimoji="1" lang="en-US" altLang="ko-KR" sz="800" kern="0" spc="-10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)</a:t>
            </a:r>
            <a:endParaRPr kumimoji="1" lang="en-US" altLang="ko-KR" sz="1050" kern="0" spc="-10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286" name="직사각형 285"/>
          <p:cNvSpPr/>
          <p:nvPr/>
        </p:nvSpPr>
        <p:spPr>
          <a:xfrm>
            <a:off x="6066188" y="3063812"/>
            <a:ext cx="1278451" cy="55247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88900" indent="-88900">
              <a:lnSpc>
                <a:spcPts val="16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kumimoji="1" lang="ko-KR" altLang="en-US" sz="1050" kern="0" spc="-10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차세대 엔진 개발</a:t>
            </a:r>
          </a:p>
          <a:p>
            <a:pPr marL="88900" indent="-88900">
              <a:lnSpc>
                <a:spcPts val="16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kumimoji="1" lang="ko-KR" altLang="en-US" sz="1050" kern="0" spc="-10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인력양성 </a:t>
            </a:r>
            <a:r>
              <a:rPr kumimoji="1" lang="en-US" altLang="ko-KR" sz="800" kern="0" spc="-10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(</a:t>
            </a:r>
            <a:r>
              <a:rPr kumimoji="1" lang="ko-KR" altLang="en-US" sz="800" kern="0" spc="-10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특성화대 </a:t>
            </a:r>
            <a:r>
              <a:rPr kumimoji="1" lang="en-US" altLang="ko-KR" sz="800" kern="0" spc="-10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3</a:t>
            </a:r>
            <a:r>
              <a:rPr kumimoji="1" lang="ko-KR" altLang="en-US" sz="800" kern="0" spc="-10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개</a:t>
            </a:r>
            <a:r>
              <a:rPr kumimoji="1" lang="en-US" altLang="ko-KR" sz="800" kern="0" spc="-10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)</a:t>
            </a:r>
            <a:endParaRPr kumimoji="1" lang="en-US" altLang="ko-KR" sz="1050" kern="0" spc="-10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287" name="Text Box 170"/>
          <p:cNvSpPr txBox="1">
            <a:spLocks noChangeArrowheads="1"/>
          </p:cNvSpPr>
          <p:nvPr/>
        </p:nvSpPr>
        <p:spPr bwMode="auto">
          <a:xfrm>
            <a:off x="7439284" y="3136864"/>
            <a:ext cx="743010" cy="2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>
            <a:spAutoFit/>
          </a:bodyPr>
          <a:lstStyle/>
          <a:p>
            <a:pPr algn="ctr" eaLnBrk="0" latinLnBrk="0" hangingPunct="0">
              <a:lnSpc>
                <a:spcPts val="1500"/>
              </a:lnSpc>
              <a:buSzPct val="100000"/>
              <a:defRPr/>
            </a:pPr>
            <a:r>
              <a:rPr lang="en-US" altLang="ko-KR" sz="1000" kern="0" spc="-7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7.6</a:t>
            </a:r>
            <a:r>
              <a:rPr lang="ko-KR" altLang="en-US" sz="1000" kern="0" spc="-7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조원</a:t>
            </a:r>
          </a:p>
        </p:txBody>
      </p:sp>
      <p:sp>
        <p:nvSpPr>
          <p:cNvPr id="288" name="Text Box 170"/>
          <p:cNvSpPr txBox="1">
            <a:spLocks noChangeArrowheads="1"/>
          </p:cNvSpPr>
          <p:nvPr/>
        </p:nvSpPr>
        <p:spPr bwMode="auto">
          <a:xfrm>
            <a:off x="8000930" y="3018638"/>
            <a:ext cx="674534" cy="2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>
            <a:spAutoFit/>
          </a:bodyPr>
          <a:lstStyle/>
          <a:p>
            <a:pPr algn="ctr" eaLnBrk="0" latinLnBrk="0" hangingPunct="0">
              <a:lnSpc>
                <a:spcPts val="1500"/>
              </a:lnSpc>
              <a:buSzPct val="100000"/>
              <a:defRPr/>
            </a:pPr>
            <a:r>
              <a:rPr lang="en-US" altLang="ko-KR" sz="1000" kern="0" spc="-7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14</a:t>
            </a:r>
            <a:r>
              <a:rPr lang="ko-KR" altLang="en-US" sz="1000" kern="0" spc="-7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조원</a:t>
            </a:r>
          </a:p>
        </p:txBody>
      </p:sp>
      <p:grpSp>
        <p:nvGrpSpPr>
          <p:cNvPr id="18" name="그룹 297"/>
          <p:cNvGrpSpPr/>
          <p:nvPr/>
        </p:nvGrpSpPr>
        <p:grpSpPr>
          <a:xfrm>
            <a:off x="7698864" y="3376509"/>
            <a:ext cx="227352" cy="135016"/>
            <a:chOff x="2966984" y="8254663"/>
            <a:chExt cx="289837" cy="335238"/>
          </a:xfrm>
        </p:grpSpPr>
        <p:sp>
          <p:nvSpPr>
            <p:cNvPr id="290" name="Rectangle 29"/>
            <p:cNvSpPr>
              <a:spLocks noChangeArrowheads="1"/>
            </p:cNvSpPr>
            <p:nvPr/>
          </p:nvSpPr>
          <p:spPr bwMode="auto">
            <a:xfrm rot="10800000">
              <a:off x="2966984" y="8254663"/>
              <a:ext cx="289837" cy="335238"/>
            </a:xfrm>
            <a:prstGeom prst="rect">
              <a:avLst/>
            </a:prstGeom>
            <a:gradFill rotWithShape="1">
              <a:gsLst>
                <a:gs pos="100000">
                  <a:schemeClr val="tx1">
                    <a:lumMod val="50000"/>
                    <a:lumOff val="50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  <a:gs pos="51000">
                  <a:schemeClr val="tx1">
                    <a:lumMod val="65000"/>
                    <a:lumOff val="35000"/>
                  </a:schemeClr>
                </a:gs>
                <a:gs pos="45000">
                  <a:schemeClr val="tx1">
                    <a:lumMod val="75000"/>
                    <a:lumOff val="25000"/>
                  </a:schemeClr>
                </a:gs>
              </a:gsLst>
              <a:lin ang="10800000" scaled="0"/>
            </a:gradFill>
            <a:ln>
              <a:noFill/>
            </a:ln>
            <a:effectLst>
              <a:reflection blurRad="6350" stA="32000" endPos="9000" dir="5400000" sy="-100000" algn="bl" rotWithShape="0"/>
            </a:effectLst>
            <a:extLst/>
          </p:spPr>
          <p:txBody>
            <a:bodyPr wrap="none" anchor="ctr"/>
            <a:lstStyle/>
            <a:p>
              <a:endParaRPr lang="ko-KR" altLang="en-US" sz="1200">
                <a:solidFill>
                  <a:prstClr val="black"/>
                </a:solidFill>
              </a:endParaRPr>
            </a:p>
          </p:txBody>
        </p:sp>
        <p:sp>
          <p:nvSpPr>
            <p:cNvPr id="292" name="직사각형 291"/>
            <p:cNvSpPr/>
            <p:nvPr/>
          </p:nvSpPr>
          <p:spPr>
            <a:xfrm>
              <a:off x="3100469" y="8254663"/>
              <a:ext cx="51027" cy="335238"/>
            </a:xfrm>
            <a:prstGeom prst="rect">
              <a:avLst/>
            </a:prstGeom>
            <a:gradFill>
              <a:gsLst>
                <a:gs pos="0">
                  <a:srgbClr val="3E7898">
                    <a:tint val="66000"/>
                    <a:satMod val="160000"/>
                    <a:alpha val="0"/>
                  </a:srgbClr>
                </a:gs>
                <a:gs pos="50000">
                  <a:srgbClr val="FFFFFF">
                    <a:alpha val="73000"/>
                  </a:srgbClr>
                </a:gs>
                <a:gs pos="100000">
                  <a:srgbClr val="3E7898">
                    <a:tint val="23500"/>
                    <a:satMod val="160000"/>
                    <a:alpha val="0"/>
                  </a:srgbClr>
                </a:gs>
              </a:gsLst>
              <a:lin ang="0" scaled="0"/>
            </a:gradFill>
            <a:ln w="15875" cap="rnd" cmpd="sng" algn="ctr">
              <a:noFill/>
              <a:prstDash val="solid"/>
              <a:tailEnd type="none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sz="1200" kern="0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그룹 142"/>
          <p:cNvGrpSpPr/>
          <p:nvPr/>
        </p:nvGrpSpPr>
        <p:grpSpPr>
          <a:xfrm>
            <a:off x="8245740" y="3256598"/>
            <a:ext cx="223515" cy="253731"/>
            <a:chOff x="5783297" y="3324264"/>
            <a:chExt cx="259995" cy="256713"/>
          </a:xfrm>
        </p:grpSpPr>
        <p:sp>
          <p:nvSpPr>
            <p:cNvPr id="296" name="Rectangle 29"/>
            <p:cNvSpPr>
              <a:spLocks noChangeArrowheads="1"/>
            </p:cNvSpPr>
            <p:nvPr/>
          </p:nvSpPr>
          <p:spPr bwMode="auto">
            <a:xfrm rot="10800000">
              <a:off x="5783297" y="3324264"/>
              <a:ext cx="259995" cy="252000"/>
            </a:xfrm>
            <a:prstGeom prst="rect">
              <a:avLst/>
            </a:prstGeom>
            <a:gradFill rotWithShape="1">
              <a:gsLst>
                <a:gs pos="100000">
                  <a:srgbClr val="0070C0"/>
                </a:gs>
                <a:gs pos="0">
                  <a:schemeClr val="accent1">
                    <a:lumMod val="75000"/>
                  </a:schemeClr>
                </a:gs>
                <a:gs pos="51000">
                  <a:srgbClr val="0070C0"/>
                </a:gs>
                <a:gs pos="45000">
                  <a:schemeClr val="accent1">
                    <a:lumMod val="75000"/>
                  </a:schemeClr>
                </a:gs>
              </a:gsLst>
              <a:lin ang="10800000" scaled="0"/>
            </a:gradFill>
            <a:ln>
              <a:noFill/>
            </a:ln>
            <a:effectLst>
              <a:reflection blurRad="6350" stA="32000" endPos="9000" dir="5400000" sy="-100000" algn="bl" rotWithShape="0"/>
            </a:effectLst>
            <a:ex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200">
                <a:solidFill>
                  <a:prstClr val="black"/>
                </a:solidFill>
              </a:endParaRPr>
            </a:p>
          </p:txBody>
        </p:sp>
        <p:sp>
          <p:nvSpPr>
            <p:cNvPr id="297" name="직사각형 296"/>
            <p:cNvSpPr/>
            <p:nvPr/>
          </p:nvSpPr>
          <p:spPr>
            <a:xfrm>
              <a:off x="5900744" y="3328977"/>
              <a:ext cx="45773" cy="252000"/>
            </a:xfrm>
            <a:prstGeom prst="rect">
              <a:avLst/>
            </a:prstGeom>
            <a:gradFill>
              <a:gsLst>
                <a:gs pos="0">
                  <a:srgbClr val="3E7898">
                    <a:tint val="66000"/>
                    <a:satMod val="160000"/>
                    <a:alpha val="0"/>
                  </a:srgbClr>
                </a:gs>
                <a:gs pos="50000">
                  <a:srgbClr val="FFFFFF">
                    <a:alpha val="73000"/>
                  </a:srgbClr>
                </a:gs>
                <a:gs pos="100000">
                  <a:srgbClr val="3E7898">
                    <a:tint val="23500"/>
                    <a:satMod val="160000"/>
                    <a:alpha val="0"/>
                  </a:srgbClr>
                </a:gs>
              </a:gsLst>
              <a:lin ang="0" scaled="0"/>
            </a:gradFill>
            <a:ln w="15875" cap="rnd" cmpd="sng" algn="ctr">
              <a:noFill/>
              <a:prstDash val="solid"/>
              <a:tailEnd type="none"/>
            </a:ln>
            <a:effectLst/>
          </p:spPr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latinLnBrk="0">
                <a:defRPr/>
              </a:pPr>
              <a:endParaRPr lang="ko-KR" altLang="en-US" sz="1200" kern="0">
                <a:solidFill>
                  <a:prstClr val="white"/>
                </a:solidFill>
              </a:endParaRPr>
            </a:p>
          </p:txBody>
        </p:sp>
      </p:grpSp>
      <p:sp>
        <p:nvSpPr>
          <p:cNvPr id="303" name="자유형 302"/>
          <p:cNvSpPr/>
          <p:nvPr/>
        </p:nvSpPr>
        <p:spPr>
          <a:xfrm>
            <a:off x="7593689" y="3509368"/>
            <a:ext cx="966358" cy="0"/>
          </a:xfrm>
          <a:custGeom>
            <a:avLst/>
            <a:gdLst>
              <a:gd name="connsiteX0" fmla="*/ 0 w 972921"/>
              <a:gd name="connsiteY0" fmla="*/ 0 h 0"/>
              <a:gd name="connsiteX1" fmla="*/ 972921 w 97292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72921">
                <a:moveTo>
                  <a:pt x="0" y="0"/>
                </a:moveTo>
                <a:lnTo>
                  <a:pt x="972921" y="0"/>
                </a:lnTo>
              </a:path>
            </a:pathLst>
          </a:custGeom>
          <a:noFill/>
          <a:ln w="12700" cap="rnd">
            <a:solidFill>
              <a:schemeClr val="tx1">
                <a:lumMod val="75000"/>
                <a:lumOff val="25000"/>
              </a:schemeClr>
            </a:solidFill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04" name="직사각형 303"/>
          <p:cNvSpPr/>
          <p:nvPr/>
        </p:nvSpPr>
        <p:spPr>
          <a:xfrm>
            <a:off x="7625060" y="3475402"/>
            <a:ext cx="43516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50" kern="0" spc="-9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'14</a:t>
            </a: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305" name="직사각형 304"/>
          <p:cNvSpPr/>
          <p:nvPr/>
        </p:nvSpPr>
        <p:spPr>
          <a:xfrm>
            <a:off x="8208719" y="3476702"/>
            <a:ext cx="43516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50" kern="0" spc="-9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'17</a:t>
            </a: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307" name="직사각형 306"/>
          <p:cNvSpPr/>
          <p:nvPr/>
        </p:nvSpPr>
        <p:spPr>
          <a:xfrm>
            <a:off x="4783075" y="4639159"/>
            <a:ext cx="33862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 indent="-108000" defTabSz="1330325" eaLnBrk="0" latinLnBrk="0" hangingPunct="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ko-KR" altLang="en-US" sz="1400" kern="0" spc="-60" dirty="0" smtClean="0">
                <a:latin typeface="-윤고딕330" pitchFamily="18" charset="-127"/>
                <a:ea typeface="-윤고딕330" pitchFamily="18" charset="-127"/>
              </a:rPr>
              <a:t>유망 </a:t>
            </a:r>
            <a:r>
              <a:rPr lang="ko-KR" altLang="en-US" sz="1400" kern="0" spc="-60" dirty="0" err="1" smtClean="0">
                <a:latin typeface="-윤고딕330" pitchFamily="18" charset="-127"/>
                <a:ea typeface="-윤고딕330" pitchFamily="18" charset="-127"/>
              </a:rPr>
              <a:t>디지털콘텐츠</a:t>
            </a:r>
            <a:r>
              <a:rPr lang="ko-KR" altLang="en-US" sz="1400" kern="0" spc="-60" dirty="0" smtClean="0">
                <a:latin typeface="-윤고딕330" pitchFamily="18" charset="-127"/>
                <a:ea typeface="-윤고딕330" pitchFamily="18" charset="-127"/>
              </a:rPr>
              <a:t> 집중 지원</a:t>
            </a:r>
            <a:endParaRPr lang="ko-KR" altLang="en-US" sz="1400" kern="0" spc="-60" dirty="0"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308" name="직사각형 307"/>
          <p:cNvSpPr/>
          <p:nvPr/>
        </p:nvSpPr>
        <p:spPr>
          <a:xfrm>
            <a:off x="4851748" y="4930696"/>
            <a:ext cx="403616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</a:pPr>
            <a:r>
              <a:rPr lang="en-US" altLang="ko-KR" sz="1100" dirty="0" smtClean="0">
                <a:latin typeface="-윤고딕330" pitchFamily="18" charset="-127"/>
                <a:ea typeface="-윤고딕330" pitchFamily="18" charset="-127"/>
              </a:rPr>
              <a:t>* </a:t>
            </a:r>
            <a:r>
              <a:rPr lang="ko-KR" altLang="en-US" sz="1100" dirty="0" err="1" smtClean="0">
                <a:latin typeface="-윤고딕330" pitchFamily="18" charset="-127"/>
                <a:ea typeface="-윤고딕330" pitchFamily="18" charset="-127"/>
              </a:rPr>
              <a:t>스마트콘텐츠</a:t>
            </a:r>
            <a:r>
              <a:rPr lang="ko-KR" altLang="en-US" sz="1100" dirty="0" smtClean="0">
                <a:latin typeface="-윤고딕330" pitchFamily="18" charset="-127"/>
                <a:ea typeface="-윤고딕330" pitchFamily="18" charset="-127"/>
              </a:rPr>
              <a:t> 글로벌 스타기업</a:t>
            </a:r>
            <a:r>
              <a:rPr lang="en-US" altLang="ko-KR" sz="1100" dirty="0" smtClean="0">
                <a:latin typeface="-윤고딕330" pitchFamily="18" charset="-127"/>
                <a:ea typeface="-윤고딕330" pitchFamily="18" charset="-127"/>
              </a:rPr>
              <a:t>((`15) 10</a:t>
            </a:r>
            <a:r>
              <a:rPr lang="ko-KR" altLang="en-US" sz="1100" dirty="0" smtClean="0">
                <a:latin typeface="-윤고딕330" pitchFamily="18" charset="-127"/>
                <a:ea typeface="-윤고딕330" pitchFamily="18" charset="-127"/>
              </a:rPr>
              <a:t>개 </a:t>
            </a:r>
            <a:r>
              <a:rPr lang="en-US" altLang="ko-KR" sz="1100" dirty="0" smtClean="0">
                <a:latin typeface="-윤고딕330" pitchFamily="18" charset="-127"/>
                <a:ea typeface="-윤고딕330" pitchFamily="18" charset="-127"/>
                <a:sym typeface="Wingdings" panose="05000000000000000000" pitchFamily="2" charset="2"/>
              </a:rPr>
              <a:t> (`17) 30</a:t>
            </a:r>
            <a:r>
              <a:rPr lang="ko-KR" altLang="en-US" sz="1100" dirty="0" smtClean="0">
                <a:latin typeface="-윤고딕330" pitchFamily="18" charset="-127"/>
                <a:ea typeface="-윤고딕330" pitchFamily="18" charset="-127"/>
                <a:sym typeface="Wingdings" panose="05000000000000000000" pitchFamily="2" charset="2"/>
              </a:rPr>
              <a:t>개</a:t>
            </a:r>
            <a:r>
              <a:rPr lang="en-US" altLang="ko-KR" sz="1100" dirty="0" smtClean="0">
                <a:latin typeface="-윤고딕330" pitchFamily="18" charset="-127"/>
                <a:ea typeface="-윤고딕330" pitchFamily="18" charset="-127"/>
                <a:sym typeface="Wingdings" panose="05000000000000000000" pitchFamily="2" charset="2"/>
              </a:rPr>
              <a:t>)</a:t>
            </a:r>
            <a:r>
              <a:rPr lang="en-US" altLang="ko-KR" sz="1100" dirty="0" smtClean="0">
                <a:latin typeface="-윤고딕330" pitchFamily="18" charset="-127"/>
                <a:ea typeface="-윤고딕330" pitchFamily="18" charset="-127"/>
              </a:rPr>
              <a:t> </a:t>
            </a:r>
          </a:p>
          <a:p>
            <a:pPr algn="just">
              <a:lnSpc>
                <a:spcPts val="1500"/>
              </a:lnSpc>
            </a:pPr>
            <a:r>
              <a:rPr lang="en-US" altLang="ko-KR" sz="1100" dirty="0" smtClean="0">
                <a:latin typeface="-윤고딕330" pitchFamily="18" charset="-127"/>
                <a:ea typeface="-윤고딕330" pitchFamily="18" charset="-127"/>
              </a:rPr>
              <a:t>* </a:t>
            </a:r>
            <a:r>
              <a:rPr lang="ko-KR" altLang="en-US" sz="1100" dirty="0" err="1" smtClean="0">
                <a:latin typeface="-윤고딕330" pitchFamily="18" charset="-127"/>
                <a:ea typeface="-윤고딕330" pitchFamily="18" charset="-127"/>
              </a:rPr>
              <a:t>디지털콘텐츠</a:t>
            </a:r>
            <a:r>
              <a:rPr lang="ko-KR" altLang="en-US" sz="1100" dirty="0"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sz="1100" dirty="0" smtClean="0">
                <a:latin typeface="-윤고딕330" pitchFamily="18" charset="-127"/>
                <a:ea typeface="-윤고딕330" pitchFamily="18" charset="-127"/>
              </a:rPr>
              <a:t>투자 확대</a:t>
            </a:r>
            <a:r>
              <a:rPr lang="en-US" altLang="ko-KR" sz="1100" dirty="0" smtClean="0">
                <a:latin typeface="-윤고딕330" pitchFamily="18" charset="-127"/>
                <a:ea typeface="-윤고딕330" pitchFamily="18" charset="-127"/>
              </a:rPr>
              <a:t>(</a:t>
            </a:r>
            <a:r>
              <a:rPr lang="ko-KR" altLang="en-US" sz="1100" dirty="0" smtClean="0">
                <a:latin typeface="-윤고딕330" pitchFamily="18" charset="-127"/>
                <a:ea typeface="-윤고딕330" pitchFamily="18" charset="-127"/>
              </a:rPr>
              <a:t>펀드</a:t>
            </a:r>
            <a:r>
              <a:rPr lang="en-US" altLang="ko-KR" sz="1100" dirty="0" smtClean="0">
                <a:latin typeface="-윤고딕330" pitchFamily="18" charset="-127"/>
                <a:ea typeface="-윤고딕330" pitchFamily="18" charset="-127"/>
              </a:rPr>
              <a:t>,</a:t>
            </a:r>
            <a:r>
              <a:rPr lang="ko-KR" altLang="en-US" sz="1100" dirty="0" smtClean="0"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en-US" altLang="ko-KR" sz="1100" dirty="0" smtClean="0">
                <a:latin typeface="-윤고딕330" pitchFamily="18" charset="-127"/>
                <a:ea typeface="-윤고딕330" pitchFamily="18" charset="-127"/>
              </a:rPr>
              <a:t>(`14) 1</a:t>
            </a:r>
            <a:r>
              <a:rPr lang="ko-KR" altLang="en-US" sz="1100" dirty="0" err="1" smtClean="0">
                <a:latin typeface="-윤고딕330" pitchFamily="18" charset="-127"/>
                <a:ea typeface="-윤고딕330" pitchFamily="18" charset="-127"/>
              </a:rPr>
              <a:t>천억원</a:t>
            </a:r>
            <a:r>
              <a:rPr lang="ko-KR" altLang="en-US" sz="1100" dirty="0" smtClean="0"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en-US" altLang="ko-KR" sz="1100" dirty="0" smtClean="0">
                <a:latin typeface="-윤고딕330" pitchFamily="18" charset="-127"/>
                <a:ea typeface="-윤고딕330" pitchFamily="18" charset="-127"/>
                <a:sym typeface="Wingdings" panose="05000000000000000000" pitchFamily="2" charset="2"/>
              </a:rPr>
              <a:t> (`15) 2</a:t>
            </a:r>
            <a:r>
              <a:rPr lang="ko-KR" altLang="en-US" sz="1100" dirty="0" err="1" smtClean="0">
                <a:latin typeface="-윤고딕330" pitchFamily="18" charset="-127"/>
                <a:ea typeface="-윤고딕330" pitchFamily="18" charset="-127"/>
                <a:sym typeface="Wingdings" panose="05000000000000000000" pitchFamily="2" charset="2"/>
              </a:rPr>
              <a:t>천억원</a:t>
            </a:r>
            <a:r>
              <a:rPr lang="en-US" altLang="ko-KR" sz="1100" dirty="0" smtClean="0">
                <a:latin typeface="-윤고딕330" pitchFamily="18" charset="-127"/>
                <a:ea typeface="-윤고딕330" pitchFamily="18" charset="-127"/>
                <a:sym typeface="Wingdings" panose="05000000000000000000" pitchFamily="2" charset="2"/>
              </a:rPr>
              <a:t>)</a:t>
            </a:r>
            <a:r>
              <a:rPr lang="en-US" altLang="ko-KR" sz="1100" dirty="0" smtClean="0">
                <a:latin typeface="-윤고딕330" pitchFamily="18" charset="-127"/>
                <a:ea typeface="-윤고딕330" pitchFamily="18" charset="-127"/>
              </a:rPr>
              <a:t> </a:t>
            </a:r>
            <a:endParaRPr lang="ko-KR" altLang="en-US" sz="1100" dirty="0"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309" name="직사각형 308"/>
          <p:cNvSpPr/>
          <p:nvPr/>
        </p:nvSpPr>
        <p:spPr>
          <a:xfrm>
            <a:off x="4665264" y="3763736"/>
            <a:ext cx="28132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7013" indent="-227013" defTabSz="1330325" eaLnBrk="0" latinLnBrk="0" hangingPunct="0">
              <a:spcAft>
                <a:spcPts val="600"/>
              </a:spcAft>
              <a:buSzPct val="100000"/>
              <a:buFont typeface="Wingdings" pitchFamily="2" charset="2"/>
              <a:buChar char="§"/>
              <a:defRPr/>
            </a:pPr>
            <a:r>
              <a:rPr lang="ko-KR" altLang="en-US" sz="1600" kern="0" spc="-60" dirty="0" smtClean="0">
                <a:latin typeface="-윤고딕330" pitchFamily="18" charset="-127"/>
                <a:ea typeface="-윤고딕330" pitchFamily="18" charset="-127"/>
              </a:rPr>
              <a:t>디지털 영토 확대 </a:t>
            </a:r>
            <a:endParaRPr lang="ko-KR" altLang="en-US" sz="1600" kern="0" spc="-60" dirty="0"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221" name="직사각형 220"/>
          <p:cNvSpPr/>
          <p:nvPr/>
        </p:nvSpPr>
        <p:spPr>
          <a:xfrm>
            <a:off x="323529" y="1080953"/>
            <a:ext cx="703307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en-US" altLang="ko-KR" sz="2600" b="1" kern="0" spc="-210" dirty="0" smtClean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rPr>
              <a:t>SW </a:t>
            </a:r>
            <a:r>
              <a:rPr lang="ko-KR" altLang="en-US" sz="2600" b="1" kern="0" spc="-210" dirty="0" smtClean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rPr>
              <a:t>등 디지털 파워로 </a:t>
            </a:r>
            <a:r>
              <a:rPr lang="ko-KR" altLang="en-US" sz="2600" b="1" kern="0" spc="-210" dirty="0" err="1" smtClean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rPr>
              <a:t>신산업</a:t>
            </a:r>
            <a:r>
              <a:rPr lang="ko-KR" altLang="en-US" sz="2600" b="1" kern="0" spc="-210" dirty="0" err="1" smtClean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-윤고딕330"/>
                <a:ea typeface="-윤고딕330"/>
                <a:cs typeface="Arial" panose="020B0604020202020204" pitchFamily="34" charset="0"/>
              </a:rPr>
              <a:t>ㆍ</a:t>
            </a:r>
            <a:r>
              <a:rPr lang="ko-KR" altLang="en-US" sz="2600" b="1" kern="0" spc="-210" dirty="0" err="1" smtClean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Agency FB" panose="020B0503020202020204" pitchFamily="34" charset="0"/>
                <a:ea typeface="-윤고딕340" panose="02030504000101010101" pitchFamily="18" charset="-127"/>
                <a:cs typeface="Arial" panose="020B0604020202020204" pitchFamily="34" charset="0"/>
              </a:rPr>
              <a:t>신시장을</a:t>
            </a:r>
            <a:r>
              <a:rPr lang="ko-KR" altLang="en-US" sz="2600" b="1" kern="0" spc="-210" dirty="0" smtClean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Agency FB" panose="020B0503020202020204" pitchFamily="34" charset="0"/>
                <a:ea typeface="-윤고딕340" panose="02030504000101010101" pitchFamily="18" charset="-127"/>
                <a:cs typeface="Arial" panose="020B0604020202020204" pitchFamily="34" charset="0"/>
              </a:rPr>
              <a:t> </a:t>
            </a:r>
            <a:r>
              <a:rPr lang="ko-KR" altLang="en-US" sz="2600" b="1" kern="0" spc="-21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Agency FB" panose="020B0503020202020204" pitchFamily="34" charset="0"/>
                <a:ea typeface="-윤고딕340" panose="02030504000101010101" pitchFamily="18" charset="-127"/>
                <a:cs typeface="Arial" panose="020B0604020202020204" pitchFamily="34" charset="0"/>
              </a:rPr>
              <a:t>창출하겠습니다</a:t>
            </a:r>
            <a:r>
              <a:rPr lang="en-US" altLang="ko-KR" sz="2600" b="1" kern="0" spc="-21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Agency FB" panose="020B0503020202020204" pitchFamily="34" charset="0"/>
                <a:ea typeface="-윤고딕340" panose="02030504000101010101" pitchFamily="18" charset="-127"/>
                <a:cs typeface="Arial" panose="020B0604020202020204" pitchFamily="34" charset="0"/>
              </a:rPr>
              <a:t>.</a:t>
            </a:r>
            <a:endParaRPr lang="en-US" altLang="ko-KR" sz="2600" b="1" kern="0" spc="-210" dirty="0">
              <a:gradFill>
                <a:gsLst>
                  <a:gs pos="100000">
                    <a:srgbClr val="0070C0"/>
                  </a:gs>
                  <a:gs pos="0">
                    <a:srgbClr val="1F497D">
                      <a:lumMod val="75000"/>
                    </a:srgbClr>
                  </a:gs>
                </a:gsLst>
                <a:lin ang="5400000" scaled="0"/>
              </a:gradFill>
              <a:latin typeface="-윤고딕340" panose="02030504000101010101" pitchFamily="18" charset="-127"/>
              <a:ea typeface="-윤고딕340" panose="02030504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23" name="모서리가 둥근 직사각형 8"/>
          <p:cNvSpPr/>
          <p:nvPr/>
        </p:nvSpPr>
        <p:spPr>
          <a:xfrm>
            <a:off x="358762" y="5751966"/>
            <a:ext cx="8371230" cy="90283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rgbClr val="77933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>
              <a:solidFill>
                <a:srgbClr val="FFFFFF"/>
              </a:solidFill>
              <a:cs typeface="Arial" pitchFamily="34" charset="0"/>
            </a:endParaRPr>
          </a:p>
        </p:txBody>
      </p:sp>
      <p:grpSp>
        <p:nvGrpSpPr>
          <p:cNvPr id="20" name="그룹 174"/>
          <p:cNvGrpSpPr/>
          <p:nvPr/>
        </p:nvGrpSpPr>
        <p:grpSpPr>
          <a:xfrm>
            <a:off x="353243" y="5756426"/>
            <a:ext cx="1094914" cy="907375"/>
            <a:chOff x="4867496" y="5500054"/>
            <a:chExt cx="1074440" cy="585410"/>
          </a:xfrm>
        </p:grpSpPr>
        <p:sp>
          <p:nvSpPr>
            <p:cNvPr id="228" name="오각형 227"/>
            <p:cNvSpPr/>
            <p:nvPr/>
          </p:nvSpPr>
          <p:spPr>
            <a:xfrm>
              <a:off x="4867496" y="5500054"/>
              <a:ext cx="1074440" cy="585410"/>
            </a:xfrm>
            <a:prstGeom prst="homePlate">
              <a:avLst>
                <a:gd name="adj" fmla="val 36772"/>
              </a:avLst>
            </a:prstGeom>
            <a:solidFill>
              <a:srgbClr val="77933C"/>
            </a:solidFill>
            <a:ln>
              <a:noFill/>
            </a:ln>
            <a:effectLst>
              <a:outerShdw blurRad="38100" dist="12700" dir="2700000" algn="ctr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-윤고딕340" panose="02030504000101010101" pitchFamily="18" charset="-127"/>
                <a:ea typeface="-윤고딕340" panose="02030504000101010101" pitchFamily="18" charset="-127"/>
              </a:endParaRPr>
            </a:p>
          </p:txBody>
        </p:sp>
        <p:sp>
          <p:nvSpPr>
            <p:cNvPr id="230" name="자유형 229"/>
            <p:cNvSpPr/>
            <p:nvPr/>
          </p:nvSpPr>
          <p:spPr>
            <a:xfrm>
              <a:off x="4868779" y="5501383"/>
              <a:ext cx="873720" cy="584079"/>
            </a:xfrm>
            <a:custGeom>
              <a:avLst/>
              <a:gdLst>
                <a:gd name="connsiteX0" fmla="*/ 0 w 922421"/>
                <a:gd name="connsiteY0" fmla="*/ 409074 h 409074"/>
                <a:gd name="connsiteX1" fmla="*/ 922421 w 922421"/>
                <a:gd name="connsiteY1" fmla="*/ 0 h 409074"/>
                <a:gd name="connsiteX2" fmla="*/ 0 w 922421"/>
                <a:gd name="connsiteY2" fmla="*/ 0 h 409074"/>
                <a:gd name="connsiteX3" fmla="*/ 0 w 922421"/>
                <a:gd name="connsiteY3" fmla="*/ 409074 h 40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421" h="409074">
                  <a:moveTo>
                    <a:pt x="0" y="409074"/>
                  </a:moveTo>
                  <a:lnTo>
                    <a:pt x="922421" y="0"/>
                  </a:lnTo>
                  <a:lnTo>
                    <a:pt x="0" y="0"/>
                  </a:lnTo>
                  <a:lnTo>
                    <a:pt x="0" y="409074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10000"/>
                  </a:schemeClr>
                </a:gs>
                <a:gs pos="0">
                  <a:schemeClr val="bg1">
                    <a:alpha val="27000"/>
                  </a:schemeClr>
                </a:gs>
              </a:gsLst>
              <a:lin ang="9000000" scaled="0"/>
            </a:gra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31" name="제목 114"/>
          <p:cNvSpPr txBox="1">
            <a:spLocks/>
          </p:cNvSpPr>
          <p:nvPr/>
        </p:nvSpPr>
        <p:spPr>
          <a:xfrm>
            <a:off x="57119" y="5820982"/>
            <a:ext cx="1490079" cy="775720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defTabSz="1330325" eaLnBrk="0" latinLnBrk="0" hangingPunct="0">
              <a:buSzPct val="100000"/>
              <a:defRPr/>
            </a:pPr>
            <a:r>
              <a:rPr lang="en-US" altLang="ko-KR" b="1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SW </a:t>
            </a:r>
            <a:r>
              <a:rPr lang="ko-KR" altLang="en-US" b="1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성장</a:t>
            </a:r>
            <a:endParaRPr lang="en-US" altLang="ko-KR" b="1" kern="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  <a:p>
            <a:pPr algn="ctr" defTabSz="1330325" eaLnBrk="0" latinLnBrk="0" hangingPunct="0">
              <a:buSzPct val="100000"/>
              <a:defRPr/>
            </a:pPr>
            <a:r>
              <a:rPr lang="ko-KR" altLang="en-US" b="1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기반 조성</a:t>
            </a:r>
            <a:endParaRPr lang="en-US" altLang="ko-KR" b="1" kern="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grpSp>
        <p:nvGrpSpPr>
          <p:cNvPr id="21" name="그룹 3"/>
          <p:cNvGrpSpPr/>
          <p:nvPr/>
        </p:nvGrpSpPr>
        <p:grpSpPr>
          <a:xfrm>
            <a:off x="7622090" y="5798459"/>
            <a:ext cx="1026243" cy="798893"/>
            <a:chOff x="6408386" y="5798459"/>
            <a:chExt cx="1033213" cy="798893"/>
          </a:xfrm>
        </p:grpSpPr>
        <p:sp>
          <p:nvSpPr>
            <p:cNvPr id="233" name="직사각형 232"/>
            <p:cNvSpPr/>
            <p:nvPr/>
          </p:nvSpPr>
          <p:spPr>
            <a:xfrm>
              <a:off x="6436888" y="5831735"/>
              <a:ext cx="923919" cy="758573"/>
            </a:xfrm>
            <a:prstGeom prst="rect">
              <a:avLst/>
            </a:prstGeom>
            <a:solidFill>
              <a:schemeClr val="bg1"/>
            </a:solidFill>
            <a:ln w="3175" cap="rnd">
              <a:solidFill>
                <a:srgbClr val="DDDDDD"/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prstClr val="white"/>
                </a:solidFill>
              </a:endParaRPr>
            </a:p>
          </p:txBody>
        </p:sp>
        <p:sp>
          <p:nvSpPr>
            <p:cNvPr id="234" name="직사각형 233"/>
            <p:cNvSpPr/>
            <p:nvPr/>
          </p:nvSpPr>
          <p:spPr>
            <a:xfrm>
              <a:off x="6436888" y="5833275"/>
              <a:ext cx="923919" cy="215424"/>
            </a:xfrm>
            <a:prstGeom prst="rect">
              <a:avLst/>
            </a:prstGeom>
            <a:solidFill>
              <a:srgbClr val="DDDDDD"/>
            </a:solidFill>
            <a:ln w="31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prstClr val="white"/>
                </a:solidFill>
              </a:endParaRPr>
            </a:p>
          </p:txBody>
        </p:sp>
        <p:sp>
          <p:nvSpPr>
            <p:cNvPr id="236" name="직사각형 235"/>
            <p:cNvSpPr/>
            <p:nvPr/>
          </p:nvSpPr>
          <p:spPr>
            <a:xfrm>
              <a:off x="6408386" y="5798459"/>
              <a:ext cx="103321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200" dirty="0" smtClean="0">
                  <a:gradFill>
                    <a:gsLst>
                      <a:gs pos="100000">
                        <a:srgbClr val="000000"/>
                      </a:gs>
                      <a:gs pos="100000">
                        <a:srgbClr val="BBE0E3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SW </a:t>
              </a:r>
              <a:r>
                <a:rPr lang="ko-KR" altLang="en-US" sz="1200" dirty="0" smtClean="0">
                  <a:gradFill>
                    <a:gsLst>
                      <a:gs pos="100000">
                        <a:srgbClr val="000000"/>
                      </a:gs>
                      <a:gs pos="100000">
                        <a:srgbClr val="BBE0E3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선도학교</a:t>
              </a:r>
              <a:endParaRPr lang="ko-KR" altLang="en-US" sz="120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endParaRPr>
            </a:p>
          </p:txBody>
        </p:sp>
        <p:pic>
          <p:nvPicPr>
            <p:cNvPr id="237" name="Picture 5" descr="C:\Users\MULTI-S\Desktop\★개체분리B3\3.png"/>
            <p:cNvPicPr>
              <a:picLocks noChangeAspect="1" noChangeArrowheads="1"/>
            </p:cNvPicPr>
            <p:nvPr/>
          </p:nvPicPr>
          <p:blipFill>
            <a:blip r:embed="rId13" cstate="print"/>
            <a:srcRect l="32057" t="64301" r="62386" b="29853"/>
            <a:stretch>
              <a:fillRect/>
            </a:stretch>
          </p:blipFill>
          <p:spPr bwMode="auto">
            <a:xfrm>
              <a:off x="6938180" y="6189566"/>
              <a:ext cx="382833" cy="269276"/>
            </a:xfrm>
            <a:prstGeom prst="rect">
              <a:avLst/>
            </a:prstGeom>
            <a:noFill/>
          </p:spPr>
        </p:pic>
        <p:sp>
          <p:nvSpPr>
            <p:cNvPr id="238" name="직사각형 237"/>
            <p:cNvSpPr/>
            <p:nvPr/>
          </p:nvSpPr>
          <p:spPr>
            <a:xfrm>
              <a:off x="6517588" y="6428991"/>
              <a:ext cx="280847" cy="1683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800" spc="-100" dirty="0">
                  <a:gradFill>
                    <a:gsLst>
                      <a:gs pos="100000">
                        <a:srgbClr val="000000"/>
                      </a:gs>
                      <a:gs pos="100000">
                        <a:srgbClr val="BBE0E3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'14</a:t>
              </a:r>
              <a:endParaRPr lang="ko-KR" altLang="en-US" sz="800" spc="-10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endParaRPr>
            </a:p>
          </p:txBody>
        </p:sp>
        <p:sp>
          <p:nvSpPr>
            <p:cNvPr id="239" name="직사각형 238"/>
            <p:cNvSpPr/>
            <p:nvPr/>
          </p:nvSpPr>
          <p:spPr>
            <a:xfrm>
              <a:off x="6996841" y="6428991"/>
              <a:ext cx="280847" cy="1683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800" spc="-100" dirty="0">
                  <a:gradFill>
                    <a:gsLst>
                      <a:gs pos="100000">
                        <a:srgbClr val="000000"/>
                      </a:gs>
                      <a:gs pos="100000">
                        <a:srgbClr val="BBE0E3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'15</a:t>
              </a:r>
              <a:endParaRPr lang="ko-KR" altLang="en-US" sz="800" spc="-10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endParaRPr>
            </a:p>
          </p:txBody>
        </p:sp>
        <p:sp>
          <p:nvSpPr>
            <p:cNvPr id="240" name="직사각형 239"/>
            <p:cNvSpPr/>
            <p:nvPr/>
          </p:nvSpPr>
          <p:spPr>
            <a:xfrm>
              <a:off x="6865676" y="6036380"/>
              <a:ext cx="558729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800" dirty="0">
                  <a:gradFill>
                    <a:gsLst>
                      <a:gs pos="100000">
                        <a:srgbClr val="000000"/>
                      </a:gs>
                      <a:gs pos="100000">
                        <a:srgbClr val="BBE0E3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136</a:t>
              </a:r>
              <a:r>
                <a:rPr lang="ko-KR" altLang="en-US" sz="800" dirty="0" smtClean="0">
                  <a:gradFill>
                    <a:gsLst>
                      <a:gs pos="100000">
                        <a:srgbClr val="000000"/>
                      </a:gs>
                      <a:gs pos="100000">
                        <a:srgbClr val="BBE0E3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개교</a:t>
              </a:r>
              <a:endParaRPr lang="ko-KR" altLang="en-US" sz="80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endParaRPr>
            </a:p>
          </p:txBody>
        </p:sp>
        <p:sp>
          <p:nvSpPr>
            <p:cNvPr id="242" name="직사각형 241"/>
            <p:cNvSpPr/>
            <p:nvPr/>
          </p:nvSpPr>
          <p:spPr>
            <a:xfrm>
              <a:off x="6412845" y="6122630"/>
              <a:ext cx="500629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800" dirty="0">
                  <a:gradFill>
                    <a:gsLst>
                      <a:gs pos="100000">
                        <a:srgbClr val="000000"/>
                      </a:gs>
                      <a:gs pos="100000">
                        <a:srgbClr val="BBE0E3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72</a:t>
              </a:r>
              <a:r>
                <a:rPr lang="ko-KR" altLang="en-US" sz="800" dirty="0" smtClean="0">
                  <a:gradFill>
                    <a:gsLst>
                      <a:gs pos="100000">
                        <a:srgbClr val="000000"/>
                      </a:gs>
                      <a:gs pos="100000">
                        <a:srgbClr val="BBE0E3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개교</a:t>
              </a:r>
              <a:endParaRPr lang="ko-KR" altLang="en-US" sz="80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endParaRPr>
            </a:p>
          </p:txBody>
        </p:sp>
      </p:grpSp>
      <p:sp>
        <p:nvSpPr>
          <p:cNvPr id="244" name="직사각형 243"/>
          <p:cNvSpPr/>
          <p:nvPr/>
        </p:nvSpPr>
        <p:spPr>
          <a:xfrm>
            <a:off x="4309782" y="5798183"/>
            <a:ext cx="1352498" cy="830628"/>
          </a:xfrm>
          <a:prstGeom prst="rect">
            <a:avLst/>
          </a:prstGeom>
          <a:solidFill>
            <a:schemeClr val="bg1"/>
          </a:solidFill>
          <a:ln w="3175" cap="rnd">
            <a:solidFill>
              <a:srgbClr val="DDDDDD"/>
            </a:solidFill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>
              <a:solidFill>
                <a:prstClr val="white"/>
              </a:solidFill>
            </a:endParaRPr>
          </a:p>
        </p:txBody>
      </p:sp>
      <p:sp>
        <p:nvSpPr>
          <p:cNvPr id="245" name="직사각형 244"/>
          <p:cNvSpPr/>
          <p:nvPr/>
        </p:nvSpPr>
        <p:spPr>
          <a:xfrm>
            <a:off x="4304386" y="5826808"/>
            <a:ext cx="1392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SW </a:t>
            </a:r>
            <a:r>
              <a:rPr lang="ko-KR" altLang="en-US" sz="120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영향평가</a:t>
            </a:r>
            <a:r>
              <a:rPr lang="en-US" altLang="ko-KR" sz="120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(</a:t>
            </a:r>
            <a:r>
              <a:rPr lang="en-US" altLang="ko-KR" sz="120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n-ea"/>
              </a:rPr>
              <a:t>‘</a:t>
            </a:r>
            <a:r>
              <a:rPr lang="en-US" altLang="ko-KR" sz="120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15)</a:t>
            </a:r>
          </a:p>
        </p:txBody>
      </p:sp>
      <p:sp>
        <p:nvSpPr>
          <p:cNvPr id="261" name="직사각형 260"/>
          <p:cNvSpPr/>
          <p:nvPr/>
        </p:nvSpPr>
        <p:spPr>
          <a:xfrm>
            <a:off x="4359681" y="6019521"/>
            <a:ext cx="144110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50" spc="-70" dirty="0" smtClean="0">
                <a:gradFill>
                  <a:gsLst>
                    <a:gs pos="100000">
                      <a:srgbClr val="C0504D">
                        <a:lumMod val="75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54</a:t>
            </a:r>
            <a:r>
              <a:rPr lang="ko-KR" altLang="en-US" sz="1050" spc="-70" dirty="0" smtClean="0">
                <a:gradFill>
                  <a:gsLst>
                    <a:gs pos="100000">
                      <a:srgbClr val="C0504D">
                        <a:lumMod val="75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개 기관</a:t>
            </a:r>
            <a:r>
              <a:rPr lang="en-US" altLang="ko-KR" sz="1050" spc="-70" dirty="0" smtClean="0">
                <a:gradFill>
                  <a:gsLst>
                    <a:gs pos="100000">
                      <a:srgbClr val="C0504D">
                        <a:lumMod val="75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, 1,000</a:t>
            </a:r>
            <a:r>
              <a:rPr lang="ko-KR" altLang="en-US" sz="1050" spc="-70" dirty="0" smtClean="0">
                <a:gradFill>
                  <a:gsLst>
                    <a:gs pos="100000">
                      <a:srgbClr val="C0504D">
                        <a:lumMod val="75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개 사업</a:t>
            </a:r>
            <a:endParaRPr lang="ko-KR" altLang="en-US" sz="1300" b="1" spc="-70" dirty="0">
              <a:gradFill>
                <a:gsLst>
                  <a:gs pos="100000">
                    <a:srgbClr val="C0504D">
                      <a:lumMod val="75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262" name="Text Box 5"/>
          <p:cNvSpPr txBox="1">
            <a:spLocks noChangeArrowheads="1"/>
          </p:cNvSpPr>
          <p:nvPr/>
        </p:nvSpPr>
        <p:spPr bwMode="auto">
          <a:xfrm>
            <a:off x="1467957" y="5788012"/>
            <a:ext cx="3273207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ts val="600"/>
              </a:spcAft>
              <a:buSzPct val="100000"/>
              <a:buFont typeface="Wingdings" pitchFamily="2" charset="2"/>
              <a:buChar char="§"/>
              <a:defRPr/>
            </a:pPr>
            <a:r>
              <a:rPr lang="en-US" altLang="ko-KR" sz="14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SW </a:t>
            </a:r>
            <a:r>
              <a:rPr lang="ko-KR" altLang="en-US" sz="14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영향평가제 도입</a:t>
            </a:r>
            <a:r>
              <a:rPr lang="en-US" altLang="ko-KR" sz="14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(</a:t>
            </a:r>
            <a:r>
              <a:rPr lang="en-US" altLang="ko-KR" sz="14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+mn-ea"/>
                <a:ea typeface="+mn-ea"/>
              </a:rPr>
              <a:t>‘</a:t>
            </a:r>
            <a:r>
              <a:rPr lang="en-US" altLang="ko-KR" sz="14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15.6</a:t>
            </a:r>
            <a:r>
              <a:rPr lang="ko-KR" altLang="en-US" sz="14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월</a:t>
            </a:r>
            <a:r>
              <a:rPr lang="en-US" altLang="ko-KR" sz="14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)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  <a:buSzPct val="100000"/>
              <a:buFont typeface="Wingdings" pitchFamily="2" charset="2"/>
              <a:buChar char="§"/>
              <a:defRPr/>
            </a:pPr>
            <a:r>
              <a:rPr lang="en-US" altLang="ko-KR" sz="14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sz="14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하도급 구조개선 및 모니터링 강화  </a:t>
            </a:r>
            <a:endParaRPr lang="en-US" altLang="ko-KR" sz="1400" kern="0" dirty="0" smtClean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264" name="Text Box 5"/>
          <p:cNvSpPr txBox="1">
            <a:spLocks noChangeArrowheads="1"/>
          </p:cNvSpPr>
          <p:nvPr/>
        </p:nvSpPr>
        <p:spPr bwMode="auto">
          <a:xfrm>
            <a:off x="5666456" y="6089688"/>
            <a:ext cx="2038494" cy="29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ts val="1600"/>
              </a:lnSpc>
              <a:spcAft>
                <a:spcPts val="600"/>
              </a:spcAft>
              <a:buSzPct val="100000"/>
              <a:buFont typeface="Wingdings" pitchFamily="2" charset="2"/>
              <a:buChar char="§"/>
              <a:defRPr/>
            </a:pPr>
            <a:r>
              <a:rPr lang="en-US" altLang="ko-KR" sz="14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sz="1400" kern="0" dirty="0" err="1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초ㆍ중등</a:t>
            </a:r>
            <a:r>
              <a:rPr lang="ko-KR" altLang="en-US" sz="14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 </a:t>
            </a:r>
            <a:r>
              <a:rPr lang="en-US" altLang="ko-KR" sz="14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SW </a:t>
            </a:r>
            <a:r>
              <a:rPr lang="ko-KR" altLang="en-US" sz="14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역량강화</a:t>
            </a:r>
            <a:endParaRPr lang="en-US" altLang="ko-KR" sz="1400" kern="0" dirty="0" smtClean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pic>
        <p:nvPicPr>
          <p:cNvPr id="265" name="Picture 5" descr="C:\Users\MULTI-S\Desktop\★개체분리B3\3.png"/>
          <p:cNvPicPr>
            <a:picLocks noChangeAspect="1" noChangeArrowheads="1"/>
          </p:cNvPicPr>
          <p:nvPr/>
        </p:nvPicPr>
        <p:blipFill>
          <a:blip r:embed="rId14" cstate="print"/>
          <a:srcRect l="32057" t="64301" r="62386" b="29853"/>
          <a:stretch>
            <a:fillRect/>
          </a:stretch>
        </p:blipFill>
        <p:spPr bwMode="auto">
          <a:xfrm rot="10800000" flipV="1">
            <a:off x="7723101" y="6271816"/>
            <a:ext cx="380250" cy="190402"/>
          </a:xfrm>
          <a:prstGeom prst="rect">
            <a:avLst/>
          </a:prstGeom>
          <a:noFill/>
        </p:spPr>
      </p:pic>
      <p:pic>
        <p:nvPicPr>
          <p:cNvPr id="266" name="그림 26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758" y="6228883"/>
            <a:ext cx="997630" cy="3493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140642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모서리가 둥근 직사각형 8"/>
          <p:cNvSpPr/>
          <p:nvPr/>
        </p:nvSpPr>
        <p:spPr>
          <a:xfrm>
            <a:off x="5979261" y="1844824"/>
            <a:ext cx="2777988" cy="1655963"/>
          </a:xfrm>
          <a:prstGeom prst="roundRect">
            <a:avLst>
              <a:gd name="adj" fmla="val 3781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>
            <a:innerShdw blurRad="152400" dir="13500000">
              <a:schemeClr val="bg1">
                <a:lumMod val="65000"/>
                <a:alpha val="31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ko-KR" altLang="en-US" sz="130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74" name="TextBox 173"/>
          <p:cNvSpPr txBox="1"/>
          <p:nvPr/>
        </p:nvSpPr>
        <p:spPr bwMode="auto">
          <a:xfrm>
            <a:off x="478159" y="242257"/>
            <a:ext cx="4174541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00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2. </a:t>
            </a:r>
            <a:r>
              <a:rPr lang="ko-KR" altLang="en-US" sz="300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미래산업 원천기술 확보</a:t>
            </a:r>
            <a:endParaRPr lang="ko-KR" altLang="en-US" sz="3000" spc="-15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40" pitchFamily="18" charset="-127"/>
              <a:ea typeface="-윤고딕340" pitchFamily="18" charset="-127"/>
            </a:endParaRPr>
          </a:p>
        </p:txBody>
      </p:sp>
      <p:grpSp>
        <p:nvGrpSpPr>
          <p:cNvPr id="2" name="그룹 98"/>
          <p:cNvGrpSpPr/>
          <p:nvPr/>
        </p:nvGrpSpPr>
        <p:grpSpPr>
          <a:xfrm>
            <a:off x="6695666" y="481896"/>
            <a:ext cx="2034326" cy="333943"/>
            <a:chOff x="5957544" y="497136"/>
            <a:chExt cx="2034326" cy="333943"/>
          </a:xfrm>
        </p:grpSpPr>
        <p:sp>
          <p:nvSpPr>
            <p:cNvPr id="100" name="모서리가 둥근 직사각형 99"/>
            <p:cNvSpPr/>
            <p:nvPr/>
          </p:nvSpPr>
          <p:spPr>
            <a:xfrm>
              <a:off x="6035047" y="525727"/>
              <a:ext cx="812855" cy="25059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 w="952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103" name="Text Box 5"/>
            <p:cNvSpPr txBox="1">
              <a:spLocks noChangeArrowheads="1"/>
            </p:cNvSpPr>
            <p:nvPr/>
          </p:nvSpPr>
          <p:spPr bwMode="auto">
            <a:xfrm>
              <a:off x="6807082" y="507914"/>
              <a:ext cx="118478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latinLnBrk="0" hangingPunct="1">
                <a:defRPr/>
              </a:pPr>
              <a:r>
                <a:rPr lang="ko-KR" altLang="en-US" sz="1500" kern="0" spc="-90" dirty="0">
                  <a:gradFill>
                    <a:gsLst>
                      <a:gs pos="100000">
                        <a:srgbClr val="4F81BD">
                          <a:lumMod val="75000"/>
                        </a:srgbClr>
                      </a:gs>
                      <a:gs pos="100000">
                        <a:srgbClr val="00589A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미래성장동력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957544" y="497136"/>
              <a:ext cx="9678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base">
                <a:spcAft>
                  <a:spcPct val="0"/>
                </a:spcAft>
                <a:buClr>
                  <a:prstClr val="black">
                    <a:lumMod val="85000"/>
                    <a:lumOff val="15000"/>
                  </a:prstClr>
                </a:buClr>
              </a:pPr>
              <a:r>
                <a:rPr kumimoji="1" lang="ko-KR" altLang="en-US" sz="1400" b="1" spc="-40" dirty="0">
                  <a:gradFill>
                    <a:gsLst>
                      <a:gs pos="100000">
                        <a:prstClr val="white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미래대비</a:t>
              </a:r>
            </a:p>
          </p:txBody>
        </p:sp>
      </p:grpSp>
      <p:sp>
        <p:nvSpPr>
          <p:cNvPr id="396" name="모서리가 둥근 직사각형 8"/>
          <p:cNvSpPr/>
          <p:nvPr/>
        </p:nvSpPr>
        <p:spPr>
          <a:xfrm>
            <a:off x="406971" y="1844824"/>
            <a:ext cx="2724638" cy="1655963"/>
          </a:xfrm>
          <a:prstGeom prst="roundRect">
            <a:avLst>
              <a:gd name="adj" fmla="val 3781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>
            <a:innerShdw blurRad="152400" dir="13500000">
              <a:schemeClr val="bg1">
                <a:lumMod val="65000"/>
                <a:alpha val="31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ko-KR" altLang="en-US" sz="130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397" name="모서리가 둥근 직사각형 8"/>
          <p:cNvSpPr/>
          <p:nvPr/>
        </p:nvSpPr>
        <p:spPr>
          <a:xfrm>
            <a:off x="3237521" y="1844824"/>
            <a:ext cx="2628000" cy="1655963"/>
          </a:xfrm>
          <a:prstGeom prst="roundRect">
            <a:avLst>
              <a:gd name="adj" fmla="val 3781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>
            <a:innerShdw blurRad="152400" dir="13500000">
              <a:schemeClr val="bg1">
                <a:lumMod val="65000"/>
                <a:alpha val="31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ko-KR" altLang="en-US" sz="1300">
              <a:solidFill>
                <a:prstClr val="white"/>
              </a:solidFill>
              <a:cs typeface="Arial" pitchFamily="34" charset="0"/>
            </a:endParaRPr>
          </a:p>
        </p:txBody>
      </p:sp>
      <p:grpSp>
        <p:nvGrpSpPr>
          <p:cNvPr id="4" name="그룹 398"/>
          <p:cNvGrpSpPr/>
          <p:nvPr/>
        </p:nvGrpSpPr>
        <p:grpSpPr>
          <a:xfrm>
            <a:off x="624586" y="1915120"/>
            <a:ext cx="2787154" cy="1620883"/>
            <a:chOff x="376238" y="2126452"/>
            <a:chExt cx="3149501" cy="1620884"/>
          </a:xfrm>
        </p:grpSpPr>
        <p:sp>
          <p:nvSpPr>
            <p:cNvPr id="400" name="직사각형 399"/>
            <p:cNvSpPr/>
            <p:nvPr/>
          </p:nvSpPr>
          <p:spPr>
            <a:xfrm>
              <a:off x="2091680" y="2126452"/>
              <a:ext cx="120944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1100" kern="0" dirty="0" smtClean="0">
                  <a:gradFill>
                    <a:gsLst>
                      <a:gs pos="100000">
                        <a:srgbClr val="0070C0"/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바이오산업</a:t>
              </a:r>
              <a:endParaRPr lang="ko-KR" altLang="en-US" sz="1100" kern="0" dirty="0">
                <a:gradFill>
                  <a:gsLst>
                    <a:gs pos="100000">
                      <a:srgbClr val="0070C0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sp>
          <p:nvSpPr>
            <p:cNvPr id="401" name="직사각형 400"/>
            <p:cNvSpPr/>
            <p:nvPr/>
          </p:nvSpPr>
          <p:spPr>
            <a:xfrm>
              <a:off x="2213522" y="2704055"/>
              <a:ext cx="111050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330325" eaLnBrk="0" latinLnBrk="0" hangingPunct="0">
                <a:lnSpc>
                  <a:spcPct val="50000"/>
                </a:lnSpc>
                <a:spcAft>
                  <a:spcPts val="600"/>
                </a:spcAft>
                <a:buSzPct val="100000"/>
                <a:defRPr/>
              </a:pPr>
              <a:r>
                <a:rPr lang="ko-KR" altLang="en-US" sz="900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반도체 </a:t>
              </a:r>
              <a:r>
                <a:rPr lang="ko-KR" altLang="en-US" sz="900" kern="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등 </a:t>
              </a:r>
              <a:endParaRPr lang="en-US" altLang="ko-KR" sz="9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  <a:p>
              <a:pPr algn="ctr" defTabSz="1330325" eaLnBrk="0" latinLnBrk="0" hangingPunct="0">
                <a:lnSpc>
                  <a:spcPct val="50000"/>
                </a:lnSpc>
                <a:spcAft>
                  <a:spcPts val="600"/>
                </a:spcAft>
                <a:buSzPct val="100000"/>
                <a:defRPr/>
              </a:pPr>
              <a:r>
                <a:rPr lang="en-US" altLang="ko-KR" sz="900" kern="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3</a:t>
              </a:r>
              <a:r>
                <a:rPr lang="ko-KR" altLang="en-US" sz="900" kern="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대 수출산업</a:t>
              </a:r>
            </a:p>
          </p:txBody>
        </p:sp>
        <p:sp>
          <p:nvSpPr>
            <p:cNvPr id="402" name="직사각형 401"/>
            <p:cNvSpPr/>
            <p:nvPr/>
          </p:nvSpPr>
          <p:spPr>
            <a:xfrm>
              <a:off x="517250" y="3095334"/>
              <a:ext cx="760233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en-US" altLang="ko-KR" sz="1100" kern="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1.4</a:t>
              </a:r>
              <a:r>
                <a:rPr lang="ko-KR" altLang="en-US" sz="1100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조불</a:t>
              </a:r>
              <a:endParaRPr lang="ko-KR" altLang="en-US" sz="11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sp>
          <p:nvSpPr>
            <p:cNvPr id="403" name="직사각형 402"/>
            <p:cNvSpPr/>
            <p:nvPr/>
          </p:nvSpPr>
          <p:spPr>
            <a:xfrm>
              <a:off x="1436744" y="2638036"/>
              <a:ext cx="760233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en-US" altLang="ko-KR" sz="1100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2.6</a:t>
              </a:r>
              <a:r>
                <a:rPr lang="ko-KR" altLang="en-US" sz="1100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조불</a:t>
              </a:r>
              <a:endParaRPr lang="ko-KR" altLang="en-US" sz="11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sp>
          <p:nvSpPr>
            <p:cNvPr id="404" name="직사각형 403"/>
            <p:cNvSpPr/>
            <p:nvPr/>
          </p:nvSpPr>
          <p:spPr>
            <a:xfrm>
              <a:off x="832605" y="3516504"/>
              <a:ext cx="607831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en-US" altLang="ko-KR" sz="900" kern="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'14</a:t>
              </a:r>
              <a:endParaRPr lang="ko-KR" altLang="en-US" sz="9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sp>
          <p:nvSpPr>
            <p:cNvPr id="405" name="직사각형 404"/>
            <p:cNvSpPr/>
            <p:nvPr/>
          </p:nvSpPr>
          <p:spPr>
            <a:xfrm>
              <a:off x="1769696" y="3516504"/>
              <a:ext cx="607831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en-US" altLang="ko-KR" sz="900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'24</a:t>
              </a:r>
              <a:endParaRPr lang="ko-KR" altLang="en-US" sz="9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sp>
          <p:nvSpPr>
            <p:cNvPr id="406" name="자유형 405"/>
            <p:cNvSpPr/>
            <p:nvPr/>
          </p:nvSpPr>
          <p:spPr>
            <a:xfrm>
              <a:off x="890269" y="3106594"/>
              <a:ext cx="1817246" cy="466422"/>
            </a:xfrm>
            <a:custGeom>
              <a:avLst/>
              <a:gdLst>
                <a:gd name="connsiteX0" fmla="*/ 109372 w 1840491"/>
                <a:gd name="connsiteY0" fmla="*/ 462870 h 478229"/>
                <a:gd name="connsiteX1" fmla="*/ 884 w 1840491"/>
                <a:gd name="connsiteY1" fmla="*/ 447372 h 478229"/>
                <a:gd name="connsiteX2" fmla="*/ 55128 w 1840491"/>
                <a:gd name="connsiteY2" fmla="*/ 439623 h 478229"/>
                <a:gd name="connsiteX3" fmla="*/ 1062517 w 1840491"/>
                <a:gd name="connsiteY3" fmla="*/ 269142 h 478229"/>
                <a:gd name="connsiteX4" fmla="*/ 1488721 w 1840491"/>
                <a:gd name="connsiteY4" fmla="*/ 137406 h 478229"/>
                <a:gd name="connsiteX5" fmla="*/ 1821934 w 1840491"/>
                <a:gd name="connsiteY5" fmla="*/ 5670 h 478229"/>
                <a:gd name="connsiteX6" fmla="*/ 1798687 w 1840491"/>
                <a:gd name="connsiteY6" fmla="*/ 67664 h 478229"/>
                <a:gd name="connsiteX7" fmla="*/ 1806436 w 1840491"/>
                <a:gd name="connsiteY7" fmla="*/ 447372 h 478229"/>
                <a:gd name="connsiteX8" fmla="*/ 1767690 w 1840491"/>
                <a:gd name="connsiteY8" fmla="*/ 455121 h 478229"/>
                <a:gd name="connsiteX9" fmla="*/ 109372 w 1840491"/>
                <a:gd name="connsiteY9" fmla="*/ 462870 h 478229"/>
                <a:gd name="connsiteX0" fmla="*/ 109372 w 1821979"/>
                <a:gd name="connsiteY0" fmla="*/ 459226 h 474585"/>
                <a:gd name="connsiteX1" fmla="*/ 884 w 1821979"/>
                <a:gd name="connsiteY1" fmla="*/ 443728 h 474585"/>
                <a:gd name="connsiteX2" fmla="*/ 55128 w 1821979"/>
                <a:gd name="connsiteY2" fmla="*/ 435979 h 474585"/>
                <a:gd name="connsiteX3" fmla="*/ 1062517 w 1821979"/>
                <a:gd name="connsiteY3" fmla="*/ 265498 h 474585"/>
                <a:gd name="connsiteX4" fmla="*/ 1488721 w 1821979"/>
                <a:gd name="connsiteY4" fmla="*/ 133762 h 474585"/>
                <a:gd name="connsiteX5" fmla="*/ 1821934 w 1821979"/>
                <a:gd name="connsiteY5" fmla="*/ 2026 h 474585"/>
                <a:gd name="connsiteX6" fmla="*/ 1798687 w 1821979"/>
                <a:gd name="connsiteY6" fmla="*/ 64020 h 474585"/>
                <a:gd name="connsiteX7" fmla="*/ 1806436 w 1821979"/>
                <a:gd name="connsiteY7" fmla="*/ 443728 h 474585"/>
                <a:gd name="connsiteX8" fmla="*/ 1767690 w 1821979"/>
                <a:gd name="connsiteY8" fmla="*/ 451477 h 474585"/>
                <a:gd name="connsiteX9" fmla="*/ 109372 w 1821979"/>
                <a:gd name="connsiteY9" fmla="*/ 459226 h 474585"/>
                <a:gd name="connsiteX0" fmla="*/ 109372 w 1821970"/>
                <a:gd name="connsiteY0" fmla="*/ 457347 h 472706"/>
                <a:gd name="connsiteX1" fmla="*/ 884 w 1821970"/>
                <a:gd name="connsiteY1" fmla="*/ 441849 h 472706"/>
                <a:gd name="connsiteX2" fmla="*/ 55128 w 1821970"/>
                <a:gd name="connsiteY2" fmla="*/ 434100 h 472706"/>
                <a:gd name="connsiteX3" fmla="*/ 1062517 w 1821970"/>
                <a:gd name="connsiteY3" fmla="*/ 263619 h 472706"/>
                <a:gd name="connsiteX4" fmla="*/ 1488721 w 1821970"/>
                <a:gd name="connsiteY4" fmla="*/ 131883 h 472706"/>
                <a:gd name="connsiteX5" fmla="*/ 1821934 w 1821970"/>
                <a:gd name="connsiteY5" fmla="*/ 147 h 472706"/>
                <a:gd name="connsiteX6" fmla="*/ 1798687 w 1821970"/>
                <a:gd name="connsiteY6" fmla="*/ 62141 h 472706"/>
                <a:gd name="connsiteX7" fmla="*/ 1806436 w 1821970"/>
                <a:gd name="connsiteY7" fmla="*/ 441849 h 472706"/>
                <a:gd name="connsiteX8" fmla="*/ 1767690 w 1821970"/>
                <a:gd name="connsiteY8" fmla="*/ 449598 h 472706"/>
                <a:gd name="connsiteX9" fmla="*/ 109372 w 1821970"/>
                <a:gd name="connsiteY9" fmla="*/ 457347 h 472706"/>
                <a:gd name="connsiteX0" fmla="*/ 109372 w 1843995"/>
                <a:gd name="connsiteY0" fmla="*/ 458038 h 473397"/>
                <a:gd name="connsiteX1" fmla="*/ 884 w 1843995"/>
                <a:gd name="connsiteY1" fmla="*/ 442540 h 473397"/>
                <a:gd name="connsiteX2" fmla="*/ 55128 w 1843995"/>
                <a:gd name="connsiteY2" fmla="*/ 434791 h 473397"/>
                <a:gd name="connsiteX3" fmla="*/ 1062517 w 1843995"/>
                <a:gd name="connsiteY3" fmla="*/ 264310 h 473397"/>
                <a:gd name="connsiteX4" fmla="*/ 1488721 w 1843995"/>
                <a:gd name="connsiteY4" fmla="*/ 132574 h 473397"/>
                <a:gd name="connsiteX5" fmla="*/ 1821934 w 1843995"/>
                <a:gd name="connsiteY5" fmla="*/ 838 h 473397"/>
                <a:gd name="connsiteX6" fmla="*/ 1815516 w 1843995"/>
                <a:gd name="connsiteY6" fmla="*/ 76857 h 473397"/>
                <a:gd name="connsiteX7" fmla="*/ 1806436 w 1843995"/>
                <a:gd name="connsiteY7" fmla="*/ 442540 h 473397"/>
                <a:gd name="connsiteX8" fmla="*/ 1767690 w 1843995"/>
                <a:gd name="connsiteY8" fmla="*/ 450289 h 473397"/>
                <a:gd name="connsiteX9" fmla="*/ 109372 w 1843995"/>
                <a:gd name="connsiteY9" fmla="*/ 458038 h 473397"/>
                <a:gd name="connsiteX0" fmla="*/ 109372 w 1824658"/>
                <a:gd name="connsiteY0" fmla="*/ 458038 h 473397"/>
                <a:gd name="connsiteX1" fmla="*/ 884 w 1824658"/>
                <a:gd name="connsiteY1" fmla="*/ 442540 h 473397"/>
                <a:gd name="connsiteX2" fmla="*/ 55128 w 1824658"/>
                <a:gd name="connsiteY2" fmla="*/ 434791 h 473397"/>
                <a:gd name="connsiteX3" fmla="*/ 1062517 w 1824658"/>
                <a:gd name="connsiteY3" fmla="*/ 264310 h 473397"/>
                <a:gd name="connsiteX4" fmla="*/ 1488721 w 1824658"/>
                <a:gd name="connsiteY4" fmla="*/ 132574 h 473397"/>
                <a:gd name="connsiteX5" fmla="*/ 1821934 w 1824658"/>
                <a:gd name="connsiteY5" fmla="*/ 838 h 473397"/>
                <a:gd name="connsiteX6" fmla="*/ 1815516 w 1824658"/>
                <a:gd name="connsiteY6" fmla="*/ 76857 h 473397"/>
                <a:gd name="connsiteX7" fmla="*/ 1806436 w 1824658"/>
                <a:gd name="connsiteY7" fmla="*/ 442540 h 473397"/>
                <a:gd name="connsiteX8" fmla="*/ 1767690 w 1824658"/>
                <a:gd name="connsiteY8" fmla="*/ 450289 h 473397"/>
                <a:gd name="connsiteX9" fmla="*/ 109372 w 1824658"/>
                <a:gd name="connsiteY9" fmla="*/ 458038 h 473397"/>
                <a:gd name="connsiteX0" fmla="*/ 109372 w 1824658"/>
                <a:gd name="connsiteY0" fmla="*/ 458038 h 458038"/>
                <a:gd name="connsiteX1" fmla="*/ 884 w 1824658"/>
                <a:gd name="connsiteY1" fmla="*/ 442540 h 458038"/>
                <a:gd name="connsiteX2" fmla="*/ 55128 w 1824658"/>
                <a:gd name="connsiteY2" fmla="*/ 434791 h 458038"/>
                <a:gd name="connsiteX3" fmla="*/ 1062517 w 1824658"/>
                <a:gd name="connsiteY3" fmla="*/ 264310 h 458038"/>
                <a:gd name="connsiteX4" fmla="*/ 1488721 w 1824658"/>
                <a:gd name="connsiteY4" fmla="*/ 132574 h 458038"/>
                <a:gd name="connsiteX5" fmla="*/ 1821934 w 1824658"/>
                <a:gd name="connsiteY5" fmla="*/ 838 h 458038"/>
                <a:gd name="connsiteX6" fmla="*/ 1815516 w 1824658"/>
                <a:gd name="connsiteY6" fmla="*/ 76857 h 458038"/>
                <a:gd name="connsiteX7" fmla="*/ 1806436 w 1824658"/>
                <a:gd name="connsiteY7" fmla="*/ 442540 h 458038"/>
                <a:gd name="connsiteX8" fmla="*/ 1767690 w 1824658"/>
                <a:gd name="connsiteY8" fmla="*/ 450289 h 458038"/>
                <a:gd name="connsiteX9" fmla="*/ 109372 w 1824658"/>
                <a:gd name="connsiteY9" fmla="*/ 458038 h 458038"/>
                <a:gd name="connsiteX0" fmla="*/ 109372 w 1815524"/>
                <a:gd name="connsiteY0" fmla="*/ 459941 h 459941"/>
                <a:gd name="connsiteX1" fmla="*/ 884 w 1815524"/>
                <a:gd name="connsiteY1" fmla="*/ 444443 h 459941"/>
                <a:gd name="connsiteX2" fmla="*/ 55128 w 1815524"/>
                <a:gd name="connsiteY2" fmla="*/ 436694 h 459941"/>
                <a:gd name="connsiteX3" fmla="*/ 1062517 w 1815524"/>
                <a:gd name="connsiteY3" fmla="*/ 266213 h 459941"/>
                <a:gd name="connsiteX4" fmla="*/ 1488721 w 1815524"/>
                <a:gd name="connsiteY4" fmla="*/ 134477 h 459941"/>
                <a:gd name="connsiteX5" fmla="*/ 1805104 w 1815524"/>
                <a:gd name="connsiteY5" fmla="*/ 2741 h 459941"/>
                <a:gd name="connsiteX6" fmla="*/ 1815516 w 1815524"/>
                <a:gd name="connsiteY6" fmla="*/ 78760 h 459941"/>
                <a:gd name="connsiteX7" fmla="*/ 1806436 w 1815524"/>
                <a:gd name="connsiteY7" fmla="*/ 444443 h 459941"/>
                <a:gd name="connsiteX8" fmla="*/ 1767690 w 1815524"/>
                <a:gd name="connsiteY8" fmla="*/ 452192 h 459941"/>
                <a:gd name="connsiteX9" fmla="*/ 109372 w 1815524"/>
                <a:gd name="connsiteY9" fmla="*/ 459941 h 459941"/>
                <a:gd name="connsiteX0" fmla="*/ 109372 w 1818567"/>
                <a:gd name="connsiteY0" fmla="*/ 460193 h 461364"/>
                <a:gd name="connsiteX1" fmla="*/ 884 w 1818567"/>
                <a:gd name="connsiteY1" fmla="*/ 444695 h 461364"/>
                <a:gd name="connsiteX2" fmla="*/ 55128 w 1818567"/>
                <a:gd name="connsiteY2" fmla="*/ 436946 h 461364"/>
                <a:gd name="connsiteX3" fmla="*/ 1062517 w 1818567"/>
                <a:gd name="connsiteY3" fmla="*/ 266465 h 461364"/>
                <a:gd name="connsiteX4" fmla="*/ 1488721 w 1818567"/>
                <a:gd name="connsiteY4" fmla="*/ 134729 h 461364"/>
                <a:gd name="connsiteX5" fmla="*/ 1805104 w 1818567"/>
                <a:gd name="connsiteY5" fmla="*/ 2993 h 461364"/>
                <a:gd name="connsiteX6" fmla="*/ 1815516 w 1818567"/>
                <a:gd name="connsiteY6" fmla="*/ 79012 h 461364"/>
                <a:gd name="connsiteX7" fmla="*/ 1815961 w 1818567"/>
                <a:gd name="connsiteY7" fmla="*/ 461364 h 461364"/>
                <a:gd name="connsiteX8" fmla="*/ 1767690 w 1818567"/>
                <a:gd name="connsiteY8" fmla="*/ 452444 h 461364"/>
                <a:gd name="connsiteX9" fmla="*/ 109372 w 1818567"/>
                <a:gd name="connsiteY9" fmla="*/ 460193 h 461364"/>
                <a:gd name="connsiteX0" fmla="*/ 109372 w 1816578"/>
                <a:gd name="connsiteY0" fmla="*/ 460193 h 461374"/>
                <a:gd name="connsiteX1" fmla="*/ 884 w 1816578"/>
                <a:gd name="connsiteY1" fmla="*/ 444695 h 461374"/>
                <a:gd name="connsiteX2" fmla="*/ 55128 w 1816578"/>
                <a:gd name="connsiteY2" fmla="*/ 436946 h 461374"/>
                <a:gd name="connsiteX3" fmla="*/ 1062517 w 1816578"/>
                <a:gd name="connsiteY3" fmla="*/ 266465 h 461374"/>
                <a:gd name="connsiteX4" fmla="*/ 1488721 w 1816578"/>
                <a:gd name="connsiteY4" fmla="*/ 134729 h 461374"/>
                <a:gd name="connsiteX5" fmla="*/ 1805104 w 1816578"/>
                <a:gd name="connsiteY5" fmla="*/ 2993 h 461374"/>
                <a:gd name="connsiteX6" fmla="*/ 1815516 w 1816578"/>
                <a:gd name="connsiteY6" fmla="*/ 79012 h 461374"/>
                <a:gd name="connsiteX7" fmla="*/ 1815961 w 1816578"/>
                <a:gd name="connsiteY7" fmla="*/ 461364 h 461374"/>
                <a:gd name="connsiteX8" fmla="*/ 1767690 w 1816578"/>
                <a:gd name="connsiteY8" fmla="*/ 452444 h 461374"/>
                <a:gd name="connsiteX9" fmla="*/ 109372 w 1816578"/>
                <a:gd name="connsiteY9" fmla="*/ 460193 h 461374"/>
                <a:gd name="connsiteX0" fmla="*/ 109372 w 1819021"/>
                <a:gd name="connsiteY0" fmla="*/ 458032 h 459203"/>
                <a:gd name="connsiteX1" fmla="*/ 884 w 1819021"/>
                <a:gd name="connsiteY1" fmla="*/ 442534 h 459203"/>
                <a:gd name="connsiteX2" fmla="*/ 55128 w 1819021"/>
                <a:gd name="connsiteY2" fmla="*/ 434785 h 459203"/>
                <a:gd name="connsiteX3" fmla="*/ 1062517 w 1819021"/>
                <a:gd name="connsiteY3" fmla="*/ 264304 h 459203"/>
                <a:gd name="connsiteX4" fmla="*/ 1488721 w 1819021"/>
                <a:gd name="connsiteY4" fmla="*/ 132568 h 459203"/>
                <a:gd name="connsiteX5" fmla="*/ 1805104 w 1819021"/>
                <a:gd name="connsiteY5" fmla="*/ 832 h 459203"/>
                <a:gd name="connsiteX6" fmla="*/ 1815516 w 1819021"/>
                <a:gd name="connsiteY6" fmla="*/ 76851 h 459203"/>
                <a:gd name="connsiteX7" fmla="*/ 1814831 w 1819021"/>
                <a:gd name="connsiteY7" fmla="*/ 85328 h 459203"/>
                <a:gd name="connsiteX8" fmla="*/ 1815961 w 1819021"/>
                <a:gd name="connsiteY8" fmla="*/ 459203 h 459203"/>
                <a:gd name="connsiteX9" fmla="*/ 1767690 w 1819021"/>
                <a:gd name="connsiteY9" fmla="*/ 450283 h 459203"/>
                <a:gd name="connsiteX10" fmla="*/ 109372 w 1819021"/>
                <a:gd name="connsiteY10" fmla="*/ 458032 h 459203"/>
                <a:gd name="connsiteX0" fmla="*/ 109372 w 1820985"/>
                <a:gd name="connsiteY0" fmla="*/ 465116 h 466287"/>
                <a:gd name="connsiteX1" fmla="*/ 884 w 1820985"/>
                <a:gd name="connsiteY1" fmla="*/ 449618 h 466287"/>
                <a:gd name="connsiteX2" fmla="*/ 55128 w 1820985"/>
                <a:gd name="connsiteY2" fmla="*/ 441869 h 466287"/>
                <a:gd name="connsiteX3" fmla="*/ 1062517 w 1820985"/>
                <a:gd name="connsiteY3" fmla="*/ 271388 h 466287"/>
                <a:gd name="connsiteX4" fmla="*/ 1488721 w 1820985"/>
                <a:gd name="connsiteY4" fmla="*/ 139652 h 466287"/>
                <a:gd name="connsiteX5" fmla="*/ 1817010 w 1820985"/>
                <a:gd name="connsiteY5" fmla="*/ 772 h 466287"/>
                <a:gd name="connsiteX6" fmla="*/ 1815516 w 1820985"/>
                <a:gd name="connsiteY6" fmla="*/ 83935 h 466287"/>
                <a:gd name="connsiteX7" fmla="*/ 1814831 w 1820985"/>
                <a:gd name="connsiteY7" fmla="*/ 92412 h 466287"/>
                <a:gd name="connsiteX8" fmla="*/ 1815961 w 1820985"/>
                <a:gd name="connsiteY8" fmla="*/ 466287 h 466287"/>
                <a:gd name="connsiteX9" fmla="*/ 1767690 w 1820985"/>
                <a:gd name="connsiteY9" fmla="*/ 457367 h 466287"/>
                <a:gd name="connsiteX10" fmla="*/ 109372 w 1820985"/>
                <a:gd name="connsiteY10" fmla="*/ 465116 h 466287"/>
                <a:gd name="connsiteX0" fmla="*/ 109372 w 1819021"/>
                <a:gd name="connsiteY0" fmla="*/ 464548 h 465719"/>
                <a:gd name="connsiteX1" fmla="*/ 884 w 1819021"/>
                <a:gd name="connsiteY1" fmla="*/ 449050 h 465719"/>
                <a:gd name="connsiteX2" fmla="*/ 55128 w 1819021"/>
                <a:gd name="connsiteY2" fmla="*/ 441301 h 465719"/>
                <a:gd name="connsiteX3" fmla="*/ 1062517 w 1819021"/>
                <a:gd name="connsiteY3" fmla="*/ 270820 h 465719"/>
                <a:gd name="connsiteX4" fmla="*/ 1488721 w 1819021"/>
                <a:gd name="connsiteY4" fmla="*/ 139084 h 465719"/>
                <a:gd name="connsiteX5" fmla="*/ 1817010 w 1819021"/>
                <a:gd name="connsiteY5" fmla="*/ 204 h 465719"/>
                <a:gd name="connsiteX6" fmla="*/ 1815516 w 1819021"/>
                <a:gd name="connsiteY6" fmla="*/ 83367 h 465719"/>
                <a:gd name="connsiteX7" fmla="*/ 1814831 w 1819021"/>
                <a:gd name="connsiteY7" fmla="*/ 91844 h 465719"/>
                <a:gd name="connsiteX8" fmla="*/ 1815961 w 1819021"/>
                <a:gd name="connsiteY8" fmla="*/ 465719 h 465719"/>
                <a:gd name="connsiteX9" fmla="*/ 1767690 w 1819021"/>
                <a:gd name="connsiteY9" fmla="*/ 456799 h 465719"/>
                <a:gd name="connsiteX10" fmla="*/ 109372 w 1819021"/>
                <a:gd name="connsiteY10" fmla="*/ 464548 h 465719"/>
                <a:gd name="connsiteX0" fmla="*/ 109372 w 1819355"/>
                <a:gd name="connsiteY0" fmla="*/ 465251 h 466422"/>
                <a:gd name="connsiteX1" fmla="*/ 884 w 1819355"/>
                <a:gd name="connsiteY1" fmla="*/ 449753 h 466422"/>
                <a:gd name="connsiteX2" fmla="*/ 55128 w 1819355"/>
                <a:gd name="connsiteY2" fmla="*/ 442004 h 466422"/>
                <a:gd name="connsiteX3" fmla="*/ 1062517 w 1819355"/>
                <a:gd name="connsiteY3" fmla="*/ 271523 h 466422"/>
                <a:gd name="connsiteX4" fmla="*/ 1488721 w 1819355"/>
                <a:gd name="connsiteY4" fmla="*/ 139787 h 466422"/>
                <a:gd name="connsiteX5" fmla="*/ 1817010 w 1819355"/>
                <a:gd name="connsiteY5" fmla="*/ 907 h 466422"/>
                <a:gd name="connsiteX6" fmla="*/ 1815516 w 1819355"/>
                <a:gd name="connsiteY6" fmla="*/ 84070 h 466422"/>
                <a:gd name="connsiteX7" fmla="*/ 1815961 w 1819355"/>
                <a:gd name="connsiteY7" fmla="*/ 466422 h 466422"/>
                <a:gd name="connsiteX8" fmla="*/ 1767690 w 1819355"/>
                <a:gd name="connsiteY8" fmla="*/ 457502 h 466422"/>
                <a:gd name="connsiteX9" fmla="*/ 109372 w 1819355"/>
                <a:gd name="connsiteY9" fmla="*/ 465251 h 466422"/>
                <a:gd name="connsiteX0" fmla="*/ 109372 w 1817246"/>
                <a:gd name="connsiteY0" fmla="*/ 465251 h 466422"/>
                <a:gd name="connsiteX1" fmla="*/ 884 w 1817246"/>
                <a:gd name="connsiteY1" fmla="*/ 449753 h 466422"/>
                <a:gd name="connsiteX2" fmla="*/ 55128 w 1817246"/>
                <a:gd name="connsiteY2" fmla="*/ 442004 h 466422"/>
                <a:gd name="connsiteX3" fmla="*/ 1062517 w 1817246"/>
                <a:gd name="connsiteY3" fmla="*/ 271523 h 466422"/>
                <a:gd name="connsiteX4" fmla="*/ 1488721 w 1817246"/>
                <a:gd name="connsiteY4" fmla="*/ 139787 h 466422"/>
                <a:gd name="connsiteX5" fmla="*/ 1817010 w 1817246"/>
                <a:gd name="connsiteY5" fmla="*/ 907 h 466422"/>
                <a:gd name="connsiteX6" fmla="*/ 1815516 w 1817246"/>
                <a:gd name="connsiteY6" fmla="*/ 84070 h 466422"/>
                <a:gd name="connsiteX7" fmla="*/ 1815961 w 1817246"/>
                <a:gd name="connsiteY7" fmla="*/ 466422 h 466422"/>
                <a:gd name="connsiteX8" fmla="*/ 1767690 w 1817246"/>
                <a:gd name="connsiteY8" fmla="*/ 457502 h 466422"/>
                <a:gd name="connsiteX9" fmla="*/ 109372 w 1817246"/>
                <a:gd name="connsiteY9" fmla="*/ 465251 h 466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17246" h="466422">
                  <a:moveTo>
                    <a:pt x="109372" y="465251"/>
                  </a:moveTo>
                  <a:cubicBezTo>
                    <a:pt x="59648" y="459439"/>
                    <a:pt x="9925" y="453627"/>
                    <a:pt x="884" y="449753"/>
                  </a:cubicBezTo>
                  <a:cubicBezTo>
                    <a:pt x="-8157" y="445879"/>
                    <a:pt x="55128" y="442004"/>
                    <a:pt x="55128" y="442004"/>
                  </a:cubicBezTo>
                  <a:cubicBezTo>
                    <a:pt x="232067" y="412299"/>
                    <a:pt x="823585" y="321892"/>
                    <a:pt x="1062517" y="271523"/>
                  </a:cubicBezTo>
                  <a:cubicBezTo>
                    <a:pt x="1301449" y="221154"/>
                    <a:pt x="1362972" y="184890"/>
                    <a:pt x="1488721" y="139787"/>
                  </a:cubicBezTo>
                  <a:cubicBezTo>
                    <a:pt x="1614470" y="94684"/>
                    <a:pt x="1819329" y="5431"/>
                    <a:pt x="1817010" y="907"/>
                  </a:cubicBezTo>
                  <a:cubicBezTo>
                    <a:pt x="1814691" y="-3617"/>
                    <a:pt x="1815691" y="6484"/>
                    <a:pt x="1815516" y="84070"/>
                  </a:cubicBezTo>
                  <a:cubicBezTo>
                    <a:pt x="1815341" y="161656"/>
                    <a:pt x="1819169" y="458951"/>
                    <a:pt x="1815961" y="466422"/>
                  </a:cubicBezTo>
                  <a:cubicBezTo>
                    <a:pt x="1819210" y="466485"/>
                    <a:pt x="1767690" y="457502"/>
                    <a:pt x="1767690" y="457502"/>
                  </a:cubicBezTo>
                  <a:lnTo>
                    <a:pt x="109372" y="46525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prstClr val="white"/>
                </a:solidFill>
              </a:endParaRPr>
            </a:p>
          </p:txBody>
        </p:sp>
        <p:cxnSp>
          <p:nvCxnSpPr>
            <p:cNvPr id="407" name="직선 연결선 406"/>
            <p:cNvCxnSpPr/>
            <p:nvPr/>
          </p:nvCxnSpPr>
          <p:spPr>
            <a:xfrm>
              <a:off x="377934" y="3564610"/>
              <a:ext cx="2331929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8" name="자유형 407"/>
            <p:cNvSpPr/>
            <p:nvPr/>
          </p:nvSpPr>
          <p:spPr>
            <a:xfrm>
              <a:off x="381000" y="2593181"/>
              <a:ext cx="2321719" cy="604838"/>
            </a:xfrm>
            <a:custGeom>
              <a:avLst/>
              <a:gdLst>
                <a:gd name="connsiteX0" fmla="*/ 0 w 2321719"/>
                <a:gd name="connsiteY0" fmla="*/ 604838 h 604838"/>
                <a:gd name="connsiteX1" fmla="*/ 995363 w 2321719"/>
                <a:gd name="connsiteY1" fmla="*/ 471488 h 604838"/>
                <a:gd name="connsiteX2" fmla="*/ 1616869 w 2321719"/>
                <a:gd name="connsiteY2" fmla="*/ 314325 h 604838"/>
                <a:gd name="connsiteX3" fmla="*/ 2321719 w 2321719"/>
                <a:gd name="connsiteY3" fmla="*/ 0 h 604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1719" h="604838">
                  <a:moveTo>
                    <a:pt x="0" y="604838"/>
                  </a:moveTo>
                  <a:cubicBezTo>
                    <a:pt x="362942" y="562372"/>
                    <a:pt x="725885" y="519907"/>
                    <a:pt x="995363" y="471488"/>
                  </a:cubicBezTo>
                  <a:cubicBezTo>
                    <a:pt x="1264841" y="423069"/>
                    <a:pt x="1395810" y="392906"/>
                    <a:pt x="1616869" y="314325"/>
                  </a:cubicBezTo>
                  <a:cubicBezTo>
                    <a:pt x="1837928" y="235744"/>
                    <a:pt x="2079823" y="117872"/>
                    <a:pt x="2321719" y="0"/>
                  </a:cubicBezTo>
                </a:path>
              </a:pathLst>
            </a:custGeom>
            <a:noFill/>
            <a:ln w="19050" cap="rnd">
              <a:solidFill>
                <a:schemeClr val="tx1">
                  <a:lumMod val="75000"/>
                  <a:lumOff val="25000"/>
                </a:schemeClr>
              </a:solidFill>
              <a:tailEnd type="triangle" w="lg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409" name="자유형 408"/>
            <p:cNvSpPr/>
            <p:nvPr/>
          </p:nvSpPr>
          <p:spPr>
            <a:xfrm>
              <a:off x="376238" y="2355056"/>
              <a:ext cx="2328862" cy="1085850"/>
            </a:xfrm>
            <a:custGeom>
              <a:avLst/>
              <a:gdLst>
                <a:gd name="connsiteX0" fmla="*/ 0 w 2328862"/>
                <a:gd name="connsiteY0" fmla="*/ 1085850 h 1085850"/>
                <a:gd name="connsiteX1" fmla="*/ 654843 w 2328862"/>
                <a:gd name="connsiteY1" fmla="*/ 976313 h 1085850"/>
                <a:gd name="connsiteX2" fmla="*/ 1238250 w 2328862"/>
                <a:gd name="connsiteY2" fmla="*/ 819150 h 1085850"/>
                <a:gd name="connsiteX3" fmla="*/ 1664493 w 2328862"/>
                <a:gd name="connsiteY3" fmla="*/ 569119 h 1085850"/>
                <a:gd name="connsiteX4" fmla="*/ 2328862 w 2328862"/>
                <a:gd name="connsiteY4" fmla="*/ 0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8862" h="1085850">
                  <a:moveTo>
                    <a:pt x="0" y="1085850"/>
                  </a:moveTo>
                  <a:cubicBezTo>
                    <a:pt x="224234" y="1053306"/>
                    <a:pt x="448468" y="1020763"/>
                    <a:pt x="654843" y="976313"/>
                  </a:cubicBezTo>
                  <a:cubicBezTo>
                    <a:pt x="861218" y="931863"/>
                    <a:pt x="1069975" y="887016"/>
                    <a:pt x="1238250" y="819150"/>
                  </a:cubicBezTo>
                  <a:cubicBezTo>
                    <a:pt x="1406525" y="751284"/>
                    <a:pt x="1482724" y="705644"/>
                    <a:pt x="1664493" y="569119"/>
                  </a:cubicBezTo>
                  <a:cubicBezTo>
                    <a:pt x="1846262" y="432594"/>
                    <a:pt x="2087562" y="216297"/>
                    <a:pt x="2328862" y="0"/>
                  </a:cubicBezTo>
                </a:path>
              </a:pathLst>
            </a:custGeom>
            <a:noFill/>
            <a:ln w="28575" cap="rnd">
              <a:solidFill>
                <a:srgbClr val="0070C0"/>
              </a:solidFill>
              <a:tailEnd type="triangle" w="lg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410" name="직사각형 409"/>
            <p:cNvSpPr/>
            <p:nvPr/>
          </p:nvSpPr>
          <p:spPr>
            <a:xfrm>
              <a:off x="1524201" y="3376618"/>
              <a:ext cx="2001538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en-US" altLang="ko-KR" sz="900" kern="0" dirty="0">
                  <a:gradFill>
                    <a:gsLst>
                      <a:gs pos="100000">
                        <a:srgbClr val="006000"/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'</a:t>
              </a:r>
              <a:r>
                <a:rPr lang="ko-KR" altLang="en-US" sz="900" kern="0" dirty="0">
                  <a:gradFill>
                    <a:gsLst>
                      <a:gs pos="100000">
                        <a:srgbClr val="006000"/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맞춤치료</a:t>
              </a:r>
              <a:r>
                <a:rPr lang="en-US" altLang="ko-KR" sz="900" kern="0" dirty="0">
                  <a:gradFill>
                    <a:gsLst>
                      <a:gs pos="100000">
                        <a:srgbClr val="006000"/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', '</a:t>
              </a:r>
              <a:r>
                <a:rPr lang="ko-KR" altLang="en-US" sz="900" kern="0" dirty="0">
                  <a:gradFill>
                    <a:gsLst>
                      <a:gs pos="100000">
                        <a:srgbClr val="006000"/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유전체의학</a:t>
              </a:r>
              <a:r>
                <a:rPr lang="en-US" altLang="ko-KR" sz="900" kern="0" dirty="0">
                  <a:gradFill>
                    <a:gsLst>
                      <a:gs pos="100000">
                        <a:srgbClr val="006000"/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'</a:t>
              </a:r>
              <a:endParaRPr lang="ko-KR" altLang="en-US" sz="900" kern="0" dirty="0">
                <a:gradFill>
                  <a:gsLst>
                    <a:gs pos="100000">
                      <a:srgbClr val="006000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cxnSp>
          <p:nvCxnSpPr>
            <p:cNvPr id="413" name="직선 연결선 412"/>
            <p:cNvCxnSpPr/>
            <p:nvPr/>
          </p:nvCxnSpPr>
          <p:spPr>
            <a:xfrm>
              <a:off x="2077718" y="2852936"/>
              <a:ext cx="0" cy="720080"/>
            </a:xfrm>
            <a:prstGeom prst="line">
              <a:avLst/>
            </a:prstGeom>
            <a:ln w="6350">
              <a:gradFill>
                <a:gsLst>
                  <a:gs pos="0">
                    <a:srgbClr val="C00000">
                      <a:alpha val="0"/>
                    </a:srgbClr>
                  </a:gs>
                  <a:gs pos="79618">
                    <a:schemeClr val="bg1">
                      <a:lumMod val="65000"/>
                    </a:schemeClr>
                  </a:gs>
                  <a:gs pos="14000">
                    <a:schemeClr val="tx1">
                      <a:lumMod val="50000"/>
                      <a:lumOff val="50000"/>
                    </a:schemeClr>
                  </a:gs>
                  <a:gs pos="100000">
                    <a:srgbClr val="C00000">
                      <a:alpha val="0"/>
                    </a:srgbClr>
                  </a:gs>
                </a:gsLst>
                <a:lin ang="540000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직선 연결선 413"/>
            <p:cNvCxnSpPr/>
            <p:nvPr/>
          </p:nvCxnSpPr>
          <p:spPr>
            <a:xfrm>
              <a:off x="1141016" y="3211551"/>
              <a:ext cx="0" cy="361465"/>
            </a:xfrm>
            <a:prstGeom prst="line">
              <a:avLst/>
            </a:prstGeom>
            <a:ln w="6350">
              <a:gradFill>
                <a:gsLst>
                  <a:gs pos="0">
                    <a:srgbClr val="C00000">
                      <a:alpha val="0"/>
                    </a:srgbClr>
                  </a:gs>
                  <a:gs pos="79618">
                    <a:schemeClr val="bg1">
                      <a:lumMod val="65000"/>
                    </a:schemeClr>
                  </a:gs>
                  <a:gs pos="14000">
                    <a:schemeClr val="tx1">
                      <a:lumMod val="50000"/>
                      <a:lumOff val="50000"/>
                    </a:schemeClr>
                  </a:gs>
                  <a:gs pos="100000">
                    <a:srgbClr val="C00000">
                      <a:alpha val="0"/>
                    </a:srgbClr>
                  </a:gs>
                </a:gsLst>
                <a:lin ang="540000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5" name="직사각형 414"/>
            <p:cNvSpPr/>
            <p:nvPr/>
          </p:nvSpPr>
          <p:spPr>
            <a:xfrm>
              <a:off x="1763688" y="3212974"/>
              <a:ext cx="120944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1100" kern="0" dirty="0">
                  <a:gradFill>
                    <a:gsLst>
                      <a:gs pos="100000">
                        <a:srgbClr val="006000"/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태동기 시장</a:t>
              </a:r>
            </a:p>
          </p:txBody>
        </p:sp>
      </p:grpSp>
      <p:grpSp>
        <p:nvGrpSpPr>
          <p:cNvPr id="5" name="그룹 29"/>
          <p:cNvGrpSpPr/>
          <p:nvPr/>
        </p:nvGrpSpPr>
        <p:grpSpPr>
          <a:xfrm>
            <a:off x="525557" y="1942853"/>
            <a:ext cx="1221935" cy="318606"/>
            <a:chOff x="7211073" y="2352918"/>
            <a:chExt cx="898004" cy="318606"/>
          </a:xfrm>
        </p:grpSpPr>
        <p:sp>
          <p:nvSpPr>
            <p:cNvPr id="417" name="AutoShape 55"/>
            <p:cNvSpPr>
              <a:spLocks noChangeArrowheads="1"/>
            </p:cNvSpPr>
            <p:nvPr/>
          </p:nvSpPr>
          <p:spPr bwMode="auto">
            <a:xfrm>
              <a:off x="7211073" y="2352918"/>
              <a:ext cx="898004" cy="311850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005DA2"/>
                </a:gs>
                <a:gs pos="0">
                  <a:srgbClr val="0070C0"/>
                </a:gs>
              </a:gsLst>
              <a:lin ang="5400000" scaled="0"/>
            </a:gradFill>
            <a:ln w="3175">
              <a:solidFill>
                <a:srgbClr val="007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418" name="직사각형 417"/>
            <p:cNvSpPr/>
            <p:nvPr/>
          </p:nvSpPr>
          <p:spPr>
            <a:xfrm>
              <a:off x="7326569" y="2363747"/>
              <a:ext cx="66701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330325" eaLnBrk="0" latinLnBrk="0" hangingPunct="0">
                <a:buSzPct val="100000"/>
                <a:defRPr/>
              </a:pPr>
              <a:r>
                <a:rPr lang="ko-KR" altLang="en-US" sz="1400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산업 전망</a:t>
              </a:r>
              <a:endParaRPr lang="ko-KR" altLang="en-US" sz="140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endParaRPr>
            </a:p>
          </p:txBody>
        </p:sp>
      </p:grpSp>
      <p:grpSp>
        <p:nvGrpSpPr>
          <p:cNvPr id="6" name="그룹 418"/>
          <p:cNvGrpSpPr/>
          <p:nvPr/>
        </p:nvGrpSpPr>
        <p:grpSpPr>
          <a:xfrm>
            <a:off x="3356066" y="1942853"/>
            <a:ext cx="1221935" cy="318606"/>
            <a:chOff x="7211073" y="2352918"/>
            <a:chExt cx="898004" cy="318606"/>
          </a:xfrm>
        </p:grpSpPr>
        <p:sp>
          <p:nvSpPr>
            <p:cNvPr id="420" name="AutoShape 55"/>
            <p:cNvSpPr>
              <a:spLocks noChangeArrowheads="1"/>
            </p:cNvSpPr>
            <p:nvPr/>
          </p:nvSpPr>
          <p:spPr bwMode="auto">
            <a:xfrm>
              <a:off x="7211073" y="2352918"/>
              <a:ext cx="898004" cy="311850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005DA2"/>
                </a:gs>
                <a:gs pos="0">
                  <a:srgbClr val="0070C0"/>
                </a:gs>
              </a:gsLst>
              <a:lin ang="5400000" scaled="0"/>
            </a:gradFill>
            <a:ln w="3175">
              <a:solidFill>
                <a:srgbClr val="007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421" name="직사각형 420"/>
            <p:cNvSpPr/>
            <p:nvPr/>
          </p:nvSpPr>
          <p:spPr>
            <a:xfrm>
              <a:off x="7265900" y="2363747"/>
              <a:ext cx="78835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330325" eaLnBrk="0" latinLnBrk="0" hangingPunct="0">
                <a:buSzPct val="100000"/>
                <a:defRPr/>
              </a:pPr>
              <a:r>
                <a:rPr lang="ko-KR" altLang="en-US" sz="1400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태동기 시장</a:t>
              </a:r>
              <a:endParaRPr lang="ko-KR" altLang="en-US" sz="140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endParaRPr>
            </a:p>
          </p:txBody>
        </p:sp>
      </p:grpSp>
      <p:grpSp>
        <p:nvGrpSpPr>
          <p:cNvPr id="7" name="그룹 421"/>
          <p:cNvGrpSpPr/>
          <p:nvPr/>
        </p:nvGrpSpPr>
        <p:grpSpPr>
          <a:xfrm>
            <a:off x="6175180" y="1942853"/>
            <a:ext cx="1221935" cy="318606"/>
            <a:chOff x="7211073" y="2352918"/>
            <a:chExt cx="898004" cy="318606"/>
          </a:xfrm>
        </p:grpSpPr>
        <p:sp>
          <p:nvSpPr>
            <p:cNvPr id="425" name="AutoShape 55"/>
            <p:cNvSpPr>
              <a:spLocks noChangeArrowheads="1"/>
            </p:cNvSpPr>
            <p:nvPr/>
          </p:nvSpPr>
          <p:spPr bwMode="auto">
            <a:xfrm>
              <a:off x="7211073" y="2352918"/>
              <a:ext cx="898004" cy="311850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005DA2"/>
                </a:gs>
                <a:gs pos="0">
                  <a:srgbClr val="0070C0"/>
                </a:gs>
              </a:gsLst>
              <a:lin ang="5400000" scaled="0"/>
            </a:gradFill>
            <a:ln w="3175">
              <a:solidFill>
                <a:srgbClr val="007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426" name="직사각형 425"/>
            <p:cNvSpPr/>
            <p:nvPr/>
          </p:nvSpPr>
          <p:spPr>
            <a:xfrm>
              <a:off x="7326570" y="2363747"/>
              <a:ext cx="66701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330325" eaLnBrk="0" latinLnBrk="0" hangingPunct="0">
                <a:buSzPct val="100000"/>
                <a:defRPr/>
              </a:pPr>
              <a:r>
                <a:rPr lang="ko-KR" altLang="en-US" sz="1400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우리 역량</a:t>
              </a:r>
              <a:endParaRPr lang="ko-KR" altLang="en-US" sz="140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endParaRPr>
            </a:p>
          </p:txBody>
        </p:sp>
      </p:grpSp>
      <p:sp>
        <p:nvSpPr>
          <p:cNvPr id="447" name="직사각형 446"/>
          <p:cNvSpPr/>
          <p:nvPr/>
        </p:nvSpPr>
        <p:spPr>
          <a:xfrm>
            <a:off x="6224186" y="2502869"/>
            <a:ext cx="23153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7313" indent="-87313" defTabSz="1330325" eaLnBrk="0" latinLnBrk="0" hangingPunct="0">
              <a:buSzPct val="100000"/>
              <a:buFont typeface="Wingdings" panose="05000000000000000000" pitchFamily="2" charset="2"/>
              <a:buChar char="§"/>
              <a:defRPr/>
            </a:pPr>
            <a:r>
              <a:rPr lang="ko-KR" altLang="en-US" sz="1400" b="1" kern="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 기술</a:t>
            </a:r>
            <a:r>
              <a:rPr lang="en-US" altLang="ko-KR" sz="1400" b="1" kern="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·</a:t>
            </a:r>
            <a:r>
              <a:rPr lang="ko-KR" altLang="en-US" sz="1400" b="1" kern="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임상 글로벌 경쟁력 보유</a:t>
            </a:r>
          </a:p>
        </p:txBody>
      </p:sp>
      <p:sp>
        <p:nvSpPr>
          <p:cNvPr id="450" name="직사각형 449"/>
          <p:cNvSpPr/>
          <p:nvPr/>
        </p:nvSpPr>
        <p:spPr>
          <a:xfrm>
            <a:off x="6224186" y="2869729"/>
            <a:ext cx="22608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7313" indent="-87313" defTabSz="1330325" eaLnBrk="0" latinLnBrk="0" hangingPunct="0">
              <a:buSzPct val="100000"/>
              <a:buFont typeface="Wingdings" panose="05000000000000000000" pitchFamily="2" charset="2"/>
              <a:buChar char="§"/>
              <a:defRPr/>
            </a:pPr>
            <a:r>
              <a:rPr lang="ko-KR" altLang="en-US" sz="1400" b="1" kern="0" spc="-1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 바이오 벤처기업 지속 </a:t>
            </a:r>
            <a:r>
              <a:rPr lang="ko-KR" altLang="en-US" sz="1400" b="1" kern="0" spc="-100" dirty="0" err="1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성장중</a:t>
            </a:r>
            <a:endParaRPr lang="ko-KR" altLang="en-US" sz="1400" b="1" kern="0" spc="-10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</p:txBody>
      </p:sp>
      <p:grpSp>
        <p:nvGrpSpPr>
          <p:cNvPr id="8" name="그룹 455"/>
          <p:cNvGrpSpPr/>
          <p:nvPr/>
        </p:nvGrpSpPr>
        <p:grpSpPr>
          <a:xfrm>
            <a:off x="3305858" y="2394091"/>
            <a:ext cx="2532605" cy="898496"/>
            <a:chOff x="3472390" y="2577468"/>
            <a:chExt cx="3172308" cy="1125445"/>
          </a:xfrm>
        </p:grpSpPr>
        <p:sp>
          <p:nvSpPr>
            <p:cNvPr id="457" name="직사각형 456"/>
            <p:cNvSpPr/>
            <p:nvPr/>
          </p:nvSpPr>
          <p:spPr>
            <a:xfrm>
              <a:off x="3511617" y="2747903"/>
              <a:ext cx="756595" cy="5782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200" b="1" kern="0" spc="-15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고부가</a:t>
              </a:r>
              <a:endParaRPr lang="en-US" altLang="ko-KR" sz="1200" b="1" kern="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endParaRPr>
            </a:p>
            <a:p>
              <a:pPr algn="ctr"/>
              <a:r>
                <a:rPr lang="ko-KR" altLang="en-US" sz="1200" b="1" kern="0" spc="-15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가치</a:t>
              </a:r>
              <a:endParaRPr lang="en-US" altLang="ko-KR" sz="1200" b="1" kern="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endParaRPr>
            </a:p>
          </p:txBody>
        </p:sp>
        <p:sp>
          <p:nvSpPr>
            <p:cNvPr id="458" name="원호 457"/>
            <p:cNvSpPr/>
            <p:nvPr/>
          </p:nvSpPr>
          <p:spPr>
            <a:xfrm rot="3600000">
              <a:off x="3472390" y="2579464"/>
              <a:ext cx="886956" cy="886956"/>
            </a:xfrm>
            <a:prstGeom prst="arc">
              <a:avLst>
                <a:gd name="adj1" fmla="val 76570"/>
                <a:gd name="adj2" fmla="val 16182119"/>
              </a:avLst>
            </a:prstGeom>
            <a:ln w="50800" cmpd="sng">
              <a:solidFill>
                <a:srgbClr val="749A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59" name="원호 458"/>
            <p:cNvSpPr/>
            <p:nvPr/>
          </p:nvSpPr>
          <p:spPr>
            <a:xfrm rot="1800000">
              <a:off x="4214964" y="2799787"/>
              <a:ext cx="886956" cy="886956"/>
            </a:xfrm>
            <a:prstGeom prst="arc">
              <a:avLst>
                <a:gd name="adj1" fmla="val 76570"/>
                <a:gd name="adj2" fmla="val 16182119"/>
              </a:avLst>
            </a:prstGeom>
            <a:ln w="50800" cmpd="sng">
              <a:solidFill>
                <a:srgbClr val="A0BAE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60" name="직사각형 459"/>
            <p:cNvSpPr/>
            <p:nvPr/>
          </p:nvSpPr>
          <p:spPr>
            <a:xfrm>
              <a:off x="4234187" y="2990323"/>
              <a:ext cx="756595" cy="5782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200" b="1" kern="0" spc="-15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기술</a:t>
              </a:r>
              <a:r>
                <a:rPr lang="en-US" altLang="ko-KR" sz="1200" b="1" kern="0" spc="-15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/>
              </a:r>
              <a:br>
                <a:rPr lang="en-US" altLang="ko-KR" sz="1200" b="1" kern="0" spc="-15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</a:br>
              <a:r>
                <a:rPr lang="ko-KR" altLang="en-US" sz="1200" b="1" kern="0" spc="-15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집약형</a:t>
              </a:r>
              <a:endParaRPr lang="en-US" altLang="ko-KR" sz="1200" b="1" kern="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endParaRPr>
            </a:p>
          </p:txBody>
        </p:sp>
        <p:sp>
          <p:nvSpPr>
            <p:cNvPr id="461" name="직사각형 460"/>
            <p:cNvSpPr/>
            <p:nvPr/>
          </p:nvSpPr>
          <p:spPr>
            <a:xfrm>
              <a:off x="4976629" y="2747903"/>
              <a:ext cx="756595" cy="5782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200" b="1" kern="0" spc="-150" dirty="0" err="1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선점자지배</a:t>
              </a:r>
              <a:endParaRPr lang="en-US" altLang="ko-KR" sz="1200" b="1" kern="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endParaRPr>
            </a:p>
          </p:txBody>
        </p:sp>
        <p:sp>
          <p:nvSpPr>
            <p:cNvPr id="462" name="원호 461"/>
            <p:cNvSpPr/>
            <p:nvPr/>
          </p:nvSpPr>
          <p:spPr>
            <a:xfrm rot="3600000">
              <a:off x="4940773" y="2577468"/>
              <a:ext cx="886956" cy="886956"/>
            </a:xfrm>
            <a:prstGeom prst="arc">
              <a:avLst>
                <a:gd name="adj1" fmla="val 76570"/>
                <a:gd name="adj2" fmla="val 16182119"/>
              </a:avLst>
            </a:prstGeom>
            <a:ln w="50800" cmpd="sng">
              <a:solidFill>
                <a:srgbClr val="749A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63" name="원호 462"/>
            <p:cNvSpPr/>
            <p:nvPr/>
          </p:nvSpPr>
          <p:spPr>
            <a:xfrm rot="2772086">
              <a:off x="5694732" y="2815957"/>
              <a:ext cx="886956" cy="886956"/>
            </a:xfrm>
            <a:prstGeom prst="arc">
              <a:avLst>
                <a:gd name="adj1" fmla="val 16218290"/>
                <a:gd name="adj2" fmla="val 16207585"/>
              </a:avLst>
            </a:prstGeom>
            <a:ln w="50800" cmpd="sng">
              <a:solidFill>
                <a:srgbClr val="A0BAE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64" name="직사각형 463"/>
            <p:cNvSpPr/>
            <p:nvPr/>
          </p:nvSpPr>
          <p:spPr>
            <a:xfrm>
              <a:off x="5644871" y="2990323"/>
              <a:ext cx="999827" cy="5782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200" b="1" kern="0" spc="-15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절대강자</a:t>
              </a:r>
              <a:r>
                <a:rPr lang="en-US" altLang="ko-KR" sz="1200" b="1" kern="0" spc="-15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/>
              </a:r>
              <a:br>
                <a:rPr lang="en-US" altLang="ko-KR" sz="1200" b="1" kern="0" spc="-15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</a:br>
              <a:r>
                <a:rPr lang="ko-KR" altLang="en-US" sz="1200" b="1" kern="0" spc="-15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부재</a:t>
              </a:r>
              <a:endParaRPr lang="en-US" altLang="ko-KR" sz="1200" b="1" kern="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endParaRPr>
            </a:p>
          </p:txBody>
        </p:sp>
      </p:grpSp>
      <p:sp>
        <p:nvSpPr>
          <p:cNvPr id="163" name="모서리가 둥근 직사각형 8"/>
          <p:cNvSpPr/>
          <p:nvPr/>
        </p:nvSpPr>
        <p:spPr>
          <a:xfrm>
            <a:off x="395535" y="3624170"/>
            <a:ext cx="6789231" cy="283891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>
            <a:innerShdw blurRad="152400" dir="13500000">
              <a:schemeClr val="bg1">
                <a:lumMod val="65000"/>
                <a:alpha val="31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81" name="모서리가 둥근 직사각형 180"/>
          <p:cNvSpPr/>
          <p:nvPr/>
        </p:nvSpPr>
        <p:spPr>
          <a:xfrm>
            <a:off x="4007078" y="5129103"/>
            <a:ext cx="3132388" cy="1211677"/>
          </a:xfrm>
          <a:prstGeom prst="roundRect">
            <a:avLst>
              <a:gd name="adj" fmla="val 1876"/>
            </a:avLst>
          </a:prstGeom>
          <a:solidFill>
            <a:schemeClr val="bg1"/>
          </a:solidFill>
          <a:ln w="12700" cap="rnd">
            <a:solidFill>
              <a:srgbClr val="DDDDDD"/>
            </a:solidFill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ko-KR" altLang="en-US" sz="1500">
              <a:solidFill>
                <a:prstClr val="white"/>
              </a:solidFill>
            </a:endParaRPr>
          </a:p>
        </p:txBody>
      </p:sp>
      <p:grpSp>
        <p:nvGrpSpPr>
          <p:cNvPr id="9" name="그룹 1"/>
          <p:cNvGrpSpPr/>
          <p:nvPr/>
        </p:nvGrpSpPr>
        <p:grpSpPr>
          <a:xfrm>
            <a:off x="3751815" y="5199485"/>
            <a:ext cx="1091200" cy="1041325"/>
            <a:chOff x="3751815" y="5199485"/>
            <a:chExt cx="1091200" cy="1041325"/>
          </a:xfrm>
        </p:grpSpPr>
        <p:grpSp>
          <p:nvGrpSpPr>
            <p:cNvPr id="10" name="그룹 181"/>
            <p:cNvGrpSpPr/>
            <p:nvPr/>
          </p:nvGrpSpPr>
          <p:grpSpPr>
            <a:xfrm>
              <a:off x="3852510" y="5199485"/>
              <a:ext cx="990505" cy="1041325"/>
              <a:chOff x="4868779" y="5627379"/>
              <a:chExt cx="1079015" cy="403501"/>
            </a:xfrm>
          </p:grpSpPr>
          <p:sp>
            <p:nvSpPr>
              <p:cNvPr id="185" name="오각형 184"/>
              <p:cNvSpPr/>
              <p:nvPr/>
            </p:nvSpPr>
            <p:spPr>
              <a:xfrm>
                <a:off x="4873354" y="5632923"/>
                <a:ext cx="1074440" cy="397957"/>
              </a:xfrm>
              <a:prstGeom prst="homePlate">
                <a:avLst>
                  <a:gd name="adj" fmla="val 36772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38100" dist="12700" dir="2700000" algn="ctr" rotWithShape="0">
                  <a:srgbClr val="000000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ko-KR" altLang="en-US">
                  <a:solidFill>
                    <a:prstClr val="white"/>
                  </a:solidFill>
                  <a:latin typeface="-윤고딕340" panose="02030504000101010101" pitchFamily="18" charset="-127"/>
                  <a:ea typeface="-윤고딕340" panose="02030504000101010101" pitchFamily="18" charset="-127"/>
                </a:endParaRPr>
              </a:p>
            </p:txBody>
          </p:sp>
          <p:sp>
            <p:nvSpPr>
              <p:cNvPr id="187" name="자유형 186"/>
              <p:cNvSpPr/>
              <p:nvPr/>
            </p:nvSpPr>
            <p:spPr>
              <a:xfrm>
                <a:off x="4868779" y="5627379"/>
                <a:ext cx="873720" cy="397052"/>
              </a:xfrm>
              <a:custGeom>
                <a:avLst/>
                <a:gdLst>
                  <a:gd name="connsiteX0" fmla="*/ 0 w 922421"/>
                  <a:gd name="connsiteY0" fmla="*/ 409074 h 409074"/>
                  <a:gd name="connsiteX1" fmla="*/ 922421 w 922421"/>
                  <a:gd name="connsiteY1" fmla="*/ 0 h 409074"/>
                  <a:gd name="connsiteX2" fmla="*/ 0 w 922421"/>
                  <a:gd name="connsiteY2" fmla="*/ 0 h 409074"/>
                  <a:gd name="connsiteX3" fmla="*/ 0 w 922421"/>
                  <a:gd name="connsiteY3" fmla="*/ 409074 h 409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2421" h="409074">
                    <a:moveTo>
                      <a:pt x="0" y="409074"/>
                    </a:moveTo>
                    <a:lnTo>
                      <a:pt x="922421" y="0"/>
                    </a:lnTo>
                    <a:lnTo>
                      <a:pt x="0" y="0"/>
                    </a:lnTo>
                    <a:lnTo>
                      <a:pt x="0" y="409074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alpha val="10000"/>
                    </a:schemeClr>
                  </a:gs>
                  <a:gs pos="0">
                    <a:schemeClr val="bg1">
                      <a:alpha val="27000"/>
                    </a:schemeClr>
                  </a:gs>
                </a:gsLst>
                <a:lin ang="9000000" scaled="0"/>
              </a:gradFill>
              <a:ln w="15875" cap="rnd">
                <a:noFill/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84" name="제목 114"/>
            <p:cNvSpPr txBox="1">
              <a:spLocks/>
            </p:cNvSpPr>
            <p:nvPr/>
          </p:nvSpPr>
          <p:spPr>
            <a:xfrm>
              <a:off x="3751815" y="5224220"/>
              <a:ext cx="1022073" cy="988745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1600" b="1" kern="0" dirty="0" err="1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거버넌스</a:t>
              </a:r>
              <a:r>
                <a:rPr lang="en-US" altLang="ko-KR" sz="1600" b="1" kern="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/>
              </a:r>
              <a:br>
                <a:rPr lang="en-US" altLang="ko-KR" sz="1600" b="1" kern="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</a:br>
              <a:r>
                <a:rPr lang="ko-KR" altLang="en-US" sz="1600" b="1" kern="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강화</a:t>
              </a:r>
              <a:endParaRPr lang="en-US" altLang="ko-KR" sz="1600" b="1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endParaRPr>
            </a:p>
          </p:txBody>
        </p:sp>
      </p:grpSp>
      <p:sp>
        <p:nvSpPr>
          <p:cNvPr id="178" name="직사각형 177"/>
          <p:cNvSpPr/>
          <p:nvPr/>
        </p:nvSpPr>
        <p:spPr>
          <a:xfrm>
            <a:off x="4830546" y="5240175"/>
            <a:ext cx="2270440" cy="417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1763" indent="-131763" defTabSz="1330325" eaLnBrk="0" latinLnBrk="0" hangingPunct="0">
              <a:lnSpc>
                <a:spcPct val="13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ko-KR" altLang="en-US" sz="1400" kern="0" dirty="0" err="1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범부처</a:t>
            </a:r>
            <a:r>
              <a:rPr lang="ko-KR" altLang="en-US" sz="14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 컨트롤타워 운영</a:t>
            </a:r>
          </a:p>
        </p:txBody>
      </p:sp>
      <p:sp>
        <p:nvSpPr>
          <p:cNvPr id="179" name="직사각형 178"/>
          <p:cNvSpPr/>
          <p:nvPr/>
        </p:nvSpPr>
        <p:spPr>
          <a:xfrm>
            <a:off x="4829747" y="5658961"/>
            <a:ext cx="2357419" cy="417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1763" indent="-131763" defTabSz="1330325" eaLnBrk="0" latinLnBrk="0" hangingPunct="0">
              <a:lnSpc>
                <a:spcPct val="13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ko-KR" altLang="en-US" sz="1400" kern="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기술</a:t>
            </a:r>
            <a:r>
              <a:rPr lang="en-US" altLang="ko-KR" sz="1400" kern="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, </a:t>
            </a:r>
            <a:r>
              <a:rPr lang="ko-KR" altLang="en-US" sz="1400" kern="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인력</a:t>
            </a:r>
            <a:r>
              <a:rPr lang="en-US" altLang="ko-KR" sz="1400" kern="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, </a:t>
            </a:r>
            <a:r>
              <a:rPr lang="ko-KR" altLang="en-US" sz="1400" kern="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제도 패키지 지원  </a:t>
            </a:r>
          </a:p>
        </p:txBody>
      </p:sp>
      <p:sp>
        <p:nvSpPr>
          <p:cNvPr id="180" name="직사각형 179"/>
          <p:cNvSpPr/>
          <p:nvPr/>
        </p:nvSpPr>
        <p:spPr>
          <a:xfrm>
            <a:off x="4964747" y="5972578"/>
            <a:ext cx="2290150" cy="312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latinLnBrk="0" hangingPunct="0">
              <a:lnSpc>
                <a:spcPct val="130000"/>
              </a:lnSpc>
              <a:spcAft>
                <a:spcPts val="600"/>
              </a:spcAft>
              <a:buSzPct val="100000"/>
              <a:defRPr/>
            </a:pPr>
            <a:r>
              <a:rPr lang="en-US" altLang="ko-KR" sz="1100" kern="0" spc="-1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*</a:t>
            </a:r>
            <a:r>
              <a:rPr lang="ko-KR" altLang="en-US" sz="1100" kern="0" spc="-1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 민간 투자 촉진 등 </a:t>
            </a:r>
            <a:r>
              <a:rPr lang="ko-KR" altLang="en-US" sz="1100" kern="0" spc="-100" dirty="0" err="1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선순환</a:t>
            </a:r>
            <a:r>
              <a:rPr lang="ko-KR" altLang="en-US" sz="1100" kern="0" spc="-1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 생태계 </a:t>
            </a:r>
            <a:r>
              <a:rPr lang="ko-KR" altLang="en-US" sz="1100" kern="0" spc="-1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조성</a:t>
            </a:r>
          </a:p>
        </p:txBody>
      </p:sp>
      <p:grpSp>
        <p:nvGrpSpPr>
          <p:cNvPr id="11" name="그룹 189"/>
          <p:cNvGrpSpPr/>
          <p:nvPr/>
        </p:nvGrpSpPr>
        <p:grpSpPr>
          <a:xfrm>
            <a:off x="3758338" y="3742737"/>
            <a:ext cx="3387651" cy="1211677"/>
            <a:chOff x="489083" y="4068369"/>
            <a:chExt cx="3387651" cy="1081421"/>
          </a:xfrm>
        </p:grpSpPr>
        <p:sp>
          <p:nvSpPr>
            <p:cNvPr id="194" name="모서리가 둥근 직사각형 193"/>
            <p:cNvSpPr/>
            <p:nvPr/>
          </p:nvSpPr>
          <p:spPr>
            <a:xfrm>
              <a:off x="744346" y="4068369"/>
              <a:ext cx="3132388" cy="1081421"/>
            </a:xfrm>
            <a:prstGeom prst="roundRect">
              <a:avLst>
                <a:gd name="adj" fmla="val 1876"/>
              </a:avLst>
            </a:prstGeom>
            <a:solidFill>
              <a:schemeClr val="bg1"/>
            </a:solidFill>
            <a:ln w="12700" cap="rnd">
              <a:solidFill>
                <a:srgbClr val="DDDDDD"/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ko-KR" altLang="en-US" sz="1500">
                <a:solidFill>
                  <a:prstClr val="white"/>
                </a:solidFill>
              </a:endParaRPr>
            </a:p>
          </p:txBody>
        </p:sp>
        <p:grpSp>
          <p:nvGrpSpPr>
            <p:cNvPr id="12" name="그룹 194"/>
            <p:cNvGrpSpPr/>
            <p:nvPr/>
          </p:nvGrpSpPr>
          <p:grpSpPr>
            <a:xfrm>
              <a:off x="589778" y="4131185"/>
              <a:ext cx="990505" cy="929382"/>
              <a:chOff x="4868779" y="5627379"/>
              <a:chExt cx="1079015" cy="403501"/>
            </a:xfrm>
          </p:grpSpPr>
          <p:sp>
            <p:nvSpPr>
              <p:cNvPr id="197" name="오각형 196"/>
              <p:cNvSpPr/>
              <p:nvPr/>
            </p:nvSpPr>
            <p:spPr>
              <a:xfrm>
                <a:off x="4873354" y="5632923"/>
                <a:ext cx="1074440" cy="397957"/>
              </a:xfrm>
              <a:prstGeom prst="homePlate">
                <a:avLst>
                  <a:gd name="adj" fmla="val 36772"/>
                </a:avLst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38100" dist="12700" dir="2700000" algn="ctr" rotWithShape="0">
                  <a:srgbClr val="000000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ko-KR" altLang="en-US">
                  <a:solidFill>
                    <a:prstClr val="white"/>
                  </a:solidFill>
                  <a:latin typeface="-윤고딕340" panose="02030504000101010101" pitchFamily="18" charset="-127"/>
                  <a:ea typeface="-윤고딕340" panose="02030504000101010101" pitchFamily="18" charset="-127"/>
                </a:endParaRPr>
              </a:p>
            </p:txBody>
          </p:sp>
          <p:sp>
            <p:nvSpPr>
              <p:cNvPr id="198" name="자유형 197"/>
              <p:cNvSpPr/>
              <p:nvPr/>
            </p:nvSpPr>
            <p:spPr>
              <a:xfrm>
                <a:off x="4868779" y="5627379"/>
                <a:ext cx="873720" cy="397052"/>
              </a:xfrm>
              <a:custGeom>
                <a:avLst/>
                <a:gdLst>
                  <a:gd name="connsiteX0" fmla="*/ 0 w 922421"/>
                  <a:gd name="connsiteY0" fmla="*/ 409074 h 409074"/>
                  <a:gd name="connsiteX1" fmla="*/ 922421 w 922421"/>
                  <a:gd name="connsiteY1" fmla="*/ 0 h 409074"/>
                  <a:gd name="connsiteX2" fmla="*/ 0 w 922421"/>
                  <a:gd name="connsiteY2" fmla="*/ 0 h 409074"/>
                  <a:gd name="connsiteX3" fmla="*/ 0 w 922421"/>
                  <a:gd name="connsiteY3" fmla="*/ 409074 h 409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2421" h="409074">
                    <a:moveTo>
                      <a:pt x="0" y="409074"/>
                    </a:moveTo>
                    <a:lnTo>
                      <a:pt x="922421" y="0"/>
                    </a:lnTo>
                    <a:lnTo>
                      <a:pt x="0" y="0"/>
                    </a:lnTo>
                    <a:lnTo>
                      <a:pt x="0" y="409074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alpha val="10000"/>
                    </a:schemeClr>
                  </a:gs>
                  <a:gs pos="0">
                    <a:schemeClr val="bg1">
                      <a:alpha val="27000"/>
                    </a:schemeClr>
                  </a:gs>
                </a:gsLst>
                <a:lin ang="9000000" scaled="0"/>
              </a:gradFill>
              <a:ln w="15875" cap="rnd">
                <a:noFill/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96" name="제목 114"/>
            <p:cNvSpPr txBox="1">
              <a:spLocks/>
            </p:cNvSpPr>
            <p:nvPr/>
          </p:nvSpPr>
          <p:spPr>
            <a:xfrm>
              <a:off x="489083" y="4153261"/>
              <a:ext cx="1022073" cy="882454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1600" b="1" kern="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임상</a:t>
              </a:r>
              <a:r>
                <a:rPr lang="en-US" altLang="ko-KR" sz="1600" b="1" kern="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/>
              </a:r>
              <a:br>
                <a:rPr lang="en-US" altLang="ko-KR" sz="1600" b="1" kern="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</a:br>
              <a:r>
                <a:rPr lang="ko-KR" altLang="en-US" sz="1600" b="1" kern="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인허가</a:t>
              </a:r>
              <a:r>
                <a:rPr lang="en-US" altLang="ko-KR" sz="1600" b="1" kern="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/>
              </a:r>
              <a:br>
                <a:rPr lang="en-US" altLang="ko-KR" sz="1600" b="1" kern="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</a:br>
              <a:r>
                <a:rPr lang="ko-KR" altLang="en-US" sz="1600" b="1" kern="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단축</a:t>
              </a:r>
              <a:endParaRPr lang="en-US" altLang="ko-KR" sz="1600" b="1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endParaRPr>
            </a:p>
          </p:txBody>
        </p:sp>
      </p:grpSp>
      <p:grpSp>
        <p:nvGrpSpPr>
          <p:cNvPr id="13" name="그룹 198"/>
          <p:cNvGrpSpPr/>
          <p:nvPr/>
        </p:nvGrpSpPr>
        <p:grpSpPr>
          <a:xfrm>
            <a:off x="332154" y="3746431"/>
            <a:ext cx="3622203" cy="1211677"/>
            <a:chOff x="555997" y="4875485"/>
            <a:chExt cx="3652757" cy="1081421"/>
          </a:xfrm>
        </p:grpSpPr>
        <p:grpSp>
          <p:nvGrpSpPr>
            <p:cNvPr id="14" name="그룹 199"/>
            <p:cNvGrpSpPr/>
            <p:nvPr/>
          </p:nvGrpSpPr>
          <p:grpSpPr>
            <a:xfrm>
              <a:off x="555997" y="4875485"/>
              <a:ext cx="3492309" cy="1081421"/>
              <a:chOff x="489083" y="4068369"/>
              <a:chExt cx="3492309" cy="1081421"/>
            </a:xfrm>
          </p:grpSpPr>
          <p:sp>
            <p:nvSpPr>
              <p:cNvPr id="203" name="모서리가 둥근 직사각형 202"/>
              <p:cNvSpPr/>
              <p:nvPr/>
            </p:nvSpPr>
            <p:spPr>
              <a:xfrm>
                <a:off x="744346" y="4068369"/>
                <a:ext cx="3237046" cy="1081421"/>
              </a:xfrm>
              <a:prstGeom prst="roundRect">
                <a:avLst>
                  <a:gd name="adj" fmla="val 1876"/>
                </a:avLst>
              </a:prstGeom>
              <a:solidFill>
                <a:schemeClr val="bg1"/>
              </a:solidFill>
              <a:ln w="12700" cap="rnd">
                <a:solidFill>
                  <a:srgbClr val="DDDDDD"/>
                </a:solidFill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ko-KR" altLang="en-US" sz="15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5" name="그룹 203"/>
              <p:cNvGrpSpPr/>
              <p:nvPr/>
            </p:nvGrpSpPr>
            <p:grpSpPr>
              <a:xfrm>
                <a:off x="589778" y="4131185"/>
                <a:ext cx="990505" cy="929382"/>
                <a:chOff x="4868779" y="5627379"/>
                <a:chExt cx="1079015" cy="403501"/>
              </a:xfrm>
            </p:grpSpPr>
            <p:sp>
              <p:nvSpPr>
                <p:cNvPr id="206" name="오각형 205"/>
                <p:cNvSpPr/>
                <p:nvPr/>
              </p:nvSpPr>
              <p:spPr>
                <a:xfrm>
                  <a:off x="4873354" y="5632923"/>
                  <a:ext cx="1074440" cy="397957"/>
                </a:xfrm>
                <a:prstGeom prst="homePlate">
                  <a:avLst>
                    <a:gd name="adj" fmla="val 36772"/>
                  </a:avLst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  <a:effectLst>
                  <a:outerShdw blurRad="38100" dist="12700" dir="2700000" algn="ctr" rotWithShape="0">
                    <a:srgbClr val="000000">
                      <a:alpha val="4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ko-KR" altLang="en-US">
                    <a:solidFill>
                      <a:prstClr val="white"/>
                    </a:solidFill>
                    <a:latin typeface="-윤고딕340" panose="02030504000101010101" pitchFamily="18" charset="-127"/>
                    <a:ea typeface="-윤고딕340" panose="02030504000101010101" pitchFamily="18" charset="-127"/>
                  </a:endParaRPr>
                </a:p>
              </p:txBody>
            </p:sp>
            <p:sp>
              <p:nvSpPr>
                <p:cNvPr id="207" name="자유형 206"/>
                <p:cNvSpPr/>
                <p:nvPr/>
              </p:nvSpPr>
              <p:spPr>
                <a:xfrm>
                  <a:off x="4868779" y="5627379"/>
                  <a:ext cx="873720" cy="397052"/>
                </a:xfrm>
                <a:custGeom>
                  <a:avLst/>
                  <a:gdLst>
                    <a:gd name="connsiteX0" fmla="*/ 0 w 922421"/>
                    <a:gd name="connsiteY0" fmla="*/ 409074 h 409074"/>
                    <a:gd name="connsiteX1" fmla="*/ 922421 w 922421"/>
                    <a:gd name="connsiteY1" fmla="*/ 0 h 409074"/>
                    <a:gd name="connsiteX2" fmla="*/ 0 w 922421"/>
                    <a:gd name="connsiteY2" fmla="*/ 0 h 409074"/>
                    <a:gd name="connsiteX3" fmla="*/ 0 w 922421"/>
                    <a:gd name="connsiteY3" fmla="*/ 409074 h 409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22421" h="409074">
                      <a:moveTo>
                        <a:pt x="0" y="409074"/>
                      </a:moveTo>
                      <a:lnTo>
                        <a:pt x="922421" y="0"/>
                      </a:lnTo>
                      <a:lnTo>
                        <a:pt x="0" y="0"/>
                      </a:lnTo>
                      <a:lnTo>
                        <a:pt x="0" y="409074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chemeClr val="bg1">
                        <a:alpha val="10000"/>
                      </a:schemeClr>
                    </a:gs>
                    <a:gs pos="0">
                      <a:schemeClr val="bg1">
                        <a:alpha val="27000"/>
                      </a:schemeClr>
                    </a:gs>
                  </a:gsLst>
                  <a:lin ang="9000000" scaled="0"/>
                </a:gradFill>
                <a:ln w="15875" cap="rnd">
                  <a:noFill/>
                  <a:tailEnd type="none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205" name="제목 114"/>
              <p:cNvSpPr txBox="1">
                <a:spLocks/>
              </p:cNvSpPr>
              <p:nvPr/>
            </p:nvSpPr>
            <p:spPr>
              <a:xfrm>
                <a:off x="489083" y="4153261"/>
                <a:ext cx="1022073" cy="882454"/>
              </a:xfrm>
              <a:prstGeom prst="rect">
                <a:avLst/>
              </a:prstGeom>
              <a:effectLst>
                <a:outerShdw blurRad="76200" dir="5400000" algn="ctr" rotWithShape="0">
                  <a:sysClr val="windowText" lastClr="000000"/>
                </a:outerShdw>
              </a:effectLst>
            </p:spPr>
            <p:txBody>
              <a:bodyPr anchor="ctr" anchorCtr="0"/>
              <a:lstStyle/>
              <a:p>
                <a:pPr algn="ctr" defTabSz="1330325" eaLnBrk="0" latinLnBrk="0" hangingPunct="0">
                  <a:spcAft>
                    <a:spcPts val="600"/>
                  </a:spcAft>
                  <a:buSzPct val="100000"/>
                  <a:defRPr/>
                </a:pPr>
                <a:r>
                  <a:rPr lang="en-US" altLang="ko-KR" sz="1600" b="1" kern="0" dirty="0">
                    <a:gradFill>
                      <a:gsLst>
                        <a:gs pos="100000">
                          <a:prstClr val="white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30" pitchFamily="18" charset="-127"/>
                    <a:ea typeface="-윤고딕330" pitchFamily="18" charset="-127"/>
                  </a:rPr>
                  <a:t>R&amp;D</a:t>
                </a:r>
                <a:br>
                  <a:rPr lang="en-US" altLang="ko-KR" sz="1600" b="1" kern="0" dirty="0">
                    <a:gradFill>
                      <a:gsLst>
                        <a:gs pos="100000">
                          <a:prstClr val="white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30" pitchFamily="18" charset="-127"/>
                    <a:ea typeface="-윤고딕330" pitchFamily="18" charset="-127"/>
                  </a:rPr>
                </a:br>
                <a:r>
                  <a:rPr lang="ko-KR" altLang="en-US" sz="1600" b="1" kern="0" dirty="0">
                    <a:gradFill>
                      <a:gsLst>
                        <a:gs pos="100000">
                          <a:prstClr val="white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30" pitchFamily="18" charset="-127"/>
                    <a:ea typeface="-윤고딕330" pitchFamily="18" charset="-127"/>
                  </a:rPr>
                  <a:t>집중</a:t>
                </a:r>
                <a:endParaRPr lang="en-US" altLang="ko-KR" sz="1600" b="1" kern="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endParaRPr>
              </a:p>
            </p:txBody>
          </p:sp>
        </p:grpSp>
        <p:sp>
          <p:nvSpPr>
            <p:cNvPr id="201" name="직사각형 200"/>
            <p:cNvSpPr/>
            <p:nvPr/>
          </p:nvSpPr>
          <p:spPr>
            <a:xfrm>
              <a:off x="1634728" y="4945360"/>
              <a:ext cx="2338810" cy="4669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31763" indent="-131763" defTabSz="1330325" eaLnBrk="0" latinLnBrk="0" hangingPunct="0">
                <a:spcAft>
                  <a:spcPts val="600"/>
                </a:spcAft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lang="ko-KR" altLang="en-US" sz="1400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줄기세포</a:t>
              </a:r>
              <a:r>
                <a:rPr lang="en-US" altLang="ko-KR" sz="1400" kern="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∙</a:t>
              </a:r>
              <a:r>
                <a:rPr lang="ko-KR" altLang="en-US" sz="1400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유전자 치료제</a:t>
              </a:r>
              <a:r>
                <a:rPr lang="en-US" altLang="ko-KR" sz="1400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, </a:t>
              </a:r>
              <a:r>
                <a:rPr lang="ko-KR" altLang="en-US" sz="1400" kern="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융합의료기기 집중 개발</a:t>
              </a:r>
            </a:p>
          </p:txBody>
        </p:sp>
        <p:sp>
          <p:nvSpPr>
            <p:cNvPr id="202" name="직사각형 201"/>
            <p:cNvSpPr/>
            <p:nvPr/>
          </p:nvSpPr>
          <p:spPr>
            <a:xfrm>
              <a:off x="1633929" y="5456220"/>
              <a:ext cx="2574825" cy="2746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31763" indent="-131763" defTabSz="1330325" eaLnBrk="0" latinLnBrk="0" hangingPunct="0">
                <a:spcAft>
                  <a:spcPts val="600"/>
                </a:spcAft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lang="ko-KR" altLang="en-US" sz="1400" kern="0" spc="-5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질환 예측</a:t>
              </a:r>
              <a:r>
                <a:rPr lang="ko-KR" altLang="en-US" sz="1400" kern="0" spc="-5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∙</a:t>
              </a:r>
              <a:r>
                <a:rPr lang="ko-KR" altLang="en-US" sz="1400" kern="0" spc="-5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관리 서비스 개발</a:t>
              </a:r>
              <a:endParaRPr lang="ko-KR" altLang="en-US" sz="1200" kern="0" spc="-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</p:grpSp>
      <p:grpSp>
        <p:nvGrpSpPr>
          <p:cNvPr id="16" name="그룹 207"/>
          <p:cNvGrpSpPr/>
          <p:nvPr/>
        </p:nvGrpSpPr>
        <p:grpSpPr>
          <a:xfrm>
            <a:off x="340780" y="5128314"/>
            <a:ext cx="3530211" cy="1211677"/>
            <a:chOff x="555997" y="4875485"/>
            <a:chExt cx="3559989" cy="1081421"/>
          </a:xfrm>
        </p:grpSpPr>
        <p:grpSp>
          <p:nvGrpSpPr>
            <p:cNvPr id="17" name="그룹 208"/>
            <p:cNvGrpSpPr/>
            <p:nvPr/>
          </p:nvGrpSpPr>
          <p:grpSpPr>
            <a:xfrm>
              <a:off x="555997" y="4875485"/>
              <a:ext cx="3487129" cy="1081421"/>
              <a:chOff x="489083" y="4068369"/>
              <a:chExt cx="3487129" cy="1081421"/>
            </a:xfrm>
          </p:grpSpPr>
          <p:sp>
            <p:nvSpPr>
              <p:cNvPr id="212" name="모서리가 둥근 직사각형 211"/>
              <p:cNvSpPr/>
              <p:nvPr/>
            </p:nvSpPr>
            <p:spPr>
              <a:xfrm>
                <a:off x="744345" y="4068369"/>
                <a:ext cx="3231867" cy="1081421"/>
              </a:xfrm>
              <a:prstGeom prst="roundRect">
                <a:avLst>
                  <a:gd name="adj" fmla="val 1876"/>
                </a:avLst>
              </a:prstGeom>
              <a:solidFill>
                <a:schemeClr val="bg1"/>
              </a:solidFill>
              <a:ln w="12700" cap="rnd">
                <a:solidFill>
                  <a:srgbClr val="DDDDDD"/>
                </a:solidFill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ko-KR" altLang="en-US" sz="15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8" name="그룹 212"/>
              <p:cNvGrpSpPr/>
              <p:nvPr/>
            </p:nvGrpSpPr>
            <p:grpSpPr>
              <a:xfrm>
                <a:off x="589778" y="4131185"/>
                <a:ext cx="990505" cy="929382"/>
                <a:chOff x="4868779" y="5627379"/>
                <a:chExt cx="1079015" cy="403501"/>
              </a:xfrm>
            </p:grpSpPr>
            <p:sp>
              <p:nvSpPr>
                <p:cNvPr id="215" name="오각형 214"/>
                <p:cNvSpPr/>
                <p:nvPr/>
              </p:nvSpPr>
              <p:spPr>
                <a:xfrm>
                  <a:off x="4873354" y="5632923"/>
                  <a:ext cx="1074440" cy="397957"/>
                </a:xfrm>
                <a:prstGeom prst="homePlate">
                  <a:avLst>
                    <a:gd name="adj" fmla="val 36772"/>
                  </a:avLst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>
                  <a:outerShdw blurRad="38100" dist="12700" dir="2700000" algn="ctr" rotWithShape="0">
                    <a:srgbClr val="000000">
                      <a:alpha val="4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ko-KR" altLang="en-US">
                    <a:solidFill>
                      <a:prstClr val="white"/>
                    </a:solidFill>
                    <a:latin typeface="-윤고딕340" panose="02030504000101010101" pitchFamily="18" charset="-127"/>
                    <a:ea typeface="-윤고딕340" panose="02030504000101010101" pitchFamily="18" charset="-127"/>
                  </a:endParaRPr>
                </a:p>
              </p:txBody>
            </p:sp>
            <p:sp>
              <p:nvSpPr>
                <p:cNvPr id="216" name="자유형 215"/>
                <p:cNvSpPr/>
                <p:nvPr/>
              </p:nvSpPr>
              <p:spPr>
                <a:xfrm>
                  <a:off x="4868779" y="5627379"/>
                  <a:ext cx="873720" cy="397052"/>
                </a:xfrm>
                <a:custGeom>
                  <a:avLst/>
                  <a:gdLst>
                    <a:gd name="connsiteX0" fmla="*/ 0 w 922421"/>
                    <a:gd name="connsiteY0" fmla="*/ 409074 h 409074"/>
                    <a:gd name="connsiteX1" fmla="*/ 922421 w 922421"/>
                    <a:gd name="connsiteY1" fmla="*/ 0 h 409074"/>
                    <a:gd name="connsiteX2" fmla="*/ 0 w 922421"/>
                    <a:gd name="connsiteY2" fmla="*/ 0 h 409074"/>
                    <a:gd name="connsiteX3" fmla="*/ 0 w 922421"/>
                    <a:gd name="connsiteY3" fmla="*/ 409074 h 409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22421" h="409074">
                      <a:moveTo>
                        <a:pt x="0" y="409074"/>
                      </a:moveTo>
                      <a:lnTo>
                        <a:pt x="922421" y="0"/>
                      </a:lnTo>
                      <a:lnTo>
                        <a:pt x="0" y="0"/>
                      </a:lnTo>
                      <a:lnTo>
                        <a:pt x="0" y="409074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chemeClr val="bg1">
                        <a:alpha val="10000"/>
                      </a:schemeClr>
                    </a:gs>
                    <a:gs pos="0">
                      <a:schemeClr val="bg1">
                        <a:alpha val="27000"/>
                      </a:schemeClr>
                    </a:gs>
                  </a:gsLst>
                  <a:lin ang="9000000" scaled="0"/>
                </a:gradFill>
                <a:ln w="15875" cap="rnd">
                  <a:noFill/>
                  <a:tailEnd type="none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214" name="제목 114"/>
              <p:cNvSpPr txBox="1">
                <a:spLocks/>
              </p:cNvSpPr>
              <p:nvPr/>
            </p:nvSpPr>
            <p:spPr>
              <a:xfrm>
                <a:off x="489083" y="4153261"/>
                <a:ext cx="1022073" cy="882454"/>
              </a:xfrm>
              <a:prstGeom prst="rect">
                <a:avLst/>
              </a:prstGeom>
              <a:effectLst>
                <a:outerShdw blurRad="76200" dir="5400000" algn="ctr" rotWithShape="0">
                  <a:sysClr val="windowText" lastClr="000000"/>
                </a:outerShdw>
              </a:effectLst>
            </p:spPr>
            <p:txBody>
              <a:bodyPr anchor="ctr" anchorCtr="0"/>
              <a:lstStyle/>
              <a:p>
                <a:pPr algn="ctr" defTabSz="1330325" eaLnBrk="0" latinLnBrk="0" hangingPunct="0">
                  <a:spcAft>
                    <a:spcPts val="600"/>
                  </a:spcAft>
                  <a:buSzPct val="100000"/>
                  <a:defRPr/>
                </a:pPr>
                <a:r>
                  <a:rPr lang="ko-KR" altLang="en-US" sz="1600" b="1" kern="0" dirty="0">
                    <a:gradFill>
                      <a:gsLst>
                        <a:gs pos="100000">
                          <a:prstClr val="white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30" pitchFamily="18" charset="-127"/>
                    <a:ea typeface="-윤고딕330" pitchFamily="18" charset="-127"/>
                  </a:rPr>
                  <a:t>생산수출</a:t>
                </a:r>
                <a:r>
                  <a:rPr lang="en-US" altLang="ko-KR" sz="1600" b="1" kern="0" dirty="0">
                    <a:gradFill>
                      <a:gsLst>
                        <a:gs pos="100000">
                          <a:prstClr val="white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30" pitchFamily="18" charset="-127"/>
                    <a:ea typeface="-윤고딕330" pitchFamily="18" charset="-127"/>
                  </a:rPr>
                  <a:t/>
                </a:r>
                <a:br>
                  <a:rPr lang="en-US" altLang="ko-KR" sz="1600" b="1" kern="0" dirty="0">
                    <a:gradFill>
                      <a:gsLst>
                        <a:gs pos="100000">
                          <a:prstClr val="white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30" pitchFamily="18" charset="-127"/>
                    <a:ea typeface="-윤고딕330" pitchFamily="18" charset="-127"/>
                  </a:rPr>
                </a:br>
                <a:r>
                  <a:rPr lang="ko-KR" altLang="en-US" sz="1600" b="1" kern="0" dirty="0">
                    <a:gradFill>
                      <a:gsLst>
                        <a:gs pos="100000">
                          <a:prstClr val="white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30" pitchFamily="18" charset="-127"/>
                    <a:ea typeface="-윤고딕330" pitchFamily="18" charset="-127"/>
                  </a:rPr>
                  <a:t>촉진</a:t>
                </a:r>
                <a:endParaRPr lang="en-US" altLang="ko-KR" sz="1600" b="1" kern="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endParaRPr>
              </a:p>
            </p:txBody>
          </p:sp>
        </p:grpSp>
        <p:sp>
          <p:nvSpPr>
            <p:cNvPr id="210" name="직사각형 209"/>
            <p:cNvSpPr/>
            <p:nvPr/>
          </p:nvSpPr>
          <p:spPr>
            <a:xfrm>
              <a:off x="1634727" y="5028482"/>
              <a:ext cx="248125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31763" indent="-131763" defTabSz="1330325" eaLnBrk="0" latinLnBrk="0" hangingPunct="0">
                <a:spcAft>
                  <a:spcPts val="600"/>
                </a:spcAft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lang="ko-KR" altLang="en-US" sz="1400" kern="0" spc="-15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바이오 </a:t>
              </a:r>
              <a:r>
                <a:rPr lang="en-US" altLang="ko-KR" sz="1000" kern="0" spc="-15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–</a:t>
              </a:r>
              <a:r>
                <a:rPr lang="en-US" altLang="ko-KR" sz="1400" kern="0" spc="-15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 </a:t>
              </a:r>
              <a:r>
                <a:rPr lang="ko-KR" altLang="en-US" sz="1400" kern="0" spc="-15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금융 투자전문인력 양성</a:t>
              </a:r>
            </a:p>
          </p:txBody>
        </p:sp>
        <p:sp>
          <p:nvSpPr>
            <p:cNvPr id="211" name="직사각형 210"/>
            <p:cNvSpPr/>
            <p:nvPr/>
          </p:nvSpPr>
          <p:spPr>
            <a:xfrm>
              <a:off x="1633929" y="5351128"/>
              <a:ext cx="2460087" cy="3557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31763" indent="-131763" defTabSz="1330325" eaLnBrk="0" latinLnBrk="0" hangingPunct="0">
                <a:lnSpc>
                  <a:spcPct val="130000"/>
                </a:lnSpc>
                <a:spcAft>
                  <a:spcPts val="600"/>
                </a:spcAft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lang="ko-KR" altLang="en-US" sz="1400" kern="0" spc="-15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해외 시장정보 통합제공 </a:t>
              </a:r>
              <a:r>
                <a:rPr lang="en-US" altLang="ko-KR" sz="1100" kern="0" spc="-15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(37</a:t>
              </a:r>
              <a:r>
                <a:rPr lang="ko-KR" altLang="en-US" sz="1100" kern="0" spc="-15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개국</a:t>
              </a:r>
              <a:r>
                <a:rPr lang="en-US" altLang="ko-KR" sz="1100" kern="0" spc="-15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)</a:t>
              </a:r>
              <a:endParaRPr lang="ko-KR" altLang="en-US" sz="1100" kern="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</p:grpSp>
      <p:sp>
        <p:nvSpPr>
          <p:cNvPr id="217" name="모서리가 둥근 직사각형 8"/>
          <p:cNvSpPr/>
          <p:nvPr/>
        </p:nvSpPr>
        <p:spPr>
          <a:xfrm>
            <a:off x="7433971" y="3617610"/>
            <a:ext cx="1335619" cy="218039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>
            <a:innerShdw blurRad="152400" dir="13500000">
              <a:schemeClr val="bg1">
                <a:lumMod val="65000"/>
                <a:alpha val="31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>
              <a:solidFill>
                <a:prstClr val="white"/>
              </a:solidFill>
              <a:cs typeface="Arial" pitchFamily="34" charset="0"/>
            </a:endParaRPr>
          </a:p>
        </p:txBody>
      </p:sp>
      <p:grpSp>
        <p:nvGrpSpPr>
          <p:cNvPr id="19" name="그룹 217"/>
          <p:cNvGrpSpPr/>
          <p:nvPr/>
        </p:nvGrpSpPr>
        <p:grpSpPr>
          <a:xfrm>
            <a:off x="7364623" y="3600865"/>
            <a:ext cx="1404967" cy="386617"/>
            <a:chOff x="5589055" y="2954580"/>
            <a:chExt cx="3755774" cy="386617"/>
          </a:xfrm>
        </p:grpSpPr>
        <p:pic>
          <p:nvPicPr>
            <p:cNvPr id="219" name="Picture 2" descr="C:\Users\Administrator\Desktop\미래부가치평가\그림3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795623" y="3002391"/>
              <a:ext cx="2223743" cy="31835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0" name="AutoShape 55"/>
            <p:cNvSpPr>
              <a:spLocks noChangeArrowheads="1"/>
            </p:cNvSpPr>
            <p:nvPr/>
          </p:nvSpPr>
          <p:spPr bwMode="auto">
            <a:xfrm>
              <a:off x="5795724" y="2967431"/>
              <a:ext cx="3549103" cy="325109"/>
            </a:xfrm>
            <a:prstGeom prst="roundRect">
              <a:avLst>
                <a:gd name="adj" fmla="val 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38100" dist="12700" dir="2700000" algn="ctr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pc="-150">
                <a:solidFill>
                  <a:prstClr val="white"/>
                </a:solidFill>
                <a:latin typeface="-윤고딕340" panose="02030504000101010101" pitchFamily="18" charset="-127"/>
                <a:ea typeface="-윤고딕340" panose="02030504000101010101" pitchFamily="18" charset="-127"/>
              </a:endParaRPr>
            </a:p>
          </p:txBody>
        </p:sp>
        <p:sp>
          <p:nvSpPr>
            <p:cNvPr id="221" name="직사각형 220"/>
            <p:cNvSpPr/>
            <p:nvPr/>
          </p:nvSpPr>
          <p:spPr>
            <a:xfrm>
              <a:off x="5589055" y="2975626"/>
              <a:ext cx="3676666" cy="121662"/>
            </a:xfrm>
            <a:prstGeom prst="rect">
              <a:avLst/>
            </a:prstGeom>
            <a:gradFill>
              <a:gsLst>
                <a:gs pos="100000">
                  <a:schemeClr val="bg1">
                    <a:alpha val="41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16200000" scaled="0"/>
            </a:gradFill>
            <a:ln w="22225">
              <a:noFill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spc="-150">
                <a:solidFill>
                  <a:prstClr val="white"/>
                </a:solidFill>
              </a:endParaRPr>
            </a:p>
          </p:txBody>
        </p:sp>
        <p:sp>
          <p:nvSpPr>
            <p:cNvPr id="222" name="제목 114"/>
            <p:cNvSpPr txBox="1">
              <a:spLocks/>
            </p:cNvSpPr>
            <p:nvPr/>
          </p:nvSpPr>
          <p:spPr>
            <a:xfrm>
              <a:off x="5784743" y="2960629"/>
              <a:ext cx="3534458" cy="380568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eaLnBrk="0" latinLnBrk="0" hangingPunct="0">
                <a:defRPr/>
              </a:pPr>
              <a:endParaRPr lang="ko-KR" altLang="en-US" b="1" kern="0" spc="-15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endParaRPr>
            </a:p>
          </p:txBody>
        </p:sp>
        <p:sp>
          <p:nvSpPr>
            <p:cNvPr id="223" name="제목 114"/>
            <p:cNvSpPr txBox="1">
              <a:spLocks/>
            </p:cNvSpPr>
            <p:nvPr/>
          </p:nvSpPr>
          <p:spPr>
            <a:xfrm>
              <a:off x="5649964" y="2954580"/>
              <a:ext cx="3694865" cy="357615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eaLnBrk="0" latinLnBrk="0" hangingPunct="0">
                <a:defRPr/>
              </a:pPr>
              <a:r>
                <a:rPr lang="ko-KR" altLang="en-US" sz="1400" kern="0" spc="-10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세계 최초 출시</a:t>
              </a:r>
              <a:endParaRPr lang="ko-KR" altLang="en-US" sz="1400" b="1" kern="0" spc="-10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endParaRPr>
            </a:p>
          </p:txBody>
        </p:sp>
      </p:grpSp>
      <p:sp>
        <p:nvSpPr>
          <p:cNvPr id="224" name="직사각형 223"/>
          <p:cNvSpPr/>
          <p:nvPr/>
        </p:nvSpPr>
        <p:spPr>
          <a:xfrm>
            <a:off x="7431324" y="3974872"/>
            <a:ext cx="13254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20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치료제</a:t>
            </a:r>
            <a:endParaRPr lang="ko-KR" altLang="en-US" sz="1200" dirty="0">
              <a:gradFill>
                <a:gsLst>
                  <a:gs pos="100000">
                    <a:srgbClr val="000000"/>
                  </a:gs>
                  <a:gs pos="100000">
                    <a:srgbClr val="BBE0E3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225" name="직사각형 224"/>
          <p:cNvSpPr/>
          <p:nvPr/>
        </p:nvSpPr>
        <p:spPr>
          <a:xfrm>
            <a:off x="7562518" y="4869160"/>
            <a:ext cx="10721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200" spc="-10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융합 의료기기</a:t>
            </a:r>
            <a:endParaRPr lang="ko-KR" altLang="en-US" sz="1000" spc="-100" dirty="0">
              <a:gradFill>
                <a:gsLst>
                  <a:gs pos="100000">
                    <a:srgbClr val="000000"/>
                  </a:gs>
                  <a:gs pos="100000">
                    <a:srgbClr val="BBE0E3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pic>
        <p:nvPicPr>
          <p:cNvPr id="254" name="Picture 2" descr="C:\Users\ptlineC\Documents\네이트온 받은 파일\화살표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073803" y="3272297"/>
            <a:ext cx="395769" cy="3172208"/>
          </a:xfrm>
          <a:prstGeom prst="rect">
            <a:avLst/>
          </a:prstGeom>
          <a:noFill/>
        </p:spPr>
      </p:pic>
      <p:grpSp>
        <p:nvGrpSpPr>
          <p:cNvPr id="20" name="그룹 144"/>
          <p:cNvGrpSpPr/>
          <p:nvPr/>
        </p:nvGrpSpPr>
        <p:grpSpPr>
          <a:xfrm>
            <a:off x="7430580" y="4207280"/>
            <a:ext cx="1320137" cy="661880"/>
            <a:chOff x="7481285" y="4619672"/>
            <a:chExt cx="1320137" cy="661880"/>
          </a:xfrm>
        </p:grpSpPr>
        <p:sp>
          <p:nvSpPr>
            <p:cNvPr id="230" name="직사각형 229"/>
            <p:cNvSpPr/>
            <p:nvPr/>
          </p:nvSpPr>
          <p:spPr>
            <a:xfrm>
              <a:off x="7529770" y="4624377"/>
              <a:ext cx="1271652" cy="582464"/>
            </a:xfrm>
            <a:prstGeom prst="rect">
              <a:avLst/>
            </a:prstGeom>
            <a:solidFill>
              <a:schemeClr val="bg1"/>
            </a:solidFill>
            <a:ln w="3175" cap="rnd">
              <a:solidFill>
                <a:srgbClr val="DDDDDD"/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prstClr val="white"/>
                </a:solidFill>
              </a:endParaRPr>
            </a:p>
          </p:txBody>
        </p:sp>
        <p:sp>
          <p:nvSpPr>
            <p:cNvPr id="231" name="직사각형 230"/>
            <p:cNvSpPr/>
            <p:nvPr/>
          </p:nvSpPr>
          <p:spPr>
            <a:xfrm>
              <a:off x="7614025" y="5003905"/>
              <a:ext cx="385776" cy="2776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000" spc="-100" dirty="0">
                  <a:gradFill>
                    <a:gsLst>
                      <a:gs pos="100000">
                        <a:srgbClr val="000000"/>
                      </a:gs>
                      <a:gs pos="100000">
                        <a:srgbClr val="BBE0E3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'14</a:t>
              </a:r>
              <a:endParaRPr lang="ko-KR" altLang="en-US" sz="1000" spc="-10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endParaRPr>
            </a:p>
          </p:txBody>
        </p:sp>
        <p:sp>
          <p:nvSpPr>
            <p:cNvPr id="232" name="직사각형 231"/>
            <p:cNvSpPr/>
            <p:nvPr/>
          </p:nvSpPr>
          <p:spPr>
            <a:xfrm>
              <a:off x="8250873" y="5003905"/>
              <a:ext cx="385776" cy="2776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000" spc="-100" dirty="0">
                  <a:gradFill>
                    <a:gsLst>
                      <a:gs pos="100000">
                        <a:srgbClr val="000000"/>
                      </a:gs>
                      <a:gs pos="100000">
                        <a:srgbClr val="BBE0E3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'20</a:t>
              </a:r>
              <a:endParaRPr lang="ko-KR" altLang="en-US" sz="1000" spc="-10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endParaRPr>
            </a:p>
          </p:txBody>
        </p:sp>
        <p:sp>
          <p:nvSpPr>
            <p:cNvPr id="233" name="Rectangle 29"/>
            <p:cNvSpPr>
              <a:spLocks noChangeArrowheads="1"/>
            </p:cNvSpPr>
            <p:nvPr/>
          </p:nvSpPr>
          <p:spPr bwMode="auto">
            <a:xfrm rot="10800000">
              <a:off x="8346503" y="4835454"/>
              <a:ext cx="229122" cy="187966"/>
            </a:xfrm>
            <a:prstGeom prst="rect">
              <a:avLst/>
            </a:prstGeom>
            <a:gradFill rotWithShape="1">
              <a:gsLst>
                <a:gs pos="100000">
                  <a:srgbClr val="0070C0"/>
                </a:gs>
                <a:gs pos="0">
                  <a:schemeClr val="accent1">
                    <a:lumMod val="75000"/>
                  </a:schemeClr>
                </a:gs>
                <a:gs pos="51000">
                  <a:srgbClr val="0070C0"/>
                </a:gs>
                <a:gs pos="45000">
                  <a:schemeClr val="accent1">
                    <a:lumMod val="75000"/>
                  </a:schemeClr>
                </a:gs>
              </a:gsLst>
              <a:lin ang="10800000" scaled="0"/>
            </a:gradFill>
            <a:ln>
              <a:noFill/>
            </a:ln>
            <a:effectLst>
              <a:reflection blurRad="6350" stA="32000" endPos="9000" dir="5400000" sy="-100000" algn="bl" rotWithShape="0"/>
            </a:effectLst>
            <a:extLst/>
          </p:spPr>
          <p:txBody>
            <a:bodyPr wrap="none" anchor="ctr"/>
            <a:lstStyle/>
            <a:p>
              <a:endParaRPr lang="ko-KR" altLang="en-US" sz="1600">
                <a:solidFill>
                  <a:prstClr val="black"/>
                </a:solidFill>
              </a:endParaRPr>
            </a:p>
          </p:txBody>
        </p:sp>
        <p:sp>
          <p:nvSpPr>
            <p:cNvPr id="234" name="직사각형 233"/>
            <p:cNvSpPr/>
            <p:nvPr/>
          </p:nvSpPr>
          <p:spPr>
            <a:xfrm>
              <a:off x="8437084" y="4835454"/>
              <a:ext cx="58338" cy="187966"/>
            </a:xfrm>
            <a:prstGeom prst="rect">
              <a:avLst/>
            </a:prstGeom>
            <a:gradFill>
              <a:gsLst>
                <a:gs pos="0">
                  <a:srgbClr val="3E7898">
                    <a:tint val="66000"/>
                    <a:satMod val="160000"/>
                    <a:alpha val="0"/>
                  </a:srgbClr>
                </a:gs>
                <a:gs pos="50000">
                  <a:srgbClr val="FFFFFF">
                    <a:alpha val="73000"/>
                  </a:srgbClr>
                </a:gs>
                <a:gs pos="100000">
                  <a:srgbClr val="3E7898">
                    <a:tint val="23500"/>
                    <a:satMod val="160000"/>
                    <a:alpha val="0"/>
                  </a:srgbClr>
                </a:gs>
              </a:gsLst>
              <a:lin ang="0" scaled="0"/>
            </a:gradFill>
            <a:ln w="15875" cap="rnd" cmpd="sng" algn="ctr">
              <a:noFill/>
              <a:prstDash val="solid"/>
              <a:tailEnd type="none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235" name="Rectangle 29"/>
            <p:cNvSpPr>
              <a:spLocks noChangeArrowheads="1"/>
            </p:cNvSpPr>
            <p:nvPr/>
          </p:nvSpPr>
          <p:spPr bwMode="auto">
            <a:xfrm rot="10800000">
              <a:off x="7702812" y="5007180"/>
              <a:ext cx="229122" cy="16238"/>
            </a:xfrm>
            <a:prstGeom prst="rect">
              <a:avLst/>
            </a:prstGeom>
            <a:gradFill rotWithShape="1">
              <a:gsLst>
                <a:gs pos="100000">
                  <a:schemeClr val="tx1">
                    <a:lumMod val="50000"/>
                    <a:lumOff val="50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  <a:gs pos="51000">
                  <a:schemeClr val="tx1">
                    <a:lumMod val="65000"/>
                    <a:lumOff val="35000"/>
                  </a:schemeClr>
                </a:gs>
                <a:gs pos="45000">
                  <a:schemeClr val="tx1">
                    <a:lumMod val="75000"/>
                    <a:lumOff val="25000"/>
                  </a:schemeClr>
                </a:gs>
              </a:gsLst>
              <a:lin ang="10800000" scaled="0"/>
            </a:gradFill>
            <a:ln>
              <a:noFill/>
            </a:ln>
            <a:effectLst>
              <a:reflection blurRad="6350" stA="32000" endPos="9000" dir="5400000" sy="-100000" algn="bl" rotWithShape="0"/>
            </a:effectLst>
            <a:extLst/>
          </p:spPr>
          <p:txBody>
            <a:bodyPr wrap="none" anchor="ctr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36" name="직사각형 235"/>
            <p:cNvSpPr/>
            <p:nvPr/>
          </p:nvSpPr>
          <p:spPr>
            <a:xfrm>
              <a:off x="7805055" y="5007180"/>
              <a:ext cx="58338" cy="16238"/>
            </a:xfrm>
            <a:prstGeom prst="rect">
              <a:avLst/>
            </a:prstGeom>
            <a:gradFill>
              <a:gsLst>
                <a:gs pos="0">
                  <a:srgbClr val="3E7898">
                    <a:tint val="66000"/>
                    <a:satMod val="160000"/>
                    <a:alpha val="0"/>
                  </a:srgbClr>
                </a:gs>
                <a:gs pos="50000">
                  <a:srgbClr val="FFFFFF">
                    <a:alpha val="73000"/>
                  </a:srgbClr>
                </a:gs>
                <a:gs pos="100000">
                  <a:srgbClr val="3E7898">
                    <a:tint val="23500"/>
                    <a:satMod val="160000"/>
                    <a:alpha val="0"/>
                  </a:srgbClr>
                </a:gs>
              </a:gsLst>
              <a:lin ang="0" scaled="0"/>
            </a:gradFill>
            <a:ln w="15875" cap="rnd" cmpd="sng" algn="ctr">
              <a:noFill/>
              <a:prstDash val="solid"/>
              <a:tailEnd type="none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237" name="Text Box 170"/>
            <p:cNvSpPr txBox="1">
              <a:spLocks noChangeArrowheads="1"/>
            </p:cNvSpPr>
            <p:nvPr/>
          </p:nvSpPr>
          <p:spPr bwMode="auto">
            <a:xfrm>
              <a:off x="8165596" y="4619672"/>
              <a:ext cx="604591" cy="235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 anchor="ctr" anchorCtr="0">
              <a:spAutoFit/>
            </a:bodyPr>
            <a:lstStyle/>
            <a:p>
              <a:pPr algn="ctr" eaLnBrk="0" latinLnBrk="0" hangingPunct="0">
                <a:lnSpc>
                  <a:spcPct val="80000"/>
                </a:lnSpc>
                <a:buSzPct val="100000"/>
                <a:defRPr/>
              </a:pPr>
              <a:r>
                <a:rPr lang="en-US" altLang="ko-KR" sz="1100" b="1" dirty="0">
                  <a:solidFill>
                    <a:srgbClr val="0070C0"/>
                  </a:solidFill>
                  <a:latin typeface="-윤고딕330" pitchFamily="18" charset="-127"/>
                  <a:ea typeface="-윤고딕330" pitchFamily="18" charset="-127"/>
                </a:rPr>
                <a:t>10</a:t>
              </a:r>
              <a:r>
                <a:rPr lang="ko-KR" altLang="en-US" sz="1100" b="1" dirty="0">
                  <a:solidFill>
                    <a:srgbClr val="0070C0"/>
                  </a:solidFill>
                  <a:latin typeface="-윤고딕330" pitchFamily="18" charset="-127"/>
                  <a:ea typeface="-윤고딕330" pitchFamily="18" charset="-127"/>
                </a:rPr>
                <a:t>개</a:t>
              </a:r>
              <a:endParaRPr lang="ko-KR" altLang="en-US" sz="1100" b="1" spc="-100" dirty="0">
                <a:solidFill>
                  <a:srgbClr val="0070C0"/>
                </a:solidFill>
                <a:latin typeface="-윤고딕330" pitchFamily="18" charset="-127"/>
                <a:ea typeface="-윤고딕330" pitchFamily="18" charset="-127"/>
              </a:endParaRPr>
            </a:p>
          </p:txBody>
        </p:sp>
        <p:sp>
          <p:nvSpPr>
            <p:cNvPr id="238" name="Text Box 170"/>
            <p:cNvSpPr txBox="1">
              <a:spLocks noChangeArrowheads="1"/>
            </p:cNvSpPr>
            <p:nvPr/>
          </p:nvSpPr>
          <p:spPr bwMode="auto">
            <a:xfrm>
              <a:off x="7481285" y="4757486"/>
              <a:ext cx="687059" cy="284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 anchor="ctr" anchorCtr="0">
              <a:spAutoFit/>
            </a:bodyPr>
            <a:lstStyle/>
            <a:p>
              <a:pPr algn="ctr" eaLnBrk="0" latinLnBrk="0" hangingPunct="0">
                <a:lnSpc>
                  <a:spcPts val="1500"/>
                </a:lnSpc>
                <a:buSzPct val="100000"/>
                <a:defRPr/>
              </a:pPr>
              <a:r>
                <a:rPr lang="en-US" altLang="ko-KR" sz="1000" kern="0" spc="-7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65000"/>
                        </a:prst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0</a:t>
              </a:r>
              <a:r>
                <a:rPr lang="ko-KR" altLang="en-US" sz="1000" kern="0" spc="-70" dirty="0" smtClean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65000"/>
                        </a:prst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개</a:t>
              </a:r>
              <a:endParaRPr lang="ko-KR" altLang="en-US" sz="1000" kern="0" spc="-7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endParaRPr>
            </a:p>
          </p:txBody>
        </p:sp>
        <p:cxnSp>
          <p:nvCxnSpPr>
            <p:cNvPr id="229" name="직선 연결선 228"/>
            <p:cNvCxnSpPr/>
            <p:nvPr/>
          </p:nvCxnSpPr>
          <p:spPr>
            <a:xfrm>
              <a:off x="7622644" y="5025720"/>
              <a:ext cx="1014005" cy="0"/>
            </a:xfrm>
            <a:prstGeom prst="line">
              <a:avLst/>
            </a:prstGeom>
            <a:ln w="6350">
              <a:gradFill>
                <a:gsLst>
                  <a:gs pos="0">
                    <a:srgbClr val="C00000">
                      <a:alpha val="0"/>
                    </a:srgbClr>
                  </a:gs>
                  <a:gs pos="79618">
                    <a:schemeClr val="bg1">
                      <a:lumMod val="65000"/>
                    </a:schemeClr>
                  </a:gs>
                  <a:gs pos="14000">
                    <a:schemeClr val="tx1">
                      <a:lumMod val="50000"/>
                      <a:lumOff val="50000"/>
                    </a:schemeClr>
                  </a:gs>
                  <a:gs pos="100000">
                    <a:srgbClr val="C00000">
                      <a:alpha val="0"/>
                    </a:srgb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직사각형 137"/>
            <p:cNvSpPr/>
            <p:nvPr/>
          </p:nvSpPr>
          <p:spPr>
            <a:xfrm>
              <a:off x="7802393" y="5008741"/>
              <a:ext cx="528652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000" spc="-100" dirty="0">
                  <a:gradFill>
                    <a:gsLst>
                      <a:gs pos="100000">
                        <a:srgbClr val="000000"/>
                      </a:gs>
                      <a:gs pos="100000">
                        <a:srgbClr val="BBE0E3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‘17</a:t>
              </a:r>
              <a:endParaRPr lang="ko-KR" altLang="en-US" sz="1000" spc="-10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endParaRPr>
            </a:p>
          </p:txBody>
        </p:sp>
        <p:sp>
          <p:nvSpPr>
            <p:cNvPr id="139" name="Rectangle 29"/>
            <p:cNvSpPr>
              <a:spLocks noChangeArrowheads="1"/>
            </p:cNvSpPr>
            <p:nvPr/>
          </p:nvSpPr>
          <p:spPr bwMode="auto">
            <a:xfrm rot="10800000">
              <a:off x="8001024" y="4929198"/>
              <a:ext cx="240319" cy="99058"/>
            </a:xfrm>
            <a:prstGeom prst="rect">
              <a:avLst/>
            </a:prstGeom>
            <a:gradFill rotWithShape="1">
              <a:gsLst>
                <a:gs pos="100000">
                  <a:srgbClr val="0070C0"/>
                </a:gs>
                <a:gs pos="0">
                  <a:schemeClr val="accent1">
                    <a:lumMod val="75000"/>
                  </a:schemeClr>
                </a:gs>
                <a:gs pos="51000">
                  <a:srgbClr val="0070C0"/>
                </a:gs>
                <a:gs pos="45000">
                  <a:schemeClr val="accent1">
                    <a:lumMod val="75000"/>
                  </a:schemeClr>
                </a:gs>
              </a:gsLst>
              <a:lin ang="10800000" scaled="0"/>
            </a:gradFill>
            <a:ln>
              <a:noFill/>
            </a:ln>
            <a:effectLst>
              <a:reflection blurRad="6350" stA="32000" endPos="9000" dir="5400000" sy="-100000" algn="bl" rotWithShape="0"/>
            </a:effectLst>
            <a:extLst/>
          </p:spPr>
          <p:txBody>
            <a:bodyPr wrap="none" anchor="ctr"/>
            <a:lstStyle/>
            <a:p>
              <a:endParaRPr lang="ko-KR" altLang="en-US" sz="1600">
                <a:solidFill>
                  <a:prstClr val="black"/>
                </a:solidFill>
              </a:endParaRPr>
            </a:p>
          </p:txBody>
        </p:sp>
        <p:sp>
          <p:nvSpPr>
            <p:cNvPr id="143" name="직사각형 142"/>
            <p:cNvSpPr/>
            <p:nvPr/>
          </p:nvSpPr>
          <p:spPr>
            <a:xfrm>
              <a:off x="8099951" y="4929198"/>
              <a:ext cx="61189" cy="99058"/>
            </a:xfrm>
            <a:prstGeom prst="rect">
              <a:avLst/>
            </a:prstGeom>
            <a:gradFill>
              <a:gsLst>
                <a:gs pos="0">
                  <a:srgbClr val="3E7898">
                    <a:tint val="66000"/>
                    <a:satMod val="160000"/>
                    <a:alpha val="0"/>
                  </a:srgbClr>
                </a:gs>
                <a:gs pos="50000">
                  <a:srgbClr val="FFFFFF">
                    <a:alpha val="73000"/>
                  </a:srgbClr>
                </a:gs>
                <a:gs pos="100000">
                  <a:srgbClr val="3E7898">
                    <a:tint val="23500"/>
                    <a:satMod val="160000"/>
                    <a:alpha val="0"/>
                  </a:srgbClr>
                </a:gs>
              </a:gsLst>
              <a:lin ang="0" scaled="0"/>
            </a:gradFill>
            <a:ln w="15875" cap="rnd" cmpd="sng" algn="ctr">
              <a:noFill/>
              <a:prstDash val="solid"/>
              <a:tailEnd type="none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44" name="Text Box 170"/>
            <p:cNvSpPr txBox="1">
              <a:spLocks noChangeArrowheads="1"/>
            </p:cNvSpPr>
            <p:nvPr/>
          </p:nvSpPr>
          <p:spPr bwMode="auto">
            <a:xfrm>
              <a:off x="7831314" y="4688050"/>
              <a:ext cx="604591" cy="2227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 anchor="ctr" anchorCtr="0">
              <a:spAutoFit/>
            </a:bodyPr>
            <a:lstStyle/>
            <a:p>
              <a:pPr algn="ctr" eaLnBrk="0" latinLnBrk="0" hangingPunct="0">
                <a:lnSpc>
                  <a:spcPct val="80000"/>
                </a:lnSpc>
                <a:buSzPct val="100000"/>
                <a:defRPr/>
              </a:pPr>
              <a:r>
                <a:rPr lang="en-US" altLang="ko-KR" sz="1000" b="1" dirty="0">
                  <a:solidFill>
                    <a:srgbClr val="0070C0"/>
                  </a:solidFill>
                  <a:latin typeface="-윤고딕330" pitchFamily="18" charset="-127"/>
                  <a:ea typeface="-윤고딕330" pitchFamily="18" charset="-127"/>
                </a:rPr>
                <a:t>5</a:t>
              </a:r>
              <a:r>
                <a:rPr lang="ko-KR" altLang="en-US" sz="1000" b="1" dirty="0">
                  <a:solidFill>
                    <a:srgbClr val="0070C0"/>
                  </a:solidFill>
                  <a:latin typeface="-윤고딕330" pitchFamily="18" charset="-127"/>
                  <a:ea typeface="-윤고딕330" pitchFamily="18" charset="-127"/>
                </a:rPr>
                <a:t>개</a:t>
              </a:r>
              <a:endParaRPr lang="ko-KR" altLang="en-US" sz="1000" b="1" spc="-100" dirty="0">
                <a:solidFill>
                  <a:srgbClr val="0070C0"/>
                </a:solidFill>
                <a:latin typeface="-윤고딕330" pitchFamily="18" charset="-127"/>
                <a:ea typeface="-윤고딕330" pitchFamily="18" charset="-127"/>
              </a:endParaRPr>
            </a:p>
          </p:txBody>
        </p:sp>
      </p:grpSp>
      <p:grpSp>
        <p:nvGrpSpPr>
          <p:cNvPr id="21" name="그룹 145"/>
          <p:cNvGrpSpPr/>
          <p:nvPr/>
        </p:nvGrpSpPr>
        <p:grpSpPr>
          <a:xfrm>
            <a:off x="7427951" y="5125599"/>
            <a:ext cx="1320137" cy="672408"/>
            <a:chOff x="7481285" y="4609144"/>
            <a:chExt cx="1320137" cy="672408"/>
          </a:xfrm>
        </p:grpSpPr>
        <p:sp>
          <p:nvSpPr>
            <p:cNvPr id="147" name="직사각형 146"/>
            <p:cNvSpPr/>
            <p:nvPr/>
          </p:nvSpPr>
          <p:spPr>
            <a:xfrm>
              <a:off x="7529770" y="4624377"/>
              <a:ext cx="1271652" cy="582464"/>
            </a:xfrm>
            <a:prstGeom prst="rect">
              <a:avLst/>
            </a:prstGeom>
            <a:solidFill>
              <a:schemeClr val="bg1"/>
            </a:solidFill>
            <a:ln w="3175" cap="rnd">
              <a:solidFill>
                <a:srgbClr val="DDDDDD"/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prstClr val="white"/>
                </a:solidFill>
              </a:endParaRPr>
            </a:p>
          </p:txBody>
        </p:sp>
        <p:sp>
          <p:nvSpPr>
            <p:cNvPr id="148" name="직사각형 147"/>
            <p:cNvSpPr/>
            <p:nvPr/>
          </p:nvSpPr>
          <p:spPr>
            <a:xfrm>
              <a:off x="7614025" y="5003905"/>
              <a:ext cx="385776" cy="2776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000" spc="-100" dirty="0">
                  <a:gradFill>
                    <a:gsLst>
                      <a:gs pos="100000">
                        <a:srgbClr val="000000"/>
                      </a:gs>
                      <a:gs pos="100000">
                        <a:srgbClr val="BBE0E3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'14</a:t>
              </a:r>
              <a:endParaRPr lang="ko-KR" altLang="en-US" sz="1000" spc="-10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endParaRPr>
            </a:p>
          </p:txBody>
        </p:sp>
        <p:sp>
          <p:nvSpPr>
            <p:cNvPr id="149" name="직사각형 148"/>
            <p:cNvSpPr/>
            <p:nvPr/>
          </p:nvSpPr>
          <p:spPr>
            <a:xfrm>
              <a:off x="8250873" y="5003905"/>
              <a:ext cx="385776" cy="2776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000" spc="-100" dirty="0">
                  <a:gradFill>
                    <a:gsLst>
                      <a:gs pos="100000">
                        <a:srgbClr val="000000"/>
                      </a:gs>
                      <a:gs pos="100000">
                        <a:srgbClr val="BBE0E3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'20</a:t>
              </a:r>
              <a:endParaRPr lang="ko-KR" altLang="en-US" sz="1000" spc="-10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endParaRPr>
            </a:p>
          </p:txBody>
        </p:sp>
        <p:sp>
          <p:nvSpPr>
            <p:cNvPr id="150" name="Rectangle 29"/>
            <p:cNvSpPr>
              <a:spLocks noChangeArrowheads="1"/>
            </p:cNvSpPr>
            <p:nvPr/>
          </p:nvSpPr>
          <p:spPr bwMode="auto">
            <a:xfrm rot="10800000">
              <a:off x="8346503" y="4835454"/>
              <a:ext cx="229122" cy="187966"/>
            </a:xfrm>
            <a:prstGeom prst="rect">
              <a:avLst/>
            </a:prstGeom>
            <a:gradFill rotWithShape="1">
              <a:gsLst>
                <a:gs pos="100000">
                  <a:srgbClr val="0070C0"/>
                </a:gs>
                <a:gs pos="0">
                  <a:schemeClr val="accent1">
                    <a:lumMod val="75000"/>
                  </a:schemeClr>
                </a:gs>
                <a:gs pos="51000">
                  <a:srgbClr val="0070C0"/>
                </a:gs>
                <a:gs pos="45000">
                  <a:schemeClr val="accent1">
                    <a:lumMod val="75000"/>
                  </a:schemeClr>
                </a:gs>
              </a:gsLst>
              <a:lin ang="10800000" scaled="0"/>
            </a:gradFill>
            <a:ln>
              <a:noFill/>
            </a:ln>
            <a:effectLst>
              <a:reflection blurRad="6350" stA="32000" endPos="9000" dir="5400000" sy="-100000" algn="bl" rotWithShape="0"/>
            </a:effectLst>
            <a:extLst/>
          </p:spPr>
          <p:txBody>
            <a:bodyPr wrap="none" anchor="ctr"/>
            <a:lstStyle/>
            <a:p>
              <a:endParaRPr lang="ko-KR" altLang="en-US" sz="1600">
                <a:solidFill>
                  <a:prstClr val="black"/>
                </a:solidFill>
              </a:endParaRPr>
            </a:p>
          </p:txBody>
        </p:sp>
        <p:sp>
          <p:nvSpPr>
            <p:cNvPr id="151" name="직사각형 150"/>
            <p:cNvSpPr/>
            <p:nvPr/>
          </p:nvSpPr>
          <p:spPr>
            <a:xfrm>
              <a:off x="8437084" y="4835454"/>
              <a:ext cx="58338" cy="187966"/>
            </a:xfrm>
            <a:prstGeom prst="rect">
              <a:avLst/>
            </a:prstGeom>
            <a:gradFill>
              <a:gsLst>
                <a:gs pos="0">
                  <a:srgbClr val="3E7898">
                    <a:tint val="66000"/>
                    <a:satMod val="160000"/>
                    <a:alpha val="0"/>
                  </a:srgbClr>
                </a:gs>
                <a:gs pos="50000">
                  <a:srgbClr val="FFFFFF">
                    <a:alpha val="73000"/>
                  </a:srgbClr>
                </a:gs>
                <a:gs pos="100000">
                  <a:srgbClr val="3E7898">
                    <a:tint val="23500"/>
                    <a:satMod val="160000"/>
                    <a:alpha val="0"/>
                  </a:srgbClr>
                </a:gs>
              </a:gsLst>
              <a:lin ang="0" scaled="0"/>
            </a:gradFill>
            <a:ln w="15875" cap="rnd" cmpd="sng" algn="ctr">
              <a:noFill/>
              <a:prstDash val="solid"/>
              <a:tailEnd type="none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52" name="Rectangle 29"/>
            <p:cNvSpPr>
              <a:spLocks noChangeArrowheads="1"/>
            </p:cNvSpPr>
            <p:nvPr/>
          </p:nvSpPr>
          <p:spPr bwMode="auto">
            <a:xfrm rot="10800000">
              <a:off x="7702812" y="5007180"/>
              <a:ext cx="229122" cy="16238"/>
            </a:xfrm>
            <a:prstGeom prst="rect">
              <a:avLst/>
            </a:prstGeom>
            <a:gradFill rotWithShape="1">
              <a:gsLst>
                <a:gs pos="100000">
                  <a:schemeClr val="tx1">
                    <a:lumMod val="50000"/>
                    <a:lumOff val="50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  <a:gs pos="51000">
                  <a:schemeClr val="tx1">
                    <a:lumMod val="65000"/>
                    <a:lumOff val="35000"/>
                  </a:schemeClr>
                </a:gs>
                <a:gs pos="45000">
                  <a:schemeClr val="tx1">
                    <a:lumMod val="75000"/>
                    <a:lumOff val="25000"/>
                  </a:schemeClr>
                </a:gs>
              </a:gsLst>
              <a:lin ang="10800000" scaled="0"/>
            </a:gradFill>
            <a:ln>
              <a:noFill/>
            </a:ln>
            <a:effectLst>
              <a:reflection blurRad="6350" stA="32000" endPos="9000" dir="5400000" sy="-100000" algn="bl" rotWithShape="0"/>
            </a:effectLst>
            <a:extLst/>
          </p:spPr>
          <p:txBody>
            <a:bodyPr wrap="none" anchor="ctr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3" name="직사각형 152"/>
            <p:cNvSpPr/>
            <p:nvPr/>
          </p:nvSpPr>
          <p:spPr>
            <a:xfrm>
              <a:off x="7805055" y="5007180"/>
              <a:ext cx="58338" cy="16238"/>
            </a:xfrm>
            <a:prstGeom prst="rect">
              <a:avLst/>
            </a:prstGeom>
            <a:gradFill>
              <a:gsLst>
                <a:gs pos="0">
                  <a:srgbClr val="3E7898">
                    <a:tint val="66000"/>
                    <a:satMod val="160000"/>
                    <a:alpha val="0"/>
                  </a:srgbClr>
                </a:gs>
                <a:gs pos="50000">
                  <a:srgbClr val="FFFFFF">
                    <a:alpha val="73000"/>
                  </a:srgbClr>
                </a:gs>
                <a:gs pos="100000">
                  <a:srgbClr val="3E7898">
                    <a:tint val="23500"/>
                    <a:satMod val="160000"/>
                    <a:alpha val="0"/>
                  </a:srgbClr>
                </a:gs>
              </a:gsLst>
              <a:lin ang="0" scaled="0"/>
            </a:gradFill>
            <a:ln w="15875" cap="rnd" cmpd="sng" algn="ctr">
              <a:noFill/>
              <a:prstDash val="solid"/>
              <a:tailEnd type="none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54" name="Text Box 170"/>
            <p:cNvSpPr txBox="1">
              <a:spLocks noChangeArrowheads="1"/>
            </p:cNvSpPr>
            <p:nvPr/>
          </p:nvSpPr>
          <p:spPr bwMode="auto">
            <a:xfrm>
              <a:off x="8165596" y="4609144"/>
              <a:ext cx="604591" cy="235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 anchor="ctr" anchorCtr="0">
              <a:spAutoFit/>
            </a:bodyPr>
            <a:lstStyle/>
            <a:p>
              <a:pPr algn="ctr" eaLnBrk="0" latinLnBrk="0" hangingPunct="0">
                <a:lnSpc>
                  <a:spcPct val="80000"/>
                </a:lnSpc>
                <a:buSzPct val="100000"/>
                <a:defRPr/>
              </a:pPr>
              <a:r>
                <a:rPr lang="en-US" altLang="ko-KR" sz="1100" b="1" dirty="0">
                  <a:solidFill>
                    <a:srgbClr val="0070C0"/>
                  </a:solidFill>
                  <a:latin typeface="-윤고딕330" pitchFamily="18" charset="-127"/>
                  <a:ea typeface="-윤고딕330" pitchFamily="18" charset="-127"/>
                </a:rPr>
                <a:t>5</a:t>
              </a:r>
              <a:r>
                <a:rPr lang="ko-KR" altLang="en-US" sz="1100" b="1" dirty="0">
                  <a:solidFill>
                    <a:srgbClr val="0070C0"/>
                  </a:solidFill>
                  <a:latin typeface="-윤고딕330" pitchFamily="18" charset="-127"/>
                  <a:ea typeface="-윤고딕330" pitchFamily="18" charset="-127"/>
                </a:rPr>
                <a:t>개</a:t>
              </a:r>
              <a:endParaRPr lang="ko-KR" altLang="en-US" sz="1100" b="1" spc="-100" dirty="0">
                <a:solidFill>
                  <a:srgbClr val="0070C0"/>
                </a:solidFill>
                <a:latin typeface="-윤고딕330" pitchFamily="18" charset="-127"/>
                <a:ea typeface="-윤고딕330" pitchFamily="18" charset="-127"/>
              </a:endParaRPr>
            </a:p>
          </p:txBody>
        </p:sp>
        <p:sp>
          <p:nvSpPr>
            <p:cNvPr id="155" name="Text Box 170"/>
            <p:cNvSpPr txBox="1">
              <a:spLocks noChangeArrowheads="1"/>
            </p:cNvSpPr>
            <p:nvPr/>
          </p:nvSpPr>
          <p:spPr bwMode="auto">
            <a:xfrm>
              <a:off x="7481285" y="4739318"/>
              <a:ext cx="687059" cy="274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 anchor="ctr" anchorCtr="0">
              <a:spAutoFit/>
            </a:bodyPr>
            <a:lstStyle/>
            <a:p>
              <a:pPr algn="ctr" eaLnBrk="0" latinLnBrk="0" hangingPunct="0">
                <a:lnSpc>
                  <a:spcPts val="1500"/>
                </a:lnSpc>
                <a:buSzPct val="100000"/>
                <a:defRPr/>
              </a:pPr>
              <a:r>
                <a:rPr lang="en-US" altLang="ko-KR" sz="1000" kern="0" spc="-7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65000"/>
                        </a:prst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0</a:t>
              </a:r>
              <a:r>
                <a:rPr lang="ko-KR" altLang="en-US" sz="1000" kern="0" spc="-7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65000"/>
                        </a:prst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개</a:t>
              </a:r>
            </a:p>
          </p:txBody>
        </p:sp>
        <p:cxnSp>
          <p:nvCxnSpPr>
            <p:cNvPr id="156" name="직선 연결선 155"/>
            <p:cNvCxnSpPr/>
            <p:nvPr/>
          </p:nvCxnSpPr>
          <p:spPr>
            <a:xfrm>
              <a:off x="7622644" y="5025720"/>
              <a:ext cx="1014005" cy="0"/>
            </a:xfrm>
            <a:prstGeom prst="line">
              <a:avLst/>
            </a:prstGeom>
            <a:ln w="6350">
              <a:gradFill>
                <a:gsLst>
                  <a:gs pos="0">
                    <a:srgbClr val="C00000">
                      <a:alpha val="0"/>
                    </a:srgbClr>
                  </a:gs>
                  <a:gs pos="79618">
                    <a:schemeClr val="bg1">
                      <a:lumMod val="65000"/>
                    </a:schemeClr>
                  </a:gs>
                  <a:gs pos="14000">
                    <a:schemeClr val="tx1">
                      <a:lumMod val="50000"/>
                      <a:lumOff val="50000"/>
                    </a:schemeClr>
                  </a:gs>
                  <a:gs pos="100000">
                    <a:srgbClr val="C00000">
                      <a:alpha val="0"/>
                    </a:srgb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직사각형 156"/>
            <p:cNvSpPr/>
            <p:nvPr/>
          </p:nvSpPr>
          <p:spPr>
            <a:xfrm>
              <a:off x="7802393" y="5008741"/>
              <a:ext cx="528652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000" spc="-100" dirty="0">
                  <a:gradFill>
                    <a:gsLst>
                      <a:gs pos="100000">
                        <a:srgbClr val="000000"/>
                      </a:gs>
                      <a:gs pos="100000">
                        <a:srgbClr val="BBE0E3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‘17</a:t>
              </a:r>
              <a:endParaRPr lang="ko-KR" altLang="en-US" sz="1000" spc="-10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endParaRPr>
            </a:p>
          </p:txBody>
        </p:sp>
        <p:sp>
          <p:nvSpPr>
            <p:cNvPr id="158" name="Rectangle 29"/>
            <p:cNvSpPr>
              <a:spLocks noChangeArrowheads="1"/>
            </p:cNvSpPr>
            <p:nvPr/>
          </p:nvSpPr>
          <p:spPr bwMode="auto">
            <a:xfrm rot="10800000">
              <a:off x="8001024" y="4929198"/>
              <a:ext cx="240319" cy="99058"/>
            </a:xfrm>
            <a:prstGeom prst="rect">
              <a:avLst/>
            </a:prstGeom>
            <a:gradFill rotWithShape="1">
              <a:gsLst>
                <a:gs pos="100000">
                  <a:srgbClr val="0070C0"/>
                </a:gs>
                <a:gs pos="0">
                  <a:schemeClr val="accent1">
                    <a:lumMod val="75000"/>
                  </a:schemeClr>
                </a:gs>
                <a:gs pos="51000">
                  <a:srgbClr val="0070C0"/>
                </a:gs>
                <a:gs pos="45000">
                  <a:schemeClr val="accent1">
                    <a:lumMod val="75000"/>
                  </a:schemeClr>
                </a:gs>
              </a:gsLst>
              <a:lin ang="10800000" scaled="0"/>
            </a:gradFill>
            <a:ln>
              <a:noFill/>
            </a:ln>
            <a:effectLst>
              <a:reflection blurRad="6350" stA="32000" endPos="9000" dir="5400000" sy="-100000" algn="bl" rotWithShape="0"/>
            </a:effectLst>
            <a:extLst/>
          </p:spPr>
          <p:txBody>
            <a:bodyPr wrap="none" anchor="ctr"/>
            <a:lstStyle/>
            <a:p>
              <a:endParaRPr lang="ko-KR" altLang="en-US" sz="1600">
                <a:solidFill>
                  <a:prstClr val="black"/>
                </a:solidFill>
              </a:endParaRPr>
            </a:p>
          </p:txBody>
        </p:sp>
        <p:sp>
          <p:nvSpPr>
            <p:cNvPr id="159" name="직사각형 158"/>
            <p:cNvSpPr/>
            <p:nvPr/>
          </p:nvSpPr>
          <p:spPr>
            <a:xfrm>
              <a:off x="8099951" y="4929198"/>
              <a:ext cx="61189" cy="99058"/>
            </a:xfrm>
            <a:prstGeom prst="rect">
              <a:avLst/>
            </a:prstGeom>
            <a:gradFill>
              <a:gsLst>
                <a:gs pos="0">
                  <a:srgbClr val="3E7898">
                    <a:tint val="66000"/>
                    <a:satMod val="160000"/>
                    <a:alpha val="0"/>
                  </a:srgbClr>
                </a:gs>
                <a:gs pos="50000">
                  <a:srgbClr val="FFFFFF">
                    <a:alpha val="73000"/>
                  </a:srgbClr>
                </a:gs>
                <a:gs pos="100000">
                  <a:srgbClr val="3E7898">
                    <a:tint val="23500"/>
                    <a:satMod val="160000"/>
                    <a:alpha val="0"/>
                  </a:srgbClr>
                </a:gs>
              </a:gsLst>
              <a:lin ang="0" scaled="0"/>
            </a:gradFill>
            <a:ln w="15875" cap="rnd" cmpd="sng" algn="ctr">
              <a:noFill/>
              <a:prstDash val="solid"/>
              <a:tailEnd type="none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60" name="Text Box 170"/>
            <p:cNvSpPr txBox="1">
              <a:spLocks noChangeArrowheads="1"/>
            </p:cNvSpPr>
            <p:nvPr/>
          </p:nvSpPr>
          <p:spPr bwMode="auto">
            <a:xfrm>
              <a:off x="7831314" y="4688050"/>
              <a:ext cx="604591" cy="2227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 anchor="ctr" anchorCtr="0">
              <a:spAutoFit/>
            </a:bodyPr>
            <a:lstStyle/>
            <a:p>
              <a:pPr algn="ctr" eaLnBrk="0" latinLnBrk="0" hangingPunct="0">
                <a:lnSpc>
                  <a:spcPct val="80000"/>
                </a:lnSpc>
                <a:buSzPct val="100000"/>
                <a:defRPr/>
              </a:pPr>
              <a:r>
                <a:rPr lang="en-US" altLang="ko-KR" sz="1000" b="1" dirty="0">
                  <a:solidFill>
                    <a:srgbClr val="0070C0"/>
                  </a:solidFill>
                  <a:latin typeface="-윤고딕330" pitchFamily="18" charset="-127"/>
                  <a:ea typeface="-윤고딕330" pitchFamily="18" charset="-127"/>
                </a:rPr>
                <a:t>2</a:t>
              </a:r>
              <a:r>
                <a:rPr lang="ko-KR" altLang="en-US" sz="1000" b="1" dirty="0">
                  <a:solidFill>
                    <a:srgbClr val="0070C0"/>
                  </a:solidFill>
                  <a:latin typeface="-윤고딕330" pitchFamily="18" charset="-127"/>
                  <a:ea typeface="-윤고딕330" pitchFamily="18" charset="-127"/>
                </a:rPr>
                <a:t>개</a:t>
              </a:r>
              <a:endParaRPr lang="ko-KR" altLang="en-US" sz="1000" b="1" spc="-100" dirty="0">
                <a:solidFill>
                  <a:srgbClr val="0070C0"/>
                </a:solidFill>
                <a:latin typeface="-윤고딕330" pitchFamily="18" charset="-127"/>
                <a:ea typeface="-윤고딕330" pitchFamily="18" charset="-127"/>
              </a:endParaRPr>
            </a:p>
          </p:txBody>
        </p:sp>
      </p:grpSp>
      <p:grpSp>
        <p:nvGrpSpPr>
          <p:cNvPr id="22" name="그룹 186"/>
          <p:cNvGrpSpPr/>
          <p:nvPr/>
        </p:nvGrpSpPr>
        <p:grpSpPr>
          <a:xfrm>
            <a:off x="395536" y="1052736"/>
            <a:ext cx="8682822" cy="534527"/>
            <a:chOff x="323528" y="5798540"/>
            <a:chExt cx="8741788" cy="549717"/>
          </a:xfrm>
        </p:grpSpPr>
        <p:grpSp>
          <p:nvGrpSpPr>
            <p:cNvPr id="23" name="그룹 187"/>
            <p:cNvGrpSpPr/>
            <p:nvPr/>
          </p:nvGrpSpPr>
          <p:grpSpPr>
            <a:xfrm>
              <a:off x="323528" y="5798540"/>
              <a:ext cx="8741788" cy="549717"/>
              <a:chOff x="9525" y="336688"/>
              <a:chExt cx="4102220" cy="558662"/>
            </a:xfrm>
          </p:grpSpPr>
          <p:sp>
            <p:nvSpPr>
              <p:cNvPr id="227" name="직사각형 226"/>
              <p:cNvSpPr/>
              <p:nvPr/>
            </p:nvSpPr>
            <p:spPr bwMode="auto">
              <a:xfrm>
                <a:off x="12828" y="336688"/>
                <a:ext cx="4098917" cy="558662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kern="0">
                  <a:solidFill>
                    <a:srgbClr val="FFFF00"/>
                  </a:solidFill>
                </a:endParaRPr>
              </a:p>
            </p:txBody>
          </p:sp>
          <p:grpSp>
            <p:nvGrpSpPr>
              <p:cNvPr id="24" name="그룹 190"/>
              <p:cNvGrpSpPr/>
              <p:nvPr/>
            </p:nvGrpSpPr>
            <p:grpSpPr>
              <a:xfrm>
                <a:off x="9525" y="336688"/>
                <a:ext cx="3935812" cy="558662"/>
                <a:chOff x="130761" y="336688"/>
                <a:chExt cx="3814576" cy="558662"/>
              </a:xfrm>
            </p:grpSpPr>
            <p:cxnSp>
              <p:nvCxnSpPr>
                <p:cNvPr id="239" name="직선 연결선 238"/>
                <p:cNvCxnSpPr/>
                <p:nvPr/>
              </p:nvCxnSpPr>
              <p:spPr bwMode="auto">
                <a:xfrm flipH="1">
                  <a:off x="130761" y="336688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0" name="직선 연결선 239"/>
                <p:cNvCxnSpPr/>
                <p:nvPr/>
              </p:nvCxnSpPr>
              <p:spPr bwMode="auto">
                <a:xfrm flipH="1">
                  <a:off x="130761" y="895350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193" name="직사각형 192"/>
            <p:cNvSpPr/>
            <p:nvPr/>
          </p:nvSpPr>
          <p:spPr>
            <a:xfrm>
              <a:off x="323529" y="5827559"/>
              <a:ext cx="7080838" cy="5064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2600" b="1" kern="0" dirty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바이오</a:t>
              </a:r>
              <a:r>
                <a:rPr lang="en-US" altLang="ko-KR" sz="2600" b="1" kern="0" dirty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, </a:t>
              </a:r>
              <a:r>
                <a:rPr lang="ko-KR" altLang="en-US" sz="2600" b="1" kern="0" dirty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태동기 미래 시장을 선점하겠습니다</a:t>
              </a:r>
              <a:r>
                <a:rPr lang="en-US" altLang="ko-KR" sz="2600" b="1" kern="0" dirty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246" name="직사각형 245"/>
          <p:cNvSpPr/>
          <p:nvPr/>
        </p:nvSpPr>
        <p:spPr>
          <a:xfrm>
            <a:off x="1516909" y="4618632"/>
            <a:ext cx="2364212" cy="312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latinLnBrk="0" hangingPunct="0">
              <a:lnSpc>
                <a:spcPct val="130000"/>
              </a:lnSpc>
              <a:spcAft>
                <a:spcPts val="600"/>
              </a:spcAft>
              <a:buSzPct val="100000"/>
              <a:defRPr/>
            </a:pPr>
            <a:r>
              <a:rPr lang="en-US" altLang="ko-KR" sz="11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*</a:t>
            </a:r>
            <a:r>
              <a:rPr lang="ko-KR" altLang="en-US" sz="11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 치매</a:t>
            </a:r>
            <a:r>
              <a:rPr lang="en-US" altLang="ko-KR" sz="11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, </a:t>
            </a:r>
            <a:r>
              <a:rPr lang="ko-KR" altLang="en-US" sz="11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발달장애 등 조기진단</a:t>
            </a:r>
            <a:endParaRPr lang="ko-KR" altLang="en-US" sz="1100" kern="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47" name="직사각형 246"/>
          <p:cNvSpPr/>
          <p:nvPr/>
        </p:nvSpPr>
        <p:spPr>
          <a:xfrm>
            <a:off x="4837068" y="3893281"/>
            <a:ext cx="23955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1763" indent="-131763" defTabSz="1330325" eaLnBrk="0" latinLnBrk="0" hangingPunct="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ko-KR" altLang="en-US" sz="14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기술검증 플랫폼 운영</a:t>
            </a:r>
            <a:endParaRPr lang="ko-KR" altLang="en-US" sz="1400" kern="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48" name="직사각형 247"/>
          <p:cNvSpPr/>
          <p:nvPr/>
        </p:nvSpPr>
        <p:spPr>
          <a:xfrm>
            <a:off x="4836270" y="4460497"/>
            <a:ext cx="25095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1763" indent="-131763" defTabSz="1330325" eaLnBrk="0" latinLnBrk="0" hangingPunct="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ko-KR" altLang="en-US" sz="1400" kern="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품목별 </a:t>
            </a:r>
            <a:r>
              <a:rPr lang="ko-KR" altLang="en-US" sz="1400" kern="0" spc="-150" dirty="0" err="1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식약처</a:t>
            </a:r>
            <a:r>
              <a:rPr lang="ko-KR" altLang="en-US" sz="1400" kern="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 전담도우미 지정</a:t>
            </a:r>
            <a:endParaRPr lang="ko-KR" altLang="en-US" sz="1400" kern="0" spc="-15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34" name="직사각형 133"/>
          <p:cNvSpPr/>
          <p:nvPr/>
        </p:nvSpPr>
        <p:spPr>
          <a:xfrm>
            <a:off x="4981596" y="4131828"/>
            <a:ext cx="2364212" cy="312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latinLnBrk="0" hangingPunct="0">
              <a:lnSpc>
                <a:spcPct val="130000"/>
              </a:lnSpc>
              <a:spcAft>
                <a:spcPts val="600"/>
              </a:spcAft>
              <a:buSzPct val="100000"/>
              <a:defRPr/>
            </a:pPr>
            <a:r>
              <a:rPr lang="en-US" altLang="ko-KR" sz="11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*</a:t>
            </a:r>
            <a:r>
              <a:rPr lang="ko-KR" altLang="en-US" sz="11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 체외진단</a:t>
            </a:r>
            <a:r>
              <a:rPr lang="en-US" altLang="ko-KR" sz="11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, </a:t>
            </a:r>
            <a:r>
              <a:rPr lang="ko-KR" altLang="en-US" sz="11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수술기기 등 </a:t>
            </a:r>
            <a:r>
              <a:rPr lang="en-US" altLang="ko-KR" sz="11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6</a:t>
            </a:r>
            <a:r>
              <a:rPr lang="ko-KR" altLang="en-US" sz="11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개 병원</a:t>
            </a:r>
            <a:endParaRPr lang="ko-KR" altLang="en-US" sz="1100" kern="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35" name="직사각형 134"/>
          <p:cNvSpPr/>
          <p:nvPr/>
        </p:nvSpPr>
        <p:spPr>
          <a:xfrm>
            <a:off x="1522212" y="5971049"/>
            <a:ext cx="2364212" cy="312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latinLnBrk="0" hangingPunct="0">
              <a:lnSpc>
                <a:spcPct val="130000"/>
              </a:lnSpc>
              <a:spcAft>
                <a:spcPts val="600"/>
              </a:spcAft>
              <a:buSzPct val="100000"/>
              <a:defRPr/>
            </a:pPr>
            <a:r>
              <a:rPr lang="en-US" altLang="ko-KR" sz="11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*</a:t>
            </a:r>
            <a:r>
              <a:rPr lang="ko-KR" altLang="en-US" sz="11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 보건산업진흥원</a:t>
            </a:r>
            <a:r>
              <a:rPr lang="en-US" altLang="ko-KR" sz="11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, KOTRA, KIC </a:t>
            </a:r>
            <a:r>
              <a:rPr lang="ko-KR" altLang="en-US" sz="11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등</a:t>
            </a:r>
            <a:endParaRPr lang="ko-KR" altLang="en-US" sz="1100" kern="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grpSp>
        <p:nvGrpSpPr>
          <p:cNvPr id="25" name="그룹 3"/>
          <p:cNvGrpSpPr/>
          <p:nvPr/>
        </p:nvGrpSpPr>
        <p:grpSpPr>
          <a:xfrm>
            <a:off x="7694222" y="1121744"/>
            <a:ext cx="1025761" cy="403215"/>
            <a:chOff x="7668344" y="1121744"/>
            <a:chExt cx="1025761" cy="403215"/>
          </a:xfrm>
        </p:grpSpPr>
        <p:pic>
          <p:nvPicPr>
            <p:cNvPr id="183" name="그림 18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2178" y="1121744"/>
              <a:ext cx="484675" cy="221157"/>
            </a:xfrm>
            <a:prstGeom prst="rect">
              <a:avLst/>
            </a:prstGeom>
          </p:spPr>
        </p:pic>
        <p:pic>
          <p:nvPicPr>
            <p:cNvPr id="186" name="그림 18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9430" y="1389928"/>
              <a:ext cx="484675" cy="135031"/>
            </a:xfrm>
            <a:prstGeom prst="rect">
              <a:avLst/>
            </a:prstGeom>
          </p:spPr>
        </p:pic>
        <p:pic>
          <p:nvPicPr>
            <p:cNvPr id="188" name="그림 18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68344" y="1150398"/>
              <a:ext cx="454300" cy="163693"/>
            </a:xfrm>
            <a:prstGeom prst="rect">
              <a:avLst/>
            </a:prstGeom>
          </p:spPr>
        </p:pic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5602" y="1340768"/>
              <a:ext cx="525676" cy="155232"/>
            </a:xfrm>
            <a:prstGeom prst="rect">
              <a:avLst/>
            </a:prstGeom>
          </p:spPr>
        </p:pic>
      </p:grpSp>
      <p:sp>
        <p:nvSpPr>
          <p:cNvPr id="137" name="모서리가 둥근 직사각형 8"/>
          <p:cNvSpPr/>
          <p:nvPr/>
        </p:nvSpPr>
        <p:spPr>
          <a:xfrm>
            <a:off x="7452320" y="5940654"/>
            <a:ext cx="1335619" cy="49522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>
            <a:innerShdw blurRad="152400" dir="13500000">
              <a:schemeClr val="bg1">
                <a:lumMod val="65000"/>
                <a:alpha val="31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26" name="직사각형 225"/>
          <p:cNvSpPr/>
          <p:nvPr/>
        </p:nvSpPr>
        <p:spPr>
          <a:xfrm>
            <a:off x="7114105" y="6211434"/>
            <a:ext cx="198886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/>
            <a:r>
              <a:rPr lang="en-US" altLang="ko-KR" sz="1050" spc="-15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en-US" altLang="ko-KR" sz="1050" spc="-15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(</a:t>
            </a:r>
            <a:r>
              <a:rPr lang="en-US" altLang="ko-KR" sz="1050" spc="-15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</a:rPr>
              <a:t>’</a:t>
            </a:r>
            <a:r>
              <a:rPr lang="en-US" altLang="ko-KR" sz="1050" spc="-15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14)14</a:t>
            </a:r>
            <a:r>
              <a:rPr lang="ko-KR" altLang="en-US" sz="1050" spc="-15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→</a:t>
            </a:r>
            <a:r>
              <a:rPr lang="ko-KR" altLang="en-US" sz="1050" spc="-150" dirty="0">
                <a:solidFill>
                  <a:srgbClr val="002060"/>
                </a:soli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en-US" altLang="ko-KR" sz="1050" spc="-100" dirty="0">
                <a:solidFill>
                  <a:srgbClr val="0070C0"/>
                </a:solidFill>
                <a:latin typeface="-윤고딕330" pitchFamily="18" charset="-127"/>
                <a:ea typeface="-윤고딕330" pitchFamily="18" charset="-127"/>
              </a:rPr>
              <a:t>(</a:t>
            </a:r>
            <a:r>
              <a:rPr lang="en-US" altLang="ko-KR" sz="1050" spc="-100" dirty="0" smtClean="0">
                <a:solidFill>
                  <a:srgbClr val="0070C0"/>
                </a:solidFill>
              </a:rPr>
              <a:t>’</a:t>
            </a:r>
            <a:r>
              <a:rPr lang="en-US" altLang="ko-KR" sz="1050" spc="-100" dirty="0" smtClean="0">
                <a:solidFill>
                  <a:srgbClr val="0070C0"/>
                </a:solidFill>
                <a:latin typeface="-윤고딕330" pitchFamily="18" charset="-127"/>
                <a:ea typeface="-윤고딕330" pitchFamily="18" charset="-127"/>
              </a:rPr>
              <a:t>17)10</a:t>
            </a:r>
            <a:r>
              <a:rPr lang="ko-KR" altLang="en-US" sz="1050" spc="-100" dirty="0" smtClean="0">
                <a:solidFill>
                  <a:srgbClr val="0070C0"/>
                </a:solidFill>
                <a:latin typeface="-윤고딕330" pitchFamily="18" charset="-127"/>
                <a:ea typeface="-윤고딕330" pitchFamily="18" charset="-127"/>
              </a:rPr>
              <a:t>→</a:t>
            </a:r>
            <a:r>
              <a:rPr lang="en-US" altLang="ko-KR" sz="1050" spc="-100" dirty="0" smtClean="0">
                <a:solidFill>
                  <a:srgbClr val="0070C0"/>
                </a:solidFill>
                <a:latin typeface="-윤고딕330" pitchFamily="18" charset="-127"/>
                <a:ea typeface="-윤고딕330" pitchFamily="18" charset="-127"/>
              </a:rPr>
              <a:t>(</a:t>
            </a:r>
            <a:r>
              <a:rPr lang="en-US" altLang="ko-KR" sz="1050" spc="-100" dirty="0">
                <a:solidFill>
                  <a:srgbClr val="0070C0"/>
                </a:solidFill>
              </a:rPr>
              <a:t>’</a:t>
            </a:r>
            <a:r>
              <a:rPr lang="en-US" altLang="ko-KR" sz="1050" spc="-100" dirty="0">
                <a:solidFill>
                  <a:srgbClr val="0070C0"/>
                </a:solidFill>
                <a:latin typeface="-윤고딕330" pitchFamily="18" charset="-127"/>
                <a:ea typeface="-윤고딕330" pitchFamily="18" charset="-127"/>
              </a:rPr>
              <a:t>20)7</a:t>
            </a:r>
            <a:r>
              <a:rPr lang="ko-KR" altLang="en-US" sz="1050" spc="-100" dirty="0">
                <a:solidFill>
                  <a:srgbClr val="0070C0"/>
                </a:solidFill>
                <a:latin typeface="-윤고딕330" pitchFamily="18" charset="-127"/>
                <a:ea typeface="-윤고딕330" pitchFamily="18" charset="-127"/>
              </a:rPr>
              <a:t>위</a:t>
            </a:r>
          </a:p>
        </p:txBody>
      </p:sp>
      <p:grpSp>
        <p:nvGrpSpPr>
          <p:cNvPr id="26" name="그룹 139"/>
          <p:cNvGrpSpPr/>
          <p:nvPr/>
        </p:nvGrpSpPr>
        <p:grpSpPr>
          <a:xfrm>
            <a:off x="7324214" y="5919110"/>
            <a:ext cx="1576892" cy="316766"/>
            <a:chOff x="5439093" y="2960629"/>
            <a:chExt cx="4215367" cy="380568"/>
          </a:xfrm>
        </p:grpSpPr>
        <p:pic>
          <p:nvPicPr>
            <p:cNvPr id="141" name="Picture 2" descr="C:\Users\Administrator\Desktop\미래부가치평가\그림3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795623" y="3002391"/>
              <a:ext cx="2223743" cy="31835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2" name="AutoShape 55"/>
            <p:cNvSpPr>
              <a:spLocks noChangeArrowheads="1"/>
            </p:cNvSpPr>
            <p:nvPr/>
          </p:nvSpPr>
          <p:spPr bwMode="auto">
            <a:xfrm>
              <a:off x="5795724" y="2967431"/>
              <a:ext cx="3549103" cy="325109"/>
            </a:xfrm>
            <a:prstGeom prst="roundRect">
              <a:avLst>
                <a:gd name="adj" fmla="val 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38100" dist="12700" dir="2700000" algn="ctr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pc="-150">
                <a:solidFill>
                  <a:prstClr val="white"/>
                </a:solidFill>
                <a:latin typeface="-윤고딕340" panose="02030504000101010101" pitchFamily="18" charset="-127"/>
                <a:ea typeface="-윤고딕340" panose="02030504000101010101" pitchFamily="18" charset="-127"/>
              </a:endParaRPr>
            </a:p>
          </p:txBody>
        </p:sp>
        <p:sp>
          <p:nvSpPr>
            <p:cNvPr id="164" name="직사각형 163"/>
            <p:cNvSpPr/>
            <p:nvPr/>
          </p:nvSpPr>
          <p:spPr>
            <a:xfrm>
              <a:off x="5589055" y="2975626"/>
              <a:ext cx="3676666" cy="121662"/>
            </a:xfrm>
            <a:prstGeom prst="rect">
              <a:avLst/>
            </a:prstGeom>
            <a:gradFill>
              <a:gsLst>
                <a:gs pos="100000">
                  <a:schemeClr val="bg1">
                    <a:alpha val="41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16200000" scaled="0"/>
            </a:gradFill>
            <a:ln w="22225">
              <a:noFill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spc="-150">
                <a:solidFill>
                  <a:prstClr val="white"/>
                </a:solidFill>
              </a:endParaRPr>
            </a:p>
          </p:txBody>
        </p:sp>
        <p:sp>
          <p:nvSpPr>
            <p:cNvPr id="165" name="제목 114"/>
            <p:cNvSpPr txBox="1">
              <a:spLocks/>
            </p:cNvSpPr>
            <p:nvPr/>
          </p:nvSpPr>
          <p:spPr>
            <a:xfrm>
              <a:off x="5784743" y="2960629"/>
              <a:ext cx="3534458" cy="380568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eaLnBrk="0" latinLnBrk="0" hangingPunct="0">
                <a:defRPr/>
              </a:pPr>
              <a:endParaRPr lang="ko-KR" altLang="en-US" b="1" kern="0" spc="-15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endParaRPr>
            </a:p>
          </p:txBody>
        </p:sp>
        <p:sp>
          <p:nvSpPr>
            <p:cNvPr id="166" name="제목 114"/>
            <p:cNvSpPr txBox="1">
              <a:spLocks/>
            </p:cNvSpPr>
            <p:nvPr/>
          </p:nvSpPr>
          <p:spPr>
            <a:xfrm>
              <a:off x="5439093" y="2964237"/>
              <a:ext cx="4215367" cy="357615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eaLnBrk="0" latinLnBrk="0" hangingPunct="0">
                <a:defRPr/>
              </a:pPr>
              <a:r>
                <a:rPr lang="ko-KR" altLang="en-US" sz="1400" kern="0" spc="-25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바이오산업시장 점유</a:t>
              </a:r>
              <a:endParaRPr lang="ko-KR" altLang="en-US" sz="1400" b="1" kern="0" spc="-25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5702406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80"/>
          <p:cNvGrpSpPr/>
          <p:nvPr/>
        </p:nvGrpSpPr>
        <p:grpSpPr>
          <a:xfrm rot="16200000">
            <a:off x="4966646" y="4692505"/>
            <a:ext cx="2722454" cy="353312"/>
            <a:chOff x="3522933" y="2998606"/>
            <a:chExt cx="3416900" cy="770347"/>
          </a:xfrm>
        </p:grpSpPr>
        <p:pic>
          <p:nvPicPr>
            <p:cNvPr id="282" name="Picture 5" descr="E:\PNG\화살표\화살살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522933" y="2998606"/>
              <a:ext cx="3416900" cy="770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3" name="Picture 5" descr="E:\PNG\화살표\화살살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522933" y="2998606"/>
              <a:ext cx="3416900" cy="770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4" name="Picture 5" descr="E:\PNG\화살표\화살살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522933" y="2998606"/>
              <a:ext cx="3416900" cy="770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" name="TextBox 173"/>
          <p:cNvSpPr txBox="1"/>
          <p:nvPr/>
        </p:nvSpPr>
        <p:spPr bwMode="auto">
          <a:xfrm>
            <a:off x="478159" y="242257"/>
            <a:ext cx="4174541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00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2. </a:t>
            </a:r>
            <a:r>
              <a:rPr lang="ko-KR" altLang="en-US" sz="300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미래산업 원천기술 확보</a:t>
            </a:r>
          </a:p>
        </p:txBody>
      </p:sp>
      <p:grpSp>
        <p:nvGrpSpPr>
          <p:cNvPr id="4" name="그룹 157"/>
          <p:cNvGrpSpPr/>
          <p:nvPr/>
        </p:nvGrpSpPr>
        <p:grpSpPr>
          <a:xfrm>
            <a:off x="6695666" y="481896"/>
            <a:ext cx="2034326" cy="333943"/>
            <a:chOff x="5957544" y="497136"/>
            <a:chExt cx="2034326" cy="333943"/>
          </a:xfrm>
        </p:grpSpPr>
        <p:sp>
          <p:nvSpPr>
            <p:cNvPr id="159" name="모서리가 둥근 직사각형 158"/>
            <p:cNvSpPr/>
            <p:nvPr/>
          </p:nvSpPr>
          <p:spPr>
            <a:xfrm>
              <a:off x="6035047" y="525727"/>
              <a:ext cx="812855" cy="25059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 w="952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160" name="Text Box 5"/>
            <p:cNvSpPr txBox="1">
              <a:spLocks noChangeArrowheads="1"/>
            </p:cNvSpPr>
            <p:nvPr/>
          </p:nvSpPr>
          <p:spPr bwMode="auto">
            <a:xfrm>
              <a:off x="6807082" y="507914"/>
              <a:ext cx="118478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latinLnBrk="0" hangingPunct="1">
                <a:defRPr/>
              </a:pPr>
              <a:r>
                <a:rPr lang="ko-KR" altLang="en-US" sz="1500" kern="0" spc="-90" dirty="0">
                  <a:gradFill>
                    <a:gsLst>
                      <a:gs pos="100000">
                        <a:srgbClr val="4F81BD">
                          <a:lumMod val="75000"/>
                        </a:srgbClr>
                      </a:gs>
                      <a:gs pos="100000">
                        <a:srgbClr val="00589A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미래성장동력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5957544" y="497136"/>
              <a:ext cx="9678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base">
                <a:spcAft>
                  <a:spcPct val="0"/>
                </a:spcAft>
                <a:buClr>
                  <a:prstClr val="black">
                    <a:lumMod val="85000"/>
                    <a:lumOff val="15000"/>
                  </a:prstClr>
                </a:buClr>
              </a:pPr>
              <a:r>
                <a:rPr kumimoji="1" lang="ko-KR" altLang="en-US" sz="1400" b="1" spc="-40" dirty="0">
                  <a:gradFill>
                    <a:gsLst>
                      <a:gs pos="100000">
                        <a:prstClr val="white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미래대비</a:t>
              </a:r>
            </a:p>
          </p:txBody>
        </p:sp>
      </p:grpSp>
      <p:grpSp>
        <p:nvGrpSpPr>
          <p:cNvPr id="5" name="그룹 141"/>
          <p:cNvGrpSpPr/>
          <p:nvPr/>
        </p:nvGrpSpPr>
        <p:grpSpPr>
          <a:xfrm>
            <a:off x="323528" y="1028246"/>
            <a:ext cx="8741788" cy="549717"/>
            <a:chOff x="323528" y="5798540"/>
            <a:chExt cx="8741788" cy="549717"/>
          </a:xfrm>
        </p:grpSpPr>
        <p:grpSp>
          <p:nvGrpSpPr>
            <p:cNvPr id="6" name="그룹 142"/>
            <p:cNvGrpSpPr/>
            <p:nvPr/>
          </p:nvGrpSpPr>
          <p:grpSpPr>
            <a:xfrm>
              <a:off x="323528" y="5798540"/>
              <a:ext cx="8741788" cy="549717"/>
              <a:chOff x="9525" y="336688"/>
              <a:chExt cx="4102220" cy="558662"/>
            </a:xfrm>
          </p:grpSpPr>
          <p:sp>
            <p:nvSpPr>
              <p:cNvPr id="138" name="직사각형 137"/>
              <p:cNvSpPr/>
              <p:nvPr/>
            </p:nvSpPr>
            <p:spPr bwMode="auto">
              <a:xfrm>
                <a:off x="12828" y="336688"/>
                <a:ext cx="4098917" cy="558662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kern="0">
                  <a:solidFill>
                    <a:srgbClr val="FFFF00"/>
                  </a:solidFill>
                  <a:latin typeface="HY헤드라인M"/>
                  <a:ea typeface="HY헤드라인M"/>
                </a:endParaRPr>
              </a:p>
            </p:txBody>
          </p:sp>
          <p:grpSp>
            <p:nvGrpSpPr>
              <p:cNvPr id="7" name="그룹 145"/>
              <p:cNvGrpSpPr/>
              <p:nvPr/>
            </p:nvGrpSpPr>
            <p:grpSpPr>
              <a:xfrm>
                <a:off x="9525" y="336688"/>
                <a:ext cx="3935812" cy="558662"/>
                <a:chOff x="130761" y="336688"/>
                <a:chExt cx="3814576" cy="558662"/>
              </a:xfrm>
            </p:grpSpPr>
            <p:cxnSp>
              <p:nvCxnSpPr>
                <p:cNvPr id="142" name="직선 연결선 141"/>
                <p:cNvCxnSpPr/>
                <p:nvPr/>
              </p:nvCxnSpPr>
              <p:spPr bwMode="auto">
                <a:xfrm flipH="1">
                  <a:off x="130761" y="336688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3" name="직선 연결선 142"/>
                <p:cNvCxnSpPr/>
                <p:nvPr/>
              </p:nvCxnSpPr>
              <p:spPr bwMode="auto">
                <a:xfrm flipH="1">
                  <a:off x="130761" y="895350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130" name="직사각형 129"/>
            <p:cNvSpPr/>
            <p:nvPr/>
          </p:nvSpPr>
          <p:spPr>
            <a:xfrm>
              <a:off x="366962" y="5838534"/>
              <a:ext cx="8424935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2600" b="1" kern="0" spc="-150" dirty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기후변화 대응과 산업 육성을 모두 이루겠습니다</a:t>
              </a:r>
              <a:r>
                <a:rPr lang="en-US" altLang="ko-KR" sz="2600" b="1" kern="0" spc="-150" dirty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9" name="그룹 1"/>
          <p:cNvGrpSpPr/>
          <p:nvPr/>
        </p:nvGrpSpPr>
        <p:grpSpPr>
          <a:xfrm>
            <a:off x="7524328" y="1058336"/>
            <a:ext cx="1130944" cy="458650"/>
            <a:chOff x="7648097" y="1079902"/>
            <a:chExt cx="994252" cy="403215"/>
          </a:xfrm>
        </p:grpSpPr>
        <p:pic>
          <p:nvPicPr>
            <p:cNvPr id="144" name="그림 14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7674" y="1079902"/>
              <a:ext cx="484675" cy="221157"/>
            </a:xfrm>
            <a:prstGeom prst="rect">
              <a:avLst/>
            </a:prstGeom>
          </p:spPr>
        </p:pic>
        <p:pic>
          <p:nvPicPr>
            <p:cNvPr id="145" name="그림 14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7674" y="1348086"/>
              <a:ext cx="484675" cy="135031"/>
            </a:xfrm>
            <a:prstGeom prst="rect">
              <a:avLst/>
            </a:prstGeom>
          </p:spPr>
        </p:pic>
        <p:pic>
          <p:nvPicPr>
            <p:cNvPr id="147" name="그림 14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8097" y="1238894"/>
              <a:ext cx="472315" cy="109191"/>
            </a:xfrm>
            <a:prstGeom prst="rect">
              <a:avLst/>
            </a:prstGeom>
          </p:spPr>
        </p:pic>
      </p:grpSp>
      <p:sp>
        <p:nvSpPr>
          <p:cNvPr id="150" name="모서리가 둥근 직사각형 8"/>
          <p:cNvSpPr/>
          <p:nvPr/>
        </p:nvSpPr>
        <p:spPr>
          <a:xfrm>
            <a:off x="1068720" y="3284984"/>
            <a:ext cx="5082494" cy="151216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rgbClr val="C0C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51" name="오각형 150"/>
          <p:cNvSpPr/>
          <p:nvPr/>
        </p:nvSpPr>
        <p:spPr>
          <a:xfrm>
            <a:off x="472542" y="3284984"/>
            <a:ext cx="1060922" cy="1512168"/>
          </a:xfrm>
          <a:prstGeom prst="homePlate">
            <a:avLst>
              <a:gd name="adj" fmla="val 36772"/>
            </a:avLst>
          </a:prstGeom>
          <a:solidFill>
            <a:srgbClr val="3F7CB3"/>
          </a:solidFill>
          <a:ln>
            <a:noFill/>
          </a:ln>
          <a:effectLst>
            <a:outerShdw blurRad="38100" dist="127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-윤고딕340" panose="02030504000101010101" pitchFamily="18" charset="-127"/>
              <a:ea typeface="-윤고딕340" panose="02030504000101010101" pitchFamily="18" charset="-127"/>
            </a:endParaRPr>
          </a:p>
        </p:txBody>
      </p:sp>
      <p:sp>
        <p:nvSpPr>
          <p:cNvPr id="152" name="자유형 151"/>
          <p:cNvSpPr/>
          <p:nvPr/>
        </p:nvSpPr>
        <p:spPr>
          <a:xfrm>
            <a:off x="472543" y="3284984"/>
            <a:ext cx="643073" cy="1584176"/>
          </a:xfrm>
          <a:custGeom>
            <a:avLst/>
            <a:gdLst>
              <a:gd name="connsiteX0" fmla="*/ 0 w 922421"/>
              <a:gd name="connsiteY0" fmla="*/ 409074 h 409074"/>
              <a:gd name="connsiteX1" fmla="*/ 922421 w 922421"/>
              <a:gd name="connsiteY1" fmla="*/ 0 h 409074"/>
              <a:gd name="connsiteX2" fmla="*/ 0 w 922421"/>
              <a:gd name="connsiteY2" fmla="*/ 0 h 409074"/>
              <a:gd name="connsiteX3" fmla="*/ 0 w 922421"/>
              <a:gd name="connsiteY3" fmla="*/ 409074 h 40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421" h="409074">
                <a:moveTo>
                  <a:pt x="0" y="409074"/>
                </a:moveTo>
                <a:lnTo>
                  <a:pt x="922421" y="0"/>
                </a:lnTo>
                <a:lnTo>
                  <a:pt x="0" y="0"/>
                </a:lnTo>
                <a:lnTo>
                  <a:pt x="0" y="409074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10000"/>
                </a:schemeClr>
              </a:gs>
              <a:gs pos="0">
                <a:schemeClr val="bg1">
                  <a:alpha val="27000"/>
                </a:schemeClr>
              </a:gs>
            </a:gsLst>
            <a:lin ang="9000000" scaled="0"/>
          </a:gradFill>
          <a:ln w="1587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3" name="제목 114"/>
          <p:cNvSpPr txBox="1">
            <a:spLocks/>
          </p:cNvSpPr>
          <p:nvPr/>
        </p:nvSpPr>
        <p:spPr>
          <a:xfrm>
            <a:off x="444612" y="3742911"/>
            <a:ext cx="915906" cy="648072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ko-KR" altLang="en-US" b="1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기술</a:t>
            </a:r>
            <a:r>
              <a:rPr lang="en-US" altLang="ko-KR" b="1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/>
            </a:r>
            <a:br>
              <a:rPr lang="en-US" altLang="ko-KR" b="1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</a:br>
            <a:r>
              <a:rPr lang="ko-KR" altLang="en-US" b="1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혁신</a:t>
            </a:r>
          </a:p>
        </p:txBody>
      </p:sp>
      <p:sp>
        <p:nvSpPr>
          <p:cNvPr id="248" name="직사각형 247"/>
          <p:cNvSpPr/>
          <p:nvPr/>
        </p:nvSpPr>
        <p:spPr>
          <a:xfrm>
            <a:off x="1430024" y="3485688"/>
            <a:ext cx="44133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2075" indent="-92075" defTabSz="1330325" eaLnBrk="0" latinLnBrk="0" hangingPunct="0">
              <a:buSzPct val="100000"/>
              <a:buFont typeface="Arial" panose="020B0604020202020204" pitchFamily="34" charset="0"/>
              <a:buChar char="•"/>
              <a:defRPr/>
            </a:pPr>
            <a:r>
              <a:rPr lang="ko-KR" altLang="en-US" sz="1600" b="1" kern="0" spc="-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en-US" sz="1600" b="1" kern="0" spc="-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세계시장 선점이 가능한 핵심기술과 산업모델 </a:t>
            </a:r>
            <a:r>
              <a:rPr lang="ko-KR" altLang="en-US" sz="1600" b="1" kern="0" spc="-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개발</a:t>
            </a:r>
          </a:p>
        </p:txBody>
      </p:sp>
      <p:sp>
        <p:nvSpPr>
          <p:cNvPr id="255" name="모서리가 둥근 직사각형 8"/>
          <p:cNvSpPr/>
          <p:nvPr/>
        </p:nvSpPr>
        <p:spPr>
          <a:xfrm>
            <a:off x="1068720" y="4941168"/>
            <a:ext cx="5082494" cy="151216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rgbClr val="C0C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56" name="오각형 255"/>
          <p:cNvSpPr/>
          <p:nvPr/>
        </p:nvSpPr>
        <p:spPr>
          <a:xfrm>
            <a:off x="472542" y="4941168"/>
            <a:ext cx="1060922" cy="1512168"/>
          </a:xfrm>
          <a:prstGeom prst="homePlate">
            <a:avLst>
              <a:gd name="adj" fmla="val 36772"/>
            </a:avLst>
          </a:prstGeom>
          <a:solidFill>
            <a:srgbClr val="5098A2"/>
          </a:solidFill>
          <a:ln>
            <a:noFill/>
          </a:ln>
          <a:effectLst>
            <a:outerShdw blurRad="38100" dist="127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-윤고딕340" panose="02030504000101010101" pitchFamily="18" charset="-127"/>
              <a:ea typeface="-윤고딕340" panose="02030504000101010101" pitchFamily="18" charset="-127"/>
            </a:endParaRPr>
          </a:p>
        </p:txBody>
      </p:sp>
      <p:sp>
        <p:nvSpPr>
          <p:cNvPr id="257" name="자유형 256"/>
          <p:cNvSpPr/>
          <p:nvPr/>
        </p:nvSpPr>
        <p:spPr>
          <a:xfrm>
            <a:off x="472543" y="4941168"/>
            <a:ext cx="643073" cy="1584176"/>
          </a:xfrm>
          <a:custGeom>
            <a:avLst/>
            <a:gdLst>
              <a:gd name="connsiteX0" fmla="*/ 0 w 922421"/>
              <a:gd name="connsiteY0" fmla="*/ 409074 h 409074"/>
              <a:gd name="connsiteX1" fmla="*/ 922421 w 922421"/>
              <a:gd name="connsiteY1" fmla="*/ 0 h 409074"/>
              <a:gd name="connsiteX2" fmla="*/ 0 w 922421"/>
              <a:gd name="connsiteY2" fmla="*/ 0 h 409074"/>
              <a:gd name="connsiteX3" fmla="*/ 0 w 922421"/>
              <a:gd name="connsiteY3" fmla="*/ 409074 h 40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421" h="409074">
                <a:moveTo>
                  <a:pt x="0" y="409074"/>
                </a:moveTo>
                <a:lnTo>
                  <a:pt x="922421" y="0"/>
                </a:lnTo>
                <a:lnTo>
                  <a:pt x="0" y="0"/>
                </a:lnTo>
                <a:lnTo>
                  <a:pt x="0" y="409074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10000"/>
                </a:schemeClr>
              </a:gs>
              <a:gs pos="0">
                <a:schemeClr val="bg1">
                  <a:alpha val="27000"/>
                </a:schemeClr>
              </a:gs>
            </a:gsLst>
            <a:lin ang="9000000" scaled="0"/>
          </a:gradFill>
          <a:ln w="1587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59" name="직사각형 258"/>
          <p:cNvSpPr/>
          <p:nvPr/>
        </p:nvSpPr>
        <p:spPr>
          <a:xfrm>
            <a:off x="1430024" y="5021108"/>
            <a:ext cx="45416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2075" indent="-92075" defTabSz="1330325" eaLnBrk="0" latinLnBrk="0" hangingPunct="0">
              <a:buSzPct val="100000"/>
              <a:buFont typeface="Arial" panose="020B0604020202020204" pitchFamily="34" charset="0"/>
              <a:buChar char="•"/>
              <a:defRPr/>
            </a:pPr>
            <a:r>
              <a:rPr lang="ko-KR" altLang="en-US" sz="1600" b="1" kern="0" spc="-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en-US" sz="1600" b="1" kern="0" spc="-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제로에너지 빌딩</a:t>
            </a:r>
            <a:r>
              <a:rPr lang="en-US" altLang="ko-KR" sz="1600" b="1" kern="0" spc="-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, </a:t>
            </a:r>
            <a:r>
              <a:rPr lang="ko-KR" altLang="en-US" sz="1600" b="1" kern="0" spc="-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친환경 에너지타운 등을 통한 실증</a:t>
            </a:r>
            <a:endParaRPr lang="ko-KR" altLang="en-US" sz="1600" b="1" kern="0" spc="-5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</p:txBody>
      </p:sp>
      <p:sp>
        <p:nvSpPr>
          <p:cNvPr id="260" name="직사각형 259"/>
          <p:cNvSpPr/>
          <p:nvPr/>
        </p:nvSpPr>
        <p:spPr>
          <a:xfrm>
            <a:off x="1430024" y="5834096"/>
            <a:ext cx="39581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2075" indent="-92075" defTabSz="1330325" eaLnBrk="0" latinLnBrk="0" hangingPunct="0">
              <a:buSzPct val="100000"/>
              <a:buFont typeface="Arial" panose="020B0604020202020204" pitchFamily="34" charset="0"/>
              <a:buChar char="•"/>
              <a:defRPr/>
            </a:pPr>
            <a:r>
              <a:rPr lang="ko-KR" altLang="en-US" sz="1600" b="1" kern="0" spc="-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 민간주도 시장 형성을 위한 산업 인프라 구축</a:t>
            </a:r>
          </a:p>
        </p:txBody>
      </p:sp>
      <p:sp>
        <p:nvSpPr>
          <p:cNvPr id="261" name="직사각형 260"/>
          <p:cNvSpPr/>
          <p:nvPr/>
        </p:nvSpPr>
        <p:spPr>
          <a:xfrm>
            <a:off x="1563171" y="5292416"/>
            <a:ext cx="42947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330325" eaLnBrk="0" latinLnBrk="0" hangingPunct="0">
              <a:buSzPct val="100000"/>
              <a:defRPr/>
            </a:pPr>
            <a:r>
              <a:rPr lang="en-US" altLang="ko-KR" sz="1200" b="1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- </a:t>
            </a:r>
            <a:r>
              <a:rPr lang="ko-KR" altLang="en-US" sz="1200" b="1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기후변화</a:t>
            </a:r>
            <a:r>
              <a:rPr lang="en-US" altLang="ko-KR" sz="1200" b="1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en-US" sz="1200" b="1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신기술의 </a:t>
            </a:r>
            <a:r>
              <a:rPr lang="ko-KR" altLang="en-US" sz="1200" b="1" kern="0" dirty="0" err="1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생활속</a:t>
            </a:r>
            <a:r>
              <a:rPr lang="ko-KR" altLang="en-US" sz="1200" b="1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 체감 향상 및 상용화 모델 조기 발굴</a:t>
            </a:r>
            <a:endParaRPr lang="en-US" altLang="ko-KR" sz="1200" b="1" kern="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</p:txBody>
      </p:sp>
      <p:sp>
        <p:nvSpPr>
          <p:cNvPr id="262" name="직사각형 261"/>
          <p:cNvSpPr/>
          <p:nvPr/>
        </p:nvSpPr>
        <p:spPr>
          <a:xfrm>
            <a:off x="1563171" y="5527453"/>
            <a:ext cx="46858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330325" eaLnBrk="0" latinLnBrk="0" hangingPunct="0">
              <a:buSzPct val="100000"/>
              <a:defRPr/>
            </a:pPr>
            <a:r>
              <a:rPr lang="en-US" altLang="ko-KR" sz="1200" b="1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- </a:t>
            </a:r>
            <a:r>
              <a:rPr lang="ko-KR" altLang="en-US" sz="1200" b="1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친</a:t>
            </a:r>
            <a:r>
              <a:rPr lang="ko-KR" altLang="en-US" sz="1200" b="1" kern="0" spc="-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환경에너지타운 </a:t>
            </a:r>
            <a:r>
              <a:rPr lang="en-US" altLang="ko-KR" sz="1200" b="1" kern="0" spc="-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(</a:t>
            </a:r>
            <a:r>
              <a:rPr lang="en-US" altLang="ko-KR" sz="1200" b="1" kern="0" spc="-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+mn-ea"/>
              </a:rPr>
              <a:t>’</a:t>
            </a:r>
            <a:r>
              <a:rPr lang="en-US" altLang="ko-KR" sz="1200" b="1" kern="0" spc="-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15~)</a:t>
            </a:r>
            <a:r>
              <a:rPr lang="ko-KR" altLang="en-US" sz="1200" b="1" kern="0" spc="-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en-US" altLang="ko-KR" sz="1200" b="1" kern="0" spc="-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: </a:t>
            </a:r>
            <a:r>
              <a:rPr lang="ko-KR" altLang="en-US" sz="1200" b="1" kern="0" spc="-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진천</a:t>
            </a:r>
            <a:r>
              <a:rPr lang="en-US" altLang="ko-KR" sz="1200" b="1" kern="0" spc="-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(</a:t>
            </a:r>
            <a:r>
              <a:rPr lang="ko-KR" altLang="en-US" sz="1200" b="1" kern="0" spc="-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융합</a:t>
            </a:r>
            <a:r>
              <a:rPr lang="en-US" altLang="ko-KR" sz="1200" b="1" kern="0" spc="-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) / </a:t>
            </a:r>
            <a:r>
              <a:rPr lang="ko-KR" altLang="en-US" sz="1200" b="1" kern="0" spc="-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광주</a:t>
            </a:r>
            <a:r>
              <a:rPr lang="en-US" altLang="ko-KR" sz="1200" b="1" kern="0" spc="-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(</a:t>
            </a:r>
            <a:r>
              <a:rPr lang="ko-KR" altLang="en-US" sz="1200" b="1" kern="0" spc="-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태양광</a:t>
            </a:r>
            <a:r>
              <a:rPr lang="en-US" altLang="ko-KR" sz="1200" b="1" kern="0" spc="-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) / </a:t>
            </a:r>
            <a:r>
              <a:rPr lang="ko-KR" altLang="en-US" sz="1200" b="1" kern="0" spc="-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홍천</a:t>
            </a:r>
            <a:r>
              <a:rPr lang="en-US" altLang="ko-KR" sz="1200" b="1" kern="0" spc="-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(</a:t>
            </a:r>
            <a:r>
              <a:rPr lang="ko-KR" altLang="en-US" sz="1200" b="1" kern="0" spc="-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축산폐기물</a:t>
            </a:r>
            <a:r>
              <a:rPr lang="en-US" altLang="ko-KR" sz="1200" b="1" kern="0" spc="-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)</a:t>
            </a:r>
          </a:p>
        </p:txBody>
      </p:sp>
      <p:sp>
        <p:nvSpPr>
          <p:cNvPr id="263" name="직사각형 262"/>
          <p:cNvSpPr/>
          <p:nvPr/>
        </p:nvSpPr>
        <p:spPr>
          <a:xfrm>
            <a:off x="1563171" y="6111967"/>
            <a:ext cx="3757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330325" eaLnBrk="0" latinLnBrk="0" hangingPunct="0">
              <a:buSzPct val="100000"/>
              <a:defRPr/>
            </a:pPr>
            <a:r>
              <a:rPr lang="en-US" altLang="ko-KR" sz="1200" b="1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-  </a:t>
            </a:r>
            <a:r>
              <a:rPr lang="ko-KR" altLang="en-US" sz="1200" b="1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유료 </a:t>
            </a:r>
            <a:r>
              <a:rPr lang="ko-KR" altLang="en-US" sz="1200" b="1" kern="0" dirty="0" err="1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전기차</a:t>
            </a:r>
            <a:r>
              <a:rPr lang="ko-KR" altLang="en-US" sz="1200" b="1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 충전소 확충</a:t>
            </a:r>
            <a:r>
              <a:rPr lang="en-US" altLang="ko-KR" sz="1200" b="1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(</a:t>
            </a:r>
            <a:r>
              <a:rPr lang="ko-KR" altLang="en-US" sz="1200" b="1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제주</a:t>
            </a:r>
            <a:r>
              <a:rPr lang="en-US" altLang="ko-KR" sz="1200" b="1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), </a:t>
            </a:r>
            <a:r>
              <a:rPr lang="ko-KR" altLang="en-US" sz="1200" b="1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배터리 리스사업 추진</a:t>
            </a:r>
          </a:p>
        </p:txBody>
      </p:sp>
      <p:sp>
        <p:nvSpPr>
          <p:cNvPr id="264" name="모서리가 둥근 직사각형 8"/>
          <p:cNvSpPr/>
          <p:nvPr/>
        </p:nvSpPr>
        <p:spPr>
          <a:xfrm>
            <a:off x="1673804" y="3899111"/>
            <a:ext cx="1399419" cy="72937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rgbClr val="DDDDD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65" name="모서리가 둥근 직사각형 8"/>
          <p:cNvSpPr/>
          <p:nvPr/>
        </p:nvSpPr>
        <p:spPr>
          <a:xfrm>
            <a:off x="1673804" y="3899111"/>
            <a:ext cx="1409733" cy="227857"/>
          </a:xfrm>
          <a:prstGeom prst="roundRect">
            <a:avLst>
              <a:gd name="adj" fmla="val 0"/>
            </a:avLst>
          </a:prstGeom>
          <a:solidFill>
            <a:srgbClr val="DDDDDD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676113" y="3875237"/>
            <a:ext cx="13810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200" spc="-10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청정에너지시장 창출</a:t>
            </a:r>
            <a:endParaRPr lang="en-US" altLang="ko-KR" sz="1200" spc="-100" dirty="0">
              <a:gradFill>
                <a:gsLst>
                  <a:gs pos="100000">
                    <a:srgbClr val="000000"/>
                  </a:gs>
                  <a:gs pos="100000">
                    <a:srgbClr val="BBE0E3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276" name="직사각형 275"/>
          <p:cNvSpPr/>
          <p:nvPr/>
        </p:nvSpPr>
        <p:spPr>
          <a:xfrm>
            <a:off x="1683054" y="4143278"/>
            <a:ext cx="125867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2075" indent="-92075" defTabSz="1330325" eaLnBrk="0" latinLnBrk="0" hangingPunct="0">
              <a:buSzPct val="100000"/>
              <a:buFont typeface="Arial" panose="020B0604020202020204" pitchFamily="34" charset="0"/>
              <a:buChar char="•"/>
              <a:defRPr/>
            </a:pPr>
            <a:r>
              <a:rPr lang="ko-KR" altLang="en-US" sz="1100" b="1" kern="0" spc="-1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태양전지</a:t>
            </a:r>
            <a:r>
              <a:rPr lang="en-US" altLang="ko-KR" sz="1100" b="1" kern="0" spc="-1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, </a:t>
            </a:r>
            <a:r>
              <a:rPr lang="ko-KR" altLang="en-US" sz="1100" b="1" kern="0" spc="-1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연료전지</a:t>
            </a:r>
          </a:p>
        </p:txBody>
      </p:sp>
      <p:sp>
        <p:nvSpPr>
          <p:cNvPr id="277" name="직사각형 276"/>
          <p:cNvSpPr/>
          <p:nvPr/>
        </p:nvSpPr>
        <p:spPr>
          <a:xfrm>
            <a:off x="1683054" y="4353973"/>
            <a:ext cx="104708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2075" indent="-92075" defTabSz="1330325" eaLnBrk="0" latinLnBrk="0" hangingPunct="0">
              <a:buSzPct val="100000"/>
              <a:buFont typeface="Arial" panose="020B0604020202020204" pitchFamily="34" charset="0"/>
              <a:buChar char="•"/>
              <a:defRPr/>
            </a:pPr>
            <a:r>
              <a:rPr lang="ko-KR" altLang="en-US" sz="1100" b="1" kern="0" dirty="0" err="1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바이오에너지</a:t>
            </a:r>
            <a:endParaRPr lang="ko-KR" altLang="en-US" sz="1100" b="1" kern="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</p:txBody>
      </p:sp>
      <p:sp>
        <p:nvSpPr>
          <p:cNvPr id="287" name="모서리가 둥근 직사각형 8"/>
          <p:cNvSpPr/>
          <p:nvPr/>
        </p:nvSpPr>
        <p:spPr>
          <a:xfrm>
            <a:off x="6588224" y="3284984"/>
            <a:ext cx="2094031" cy="316835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rgbClr val="C0C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>
              <a:solidFill>
                <a:srgbClr val="FFFFFF"/>
              </a:solidFill>
              <a:cs typeface="Arial" pitchFamily="34" charset="0"/>
            </a:endParaRPr>
          </a:p>
        </p:txBody>
      </p:sp>
      <p:grpSp>
        <p:nvGrpSpPr>
          <p:cNvPr id="10" name="그룹 287"/>
          <p:cNvGrpSpPr/>
          <p:nvPr/>
        </p:nvGrpSpPr>
        <p:grpSpPr>
          <a:xfrm>
            <a:off x="6715140" y="3429000"/>
            <a:ext cx="1928826" cy="423469"/>
            <a:chOff x="3943100" y="6076632"/>
            <a:chExt cx="863094" cy="423469"/>
          </a:xfrm>
        </p:grpSpPr>
        <p:grpSp>
          <p:nvGrpSpPr>
            <p:cNvPr id="12" name="그룹 288"/>
            <p:cNvGrpSpPr/>
            <p:nvPr/>
          </p:nvGrpSpPr>
          <p:grpSpPr>
            <a:xfrm>
              <a:off x="3943100" y="6076632"/>
              <a:ext cx="863093" cy="423469"/>
              <a:chOff x="7237297" y="896950"/>
              <a:chExt cx="863093" cy="478382"/>
            </a:xfrm>
          </p:grpSpPr>
          <p:sp>
            <p:nvSpPr>
              <p:cNvPr id="291" name="육각형 290"/>
              <p:cNvSpPr/>
              <p:nvPr/>
            </p:nvSpPr>
            <p:spPr>
              <a:xfrm>
                <a:off x="7237297" y="898753"/>
                <a:ext cx="863093" cy="476579"/>
              </a:xfrm>
              <a:prstGeom prst="hexagon">
                <a:avLst/>
              </a:prstGeom>
              <a:solidFill>
                <a:srgbClr val="0070C0"/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>
                  <a:solidFill>
                    <a:prstClr val="black"/>
                  </a:solidFill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292" name="자유형 291"/>
              <p:cNvSpPr/>
              <p:nvPr/>
            </p:nvSpPr>
            <p:spPr>
              <a:xfrm>
                <a:off x="7238859" y="896950"/>
                <a:ext cx="810029" cy="477075"/>
              </a:xfrm>
              <a:custGeom>
                <a:avLst/>
                <a:gdLst>
                  <a:gd name="connsiteX0" fmla="*/ 0 w 1745673"/>
                  <a:gd name="connsiteY0" fmla="*/ 1282535 h 1282535"/>
                  <a:gd name="connsiteX1" fmla="*/ 1745673 w 1745673"/>
                  <a:gd name="connsiteY1" fmla="*/ 665018 h 1282535"/>
                  <a:gd name="connsiteX2" fmla="*/ 1389413 w 1745673"/>
                  <a:gd name="connsiteY2" fmla="*/ 0 h 1282535"/>
                  <a:gd name="connsiteX3" fmla="*/ 23750 w 1745673"/>
                  <a:gd name="connsiteY3" fmla="*/ 0 h 1282535"/>
                  <a:gd name="connsiteX4" fmla="*/ 0 w 1745673"/>
                  <a:gd name="connsiteY4" fmla="*/ 1282535 h 1282535"/>
                  <a:gd name="connsiteX0" fmla="*/ 0 w 1389413"/>
                  <a:gd name="connsiteY0" fmla="*/ 1282535 h 1282535"/>
                  <a:gd name="connsiteX1" fmla="*/ 1389413 w 1389413"/>
                  <a:gd name="connsiteY1" fmla="*/ 0 h 1282535"/>
                  <a:gd name="connsiteX2" fmla="*/ 23750 w 1389413"/>
                  <a:gd name="connsiteY2" fmla="*/ 0 h 1282535"/>
                  <a:gd name="connsiteX3" fmla="*/ 0 w 1389413"/>
                  <a:gd name="connsiteY3" fmla="*/ 1282535 h 1282535"/>
                  <a:gd name="connsiteX0" fmla="*/ 0 w 1389413"/>
                  <a:gd name="connsiteY0" fmla="*/ 1282535 h 1282535"/>
                  <a:gd name="connsiteX1" fmla="*/ 1389413 w 1389413"/>
                  <a:gd name="connsiteY1" fmla="*/ 0 h 1282535"/>
                  <a:gd name="connsiteX2" fmla="*/ 405061 w 1389413"/>
                  <a:gd name="connsiteY2" fmla="*/ 0 h 1282535"/>
                  <a:gd name="connsiteX3" fmla="*/ 0 w 1389413"/>
                  <a:gd name="connsiteY3" fmla="*/ 1282535 h 1282535"/>
                  <a:gd name="connsiteX0" fmla="*/ 0 w 1308530"/>
                  <a:gd name="connsiteY0" fmla="*/ 681681 h 681681"/>
                  <a:gd name="connsiteX1" fmla="*/ 1308530 w 1308530"/>
                  <a:gd name="connsiteY1" fmla="*/ 0 h 681681"/>
                  <a:gd name="connsiteX2" fmla="*/ 324178 w 1308530"/>
                  <a:gd name="connsiteY2" fmla="*/ 0 h 681681"/>
                  <a:gd name="connsiteX3" fmla="*/ 0 w 1308530"/>
                  <a:gd name="connsiteY3" fmla="*/ 681681 h 681681"/>
                  <a:gd name="connsiteX0" fmla="*/ 0 w 1308530"/>
                  <a:gd name="connsiteY0" fmla="*/ 681681 h 681681"/>
                  <a:gd name="connsiteX1" fmla="*/ 703634 w 1308530"/>
                  <a:gd name="connsiteY1" fmla="*/ 305392 h 681681"/>
                  <a:gd name="connsiteX2" fmla="*/ 1308530 w 1308530"/>
                  <a:gd name="connsiteY2" fmla="*/ 0 h 681681"/>
                  <a:gd name="connsiteX3" fmla="*/ 324178 w 1308530"/>
                  <a:gd name="connsiteY3" fmla="*/ 0 h 681681"/>
                  <a:gd name="connsiteX4" fmla="*/ 0 w 1308530"/>
                  <a:gd name="connsiteY4" fmla="*/ 681681 h 681681"/>
                  <a:gd name="connsiteX0" fmla="*/ 0 w 1308530"/>
                  <a:gd name="connsiteY0" fmla="*/ 681681 h 975576"/>
                  <a:gd name="connsiteX1" fmla="*/ 160555 w 1308530"/>
                  <a:gd name="connsiteY1" fmla="*/ 975576 h 975576"/>
                  <a:gd name="connsiteX2" fmla="*/ 1308530 w 1308530"/>
                  <a:gd name="connsiteY2" fmla="*/ 0 h 975576"/>
                  <a:gd name="connsiteX3" fmla="*/ 324178 w 1308530"/>
                  <a:gd name="connsiteY3" fmla="*/ 0 h 975576"/>
                  <a:gd name="connsiteX4" fmla="*/ 0 w 1308530"/>
                  <a:gd name="connsiteY4" fmla="*/ 681681 h 975576"/>
                  <a:gd name="connsiteX0" fmla="*/ 0 w 1316041"/>
                  <a:gd name="connsiteY0" fmla="*/ 681681 h 975576"/>
                  <a:gd name="connsiteX1" fmla="*/ 160555 w 1316041"/>
                  <a:gd name="connsiteY1" fmla="*/ 975576 h 975576"/>
                  <a:gd name="connsiteX2" fmla="*/ 1308530 w 1316041"/>
                  <a:gd name="connsiteY2" fmla="*/ 0 h 975576"/>
                  <a:gd name="connsiteX3" fmla="*/ 1316041 w 1316041"/>
                  <a:gd name="connsiteY3" fmla="*/ 4965 h 975576"/>
                  <a:gd name="connsiteX4" fmla="*/ 324178 w 1316041"/>
                  <a:gd name="connsiteY4" fmla="*/ 0 h 975576"/>
                  <a:gd name="connsiteX5" fmla="*/ 0 w 1316041"/>
                  <a:gd name="connsiteY5" fmla="*/ 681681 h 975576"/>
                  <a:gd name="connsiteX0" fmla="*/ 0 w 1316041"/>
                  <a:gd name="connsiteY0" fmla="*/ 681681 h 975576"/>
                  <a:gd name="connsiteX1" fmla="*/ 160555 w 1316041"/>
                  <a:gd name="connsiteY1" fmla="*/ 975576 h 975576"/>
                  <a:gd name="connsiteX2" fmla="*/ 1308530 w 1316041"/>
                  <a:gd name="connsiteY2" fmla="*/ 0 h 975576"/>
                  <a:gd name="connsiteX3" fmla="*/ 1316041 w 1316041"/>
                  <a:gd name="connsiteY3" fmla="*/ 4965 h 975576"/>
                  <a:gd name="connsiteX4" fmla="*/ 144819 w 1316041"/>
                  <a:gd name="connsiteY4" fmla="*/ 43152 h 975576"/>
                  <a:gd name="connsiteX5" fmla="*/ 0 w 1316041"/>
                  <a:gd name="connsiteY5" fmla="*/ 681681 h 975576"/>
                  <a:gd name="connsiteX0" fmla="*/ 0 w 1316041"/>
                  <a:gd name="connsiteY0" fmla="*/ 681681 h 1191337"/>
                  <a:gd name="connsiteX1" fmla="*/ 149345 w 1316041"/>
                  <a:gd name="connsiteY1" fmla="*/ 1191337 h 1191337"/>
                  <a:gd name="connsiteX2" fmla="*/ 1308530 w 1316041"/>
                  <a:gd name="connsiteY2" fmla="*/ 0 h 1191337"/>
                  <a:gd name="connsiteX3" fmla="*/ 1316041 w 1316041"/>
                  <a:gd name="connsiteY3" fmla="*/ 4965 h 1191337"/>
                  <a:gd name="connsiteX4" fmla="*/ 144819 w 1316041"/>
                  <a:gd name="connsiteY4" fmla="*/ 43152 h 1191337"/>
                  <a:gd name="connsiteX5" fmla="*/ 0 w 1316041"/>
                  <a:gd name="connsiteY5" fmla="*/ 681681 h 1191337"/>
                  <a:gd name="connsiteX0" fmla="*/ 0 w 1360881"/>
                  <a:gd name="connsiteY0" fmla="*/ 681681 h 1191337"/>
                  <a:gd name="connsiteX1" fmla="*/ 194185 w 1360881"/>
                  <a:gd name="connsiteY1" fmla="*/ 1191337 h 1191337"/>
                  <a:gd name="connsiteX2" fmla="*/ 1353370 w 1360881"/>
                  <a:gd name="connsiteY2" fmla="*/ 0 h 1191337"/>
                  <a:gd name="connsiteX3" fmla="*/ 1360881 w 1360881"/>
                  <a:gd name="connsiteY3" fmla="*/ 4965 h 1191337"/>
                  <a:gd name="connsiteX4" fmla="*/ 189659 w 1360881"/>
                  <a:gd name="connsiteY4" fmla="*/ 43152 h 1191337"/>
                  <a:gd name="connsiteX5" fmla="*/ 0 w 1360881"/>
                  <a:gd name="connsiteY5" fmla="*/ 681681 h 1191337"/>
                  <a:gd name="connsiteX0" fmla="*/ 0 w 1360881"/>
                  <a:gd name="connsiteY0" fmla="*/ 715927 h 1225583"/>
                  <a:gd name="connsiteX1" fmla="*/ 194185 w 1360881"/>
                  <a:gd name="connsiteY1" fmla="*/ 1225583 h 1225583"/>
                  <a:gd name="connsiteX2" fmla="*/ 1353370 w 1360881"/>
                  <a:gd name="connsiteY2" fmla="*/ 34246 h 1225583"/>
                  <a:gd name="connsiteX3" fmla="*/ 1360881 w 1360881"/>
                  <a:gd name="connsiteY3" fmla="*/ 39211 h 1225583"/>
                  <a:gd name="connsiteX4" fmla="*/ 250734 w 1360881"/>
                  <a:gd name="connsiteY4" fmla="*/ 0 h 1225583"/>
                  <a:gd name="connsiteX5" fmla="*/ 0 w 1360881"/>
                  <a:gd name="connsiteY5" fmla="*/ 715927 h 1225583"/>
                  <a:gd name="connsiteX0" fmla="*/ 0 w 1384374"/>
                  <a:gd name="connsiteY0" fmla="*/ 721865 h 1231521"/>
                  <a:gd name="connsiteX1" fmla="*/ 194185 w 1384374"/>
                  <a:gd name="connsiteY1" fmla="*/ 1231521 h 1231521"/>
                  <a:gd name="connsiteX2" fmla="*/ 1353370 w 1384374"/>
                  <a:gd name="connsiteY2" fmla="*/ 40184 h 1231521"/>
                  <a:gd name="connsiteX3" fmla="*/ 1384374 w 1384374"/>
                  <a:gd name="connsiteY3" fmla="*/ 0 h 1231521"/>
                  <a:gd name="connsiteX4" fmla="*/ 250734 w 1384374"/>
                  <a:gd name="connsiteY4" fmla="*/ 5938 h 1231521"/>
                  <a:gd name="connsiteX5" fmla="*/ 0 w 1384374"/>
                  <a:gd name="connsiteY5" fmla="*/ 721865 h 1231521"/>
                  <a:gd name="connsiteX0" fmla="*/ 0 w 1384374"/>
                  <a:gd name="connsiteY0" fmla="*/ 721865 h 1231521"/>
                  <a:gd name="connsiteX1" fmla="*/ 194185 w 1384374"/>
                  <a:gd name="connsiteY1" fmla="*/ 1231521 h 1231521"/>
                  <a:gd name="connsiteX2" fmla="*/ 1353370 w 1384374"/>
                  <a:gd name="connsiteY2" fmla="*/ 40184 h 1231521"/>
                  <a:gd name="connsiteX3" fmla="*/ 1384374 w 1384374"/>
                  <a:gd name="connsiteY3" fmla="*/ 0 h 1231521"/>
                  <a:gd name="connsiteX4" fmla="*/ 208451 w 1384374"/>
                  <a:gd name="connsiteY4" fmla="*/ 27795 h 1231521"/>
                  <a:gd name="connsiteX5" fmla="*/ 0 w 1384374"/>
                  <a:gd name="connsiteY5" fmla="*/ 721865 h 1231521"/>
                  <a:gd name="connsiteX0" fmla="*/ 0 w 1384374"/>
                  <a:gd name="connsiteY0" fmla="*/ 721865 h 1231521"/>
                  <a:gd name="connsiteX1" fmla="*/ 194185 w 1384374"/>
                  <a:gd name="connsiteY1" fmla="*/ 1231521 h 1231521"/>
                  <a:gd name="connsiteX2" fmla="*/ 1353370 w 1384374"/>
                  <a:gd name="connsiteY2" fmla="*/ 40184 h 1231521"/>
                  <a:gd name="connsiteX3" fmla="*/ 1384374 w 1384374"/>
                  <a:gd name="connsiteY3" fmla="*/ 0 h 1231521"/>
                  <a:gd name="connsiteX4" fmla="*/ 229592 w 1384374"/>
                  <a:gd name="connsiteY4" fmla="*/ 16868 h 1231521"/>
                  <a:gd name="connsiteX5" fmla="*/ 0 w 1384374"/>
                  <a:gd name="connsiteY5" fmla="*/ 721865 h 1231521"/>
                  <a:gd name="connsiteX0" fmla="*/ 0 w 1384374"/>
                  <a:gd name="connsiteY0" fmla="*/ 721865 h 1231521"/>
                  <a:gd name="connsiteX1" fmla="*/ 194185 w 1384374"/>
                  <a:gd name="connsiteY1" fmla="*/ 1231521 h 1231521"/>
                  <a:gd name="connsiteX2" fmla="*/ 1384374 w 1384374"/>
                  <a:gd name="connsiteY2" fmla="*/ 0 h 1231521"/>
                  <a:gd name="connsiteX3" fmla="*/ 229592 w 1384374"/>
                  <a:gd name="connsiteY3" fmla="*/ 16868 h 1231521"/>
                  <a:gd name="connsiteX4" fmla="*/ 0 w 1384374"/>
                  <a:gd name="connsiteY4" fmla="*/ 721865 h 1231521"/>
                  <a:gd name="connsiteX0" fmla="*/ 0 w 1370280"/>
                  <a:gd name="connsiteY0" fmla="*/ 704997 h 1214653"/>
                  <a:gd name="connsiteX1" fmla="*/ 194185 w 1370280"/>
                  <a:gd name="connsiteY1" fmla="*/ 1214653 h 1214653"/>
                  <a:gd name="connsiteX2" fmla="*/ 1370280 w 1370280"/>
                  <a:gd name="connsiteY2" fmla="*/ 4991 h 1214653"/>
                  <a:gd name="connsiteX3" fmla="*/ 229592 w 1370280"/>
                  <a:gd name="connsiteY3" fmla="*/ 0 h 1214653"/>
                  <a:gd name="connsiteX4" fmla="*/ 0 w 1370280"/>
                  <a:gd name="connsiteY4" fmla="*/ 704997 h 1214653"/>
                  <a:gd name="connsiteX0" fmla="*/ 0 w 1389159"/>
                  <a:gd name="connsiteY0" fmla="*/ 611754 h 1214653"/>
                  <a:gd name="connsiteX1" fmla="*/ 213064 w 1389159"/>
                  <a:gd name="connsiteY1" fmla="*/ 1214653 h 1214653"/>
                  <a:gd name="connsiteX2" fmla="*/ 1389159 w 1389159"/>
                  <a:gd name="connsiteY2" fmla="*/ 4991 h 1214653"/>
                  <a:gd name="connsiteX3" fmla="*/ 248471 w 1389159"/>
                  <a:gd name="connsiteY3" fmla="*/ 0 h 1214653"/>
                  <a:gd name="connsiteX4" fmla="*/ 0 w 1389159"/>
                  <a:gd name="connsiteY4" fmla="*/ 611754 h 1214653"/>
                  <a:gd name="connsiteX0" fmla="*/ 0 w 1389159"/>
                  <a:gd name="connsiteY0" fmla="*/ 611754 h 1236171"/>
                  <a:gd name="connsiteX1" fmla="*/ 102150 w 1389159"/>
                  <a:gd name="connsiteY1" fmla="*/ 1236171 h 1236171"/>
                  <a:gd name="connsiteX2" fmla="*/ 1389159 w 1389159"/>
                  <a:gd name="connsiteY2" fmla="*/ 4991 h 1236171"/>
                  <a:gd name="connsiteX3" fmla="*/ 248471 w 1389159"/>
                  <a:gd name="connsiteY3" fmla="*/ 0 h 1236171"/>
                  <a:gd name="connsiteX4" fmla="*/ 0 w 1389159"/>
                  <a:gd name="connsiteY4" fmla="*/ 611754 h 1236171"/>
                  <a:gd name="connsiteX0" fmla="*/ 0 w 1389159"/>
                  <a:gd name="connsiteY0" fmla="*/ 647616 h 1272033"/>
                  <a:gd name="connsiteX1" fmla="*/ 102150 w 1389159"/>
                  <a:gd name="connsiteY1" fmla="*/ 1272033 h 1272033"/>
                  <a:gd name="connsiteX2" fmla="*/ 1389159 w 1389159"/>
                  <a:gd name="connsiteY2" fmla="*/ 40853 h 1272033"/>
                  <a:gd name="connsiteX3" fmla="*/ 102158 w 1389159"/>
                  <a:gd name="connsiteY3" fmla="*/ 0 h 1272033"/>
                  <a:gd name="connsiteX4" fmla="*/ 0 w 1389159"/>
                  <a:gd name="connsiteY4" fmla="*/ 647616 h 1272033"/>
                  <a:gd name="connsiteX0" fmla="*/ 0 w 1573229"/>
                  <a:gd name="connsiteY0" fmla="*/ 647616 h 1272033"/>
                  <a:gd name="connsiteX1" fmla="*/ 102150 w 1573229"/>
                  <a:gd name="connsiteY1" fmla="*/ 1272033 h 1272033"/>
                  <a:gd name="connsiteX2" fmla="*/ 1573229 w 1573229"/>
                  <a:gd name="connsiteY2" fmla="*/ 4991 h 1272033"/>
                  <a:gd name="connsiteX3" fmla="*/ 102158 w 1573229"/>
                  <a:gd name="connsiteY3" fmla="*/ 0 h 1272033"/>
                  <a:gd name="connsiteX4" fmla="*/ 0 w 1573229"/>
                  <a:gd name="connsiteY4" fmla="*/ 647616 h 1272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3229" h="1272033">
                    <a:moveTo>
                      <a:pt x="0" y="647616"/>
                    </a:moveTo>
                    <a:lnTo>
                      <a:pt x="102150" y="1272033"/>
                    </a:lnTo>
                    <a:lnTo>
                      <a:pt x="1573229" y="4991"/>
                    </a:lnTo>
                    <a:lnTo>
                      <a:pt x="102158" y="0"/>
                    </a:lnTo>
                    <a:lnTo>
                      <a:pt x="0" y="647616"/>
                    </a:lnTo>
                    <a:close/>
                  </a:path>
                </a:pathLst>
              </a:custGeom>
              <a:gradFill>
                <a:gsLst>
                  <a:gs pos="0">
                    <a:prstClr val="white">
                      <a:alpha val="25000"/>
                    </a:prstClr>
                  </a:gs>
                  <a:gs pos="100000">
                    <a:schemeClr val="bg1">
                      <a:alpha val="5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endParaRPr>
              </a:p>
            </p:txBody>
          </p:sp>
        </p:grpSp>
        <p:sp>
          <p:nvSpPr>
            <p:cNvPr id="290" name="제목 114"/>
            <p:cNvSpPr txBox="1">
              <a:spLocks/>
            </p:cNvSpPr>
            <p:nvPr/>
          </p:nvSpPr>
          <p:spPr>
            <a:xfrm>
              <a:off x="3944870" y="6131711"/>
              <a:ext cx="861324" cy="314907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b="1" kern="0" spc="-10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세계시장 매출 </a:t>
              </a:r>
              <a:r>
                <a:rPr lang="ko-KR" altLang="en-US" b="1" kern="0" spc="-10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목표</a:t>
              </a:r>
            </a:p>
          </p:txBody>
        </p:sp>
      </p:grpSp>
      <p:grpSp>
        <p:nvGrpSpPr>
          <p:cNvPr id="13" name="그룹 292"/>
          <p:cNvGrpSpPr/>
          <p:nvPr/>
        </p:nvGrpSpPr>
        <p:grpSpPr>
          <a:xfrm>
            <a:off x="6715140" y="4925800"/>
            <a:ext cx="1928826" cy="423469"/>
            <a:chOff x="3943100" y="6076632"/>
            <a:chExt cx="863094" cy="423469"/>
          </a:xfrm>
        </p:grpSpPr>
        <p:grpSp>
          <p:nvGrpSpPr>
            <p:cNvPr id="14" name="그룹 293"/>
            <p:cNvGrpSpPr/>
            <p:nvPr/>
          </p:nvGrpSpPr>
          <p:grpSpPr>
            <a:xfrm>
              <a:off x="3943100" y="6076632"/>
              <a:ext cx="863093" cy="423469"/>
              <a:chOff x="7237297" y="896950"/>
              <a:chExt cx="863093" cy="478382"/>
            </a:xfrm>
          </p:grpSpPr>
          <p:sp>
            <p:nvSpPr>
              <p:cNvPr id="296" name="육각형 295"/>
              <p:cNvSpPr/>
              <p:nvPr/>
            </p:nvSpPr>
            <p:spPr>
              <a:xfrm>
                <a:off x="7237297" y="898753"/>
                <a:ext cx="863093" cy="476579"/>
              </a:xfrm>
              <a:prstGeom prst="hexagon">
                <a:avLst/>
              </a:prstGeom>
              <a:solidFill>
                <a:srgbClr val="248E9C"/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>
                  <a:solidFill>
                    <a:prstClr val="black"/>
                  </a:solidFill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297" name="자유형 296"/>
              <p:cNvSpPr/>
              <p:nvPr/>
            </p:nvSpPr>
            <p:spPr>
              <a:xfrm>
                <a:off x="7238859" y="896950"/>
                <a:ext cx="810029" cy="477075"/>
              </a:xfrm>
              <a:custGeom>
                <a:avLst/>
                <a:gdLst>
                  <a:gd name="connsiteX0" fmla="*/ 0 w 1745673"/>
                  <a:gd name="connsiteY0" fmla="*/ 1282535 h 1282535"/>
                  <a:gd name="connsiteX1" fmla="*/ 1745673 w 1745673"/>
                  <a:gd name="connsiteY1" fmla="*/ 665018 h 1282535"/>
                  <a:gd name="connsiteX2" fmla="*/ 1389413 w 1745673"/>
                  <a:gd name="connsiteY2" fmla="*/ 0 h 1282535"/>
                  <a:gd name="connsiteX3" fmla="*/ 23750 w 1745673"/>
                  <a:gd name="connsiteY3" fmla="*/ 0 h 1282535"/>
                  <a:gd name="connsiteX4" fmla="*/ 0 w 1745673"/>
                  <a:gd name="connsiteY4" fmla="*/ 1282535 h 1282535"/>
                  <a:gd name="connsiteX0" fmla="*/ 0 w 1389413"/>
                  <a:gd name="connsiteY0" fmla="*/ 1282535 h 1282535"/>
                  <a:gd name="connsiteX1" fmla="*/ 1389413 w 1389413"/>
                  <a:gd name="connsiteY1" fmla="*/ 0 h 1282535"/>
                  <a:gd name="connsiteX2" fmla="*/ 23750 w 1389413"/>
                  <a:gd name="connsiteY2" fmla="*/ 0 h 1282535"/>
                  <a:gd name="connsiteX3" fmla="*/ 0 w 1389413"/>
                  <a:gd name="connsiteY3" fmla="*/ 1282535 h 1282535"/>
                  <a:gd name="connsiteX0" fmla="*/ 0 w 1389413"/>
                  <a:gd name="connsiteY0" fmla="*/ 1282535 h 1282535"/>
                  <a:gd name="connsiteX1" fmla="*/ 1389413 w 1389413"/>
                  <a:gd name="connsiteY1" fmla="*/ 0 h 1282535"/>
                  <a:gd name="connsiteX2" fmla="*/ 405061 w 1389413"/>
                  <a:gd name="connsiteY2" fmla="*/ 0 h 1282535"/>
                  <a:gd name="connsiteX3" fmla="*/ 0 w 1389413"/>
                  <a:gd name="connsiteY3" fmla="*/ 1282535 h 1282535"/>
                  <a:gd name="connsiteX0" fmla="*/ 0 w 1308530"/>
                  <a:gd name="connsiteY0" fmla="*/ 681681 h 681681"/>
                  <a:gd name="connsiteX1" fmla="*/ 1308530 w 1308530"/>
                  <a:gd name="connsiteY1" fmla="*/ 0 h 681681"/>
                  <a:gd name="connsiteX2" fmla="*/ 324178 w 1308530"/>
                  <a:gd name="connsiteY2" fmla="*/ 0 h 681681"/>
                  <a:gd name="connsiteX3" fmla="*/ 0 w 1308530"/>
                  <a:gd name="connsiteY3" fmla="*/ 681681 h 681681"/>
                  <a:gd name="connsiteX0" fmla="*/ 0 w 1308530"/>
                  <a:gd name="connsiteY0" fmla="*/ 681681 h 681681"/>
                  <a:gd name="connsiteX1" fmla="*/ 703634 w 1308530"/>
                  <a:gd name="connsiteY1" fmla="*/ 305392 h 681681"/>
                  <a:gd name="connsiteX2" fmla="*/ 1308530 w 1308530"/>
                  <a:gd name="connsiteY2" fmla="*/ 0 h 681681"/>
                  <a:gd name="connsiteX3" fmla="*/ 324178 w 1308530"/>
                  <a:gd name="connsiteY3" fmla="*/ 0 h 681681"/>
                  <a:gd name="connsiteX4" fmla="*/ 0 w 1308530"/>
                  <a:gd name="connsiteY4" fmla="*/ 681681 h 681681"/>
                  <a:gd name="connsiteX0" fmla="*/ 0 w 1308530"/>
                  <a:gd name="connsiteY0" fmla="*/ 681681 h 975576"/>
                  <a:gd name="connsiteX1" fmla="*/ 160555 w 1308530"/>
                  <a:gd name="connsiteY1" fmla="*/ 975576 h 975576"/>
                  <a:gd name="connsiteX2" fmla="*/ 1308530 w 1308530"/>
                  <a:gd name="connsiteY2" fmla="*/ 0 h 975576"/>
                  <a:gd name="connsiteX3" fmla="*/ 324178 w 1308530"/>
                  <a:gd name="connsiteY3" fmla="*/ 0 h 975576"/>
                  <a:gd name="connsiteX4" fmla="*/ 0 w 1308530"/>
                  <a:gd name="connsiteY4" fmla="*/ 681681 h 975576"/>
                  <a:gd name="connsiteX0" fmla="*/ 0 w 1316041"/>
                  <a:gd name="connsiteY0" fmla="*/ 681681 h 975576"/>
                  <a:gd name="connsiteX1" fmla="*/ 160555 w 1316041"/>
                  <a:gd name="connsiteY1" fmla="*/ 975576 h 975576"/>
                  <a:gd name="connsiteX2" fmla="*/ 1308530 w 1316041"/>
                  <a:gd name="connsiteY2" fmla="*/ 0 h 975576"/>
                  <a:gd name="connsiteX3" fmla="*/ 1316041 w 1316041"/>
                  <a:gd name="connsiteY3" fmla="*/ 4965 h 975576"/>
                  <a:gd name="connsiteX4" fmla="*/ 324178 w 1316041"/>
                  <a:gd name="connsiteY4" fmla="*/ 0 h 975576"/>
                  <a:gd name="connsiteX5" fmla="*/ 0 w 1316041"/>
                  <a:gd name="connsiteY5" fmla="*/ 681681 h 975576"/>
                  <a:gd name="connsiteX0" fmla="*/ 0 w 1316041"/>
                  <a:gd name="connsiteY0" fmla="*/ 681681 h 975576"/>
                  <a:gd name="connsiteX1" fmla="*/ 160555 w 1316041"/>
                  <a:gd name="connsiteY1" fmla="*/ 975576 h 975576"/>
                  <a:gd name="connsiteX2" fmla="*/ 1308530 w 1316041"/>
                  <a:gd name="connsiteY2" fmla="*/ 0 h 975576"/>
                  <a:gd name="connsiteX3" fmla="*/ 1316041 w 1316041"/>
                  <a:gd name="connsiteY3" fmla="*/ 4965 h 975576"/>
                  <a:gd name="connsiteX4" fmla="*/ 144819 w 1316041"/>
                  <a:gd name="connsiteY4" fmla="*/ 43152 h 975576"/>
                  <a:gd name="connsiteX5" fmla="*/ 0 w 1316041"/>
                  <a:gd name="connsiteY5" fmla="*/ 681681 h 975576"/>
                  <a:gd name="connsiteX0" fmla="*/ 0 w 1316041"/>
                  <a:gd name="connsiteY0" fmla="*/ 681681 h 1191337"/>
                  <a:gd name="connsiteX1" fmla="*/ 149345 w 1316041"/>
                  <a:gd name="connsiteY1" fmla="*/ 1191337 h 1191337"/>
                  <a:gd name="connsiteX2" fmla="*/ 1308530 w 1316041"/>
                  <a:gd name="connsiteY2" fmla="*/ 0 h 1191337"/>
                  <a:gd name="connsiteX3" fmla="*/ 1316041 w 1316041"/>
                  <a:gd name="connsiteY3" fmla="*/ 4965 h 1191337"/>
                  <a:gd name="connsiteX4" fmla="*/ 144819 w 1316041"/>
                  <a:gd name="connsiteY4" fmla="*/ 43152 h 1191337"/>
                  <a:gd name="connsiteX5" fmla="*/ 0 w 1316041"/>
                  <a:gd name="connsiteY5" fmla="*/ 681681 h 1191337"/>
                  <a:gd name="connsiteX0" fmla="*/ 0 w 1360881"/>
                  <a:gd name="connsiteY0" fmla="*/ 681681 h 1191337"/>
                  <a:gd name="connsiteX1" fmla="*/ 194185 w 1360881"/>
                  <a:gd name="connsiteY1" fmla="*/ 1191337 h 1191337"/>
                  <a:gd name="connsiteX2" fmla="*/ 1353370 w 1360881"/>
                  <a:gd name="connsiteY2" fmla="*/ 0 h 1191337"/>
                  <a:gd name="connsiteX3" fmla="*/ 1360881 w 1360881"/>
                  <a:gd name="connsiteY3" fmla="*/ 4965 h 1191337"/>
                  <a:gd name="connsiteX4" fmla="*/ 189659 w 1360881"/>
                  <a:gd name="connsiteY4" fmla="*/ 43152 h 1191337"/>
                  <a:gd name="connsiteX5" fmla="*/ 0 w 1360881"/>
                  <a:gd name="connsiteY5" fmla="*/ 681681 h 1191337"/>
                  <a:gd name="connsiteX0" fmla="*/ 0 w 1360881"/>
                  <a:gd name="connsiteY0" fmla="*/ 715927 h 1225583"/>
                  <a:gd name="connsiteX1" fmla="*/ 194185 w 1360881"/>
                  <a:gd name="connsiteY1" fmla="*/ 1225583 h 1225583"/>
                  <a:gd name="connsiteX2" fmla="*/ 1353370 w 1360881"/>
                  <a:gd name="connsiteY2" fmla="*/ 34246 h 1225583"/>
                  <a:gd name="connsiteX3" fmla="*/ 1360881 w 1360881"/>
                  <a:gd name="connsiteY3" fmla="*/ 39211 h 1225583"/>
                  <a:gd name="connsiteX4" fmla="*/ 250734 w 1360881"/>
                  <a:gd name="connsiteY4" fmla="*/ 0 h 1225583"/>
                  <a:gd name="connsiteX5" fmla="*/ 0 w 1360881"/>
                  <a:gd name="connsiteY5" fmla="*/ 715927 h 1225583"/>
                  <a:gd name="connsiteX0" fmla="*/ 0 w 1384374"/>
                  <a:gd name="connsiteY0" fmla="*/ 721865 h 1231521"/>
                  <a:gd name="connsiteX1" fmla="*/ 194185 w 1384374"/>
                  <a:gd name="connsiteY1" fmla="*/ 1231521 h 1231521"/>
                  <a:gd name="connsiteX2" fmla="*/ 1353370 w 1384374"/>
                  <a:gd name="connsiteY2" fmla="*/ 40184 h 1231521"/>
                  <a:gd name="connsiteX3" fmla="*/ 1384374 w 1384374"/>
                  <a:gd name="connsiteY3" fmla="*/ 0 h 1231521"/>
                  <a:gd name="connsiteX4" fmla="*/ 250734 w 1384374"/>
                  <a:gd name="connsiteY4" fmla="*/ 5938 h 1231521"/>
                  <a:gd name="connsiteX5" fmla="*/ 0 w 1384374"/>
                  <a:gd name="connsiteY5" fmla="*/ 721865 h 1231521"/>
                  <a:gd name="connsiteX0" fmla="*/ 0 w 1384374"/>
                  <a:gd name="connsiteY0" fmla="*/ 721865 h 1231521"/>
                  <a:gd name="connsiteX1" fmla="*/ 194185 w 1384374"/>
                  <a:gd name="connsiteY1" fmla="*/ 1231521 h 1231521"/>
                  <a:gd name="connsiteX2" fmla="*/ 1353370 w 1384374"/>
                  <a:gd name="connsiteY2" fmla="*/ 40184 h 1231521"/>
                  <a:gd name="connsiteX3" fmla="*/ 1384374 w 1384374"/>
                  <a:gd name="connsiteY3" fmla="*/ 0 h 1231521"/>
                  <a:gd name="connsiteX4" fmla="*/ 208451 w 1384374"/>
                  <a:gd name="connsiteY4" fmla="*/ 27795 h 1231521"/>
                  <a:gd name="connsiteX5" fmla="*/ 0 w 1384374"/>
                  <a:gd name="connsiteY5" fmla="*/ 721865 h 1231521"/>
                  <a:gd name="connsiteX0" fmla="*/ 0 w 1384374"/>
                  <a:gd name="connsiteY0" fmla="*/ 721865 h 1231521"/>
                  <a:gd name="connsiteX1" fmla="*/ 194185 w 1384374"/>
                  <a:gd name="connsiteY1" fmla="*/ 1231521 h 1231521"/>
                  <a:gd name="connsiteX2" fmla="*/ 1353370 w 1384374"/>
                  <a:gd name="connsiteY2" fmla="*/ 40184 h 1231521"/>
                  <a:gd name="connsiteX3" fmla="*/ 1384374 w 1384374"/>
                  <a:gd name="connsiteY3" fmla="*/ 0 h 1231521"/>
                  <a:gd name="connsiteX4" fmla="*/ 229592 w 1384374"/>
                  <a:gd name="connsiteY4" fmla="*/ 16868 h 1231521"/>
                  <a:gd name="connsiteX5" fmla="*/ 0 w 1384374"/>
                  <a:gd name="connsiteY5" fmla="*/ 721865 h 1231521"/>
                  <a:gd name="connsiteX0" fmla="*/ 0 w 1384374"/>
                  <a:gd name="connsiteY0" fmla="*/ 721865 h 1231521"/>
                  <a:gd name="connsiteX1" fmla="*/ 194185 w 1384374"/>
                  <a:gd name="connsiteY1" fmla="*/ 1231521 h 1231521"/>
                  <a:gd name="connsiteX2" fmla="*/ 1384374 w 1384374"/>
                  <a:gd name="connsiteY2" fmla="*/ 0 h 1231521"/>
                  <a:gd name="connsiteX3" fmla="*/ 229592 w 1384374"/>
                  <a:gd name="connsiteY3" fmla="*/ 16868 h 1231521"/>
                  <a:gd name="connsiteX4" fmla="*/ 0 w 1384374"/>
                  <a:gd name="connsiteY4" fmla="*/ 721865 h 1231521"/>
                  <a:gd name="connsiteX0" fmla="*/ 0 w 1370280"/>
                  <a:gd name="connsiteY0" fmla="*/ 704997 h 1214653"/>
                  <a:gd name="connsiteX1" fmla="*/ 194185 w 1370280"/>
                  <a:gd name="connsiteY1" fmla="*/ 1214653 h 1214653"/>
                  <a:gd name="connsiteX2" fmla="*/ 1370280 w 1370280"/>
                  <a:gd name="connsiteY2" fmla="*/ 4991 h 1214653"/>
                  <a:gd name="connsiteX3" fmla="*/ 229592 w 1370280"/>
                  <a:gd name="connsiteY3" fmla="*/ 0 h 1214653"/>
                  <a:gd name="connsiteX4" fmla="*/ 0 w 1370280"/>
                  <a:gd name="connsiteY4" fmla="*/ 704997 h 1214653"/>
                  <a:gd name="connsiteX0" fmla="*/ 0 w 1389159"/>
                  <a:gd name="connsiteY0" fmla="*/ 611754 h 1214653"/>
                  <a:gd name="connsiteX1" fmla="*/ 213064 w 1389159"/>
                  <a:gd name="connsiteY1" fmla="*/ 1214653 h 1214653"/>
                  <a:gd name="connsiteX2" fmla="*/ 1389159 w 1389159"/>
                  <a:gd name="connsiteY2" fmla="*/ 4991 h 1214653"/>
                  <a:gd name="connsiteX3" fmla="*/ 248471 w 1389159"/>
                  <a:gd name="connsiteY3" fmla="*/ 0 h 1214653"/>
                  <a:gd name="connsiteX4" fmla="*/ 0 w 1389159"/>
                  <a:gd name="connsiteY4" fmla="*/ 611754 h 1214653"/>
                  <a:gd name="connsiteX0" fmla="*/ 0 w 1389159"/>
                  <a:gd name="connsiteY0" fmla="*/ 611754 h 1236171"/>
                  <a:gd name="connsiteX1" fmla="*/ 102150 w 1389159"/>
                  <a:gd name="connsiteY1" fmla="*/ 1236171 h 1236171"/>
                  <a:gd name="connsiteX2" fmla="*/ 1389159 w 1389159"/>
                  <a:gd name="connsiteY2" fmla="*/ 4991 h 1236171"/>
                  <a:gd name="connsiteX3" fmla="*/ 248471 w 1389159"/>
                  <a:gd name="connsiteY3" fmla="*/ 0 h 1236171"/>
                  <a:gd name="connsiteX4" fmla="*/ 0 w 1389159"/>
                  <a:gd name="connsiteY4" fmla="*/ 611754 h 1236171"/>
                  <a:gd name="connsiteX0" fmla="*/ 0 w 1389159"/>
                  <a:gd name="connsiteY0" fmla="*/ 647616 h 1272033"/>
                  <a:gd name="connsiteX1" fmla="*/ 102150 w 1389159"/>
                  <a:gd name="connsiteY1" fmla="*/ 1272033 h 1272033"/>
                  <a:gd name="connsiteX2" fmla="*/ 1389159 w 1389159"/>
                  <a:gd name="connsiteY2" fmla="*/ 40853 h 1272033"/>
                  <a:gd name="connsiteX3" fmla="*/ 102158 w 1389159"/>
                  <a:gd name="connsiteY3" fmla="*/ 0 h 1272033"/>
                  <a:gd name="connsiteX4" fmla="*/ 0 w 1389159"/>
                  <a:gd name="connsiteY4" fmla="*/ 647616 h 1272033"/>
                  <a:gd name="connsiteX0" fmla="*/ 0 w 1573229"/>
                  <a:gd name="connsiteY0" fmla="*/ 647616 h 1272033"/>
                  <a:gd name="connsiteX1" fmla="*/ 102150 w 1573229"/>
                  <a:gd name="connsiteY1" fmla="*/ 1272033 h 1272033"/>
                  <a:gd name="connsiteX2" fmla="*/ 1573229 w 1573229"/>
                  <a:gd name="connsiteY2" fmla="*/ 4991 h 1272033"/>
                  <a:gd name="connsiteX3" fmla="*/ 102158 w 1573229"/>
                  <a:gd name="connsiteY3" fmla="*/ 0 h 1272033"/>
                  <a:gd name="connsiteX4" fmla="*/ 0 w 1573229"/>
                  <a:gd name="connsiteY4" fmla="*/ 647616 h 1272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3229" h="1272033">
                    <a:moveTo>
                      <a:pt x="0" y="647616"/>
                    </a:moveTo>
                    <a:lnTo>
                      <a:pt x="102150" y="1272033"/>
                    </a:lnTo>
                    <a:lnTo>
                      <a:pt x="1573229" y="4991"/>
                    </a:lnTo>
                    <a:lnTo>
                      <a:pt x="102158" y="0"/>
                    </a:lnTo>
                    <a:lnTo>
                      <a:pt x="0" y="647616"/>
                    </a:lnTo>
                    <a:close/>
                  </a:path>
                </a:pathLst>
              </a:custGeom>
              <a:gradFill>
                <a:gsLst>
                  <a:gs pos="0">
                    <a:prstClr val="white">
                      <a:alpha val="25000"/>
                    </a:prstClr>
                  </a:gs>
                  <a:gs pos="100000">
                    <a:schemeClr val="bg1">
                      <a:alpha val="5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endParaRPr>
              </a:p>
            </p:txBody>
          </p:sp>
        </p:grpSp>
        <p:sp>
          <p:nvSpPr>
            <p:cNvPr id="295" name="제목 114"/>
            <p:cNvSpPr txBox="1">
              <a:spLocks/>
            </p:cNvSpPr>
            <p:nvPr/>
          </p:nvSpPr>
          <p:spPr>
            <a:xfrm>
              <a:off x="3944870" y="6131711"/>
              <a:ext cx="861324" cy="314907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b="1" kern="0" spc="-15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기술경쟁력  목표</a:t>
              </a:r>
            </a:p>
          </p:txBody>
        </p:sp>
      </p:grpSp>
      <p:sp>
        <p:nvSpPr>
          <p:cNvPr id="299" name="직사각형 298"/>
          <p:cNvSpPr/>
          <p:nvPr/>
        </p:nvSpPr>
        <p:spPr>
          <a:xfrm>
            <a:off x="6867745" y="6074312"/>
            <a:ext cx="69328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300" spc="-10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'14</a:t>
            </a:r>
            <a:endParaRPr lang="ko-KR" altLang="en-US" sz="1100" spc="-100" dirty="0">
              <a:gradFill>
                <a:gsLst>
                  <a:gs pos="100000">
                    <a:srgbClr val="000000"/>
                  </a:gs>
                  <a:gs pos="100000">
                    <a:srgbClr val="BBE0E3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300" name="직사각형 299"/>
          <p:cNvSpPr/>
          <p:nvPr/>
        </p:nvSpPr>
        <p:spPr>
          <a:xfrm>
            <a:off x="7753488" y="4548231"/>
            <a:ext cx="60472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300" spc="-10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‘20</a:t>
            </a:r>
            <a:endParaRPr lang="ko-KR" altLang="en-US" sz="1300" spc="-100" dirty="0">
              <a:gradFill>
                <a:gsLst>
                  <a:gs pos="100000">
                    <a:srgbClr val="000000"/>
                  </a:gs>
                  <a:gs pos="100000">
                    <a:srgbClr val="BBE0E3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304" name="Text Box 170"/>
          <p:cNvSpPr txBox="1">
            <a:spLocks noChangeArrowheads="1"/>
          </p:cNvSpPr>
          <p:nvPr/>
        </p:nvSpPr>
        <p:spPr bwMode="auto">
          <a:xfrm>
            <a:off x="7703512" y="3905372"/>
            <a:ext cx="869016" cy="287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anchor="ctr" anchorCtr="0">
            <a:spAutoFit/>
          </a:bodyPr>
          <a:lstStyle/>
          <a:p>
            <a:pPr algn="ctr" eaLnBrk="0" latinLnBrk="0" hangingPunct="0">
              <a:lnSpc>
                <a:spcPct val="80000"/>
              </a:lnSpc>
              <a:buSzPct val="100000"/>
              <a:defRPr/>
            </a:pPr>
            <a:r>
              <a:rPr lang="en-US" altLang="ko-KR" sz="1500" b="1" dirty="0">
                <a:gradFill>
                  <a:gsLst>
                    <a:gs pos="100000">
                      <a:srgbClr val="0070C0"/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21594000" scaled="0"/>
                </a:gradFill>
                <a:latin typeface="-윤고딕330" pitchFamily="18" charset="-127"/>
                <a:ea typeface="-윤고딕330" pitchFamily="18" charset="-127"/>
              </a:rPr>
              <a:t>216</a:t>
            </a:r>
            <a:r>
              <a:rPr lang="ko-KR" altLang="en-US" sz="1500" b="1" dirty="0">
                <a:gradFill>
                  <a:gsLst>
                    <a:gs pos="100000">
                      <a:srgbClr val="0070C0"/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21594000" scaled="0"/>
                </a:gradFill>
                <a:latin typeface="-윤고딕330" pitchFamily="18" charset="-127"/>
                <a:ea typeface="-윤고딕330" pitchFamily="18" charset="-127"/>
              </a:rPr>
              <a:t>조원</a:t>
            </a:r>
          </a:p>
        </p:txBody>
      </p:sp>
      <p:sp>
        <p:nvSpPr>
          <p:cNvPr id="305" name="Text Box 170"/>
          <p:cNvSpPr txBox="1">
            <a:spLocks noChangeArrowheads="1"/>
          </p:cNvSpPr>
          <p:nvPr/>
        </p:nvSpPr>
        <p:spPr bwMode="auto">
          <a:xfrm>
            <a:off x="6685913" y="3994294"/>
            <a:ext cx="1056952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anchor="ctr" anchorCtr="0">
            <a:spAutoFit/>
          </a:bodyPr>
          <a:lstStyle/>
          <a:p>
            <a:pPr algn="ctr" eaLnBrk="0" latinLnBrk="0" hangingPunct="0">
              <a:lnSpc>
                <a:spcPts val="1500"/>
              </a:lnSpc>
              <a:buSzPct val="100000"/>
              <a:defRPr/>
            </a:pPr>
            <a:r>
              <a:rPr lang="en-US" altLang="ko-KR" sz="13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14</a:t>
            </a:r>
            <a:r>
              <a:rPr lang="ko-KR" altLang="en-US" sz="13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조원</a:t>
            </a:r>
          </a:p>
        </p:txBody>
      </p:sp>
      <p:sp>
        <p:nvSpPr>
          <p:cNvPr id="316" name="Text Box 170"/>
          <p:cNvSpPr txBox="1">
            <a:spLocks noChangeArrowheads="1"/>
          </p:cNvSpPr>
          <p:nvPr/>
        </p:nvSpPr>
        <p:spPr bwMode="auto">
          <a:xfrm>
            <a:off x="7703512" y="5412742"/>
            <a:ext cx="800072" cy="287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anchor="ctr" anchorCtr="0">
            <a:spAutoFit/>
          </a:bodyPr>
          <a:lstStyle/>
          <a:p>
            <a:pPr algn="ctr" eaLnBrk="0" latinLnBrk="0" hangingPunct="0">
              <a:lnSpc>
                <a:spcPct val="80000"/>
              </a:lnSpc>
              <a:buSzPct val="100000"/>
              <a:defRPr/>
            </a:pPr>
            <a:r>
              <a:rPr lang="en-US" altLang="ko-KR" sz="1500" b="1" dirty="0">
                <a:gradFill>
                  <a:gsLst>
                    <a:gs pos="100000">
                      <a:srgbClr val="0070C0"/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21594000" scaled="0"/>
                </a:gradFill>
                <a:latin typeface="-윤고딕330" pitchFamily="18" charset="-127"/>
                <a:ea typeface="-윤고딕330" pitchFamily="18" charset="-127"/>
              </a:rPr>
              <a:t>93.4%</a:t>
            </a:r>
            <a:endParaRPr lang="ko-KR" altLang="en-US" sz="1500" b="1" dirty="0">
              <a:gradFill>
                <a:gsLst>
                  <a:gs pos="100000">
                    <a:srgbClr val="0070C0"/>
                  </a:gs>
                  <a:gs pos="100000">
                    <a:prstClr val="black">
                      <a:lumMod val="85000"/>
                      <a:lumOff val="15000"/>
                    </a:prstClr>
                  </a:gs>
                </a:gsLst>
                <a:lin ang="21594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grpSp>
        <p:nvGrpSpPr>
          <p:cNvPr id="15" name="그룹 8"/>
          <p:cNvGrpSpPr/>
          <p:nvPr/>
        </p:nvGrpSpPr>
        <p:grpSpPr>
          <a:xfrm>
            <a:off x="6968447" y="4295038"/>
            <a:ext cx="491885" cy="279161"/>
            <a:chOff x="7852000" y="3762085"/>
            <a:chExt cx="553550" cy="314158"/>
          </a:xfrm>
        </p:grpSpPr>
        <p:pic>
          <p:nvPicPr>
            <p:cNvPr id="322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2000" y="3762085"/>
              <a:ext cx="351986" cy="310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3" name="Picture 6" descr="C:\Users\Administrator\Desktop\ivvvi\icon\don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2352" y="3803845"/>
              <a:ext cx="313198" cy="27239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그룹 323"/>
          <p:cNvGrpSpPr/>
          <p:nvPr/>
        </p:nvGrpSpPr>
        <p:grpSpPr>
          <a:xfrm>
            <a:off x="7731441" y="4151833"/>
            <a:ext cx="744215" cy="422367"/>
            <a:chOff x="7852000" y="3762085"/>
            <a:chExt cx="553550" cy="314158"/>
          </a:xfrm>
        </p:grpSpPr>
        <p:pic>
          <p:nvPicPr>
            <p:cNvPr id="325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2000" y="3762085"/>
              <a:ext cx="351986" cy="310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6" name="Picture 6" descr="C:\Users\Administrator\Desktop\ivvvi\icon\don.png"/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2352" y="3803845"/>
              <a:ext cx="313198" cy="27239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9" name="모서리가 둥근 직사각형 8"/>
          <p:cNvSpPr/>
          <p:nvPr/>
        </p:nvSpPr>
        <p:spPr>
          <a:xfrm>
            <a:off x="472542" y="1745753"/>
            <a:ext cx="3991158" cy="1440387"/>
          </a:xfrm>
          <a:prstGeom prst="roundRect">
            <a:avLst>
              <a:gd name="adj" fmla="val 3781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>
            <a:innerShdw blurRad="152400" dir="13500000">
              <a:schemeClr val="bg1">
                <a:lumMod val="65000"/>
                <a:alpha val="31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ko-KR" altLang="en-US" sz="130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330" name="모서리가 둥근 직사각형 8"/>
          <p:cNvSpPr/>
          <p:nvPr/>
        </p:nvSpPr>
        <p:spPr>
          <a:xfrm>
            <a:off x="4691097" y="1745753"/>
            <a:ext cx="3991158" cy="1440387"/>
          </a:xfrm>
          <a:prstGeom prst="roundRect">
            <a:avLst>
              <a:gd name="adj" fmla="val 3781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>
            <a:innerShdw blurRad="152400" dir="13500000">
              <a:schemeClr val="bg1">
                <a:lumMod val="65000"/>
                <a:alpha val="31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ko-KR" altLang="en-US" sz="1300">
              <a:solidFill>
                <a:prstClr val="white"/>
              </a:solidFill>
              <a:cs typeface="Arial" pitchFamily="34" charset="0"/>
            </a:endParaRPr>
          </a:p>
        </p:txBody>
      </p:sp>
      <p:grpSp>
        <p:nvGrpSpPr>
          <p:cNvPr id="17" name="그룹 9"/>
          <p:cNvGrpSpPr/>
          <p:nvPr/>
        </p:nvGrpSpPr>
        <p:grpSpPr>
          <a:xfrm>
            <a:off x="557136" y="2018301"/>
            <a:ext cx="1819729" cy="562181"/>
            <a:chOff x="649948" y="1957054"/>
            <a:chExt cx="1819729" cy="562181"/>
          </a:xfrm>
        </p:grpSpPr>
        <p:sp>
          <p:nvSpPr>
            <p:cNvPr id="331" name="직사각형 330"/>
            <p:cNvSpPr/>
            <p:nvPr/>
          </p:nvSpPr>
          <p:spPr>
            <a:xfrm>
              <a:off x="649948" y="1957054"/>
              <a:ext cx="1297150" cy="276294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>
                  <a:rot lat="0" lon="0" rev="3000000"/>
                </a:lightRig>
              </a:scene3d>
              <a:sp3d extrusionH="88900" prstMaterial="softEdge">
                <a:bevelT w="0" h="19050"/>
                <a:bevelB w="107950"/>
                <a:contourClr>
                  <a:schemeClr val="bg1"/>
                </a:contourClr>
              </a:sp3d>
            </a:bodyPr>
            <a:lstStyle/>
            <a:p>
              <a:pPr defTabSz="1330325" eaLnBrk="0" latinLnBrk="0" hangingPunct="0">
                <a:lnSpc>
                  <a:spcPts val="1400"/>
                </a:lnSpc>
                <a:spcAft>
                  <a:spcPts val="600"/>
                </a:spcAft>
                <a:buClr>
                  <a:srgbClr val="D0A660"/>
                </a:buClr>
                <a:buSzPct val="100000"/>
                <a:defRPr/>
              </a:pPr>
              <a:r>
                <a:rPr lang="ko-KR" altLang="en-US" sz="1300" b="1" kern="0" dirty="0">
                  <a:gradFill>
                    <a:gsLst>
                      <a:gs pos="100000">
                        <a:srgbClr val="C00000"/>
                      </a:gs>
                      <a:gs pos="0">
                        <a:srgbClr val="C0504D">
                          <a:lumMod val="50000"/>
                        </a:srgb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기후변화 대응은</a:t>
              </a:r>
            </a:p>
          </p:txBody>
        </p:sp>
        <p:sp>
          <p:nvSpPr>
            <p:cNvPr id="332" name="직사각형 331"/>
            <p:cNvSpPr/>
            <p:nvPr/>
          </p:nvSpPr>
          <p:spPr>
            <a:xfrm>
              <a:off x="649948" y="2247366"/>
              <a:ext cx="1819729" cy="271869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>
                  <a:rot lat="0" lon="0" rev="3000000"/>
                </a:lightRig>
              </a:scene3d>
              <a:sp3d extrusionH="88900" prstMaterial="softEdge">
                <a:bevelT w="0" h="19050"/>
                <a:bevelB w="107950"/>
                <a:contourClr>
                  <a:schemeClr val="bg1"/>
                </a:contourClr>
              </a:sp3d>
            </a:bodyPr>
            <a:lstStyle/>
            <a:p>
              <a:pPr defTabSz="1330325" eaLnBrk="0" latinLnBrk="0" hangingPunct="0">
                <a:lnSpc>
                  <a:spcPts val="1400"/>
                </a:lnSpc>
                <a:spcAft>
                  <a:spcPts val="600"/>
                </a:spcAft>
                <a:buClr>
                  <a:srgbClr val="D0A660"/>
                </a:buClr>
                <a:buSzPct val="100000"/>
                <a:defRPr/>
              </a:pPr>
              <a:r>
                <a:rPr lang="ko-KR" altLang="en-US" b="1" kern="0" spc="-150" dirty="0">
                  <a:gradFill>
                    <a:gsLst>
                      <a:gs pos="100000">
                        <a:srgbClr val="C0504D">
                          <a:lumMod val="75000"/>
                        </a:srgbClr>
                      </a:gs>
                      <a:gs pos="0">
                        <a:srgbClr val="C0504D">
                          <a:lumMod val="50000"/>
                        </a:srgbClr>
                      </a:gs>
                    </a:gsLst>
                    <a:lin ang="5400000" scaled="0"/>
                  </a:gradFill>
                  <a:effectLst>
                    <a:reflection stA="24000" endPos="45500" dist="25400" dir="5400000" sy="-100000" algn="bl" rotWithShape="0"/>
                  </a:effectLst>
                  <a:latin typeface="-윤고딕340" pitchFamily="18" charset="-127"/>
                  <a:ea typeface="-윤고딕340" pitchFamily="18" charset="-127"/>
                </a:rPr>
                <a:t>현실로 다가온 문제</a:t>
              </a:r>
            </a:p>
          </p:txBody>
        </p:sp>
      </p:grpSp>
      <p:grpSp>
        <p:nvGrpSpPr>
          <p:cNvPr id="18" name="그룹 332"/>
          <p:cNvGrpSpPr/>
          <p:nvPr/>
        </p:nvGrpSpPr>
        <p:grpSpPr>
          <a:xfrm>
            <a:off x="4811166" y="2018301"/>
            <a:ext cx="1299823" cy="562181"/>
            <a:chOff x="647275" y="1957054"/>
            <a:chExt cx="1299823" cy="562181"/>
          </a:xfrm>
        </p:grpSpPr>
        <p:sp>
          <p:nvSpPr>
            <p:cNvPr id="334" name="직사각형 333"/>
            <p:cNvSpPr/>
            <p:nvPr/>
          </p:nvSpPr>
          <p:spPr>
            <a:xfrm>
              <a:off x="649948" y="1957054"/>
              <a:ext cx="1297150" cy="271869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>
                  <a:rot lat="0" lon="0" rev="3000000"/>
                </a:lightRig>
              </a:scene3d>
              <a:sp3d extrusionH="88900" prstMaterial="softEdge">
                <a:bevelT w="0" h="19050"/>
                <a:bevelB w="107950"/>
                <a:contourClr>
                  <a:schemeClr val="bg1"/>
                </a:contourClr>
              </a:sp3d>
            </a:bodyPr>
            <a:lstStyle/>
            <a:p>
              <a:pPr defTabSz="1330325" eaLnBrk="0" latinLnBrk="0" hangingPunct="0">
                <a:lnSpc>
                  <a:spcPts val="1400"/>
                </a:lnSpc>
                <a:spcAft>
                  <a:spcPts val="600"/>
                </a:spcAft>
                <a:buClr>
                  <a:srgbClr val="D0A660"/>
                </a:buClr>
                <a:buSzPct val="100000"/>
                <a:defRPr/>
              </a:pPr>
              <a:r>
                <a:rPr lang="ko-KR" altLang="en-US" sz="1300" b="1" kern="0" spc="-150" dirty="0">
                  <a:gradFill>
                    <a:gsLst>
                      <a:gs pos="100000">
                        <a:srgbClr val="0070C0"/>
                      </a:gs>
                      <a:gs pos="0">
                        <a:srgbClr val="004376"/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  원천기술 확보로  </a:t>
              </a:r>
            </a:p>
          </p:txBody>
        </p:sp>
        <p:sp>
          <p:nvSpPr>
            <p:cNvPr id="335" name="직사각형 334"/>
            <p:cNvSpPr/>
            <p:nvPr/>
          </p:nvSpPr>
          <p:spPr>
            <a:xfrm>
              <a:off x="647275" y="2247366"/>
              <a:ext cx="1245854" cy="271869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>
                  <a:rot lat="0" lon="0" rev="3000000"/>
                </a:lightRig>
              </a:scene3d>
              <a:sp3d extrusionH="88900" prstMaterial="softEdge">
                <a:bevelT w="0" h="19050"/>
                <a:bevelB w="107950"/>
                <a:contourClr>
                  <a:schemeClr val="bg1"/>
                </a:contourClr>
              </a:sp3d>
            </a:bodyPr>
            <a:lstStyle/>
            <a:p>
              <a:pPr defTabSz="1330325" eaLnBrk="0" latinLnBrk="0" hangingPunct="0">
                <a:lnSpc>
                  <a:spcPts val="1400"/>
                </a:lnSpc>
                <a:spcAft>
                  <a:spcPts val="600"/>
                </a:spcAft>
                <a:buClr>
                  <a:srgbClr val="D0A660"/>
                </a:buClr>
                <a:buSzPct val="100000"/>
                <a:defRPr/>
              </a:pPr>
              <a:r>
                <a:rPr lang="ko-KR" altLang="en-US" b="1" kern="0" spc="-150" dirty="0">
                  <a:gradFill>
                    <a:gsLst>
                      <a:gs pos="100000">
                        <a:srgbClr val="C0504D">
                          <a:lumMod val="75000"/>
                        </a:srgbClr>
                      </a:gs>
                      <a:gs pos="0">
                        <a:srgbClr val="C0504D">
                          <a:lumMod val="50000"/>
                        </a:srgbClr>
                      </a:gs>
                    </a:gsLst>
                    <a:lin ang="5400000" scaled="0"/>
                  </a:gradFill>
                  <a:effectLst>
                    <a:reflection stA="24000" endPos="45500" dist="25400" dir="5400000" sy="-100000" algn="bl" rotWithShape="0"/>
                  </a:effectLst>
                  <a:latin typeface="-윤고딕340" pitchFamily="18" charset="-127"/>
                  <a:ea typeface="-윤고딕340" pitchFamily="18" charset="-127"/>
                </a:rPr>
                <a:t>위험</a:t>
              </a:r>
              <a:r>
                <a:rPr lang="ko-KR" altLang="en-US" b="1" kern="0" spc="-150" dirty="0">
                  <a:gradFill>
                    <a:gsLst>
                      <a:gs pos="100000">
                        <a:srgbClr val="0070C0"/>
                      </a:gs>
                      <a:gs pos="0">
                        <a:srgbClr val="004376"/>
                      </a:gs>
                    </a:gsLst>
                    <a:lin ang="5400000" scaled="0"/>
                  </a:gradFill>
                  <a:effectLst>
                    <a:reflection stA="24000" endPos="45500" dist="25400" dir="5400000" sy="-100000" algn="bl" rotWithShape="0"/>
                  </a:effectLst>
                  <a:latin typeface="-윤고딕340" pitchFamily="18" charset="-127"/>
                  <a:ea typeface="-윤고딕340" pitchFamily="18" charset="-127"/>
                </a:rPr>
                <a:t>   </a:t>
              </a:r>
              <a:r>
                <a:rPr lang="en-US" altLang="ko-KR" b="1" kern="0" spc="-150" dirty="0">
                  <a:gradFill>
                    <a:gsLst>
                      <a:gs pos="100000">
                        <a:srgbClr val="0070C0"/>
                      </a:gs>
                      <a:gs pos="0">
                        <a:srgbClr val="004376"/>
                      </a:gs>
                    </a:gsLst>
                    <a:lin ang="5400000" scaled="0"/>
                  </a:gradFill>
                  <a:effectLst>
                    <a:reflection stA="24000" endPos="45500" dist="25400" dir="5400000" sy="-100000" algn="bl" rotWithShape="0"/>
                  </a:effectLst>
                  <a:latin typeface="-윤고딕340" pitchFamily="18" charset="-127"/>
                  <a:ea typeface="-윤고딕340" pitchFamily="18" charset="-127"/>
                </a:rPr>
                <a:t> </a:t>
              </a:r>
              <a:r>
                <a:rPr lang="en-US" altLang="ko-KR" b="1" kern="0" spc="-15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004376"/>
                      </a:gs>
                    </a:gsLst>
                    <a:lin ang="5400000" scaled="0"/>
                  </a:gradFill>
                  <a:effectLst>
                    <a:reflection stA="24000" endPos="45500" dist="25400" dir="5400000" sy="-100000" algn="bl" rotWithShape="0"/>
                  </a:effectLst>
                  <a:latin typeface="-윤고딕340" pitchFamily="18" charset="-127"/>
                  <a:ea typeface="-윤고딕340" pitchFamily="18" charset="-127"/>
                </a:rPr>
                <a:t> </a:t>
              </a:r>
              <a:r>
                <a:rPr lang="ko-KR" altLang="en-US" b="1" kern="0" spc="-150" dirty="0">
                  <a:gradFill>
                    <a:gsLst>
                      <a:gs pos="100000">
                        <a:srgbClr val="0070C0"/>
                      </a:gs>
                      <a:gs pos="0">
                        <a:srgbClr val="004376"/>
                      </a:gs>
                    </a:gsLst>
                    <a:lin ang="5400000" scaled="0"/>
                  </a:gradFill>
                  <a:effectLst>
                    <a:reflection stA="24000" endPos="45500" dist="25400" dir="5400000" sy="-100000" algn="bl" rotWithShape="0"/>
                  </a:effectLst>
                  <a:latin typeface="-윤고딕340" pitchFamily="18" charset="-127"/>
                  <a:ea typeface="-윤고딕340" pitchFamily="18" charset="-127"/>
                </a:rPr>
                <a:t>기회</a:t>
              </a:r>
            </a:p>
          </p:txBody>
        </p:sp>
      </p:grpSp>
      <p:sp>
        <p:nvSpPr>
          <p:cNvPr id="336" name="직사각형 335"/>
          <p:cNvSpPr/>
          <p:nvPr/>
        </p:nvSpPr>
        <p:spPr>
          <a:xfrm>
            <a:off x="4779501" y="2591326"/>
            <a:ext cx="156004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330325" eaLnBrk="0" latinLnBrk="0" hangingPunct="0">
              <a:buSzPct val="100000"/>
              <a:defRPr/>
            </a:pPr>
            <a:r>
              <a:rPr lang="ko-KR" altLang="en-US" sz="1100" b="1" kern="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도입</a:t>
            </a:r>
            <a:r>
              <a:rPr lang="en-US" altLang="ko-KR" sz="1100" b="1" kern="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·</a:t>
            </a:r>
            <a:r>
              <a:rPr lang="ko-KR" altLang="en-US" sz="1100" b="1" kern="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성장기 기술이 대부분</a:t>
            </a:r>
          </a:p>
        </p:txBody>
      </p:sp>
      <p:sp>
        <p:nvSpPr>
          <p:cNvPr id="338" name="TextBox 337"/>
          <p:cNvSpPr txBox="1"/>
          <p:nvPr/>
        </p:nvSpPr>
        <p:spPr>
          <a:xfrm>
            <a:off x="2383765" y="1802362"/>
            <a:ext cx="844716" cy="424732"/>
          </a:xfrm>
          <a:prstGeom prst="rect">
            <a:avLst/>
          </a:prstGeom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>
              <a:lnSpc>
                <a:spcPct val="90000"/>
              </a:lnSpc>
            </a:pPr>
            <a:r>
              <a:rPr lang="en-US" altLang="ko-KR" sz="12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CO</a:t>
            </a:r>
            <a:r>
              <a:rPr lang="en-US" altLang="ko-KR" sz="1200" kern="0" baseline="-250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2</a:t>
            </a:r>
          </a:p>
          <a:p>
            <a:pPr>
              <a:lnSpc>
                <a:spcPct val="90000"/>
              </a:lnSpc>
            </a:pPr>
            <a:r>
              <a:rPr lang="ko-KR" altLang="en-US" sz="12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배출량</a:t>
            </a:r>
            <a:r>
              <a:rPr lang="en-US" altLang="ko-KR" sz="12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endParaRPr lang="ko-KR" altLang="en-US" sz="1200" kern="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339" name="자유형 338"/>
          <p:cNvSpPr/>
          <p:nvPr/>
        </p:nvSpPr>
        <p:spPr>
          <a:xfrm>
            <a:off x="3157792" y="2085521"/>
            <a:ext cx="667875" cy="239687"/>
          </a:xfrm>
          <a:custGeom>
            <a:avLst/>
            <a:gdLst>
              <a:gd name="connsiteX0" fmla="*/ 0 w 3238500"/>
              <a:gd name="connsiteY0" fmla="*/ 2946400 h 2946400"/>
              <a:gd name="connsiteX1" fmla="*/ 3238500 w 3238500"/>
              <a:gd name="connsiteY1" fmla="*/ 0 h 2946400"/>
              <a:gd name="connsiteX0" fmla="*/ 0 w 3282753"/>
              <a:gd name="connsiteY0" fmla="*/ 2929978 h 2929978"/>
              <a:gd name="connsiteX1" fmla="*/ 3282753 w 3282753"/>
              <a:gd name="connsiteY1" fmla="*/ 0 h 2929978"/>
              <a:gd name="connsiteX0" fmla="*/ 0 w 2625171"/>
              <a:gd name="connsiteY0" fmla="*/ 2447305 h 2447305"/>
              <a:gd name="connsiteX1" fmla="*/ 2625171 w 2625171"/>
              <a:gd name="connsiteY1" fmla="*/ 0 h 2447305"/>
              <a:gd name="connsiteX0" fmla="*/ 0 w 3231824"/>
              <a:gd name="connsiteY0" fmla="*/ 2355878 h 2355878"/>
              <a:gd name="connsiteX1" fmla="*/ 3231824 w 3231824"/>
              <a:gd name="connsiteY1" fmla="*/ 0 h 2355878"/>
              <a:gd name="connsiteX0" fmla="*/ 0 w 3208943"/>
              <a:gd name="connsiteY0" fmla="*/ 2499613 h 2499613"/>
              <a:gd name="connsiteX1" fmla="*/ 3208943 w 3208943"/>
              <a:gd name="connsiteY1" fmla="*/ 0 h 2499613"/>
              <a:gd name="connsiteX0" fmla="*/ 0 w 2682453"/>
              <a:gd name="connsiteY0" fmla="*/ 2015647 h 2015647"/>
              <a:gd name="connsiteX1" fmla="*/ 2682453 w 2682453"/>
              <a:gd name="connsiteY1" fmla="*/ 0 h 2015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82453" h="2015647">
                <a:moveTo>
                  <a:pt x="0" y="2015647"/>
                </a:moveTo>
                <a:cubicBezTo>
                  <a:pt x="1077275" y="1230354"/>
                  <a:pt x="1605178" y="785293"/>
                  <a:pt x="2682453" y="0"/>
                </a:cubicBezTo>
              </a:path>
            </a:pathLst>
          </a:custGeom>
          <a:ln w="28575">
            <a:solidFill>
              <a:schemeClr val="tx1">
                <a:lumMod val="65000"/>
                <a:lumOff val="3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44" name="자유형 343"/>
          <p:cNvSpPr/>
          <p:nvPr/>
        </p:nvSpPr>
        <p:spPr>
          <a:xfrm>
            <a:off x="2420694" y="1830041"/>
            <a:ext cx="1875713" cy="1186767"/>
          </a:xfrm>
          <a:custGeom>
            <a:avLst/>
            <a:gdLst>
              <a:gd name="connsiteX0" fmla="*/ 0 w 3505200"/>
              <a:gd name="connsiteY0" fmla="*/ 0 h 3162300"/>
              <a:gd name="connsiteX1" fmla="*/ 0 w 3505200"/>
              <a:gd name="connsiteY1" fmla="*/ 3162300 h 3162300"/>
              <a:gd name="connsiteX2" fmla="*/ 3505200 w 3505200"/>
              <a:gd name="connsiteY2" fmla="*/ 3162300 h 316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05200" h="3162300">
                <a:moveTo>
                  <a:pt x="0" y="0"/>
                </a:moveTo>
                <a:lnTo>
                  <a:pt x="0" y="3162300"/>
                </a:lnTo>
                <a:lnTo>
                  <a:pt x="3505200" y="316230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45" name="TextBox 344"/>
          <p:cNvSpPr txBox="1"/>
          <p:nvPr/>
        </p:nvSpPr>
        <p:spPr>
          <a:xfrm>
            <a:off x="2699792" y="2992633"/>
            <a:ext cx="351378" cy="246221"/>
          </a:xfrm>
          <a:prstGeom prst="rect">
            <a:avLst/>
          </a:prstGeom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r>
              <a:rPr lang="en-US" altLang="ko-KR" sz="10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'13</a:t>
            </a:r>
            <a:endParaRPr lang="ko-KR" altLang="en-US" sz="1000" kern="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346" name="TextBox 345"/>
          <p:cNvSpPr txBox="1"/>
          <p:nvPr/>
        </p:nvSpPr>
        <p:spPr>
          <a:xfrm>
            <a:off x="3707904" y="2992633"/>
            <a:ext cx="351378" cy="246221"/>
          </a:xfrm>
          <a:prstGeom prst="rect">
            <a:avLst/>
          </a:prstGeom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r>
              <a:rPr lang="en-US" altLang="ko-KR" sz="10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'20</a:t>
            </a:r>
            <a:endParaRPr lang="ko-KR" altLang="en-US" sz="1000" kern="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347" name="직사각형 346"/>
          <p:cNvSpPr/>
          <p:nvPr/>
        </p:nvSpPr>
        <p:spPr>
          <a:xfrm>
            <a:off x="3973694" y="2122373"/>
            <a:ext cx="5786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ko-KR" altLang="en-US" sz="1200" b="1" kern="0" dirty="0">
                <a:gradFill>
                  <a:gsLst>
                    <a:gs pos="100000">
                      <a:srgbClr val="C00000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감축</a:t>
            </a:r>
          </a:p>
        </p:txBody>
      </p:sp>
      <p:cxnSp>
        <p:nvCxnSpPr>
          <p:cNvPr id="356" name="직선 연결선 355"/>
          <p:cNvCxnSpPr/>
          <p:nvPr/>
        </p:nvCxnSpPr>
        <p:spPr>
          <a:xfrm flipV="1">
            <a:off x="7093009" y="2720411"/>
            <a:ext cx="583963" cy="236434"/>
          </a:xfrm>
          <a:prstGeom prst="line">
            <a:avLst/>
          </a:prstGeom>
          <a:ln w="15875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7" name="오른쪽 중괄호 356"/>
          <p:cNvSpPr/>
          <p:nvPr/>
        </p:nvSpPr>
        <p:spPr>
          <a:xfrm>
            <a:off x="7868649" y="2718631"/>
            <a:ext cx="101565" cy="284405"/>
          </a:xfrm>
          <a:prstGeom prst="rightBrace">
            <a:avLst>
              <a:gd name="adj1" fmla="val 52273"/>
              <a:gd name="adj2" fmla="val 50000"/>
            </a:avLst>
          </a:prstGeom>
          <a:noFill/>
          <a:ln w="19050" cap="rnd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59" name="TextBox 358"/>
          <p:cNvSpPr txBox="1"/>
          <p:nvPr/>
        </p:nvSpPr>
        <p:spPr>
          <a:xfrm>
            <a:off x="7579084" y="2983640"/>
            <a:ext cx="351378" cy="246221"/>
          </a:xfrm>
          <a:prstGeom prst="rect">
            <a:avLst/>
          </a:prstGeom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r>
              <a:rPr lang="en-US" altLang="ko-KR" sz="10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'20</a:t>
            </a:r>
            <a:endParaRPr lang="ko-KR" altLang="en-US" sz="1000" kern="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360" name="TextBox 359"/>
          <p:cNvSpPr txBox="1"/>
          <p:nvPr/>
        </p:nvSpPr>
        <p:spPr>
          <a:xfrm>
            <a:off x="6456637" y="1828240"/>
            <a:ext cx="1292341" cy="400110"/>
          </a:xfrm>
          <a:prstGeom prst="rect">
            <a:avLst/>
          </a:prstGeom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r>
              <a:rPr lang="en-US" altLang="ko-KR" sz="1000" kern="0" spc="-1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6</a:t>
            </a:r>
            <a:r>
              <a:rPr lang="ko-KR" altLang="en-US" sz="1000" kern="0" spc="-1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대 기후변화대응 기술 </a:t>
            </a:r>
            <a:endParaRPr lang="en-US" altLang="ko-KR" sz="1000" kern="0" spc="-10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  <a:p>
            <a:r>
              <a:rPr lang="ko-KR" altLang="en-US" sz="1000" kern="0" spc="-1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세계 시장</a:t>
            </a:r>
          </a:p>
        </p:txBody>
      </p:sp>
      <p:sp>
        <p:nvSpPr>
          <p:cNvPr id="361" name="TextBox 360"/>
          <p:cNvSpPr txBox="1"/>
          <p:nvPr/>
        </p:nvSpPr>
        <p:spPr>
          <a:xfrm>
            <a:off x="7799341" y="1802362"/>
            <a:ext cx="859531" cy="27699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eaLnBrk="0" latinLnBrk="0" hangingPunct="0">
              <a:buSzPct val="100000"/>
              <a:defRPr/>
            </a:pPr>
            <a:r>
              <a:rPr lang="en-US" altLang="ko-KR" sz="12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1,585</a:t>
            </a:r>
            <a:r>
              <a:rPr lang="ko-KR" altLang="en-US" sz="12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조원</a:t>
            </a:r>
            <a:endParaRPr lang="ko-KR" altLang="en-US" sz="1200" kern="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prstClr val="white">
                      <a:lumMod val="75000"/>
                    </a:prstClr>
                  </a:gs>
                  <a:gs pos="100000">
                    <a:prstClr val="white">
                      <a:lumMod val="65000"/>
                    </a:prstClr>
                  </a:gs>
                </a:gsLst>
                <a:lin ang="5400000" scaled="0"/>
              </a:gradFill>
              <a:latin typeface="-윤고딕340" pitchFamily="18" charset="-127"/>
              <a:ea typeface="-윤고딕340" pitchFamily="18" charset="-127"/>
            </a:endParaRPr>
          </a:p>
        </p:txBody>
      </p:sp>
      <p:sp>
        <p:nvSpPr>
          <p:cNvPr id="364" name="직사각형 363"/>
          <p:cNvSpPr/>
          <p:nvPr/>
        </p:nvSpPr>
        <p:spPr>
          <a:xfrm>
            <a:off x="7815017" y="2580497"/>
            <a:ext cx="93374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en-US" altLang="ko-KR" sz="1200" b="1" kern="0" dirty="0" smtClean="0">
                <a:gradFill>
                  <a:gsLst>
                    <a:gs pos="100000">
                      <a:srgbClr val="0070C0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13.6%</a:t>
            </a:r>
            <a:r>
              <a:rPr lang="ko-KR" altLang="en-US" sz="1200" b="1" kern="0" dirty="0">
                <a:gradFill>
                  <a:gsLst>
                    <a:gs pos="100000">
                      <a:srgbClr val="0070C0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점유</a:t>
            </a:r>
          </a:p>
        </p:txBody>
      </p:sp>
      <p:sp>
        <p:nvSpPr>
          <p:cNvPr id="369" name="자유형 368"/>
          <p:cNvSpPr/>
          <p:nvPr/>
        </p:nvSpPr>
        <p:spPr>
          <a:xfrm>
            <a:off x="6479768" y="1830041"/>
            <a:ext cx="1804275" cy="1186767"/>
          </a:xfrm>
          <a:custGeom>
            <a:avLst/>
            <a:gdLst>
              <a:gd name="connsiteX0" fmla="*/ 0 w 3505200"/>
              <a:gd name="connsiteY0" fmla="*/ 0 h 3162300"/>
              <a:gd name="connsiteX1" fmla="*/ 0 w 3505200"/>
              <a:gd name="connsiteY1" fmla="*/ 3162300 h 3162300"/>
              <a:gd name="connsiteX2" fmla="*/ 3505200 w 3505200"/>
              <a:gd name="connsiteY2" fmla="*/ 3162300 h 316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05200" h="3162300">
                <a:moveTo>
                  <a:pt x="0" y="0"/>
                </a:moveTo>
                <a:lnTo>
                  <a:pt x="0" y="3162300"/>
                </a:lnTo>
                <a:lnTo>
                  <a:pt x="3505200" y="316230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58" name="TextBox 357"/>
          <p:cNvSpPr txBox="1"/>
          <p:nvPr/>
        </p:nvSpPr>
        <p:spPr>
          <a:xfrm>
            <a:off x="6812874" y="2992633"/>
            <a:ext cx="351378" cy="246221"/>
          </a:xfrm>
          <a:prstGeom prst="rect">
            <a:avLst/>
          </a:prstGeom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r>
              <a:rPr lang="en-US" altLang="ko-KR" sz="10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'13</a:t>
            </a:r>
            <a:endParaRPr lang="ko-KR" altLang="en-US" sz="1000" kern="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31" name="모서리가 둥근 직사각형 8"/>
          <p:cNvSpPr/>
          <p:nvPr/>
        </p:nvSpPr>
        <p:spPr>
          <a:xfrm>
            <a:off x="3190481" y="3900540"/>
            <a:ext cx="1399419" cy="72937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rgbClr val="DDDDD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32" name="모서리가 둥근 직사각형 8"/>
          <p:cNvSpPr/>
          <p:nvPr/>
        </p:nvSpPr>
        <p:spPr>
          <a:xfrm>
            <a:off x="3190481" y="3900540"/>
            <a:ext cx="1409733" cy="227857"/>
          </a:xfrm>
          <a:prstGeom prst="roundRect">
            <a:avLst>
              <a:gd name="adj" fmla="val 0"/>
            </a:avLst>
          </a:prstGeom>
          <a:solidFill>
            <a:srgbClr val="DDDDDD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74" name="직사각형 273"/>
          <p:cNvSpPr/>
          <p:nvPr/>
        </p:nvSpPr>
        <p:spPr>
          <a:xfrm>
            <a:off x="3249646" y="3884029"/>
            <a:ext cx="12939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spc="-10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에너지 </a:t>
            </a:r>
            <a:r>
              <a:rPr lang="ko-KR" altLang="en-US" sz="1200" spc="-100" dirty="0" err="1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저소비</a:t>
            </a:r>
            <a:r>
              <a:rPr lang="ko-KR" altLang="en-US" sz="1200" spc="-10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실현</a:t>
            </a:r>
            <a:endParaRPr lang="en-US" altLang="ko-KR" sz="1200" spc="-100" dirty="0">
              <a:gradFill>
                <a:gsLst>
                  <a:gs pos="100000">
                    <a:srgbClr val="000000"/>
                  </a:gs>
                  <a:gs pos="100000">
                    <a:srgbClr val="BBE0E3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278" name="직사각형 277"/>
          <p:cNvSpPr/>
          <p:nvPr/>
        </p:nvSpPr>
        <p:spPr>
          <a:xfrm>
            <a:off x="3194568" y="4368638"/>
            <a:ext cx="123463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2075" indent="-92075" defTabSz="1330325" eaLnBrk="0" latinLnBrk="0" hangingPunct="0">
              <a:buSzPct val="100000"/>
              <a:buFont typeface="Arial" panose="020B0604020202020204" pitchFamily="34" charset="0"/>
              <a:buChar char="•"/>
              <a:defRPr/>
            </a:pPr>
            <a:r>
              <a:rPr lang="ko-KR" altLang="en-US" sz="1100" b="1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이차전지</a:t>
            </a:r>
            <a:r>
              <a:rPr lang="en-US" altLang="ko-KR" sz="1100" b="1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, </a:t>
            </a:r>
            <a:r>
              <a:rPr lang="ko-KR" altLang="en-US" sz="1100" b="1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전력</a:t>
            </a:r>
            <a:r>
              <a:rPr lang="en-US" altLang="ko-KR" sz="1100" b="1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IT</a:t>
            </a:r>
          </a:p>
        </p:txBody>
      </p:sp>
      <p:sp>
        <p:nvSpPr>
          <p:cNvPr id="279" name="직사각형 278"/>
          <p:cNvSpPr/>
          <p:nvPr/>
        </p:nvSpPr>
        <p:spPr>
          <a:xfrm>
            <a:off x="3194568" y="4134818"/>
            <a:ext cx="13173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2075" indent="-92075" defTabSz="1330325" eaLnBrk="0" latinLnBrk="0" hangingPunct="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ko-KR" sz="1100" b="1" kern="0" spc="-7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V2G, </a:t>
            </a:r>
            <a:r>
              <a:rPr lang="en-US" altLang="ko-KR" sz="1100" b="1" kern="0" spc="-7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ESS + </a:t>
            </a:r>
            <a:r>
              <a:rPr lang="ko-KR" altLang="en-US" sz="1100" b="1" kern="0" spc="-70" dirty="0" err="1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신재생</a:t>
            </a:r>
            <a:endParaRPr lang="en-US" altLang="ko-KR" sz="1100" b="1" kern="0" spc="-7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</p:txBody>
      </p:sp>
      <p:sp>
        <p:nvSpPr>
          <p:cNvPr id="136" name="모서리가 둥근 직사각형 8"/>
          <p:cNvSpPr/>
          <p:nvPr/>
        </p:nvSpPr>
        <p:spPr>
          <a:xfrm>
            <a:off x="4665809" y="3909332"/>
            <a:ext cx="1399419" cy="72937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rgbClr val="DDDDD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37" name="모서리가 둥근 직사각형 8"/>
          <p:cNvSpPr/>
          <p:nvPr/>
        </p:nvSpPr>
        <p:spPr>
          <a:xfrm>
            <a:off x="4665809" y="3909332"/>
            <a:ext cx="1409733" cy="227857"/>
          </a:xfrm>
          <a:prstGeom prst="roundRect">
            <a:avLst>
              <a:gd name="adj" fmla="val 0"/>
            </a:avLst>
          </a:prstGeom>
          <a:solidFill>
            <a:srgbClr val="DDDDDD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75" name="직사각형 274"/>
          <p:cNvSpPr/>
          <p:nvPr/>
        </p:nvSpPr>
        <p:spPr>
          <a:xfrm>
            <a:off x="4842614" y="3884029"/>
            <a:ext cx="10855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온실가스</a:t>
            </a:r>
            <a:r>
              <a:rPr lang="en-US" altLang="ko-KR" sz="120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sz="120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감축</a:t>
            </a:r>
            <a:endParaRPr lang="en-US" altLang="ko-KR" sz="1200" dirty="0">
              <a:gradFill>
                <a:gsLst>
                  <a:gs pos="100000">
                    <a:srgbClr val="000000"/>
                  </a:gs>
                  <a:gs pos="100000">
                    <a:srgbClr val="BBE0E3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280" name="직사각형 279"/>
          <p:cNvSpPr/>
          <p:nvPr/>
        </p:nvSpPr>
        <p:spPr>
          <a:xfrm>
            <a:off x="4707390" y="4235687"/>
            <a:ext cx="13853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2075" indent="-92075" defTabSz="1330325" eaLnBrk="0" latinLnBrk="0" hangingPunct="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ko-KR" sz="1100" b="1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CO</a:t>
            </a:r>
            <a:r>
              <a:rPr lang="en-US" altLang="ko-KR" sz="1100" b="1" kern="0" baseline="-250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2</a:t>
            </a:r>
            <a:r>
              <a:rPr lang="ko-KR" altLang="en-US" sz="1100" b="1" kern="0" dirty="0" err="1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포집처리</a:t>
            </a:r>
            <a:r>
              <a:rPr lang="en-US" altLang="ko-KR" sz="1100" b="1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(CCS)</a:t>
            </a:r>
          </a:p>
        </p:txBody>
      </p:sp>
      <p:sp>
        <p:nvSpPr>
          <p:cNvPr id="133" name="오른쪽 중괄호 132"/>
          <p:cNvSpPr/>
          <p:nvPr/>
        </p:nvSpPr>
        <p:spPr>
          <a:xfrm>
            <a:off x="4010328" y="2081511"/>
            <a:ext cx="71438" cy="357190"/>
          </a:xfrm>
          <a:prstGeom prst="rightBrace">
            <a:avLst>
              <a:gd name="adj1" fmla="val 52273"/>
              <a:gd name="adj2" fmla="val 50000"/>
            </a:avLst>
          </a:prstGeom>
          <a:noFill/>
          <a:ln w="1905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35" name="제목 114"/>
          <p:cNvSpPr txBox="1">
            <a:spLocks/>
          </p:cNvSpPr>
          <p:nvPr/>
        </p:nvSpPr>
        <p:spPr>
          <a:xfrm>
            <a:off x="483326" y="5424134"/>
            <a:ext cx="915906" cy="648072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ko-KR" altLang="en-US" b="1" kern="0" dirty="0" err="1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산업화지원</a:t>
            </a:r>
            <a:endParaRPr lang="en-US" altLang="ko-KR" b="1" kern="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40" name="Text Box 170"/>
          <p:cNvSpPr txBox="1">
            <a:spLocks noChangeArrowheads="1"/>
          </p:cNvSpPr>
          <p:nvPr/>
        </p:nvSpPr>
        <p:spPr bwMode="auto">
          <a:xfrm>
            <a:off x="6858016" y="5486392"/>
            <a:ext cx="748056" cy="2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>
            <a:spAutoFit/>
          </a:bodyPr>
          <a:lstStyle/>
          <a:p>
            <a:pPr algn="ctr" eaLnBrk="0" latinLnBrk="0" hangingPunct="0">
              <a:lnSpc>
                <a:spcPts val="1500"/>
              </a:lnSpc>
              <a:buSzPct val="100000"/>
              <a:defRPr/>
            </a:pPr>
            <a:r>
              <a:rPr lang="en-US" altLang="ko-KR" sz="1200" kern="0" spc="-7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80.8%</a:t>
            </a:r>
            <a:endParaRPr lang="ko-KR" altLang="en-US" sz="1200" kern="0" spc="-7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prstClr val="white">
                      <a:lumMod val="75000"/>
                    </a:prstClr>
                  </a:gs>
                  <a:gs pos="100000">
                    <a:prstClr val="white">
                      <a:lumMod val="65000"/>
                    </a:prstClr>
                  </a:gs>
                </a:gsLst>
                <a:lin ang="5400000" scaled="0"/>
              </a:gradFill>
              <a:latin typeface="-윤고딕340" pitchFamily="18" charset="-127"/>
              <a:ea typeface="-윤고딕340" pitchFamily="18" charset="-127"/>
            </a:endParaRPr>
          </a:p>
        </p:txBody>
      </p:sp>
      <p:sp>
        <p:nvSpPr>
          <p:cNvPr id="166" name="직사각형 165"/>
          <p:cNvSpPr/>
          <p:nvPr/>
        </p:nvSpPr>
        <p:spPr>
          <a:xfrm>
            <a:off x="7858148" y="6074312"/>
            <a:ext cx="451924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300" spc="-10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'20</a:t>
            </a:r>
            <a:endParaRPr lang="ko-KR" altLang="en-US" sz="1300" spc="-100" dirty="0">
              <a:gradFill>
                <a:gsLst>
                  <a:gs pos="100000">
                    <a:srgbClr val="000000"/>
                  </a:gs>
                  <a:gs pos="100000">
                    <a:srgbClr val="BBE0E3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55" name="직사각형 154"/>
          <p:cNvSpPr/>
          <p:nvPr/>
        </p:nvSpPr>
        <p:spPr>
          <a:xfrm>
            <a:off x="7318868" y="6260364"/>
            <a:ext cx="139653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2075" indent="-92075" defTabSz="1330325" eaLnBrk="0" latinLnBrk="0" hangingPunct="0">
              <a:buSzPct val="100000"/>
              <a:defRPr/>
            </a:pPr>
            <a:r>
              <a:rPr lang="en-US" altLang="ko-KR" sz="900" b="1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* </a:t>
            </a:r>
            <a:r>
              <a:rPr lang="ko-KR" altLang="en-US" sz="900" b="1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세계 </a:t>
            </a:r>
            <a:r>
              <a:rPr lang="en-US" altLang="ko-KR" sz="900" b="1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1</a:t>
            </a:r>
            <a:r>
              <a:rPr lang="ko-KR" altLang="en-US" sz="900" b="1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위 기술수준 대비</a:t>
            </a:r>
          </a:p>
        </p:txBody>
      </p:sp>
      <p:sp>
        <p:nvSpPr>
          <p:cNvPr id="163" name="직사각형 162"/>
          <p:cNvSpPr/>
          <p:nvPr/>
        </p:nvSpPr>
        <p:spPr>
          <a:xfrm>
            <a:off x="6783328" y="4541272"/>
            <a:ext cx="809114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300" spc="-10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'13 </a:t>
            </a:r>
            <a:r>
              <a:rPr lang="en-US" altLang="ko-KR" sz="1100" spc="-10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(</a:t>
            </a:r>
            <a:r>
              <a:rPr lang="ko-KR" altLang="en-US" sz="1100" spc="-10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추정</a:t>
            </a:r>
            <a:r>
              <a:rPr lang="en-US" altLang="ko-KR" sz="1100" spc="-10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) </a:t>
            </a:r>
            <a:endParaRPr lang="ko-KR" altLang="en-US" sz="1100" spc="-100" dirty="0">
              <a:gradFill>
                <a:gsLst>
                  <a:gs pos="100000">
                    <a:srgbClr val="000000"/>
                  </a:gs>
                  <a:gs pos="100000">
                    <a:srgbClr val="BBE0E3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grpSp>
        <p:nvGrpSpPr>
          <p:cNvPr id="19" name="그룹 4"/>
          <p:cNvGrpSpPr/>
          <p:nvPr/>
        </p:nvGrpSpPr>
        <p:grpSpPr>
          <a:xfrm>
            <a:off x="6967098" y="5739973"/>
            <a:ext cx="567881" cy="418405"/>
            <a:chOff x="6869120" y="5732895"/>
            <a:chExt cx="650492" cy="479271"/>
          </a:xfrm>
        </p:grpSpPr>
        <p:pic>
          <p:nvPicPr>
            <p:cNvPr id="1027" name="Picture 3" descr="O:\2015미래부-업무보고\icon\icon\7.png"/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="" xmlns:a14="http://schemas.microsoft.com/office/drawing/2010/main">
                    <a14:imgLayer r:embed="rId1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00000" flipH="1">
              <a:off x="7167423" y="5763364"/>
              <a:ext cx="352189" cy="35218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O:\2015미래부-업무보고\icon\icon\5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573013">
              <a:off x="6869120" y="5732895"/>
              <a:ext cx="479271" cy="47927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그룹 163"/>
          <p:cNvGrpSpPr/>
          <p:nvPr/>
        </p:nvGrpSpPr>
        <p:grpSpPr>
          <a:xfrm>
            <a:off x="7699442" y="5617029"/>
            <a:ext cx="786893" cy="579769"/>
            <a:chOff x="6869120" y="5732895"/>
            <a:chExt cx="650492" cy="479271"/>
          </a:xfrm>
        </p:grpSpPr>
        <p:pic>
          <p:nvPicPr>
            <p:cNvPr id="165" name="Picture 3" descr="O:\2015미래부-업무보고\icon\icon\7.png"/>
            <p:cNvPicPr>
              <a:picLocks noChangeAspect="1" noChangeArrowheads="1"/>
            </p:cNvPicPr>
            <p:nvPr/>
          </p:nvPicPr>
          <p:blipFill>
            <a:blip r:embed="rId14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00000" flipH="1">
              <a:off x="7167423" y="5763364"/>
              <a:ext cx="352189" cy="35218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7" name="Picture 5" descr="O:\2015미래부-업무보고\icon\icon\5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573013">
              <a:off x="6869120" y="5732895"/>
              <a:ext cx="479271" cy="47927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아래쪽 화살표 2"/>
          <p:cNvSpPr/>
          <p:nvPr/>
        </p:nvSpPr>
        <p:spPr>
          <a:xfrm>
            <a:off x="5324162" y="2305534"/>
            <a:ext cx="169921" cy="231148"/>
          </a:xfrm>
          <a:prstGeom prst="downArrow">
            <a:avLst/>
          </a:prstGeom>
          <a:gradFill>
            <a:gsLst>
              <a:gs pos="40000">
                <a:srgbClr val="C00000"/>
              </a:gs>
              <a:gs pos="0">
                <a:schemeClr val="accent2">
                  <a:lumMod val="75000"/>
                  <a:alpha val="0"/>
                </a:schemeClr>
              </a:gs>
            </a:gsLst>
            <a:lin ang="5400000" scaled="0"/>
          </a:gradFill>
          <a:ln w="952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21" name="그룹 15"/>
          <p:cNvGrpSpPr/>
          <p:nvPr/>
        </p:nvGrpSpPr>
        <p:grpSpPr>
          <a:xfrm>
            <a:off x="7698112" y="1892396"/>
            <a:ext cx="152068" cy="1118433"/>
            <a:chOff x="7698112" y="1892396"/>
            <a:chExt cx="152068" cy="1118433"/>
          </a:xfrm>
        </p:grpSpPr>
        <p:sp>
          <p:nvSpPr>
            <p:cNvPr id="376" name="Rectangle 29"/>
            <p:cNvSpPr>
              <a:spLocks noChangeArrowheads="1"/>
            </p:cNvSpPr>
            <p:nvPr/>
          </p:nvSpPr>
          <p:spPr bwMode="auto">
            <a:xfrm rot="10800000">
              <a:off x="7698112" y="1892397"/>
              <a:ext cx="152068" cy="822222"/>
            </a:xfrm>
            <a:prstGeom prst="rect">
              <a:avLst/>
            </a:prstGeom>
            <a:gradFill>
              <a:gsLst>
                <a:gs pos="100000">
                  <a:schemeClr val="bg1">
                    <a:lumMod val="50000"/>
                  </a:schemeClr>
                </a:gs>
                <a:gs pos="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noFill/>
            </a:ln>
            <a:effectLst>
              <a:reflection blurRad="6350" stA="32000" endPos="9000" dir="5400000" sy="-100000" algn="bl" rotWithShape="0"/>
            </a:effectLst>
            <a:extLst/>
          </p:spPr>
          <p:txBody>
            <a:bodyPr wrap="none" anchor="ctr"/>
            <a:lstStyle/>
            <a:p>
              <a:endParaRPr lang="ko-KR" altLang="en-US" sz="1600">
                <a:solidFill>
                  <a:prstClr val="black"/>
                </a:solidFill>
              </a:endParaRPr>
            </a:p>
          </p:txBody>
        </p:sp>
        <p:sp>
          <p:nvSpPr>
            <p:cNvPr id="370" name="Rectangle 29"/>
            <p:cNvSpPr>
              <a:spLocks noChangeArrowheads="1"/>
            </p:cNvSpPr>
            <p:nvPr/>
          </p:nvSpPr>
          <p:spPr bwMode="auto">
            <a:xfrm rot="10800000">
              <a:off x="7698112" y="2714621"/>
              <a:ext cx="152068" cy="296208"/>
            </a:xfrm>
            <a:prstGeom prst="rect">
              <a:avLst/>
            </a:prstGeom>
            <a:gradFill>
              <a:gsLst>
                <a:gs pos="100000">
                  <a:schemeClr val="tx2">
                    <a:lumMod val="75000"/>
                  </a:schemeClr>
                </a:gs>
                <a:gs pos="0">
                  <a:srgbClr val="0070C0"/>
                </a:gs>
              </a:gsLst>
              <a:lin ang="5400000" scaled="0"/>
            </a:gradFill>
            <a:ln>
              <a:noFill/>
            </a:ln>
            <a:effectLst>
              <a:reflection blurRad="6350" stA="32000" endPos="9000" dir="5400000" sy="-100000" algn="bl" rotWithShape="0"/>
            </a:effectLst>
            <a:extLst/>
          </p:spPr>
          <p:txBody>
            <a:bodyPr wrap="none" anchor="ctr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7746571" y="1892396"/>
              <a:ext cx="95888" cy="1107587"/>
            </a:xfrm>
            <a:prstGeom prst="rect">
              <a:avLst/>
            </a:prstGeom>
            <a:gradFill>
              <a:gsLst>
                <a:gs pos="100000">
                  <a:schemeClr val="bg1">
                    <a:alpha val="64000"/>
                  </a:schemeClr>
                </a:gs>
                <a:gs pos="0">
                  <a:srgbClr val="4F81BD">
                    <a:tint val="23500"/>
                    <a:satMod val="160000"/>
                    <a:alpha val="0"/>
                  </a:srgbClr>
                </a:gs>
              </a:gsLst>
              <a:lin ang="0" scaled="0"/>
            </a:gradFill>
            <a:ln w="952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그룹 12"/>
          <p:cNvGrpSpPr/>
          <p:nvPr/>
        </p:nvGrpSpPr>
        <p:grpSpPr>
          <a:xfrm>
            <a:off x="6925520" y="2765217"/>
            <a:ext cx="162959" cy="242070"/>
            <a:chOff x="6872927" y="2765217"/>
            <a:chExt cx="223520" cy="242070"/>
          </a:xfrm>
        </p:grpSpPr>
        <p:sp>
          <p:nvSpPr>
            <p:cNvPr id="374" name="Rectangle 29"/>
            <p:cNvSpPr>
              <a:spLocks noChangeArrowheads="1"/>
            </p:cNvSpPr>
            <p:nvPr/>
          </p:nvSpPr>
          <p:spPr bwMode="auto">
            <a:xfrm rot="10800000">
              <a:off x="6872927" y="2952715"/>
              <a:ext cx="223520" cy="54572"/>
            </a:xfrm>
            <a:prstGeom prst="rect">
              <a:avLst/>
            </a:prstGeom>
            <a:gradFill>
              <a:gsLst>
                <a:gs pos="100000">
                  <a:schemeClr val="tx2">
                    <a:lumMod val="75000"/>
                  </a:schemeClr>
                </a:gs>
                <a:gs pos="0">
                  <a:srgbClr val="0070C0"/>
                </a:gs>
              </a:gsLst>
              <a:lin ang="5400000" scaled="0"/>
            </a:gradFill>
            <a:ln>
              <a:noFill/>
            </a:ln>
            <a:effectLst>
              <a:reflection blurRad="6350" stA="32000" endPos="9000" dir="5400000" sy="-100000" algn="bl" rotWithShape="0"/>
            </a:effectLst>
            <a:extLst/>
          </p:spPr>
          <p:txBody>
            <a:bodyPr wrap="none" anchor="ctr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72" name="Rectangle 29"/>
            <p:cNvSpPr>
              <a:spLocks noChangeArrowheads="1"/>
            </p:cNvSpPr>
            <p:nvPr/>
          </p:nvSpPr>
          <p:spPr bwMode="auto">
            <a:xfrm rot="10800000">
              <a:off x="6872927" y="2765217"/>
              <a:ext cx="223520" cy="189468"/>
            </a:xfrm>
            <a:prstGeom prst="rect">
              <a:avLst/>
            </a:prstGeom>
            <a:gradFill>
              <a:gsLst>
                <a:gs pos="100000">
                  <a:schemeClr val="bg1">
                    <a:lumMod val="50000"/>
                  </a:schemeClr>
                </a:gs>
                <a:gs pos="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noFill/>
            </a:ln>
            <a:effectLst>
              <a:reflection blurRad="6350" stA="32000" endPos="9000" dir="5400000" sy="-100000" algn="bl" rotWithShape="0"/>
            </a:effectLst>
            <a:extLst/>
          </p:spPr>
          <p:txBody>
            <a:bodyPr wrap="none" anchor="ctr"/>
            <a:lstStyle/>
            <a:p>
              <a:endParaRPr lang="ko-KR" altLang="en-US" sz="1600">
                <a:solidFill>
                  <a:prstClr val="black"/>
                </a:solidFill>
              </a:endParaRPr>
            </a:p>
          </p:txBody>
        </p:sp>
        <p:sp>
          <p:nvSpPr>
            <p:cNvPr id="124" name="직사각형 123"/>
            <p:cNvSpPr/>
            <p:nvPr/>
          </p:nvSpPr>
          <p:spPr>
            <a:xfrm>
              <a:off x="6955457" y="2768838"/>
              <a:ext cx="131523" cy="236844"/>
            </a:xfrm>
            <a:prstGeom prst="rect">
              <a:avLst/>
            </a:prstGeom>
            <a:gradFill>
              <a:gsLst>
                <a:gs pos="100000">
                  <a:schemeClr val="bg1">
                    <a:alpha val="64000"/>
                  </a:schemeClr>
                </a:gs>
                <a:gs pos="0">
                  <a:srgbClr val="4F81BD">
                    <a:tint val="23500"/>
                    <a:satMod val="160000"/>
                    <a:alpha val="0"/>
                  </a:srgbClr>
                </a:gs>
              </a:gsLst>
              <a:lin ang="0" scaled="0"/>
            </a:gradFill>
            <a:ln w="952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3" name="그룹 16"/>
          <p:cNvGrpSpPr/>
          <p:nvPr/>
        </p:nvGrpSpPr>
        <p:grpSpPr>
          <a:xfrm>
            <a:off x="3825744" y="2078516"/>
            <a:ext cx="143574" cy="934212"/>
            <a:chOff x="3825744" y="2078516"/>
            <a:chExt cx="143574" cy="934212"/>
          </a:xfrm>
        </p:grpSpPr>
        <p:sp>
          <p:nvSpPr>
            <p:cNvPr id="352" name="Rectangle 29"/>
            <p:cNvSpPr>
              <a:spLocks noChangeArrowheads="1"/>
            </p:cNvSpPr>
            <p:nvPr/>
          </p:nvSpPr>
          <p:spPr bwMode="auto">
            <a:xfrm rot="10800000">
              <a:off x="3825744" y="2441154"/>
              <a:ext cx="143574" cy="571574"/>
            </a:xfrm>
            <a:prstGeom prst="rect">
              <a:avLst/>
            </a:prstGeom>
            <a:gradFill>
              <a:gsLst>
                <a:gs pos="100000">
                  <a:schemeClr val="bg1">
                    <a:lumMod val="50000"/>
                  </a:schemeClr>
                </a:gs>
                <a:gs pos="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noFill/>
            </a:ln>
            <a:effectLst>
              <a:reflection blurRad="6350" stA="32000" endPos="9000" dir="5400000" sy="-100000" algn="bl" rotWithShape="0"/>
            </a:effectLst>
            <a:extLst/>
          </p:spPr>
          <p:txBody>
            <a:bodyPr wrap="none" anchor="ctr"/>
            <a:lstStyle/>
            <a:p>
              <a:endParaRPr lang="ko-KR" altLang="en-US" sz="1600">
                <a:solidFill>
                  <a:prstClr val="black"/>
                </a:solidFill>
              </a:endParaRPr>
            </a:p>
          </p:txBody>
        </p:sp>
        <p:sp>
          <p:nvSpPr>
            <p:cNvPr id="348" name="Rectangle 29"/>
            <p:cNvSpPr>
              <a:spLocks noChangeArrowheads="1"/>
            </p:cNvSpPr>
            <p:nvPr/>
          </p:nvSpPr>
          <p:spPr bwMode="auto">
            <a:xfrm rot="10800000">
              <a:off x="3825744" y="2078516"/>
              <a:ext cx="143574" cy="383954"/>
            </a:xfrm>
            <a:prstGeom prst="rect">
              <a:avLst/>
            </a:prstGeom>
            <a:gradFill>
              <a:gsLst>
                <a:gs pos="100000">
                  <a:schemeClr val="accent2">
                    <a:lumMod val="75000"/>
                  </a:schemeClr>
                </a:gs>
                <a:gs pos="0">
                  <a:srgbClr val="C00000"/>
                </a:gs>
              </a:gsLst>
              <a:lin ang="5400000" scaled="0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34" name="직사각형 133"/>
            <p:cNvSpPr/>
            <p:nvPr/>
          </p:nvSpPr>
          <p:spPr>
            <a:xfrm>
              <a:off x="3866381" y="2081511"/>
              <a:ext cx="95888" cy="918472"/>
            </a:xfrm>
            <a:prstGeom prst="rect">
              <a:avLst/>
            </a:prstGeom>
            <a:gradFill>
              <a:gsLst>
                <a:gs pos="100000">
                  <a:schemeClr val="bg1">
                    <a:alpha val="64000"/>
                  </a:schemeClr>
                </a:gs>
                <a:gs pos="0">
                  <a:srgbClr val="4F81BD">
                    <a:tint val="23500"/>
                    <a:satMod val="160000"/>
                    <a:alpha val="0"/>
                  </a:srgbClr>
                </a:gs>
              </a:gsLst>
              <a:lin ang="0" scaled="0"/>
            </a:gradFill>
            <a:ln w="952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67" name="Freeform 6"/>
          <p:cNvSpPr>
            <a:spLocks/>
          </p:cNvSpPr>
          <p:nvPr/>
        </p:nvSpPr>
        <p:spPr bwMode="auto">
          <a:xfrm>
            <a:off x="6479768" y="1802362"/>
            <a:ext cx="1297107" cy="1155172"/>
          </a:xfrm>
          <a:custGeom>
            <a:avLst/>
            <a:gdLst/>
            <a:ahLst/>
            <a:cxnLst>
              <a:cxn ang="0">
                <a:pos x="0" y="1001"/>
              </a:cxn>
              <a:cxn ang="0">
                <a:pos x="1104" y="0"/>
              </a:cxn>
            </a:cxnLst>
            <a:rect l="0" t="0" r="r" b="b"/>
            <a:pathLst>
              <a:path w="1104" h="1107">
                <a:moveTo>
                  <a:pt x="0" y="1001"/>
                </a:moveTo>
                <a:cubicBezTo>
                  <a:pt x="0" y="1001"/>
                  <a:pt x="689" y="1107"/>
                  <a:pt x="1104" y="0"/>
                </a:cubicBezTo>
              </a:path>
            </a:pathLst>
          </a:custGeom>
          <a:ln w="28575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68" name="TextBox 367"/>
          <p:cNvSpPr txBox="1"/>
          <p:nvPr/>
        </p:nvSpPr>
        <p:spPr>
          <a:xfrm>
            <a:off x="6641454" y="2508762"/>
            <a:ext cx="726481" cy="27699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eaLnBrk="0" latinLnBrk="0" hangingPunct="0">
              <a:buSzPct val="100000"/>
              <a:defRPr/>
            </a:pPr>
            <a:r>
              <a:rPr lang="en-US" altLang="ko-KR" sz="12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323</a:t>
            </a:r>
            <a:r>
              <a:rPr lang="ko-KR" altLang="en-US" sz="12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조원</a:t>
            </a:r>
          </a:p>
        </p:txBody>
      </p:sp>
      <p:grpSp>
        <p:nvGrpSpPr>
          <p:cNvPr id="24" name="그룹 17"/>
          <p:cNvGrpSpPr/>
          <p:nvPr/>
        </p:nvGrpSpPr>
        <p:grpSpPr>
          <a:xfrm>
            <a:off x="2826326" y="2426469"/>
            <a:ext cx="143574" cy="586256"/>
            <a:chOff x="2826326" y="2426469"/>
            <a:chExt cx="143574" cy="586256"/>
          </a:xfrm>
        </p:grpSpPr>
        <p:sp>
          <p:nvSpPr>
            <p:cNvPr id="350" name="Rectangle 29"/>
            <p:cNvSpPr>
              <a:spLocks noChangeArrowheads="1"/>
            </p:cNvSpPr>
            <p:nvPr/>
          </p:nvSpPr>
          <p:spPr bwMode="auto">
            <a:xfrm rot="10800000">
              <a:off x="2826326" y="2426470"/>
              <a:ext cx="143574" cy="586255"/>
            </a:xfrm>
            <a:prstGeom prst="rect">
              <a:avLst/>
            </a:prstGeom>
            <a:gradFill>
              <a:gsLst>
                <a:gs pos="100000">
                  <a:schemeClr val="bg1">
                    <a:lumMod val="50000"/>
                  </a:schemeClr>
                </a:gs>
                <a:gs pos="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noFill/>
            </a:ln>
            <a:effectLst>
              <a:reflection blurRad="6350" stA="32000" endPos="9000" dir="5400000" sy="-100000" algn="bl" rotWithShape="0"/>
            </a:effectLst>
            <a:extLst/>
          </p:spPr>
          <p:txBody>
            <a:bodyPr wrap="none" anchor="ctr"/>
            <a:lstStyle/>
            <a:p>
              <a:endParaRPr lang="ko-KR" altLang="en-US" sz="1600">
                <a:solidFill>
                  <a:prstClr val="black"/>
                </a:solidFill>
              </a:endParaRPr>
            </a:p>
          </p:txBody>
        </p:sp>
        <p:sp>
          <p:nvSpPr>
            <p:cNvPr id="139" name="직사각형 138"/>
            <p:cNvSpPr/>
            <p:nvPr/>
          </p:nvSpPr>
          <p:spPr>
            <a:xfrm>
              <a:off x="2868183" y="2426469"/>
              <a:ext cx="95888" cy="573513"/>
            </a:xfrm>
            <a:prstGeom prst="rect">
              <a:avLst/>
            </a:prstGeom>
            <a:gradFill>
              <a:gsLst>
                <a:gs pos="100000">
                  <a:schemeClr val="bg1">
                    <a:alpha val="64000"/>
                  </a:schemeClr>
                </a:gs>
                <a:gs pos="0">
                  <a:srgbClr val="4F81BD">
                    <a:tint val="23500"/>
                    <a:satMod val="160000"/>
                    <a:alpha val="0"/>
                  </a:srgbClr>
                </a:gs>
              </a:gsLst>
              <a:lin ang="0" scaled="0"/>
            </a:gradFill>
            <a:ln w="952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43" name="자유형 342"/>
          <p:cNvSpPr/>
          <p:nvPr/>
        </p:nvSpPr>
        <p:spPr>
          <a:xfrm>
            <a:off x="2425507" y="2320246"/>
            <a:ext cx="1384955" cy="224681"/>
          </a:xfrm>
          <a:custGeom>
            <a:avLst/>
            <a:gdLst>
              <a:gd name="connsiteX0" fmla="*/ 0 w 1319001"/>
              <a:gd name="connsiteY0" fmla="*/ 202301 h 202301"/>
              <a:gd name="connsiteX1" fmla="*/ 0 w 1319001"/>
              <a:gd name="connsiteY1" fmla="*/ 202301 h 202301"/>
              <a:gd name="connsiteX2" fmla="*/ 720191 w 1319001"/>
              <a:gd name="connsiteY2" fmla="*/ 0 h 202301"/>
              <a:gd name="connsiteX3" fmla="*/ 1319001 w 1319001"/>
              <a:gd name="connsiteY3" fmla="*/ 72828 h 202301"/>
              <a:gd name="connsiteX0" fmla="*/ 0 w 1327191"/>
              <a:gd name="connsiteY0" fmla="*/ 202301 h 202301"/>
              <a:gd name="connsiteX1" fmla="*/ 0 w 1327191"/>
              <a:gd name="connsiteY1" fmla="*/ 202301 h 202301"/>
              <a:gd name="connsiteX2" fmla="*/ 720191 w 1327191"/>
              <a:gd name="connsiteY2" fmla="*/ 0 h 202301"/>
              <a:gd name="connsiteX3" fmla="*/ 1327191 w 1327191"/>
              <a:gd name="connsiteY3" fmla="*/ 112709 h 202301"/>
              <a:gd name="connsiteX0" fmla="*/ 0 w 1327191"/>
              <a:gd name="connsiteY0" fmla="*/ 224681 h 224681"/>
              <a:gd name="connsiteX1" fmla="*/ 0 w 1327191"/>
              <a:gd name="connsiteY1" fmla="*/ 224681 h 224681"/>
              <a:gd name="connsiteX2" fmla="*/ 720191 w 1327191"/>
              <a:gd name="connsiteY2" fmla="*/ 0 h 224681"/>
              <a:gd name="connsiteX3" fmla="*/ 1327191 w 1327191"/>
              <a:gd name="connsiteY3" fmla="*/ 135089 h 22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7191" h="224681">
                <a:moveTo>
                  <a:pt x="0" y="224681"/>
                </a:moveTo>
                <a:lnTo>
                  <a:pt x="0" y="224681"/>
                </a:lnTo>
                <a:lnTo>
                  <a:pt x="720191" y="0"/>
                </a:lnTo>
                <a:cubicBezTo>
                  <a:pt x="919794" y="24276"/>
                  <a:pt x="1127588" y="110813"/>
                  <a:pt x="1327191" y="135089"/>
                </a:cubicBezTo>
              </a:path>
            </a:pathLst>
          </a:custGeom>
          <a:ln>
            <a:headEnd type="none" w="med" len="med"/>
            <a:tailEnd type="triangle" w="med" len="med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6" name="아래쪽 화살표 125"/>
          <p:cNvSpPr/>
          <p:nvPr/>
        </p:nvSpPr>
        <p:spPr>
          <a:xfrm flipV="1">
            <a:off x="6004795" y="2305534"/>
            <a:ext cx="169921" cy="231148"/>
          </a:xfrm>
          <a:prstGeom prst="downArrow">
            <a:avLst/>
          </a:prstGeom>
          <a:gradFill>
            <a:gsLst>
              <a:gs pos="40000">
                <a:srgbClr val="0070C0"/>
              </a:gs>
              <a:gs pos="0">
                <a:schemeClr val="accent2">
                  <a:lumMod val="75000"/>
                  <a:alpha val="0"/>
                </a:schemeClr>
              </a:gs>
            </a:gsLst>
            <a:lin ang="5400000" scaled="0"/>
          </a:gradFill>
          <a:ln w="952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67763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27"/>
          <p:cNvGrpSpPr/>
          <p:nvPr/>
        </p:nvGrpSpPr>
        <p:grpSpPr>
          <a:xfrm>
            <a:off x="1849806" y="1772816"/>
            <a:ext cx="1196348" cy="1196345"/>
            <a:chOff x="-1836712" y="1988840"/>
            <a:chExt cx="1584176" cy="1584176"/>
          </a:xfrm>
        </p:grpSpPr>
        <p:grpSp>
          <p:nvGrpSpPr>
            <p:cNvPr id="4" name="그룹 119"/>
            <p:cNvGrpSpPr/>
            <p:nvPr/>
          </p:nvGrpSpPr>
          <p:grpSpPr>
            <a:xfrm>
              <a:off x="-1836712" y="1988840"/>
              <a:ext cx="1584176" cy="1584176"/>
              <a:chOff x="755576" y="1988840"/>
              <a:chExt cx="1584176" cy="1584176"/>
            </a:xfrm>
          </p:grpSpPr>
          <p:sp>
            <p:nvSpPr>
              <p:cNvPr id="231" name="타원 230"/>
              <p:cNvSpPr/>
              <p:nvPr/>
            </p:nvSpPr>
            <p:spPr>
              <a:xfrm>
                <a:off x="755576" y="1988840"/>
                <a:ext cx="1584176" cy="1584176"/>
              </a:xfrm>
              <a:prstGeom prst="ellipse">
                <a:avLst/>
              </a:prstGeom>
              <a:gradFill>
                <a:gsLst>
                  <a:gs pos="1000">
                    <a:srgbClr val="0070C0"/>
                  </a:gs>
                  <a:gs pos="100000">
                    <a:srgbClr val="0070BF"/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3000000" algn="ctr" rotWithShape="0">
                  <a:srgbClr val="000000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32" name="원형 231"/>
              <p:cNvSpPr/>
              <p:nvPr/>
            </p:nvSpPr>
            <p:spPr>
              <a:xfrm rot="2700000">
                <a:off x="793434" y="2021480"/>
                <a:ext cx="1514704" cy="1514704"/>
              </a:xfrm>
              <a:prstGeom prst="pie">
                <a:avLst>
                  <a:gd name="adj1" fmla="val 5353069"/>
                  <a:gd name="adj2" fmla="val 16200000"/>
                </a:avLst>
              </a:prstGeom>
              <a:gradFill>
                <a:gsLst>
                  <a:gs pos="10000">
                    <a:schemeClr val="bg1">
                      <a:alpha val="0"/>
                    </a:schemeClr>
                  </a:gs>
                  <a:gs pos="73000">
                    <a:schemeClr val="bg1">
                      <a:alpha val="54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0" name="타원 229"/>
            <p:cNvSpPr/>
            <p:nvPr/>
          </p:nvSpPr>
          <p:spPr>
            <a:xfrm>
              <a:off x="-1781877" y="2052630"/>
              <a:ext cx="1463665" cy="1463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dist="25400" dir="5400000" algn="t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그룹 232"/>
          <p:cNvGrpSpPr/>
          <p:nvPr/>
        </p:nvGrpSpPr>
        <p:grpSpPr>
          <a:xfrm>
            <a:off x="6102292" y="1772816"/>
            <a:ext cx="1196348" cy="1196345"/>
            <a:chOff x="-1836712" y="1988840"/>
            <a:chExt cx="1584176" cy="1584176"/>
          </a:xfrm>
        </p:grpSpPr>
        <p:grpSp>
          <p:nvGrpSpPr>
            <p:cNvPr id="6" name="그룹 119"/>
            <p:cNvGrpSpPr/>
            <p:nvPr/>
          </p:nvGrpSpPr>
          <p:grpSpPr>
            <a:xfrm>
              <a:off x="-1836712" y="1988840"/>
              <a:ext cx="1584176" cy="1584176"/>
              <a:chOff x="755576" y="1988840"/>
              <a:chExt cx="1584176" cy="1584176"/>
            </a:xfrm>
          </p:grpSpPr>
          <p:sp>
            <p:nvSpPr>
              <p:cNvPr id="236" name="타원 235"/>
              <p:cNvSpPr/>
              <p:nvPr/>
            </p:nvSpPr>
            <p:spPr>
              <a:xfrm>
                <a:off x="755576" y="1988840"/>
                <a:ext cx="1584176" cy="1584176"/>
              </a:xfrm>
              <a:prstGeom prst="ellipse">
                <a:avLst/>
              </a:prstGeom>
              <a:gradFill>
                <a:gsLst>
                  <a:gs pos="1000">
                    <a:srgbClr val="248E9C"/>
                  </a:gs>
                  <a:gs pos="100000">
                    <a:srgbClr val="929292"/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3000000" algn="ctr" rotWithShape="0">
                  <a:srgbClr val="000000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37" name="원형 236"/>
              <p:cNvSpPr/>
              <p:nvPr/>
            </p:nvSpPr>
            <p:spPr>
              <a:xfrm rot="2700000">
                <a:off x="793434" y="2021480"/>
                <a:ext cx="1514704" cy="1514704"/>
              </a:xfrm>
              <a:prstGeom prst="pie">
                <a:avLst>
                  <a:gd name="adj1" fmla="val 5353069"/>
                  <a:gd name="adj2" fmla="val 16200000"/>
                </a:avLst>
              </a:prstGeom>
              <a:gradFill>
                <a:gsLst>
                  <a:gs pos="10000">
                    <a:schemeClr val="bg1">
                      <a:alpha val="0"/>
                    </a:schemeClr>
                  </a:gs>
                  <a:gs pos="73000">
                    <a:schemeClr val="bg1">
                      <a:alpha val="54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5" name="타원 234"/>
            <p:cNvSpPr/>
            <p:nvPr/>
          </p:nvSpPr>
          <p:spPr>
            <a:xfrm>
              <a:off x="-1781877" y="2052630"/>
              <a:ext cx="1463665" cy="1463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dist="25400" dir="5400000" algn="t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74" name="TextBox 173"/>
          <p:cNvSpPr txBox="1"/>
          <p:nvPr/>
        </p:nvSpPr>
        <p:spPr bwMode="auto">
          <a:xfrm>
            <a:off x="478159" y="242257"/>
            <a:ext cx="4174541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00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2. </a:t>
            </a:r>
            <a:r>
              <a:rPr lang="ko-KR" altLang="en-US" sz="300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미래산업 원천기술 확보</a:t>
            </a:r>
            <a:endParaRPr lang="ko-KR" altLang="en-US" sz="3000" spc="-15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40" pitchFamily="18" charset="-127"/>
              <a:ea typeface="-윤고딕340" pitchFamily="18" charset="-127"/>
            </a:endParaRPr>
          </a:p>
        </p:txBody>
      </p:sp>
      <p:grpSp>
        <p:nvGrpSpPr>
          <p:cNvPr id="7" name="그룹 88"/>
          <p:cNvGrpSpPr/>
          <p:nvPr/>
        </p:nvGrpSpPr>
        <p:grpSpPr>
          <a:xfrm>
            <a:off x="6695666" y="481896"/>
            <a:ext cx="2034326" cy="333943"/>
            <a:chOff x="5957544" y="497136"/>
            <a:chExt cx="2034326" cy="333943"/>
          </a:xfrm>
        </p:grpSpPr>
        <p:sp>
          <p:nvSpPr>
            <p:cNvPr id="90" name="모서리가 둥근 직사각형 89"/>
            <p:cNvSpPr/>
            <p:nvPr/>
          </p:nvSpPr>
          <p:spPr>
            <a:xfrm>
              <a:off x="6035047" y="525727"/>
              <a:ext cx="812855" cy="25059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 w="952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91" name="Text Box 5"/>
            <p:cNvSpPr txBox="1">
              <a:spLocks noChangeArrowheads="1"/>
            </p:cNvSpPr>
            <p:nvPr/>
          </p:nvSpPr>
          <p:spPr bwMode="auto">
            <a:xfrm>
              <a:off x="6807082" y="507914"/>
              <a:ext cx="118478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latinLnBrk="0" hangingPunct="1">
                <a:defRPr/>
              </a:pPr>
              <a:r>
                <a:rPr lang="ko-KR" altLang="en-US" sz="1500" kern="0" spc="-90" dirty="0">
                  <a:gradFill>
                    <a:gsLst>
                      <a:gs pos="100000">
                        <a:srgbClr val="4F81BD">
                          <a:lumMod val="75000"/>
                        </a:srgbClr>
                      </a:gs>
                      <a:gs pos="100000">
                        <a:srgbClr val="00589A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미래성장동력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5957544" y="497136"/>
              <a:ext cx="9678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base">
                <a:spcAft>
                  <a:spcPct val="0"/>
                </a:spcAft>
                <a:buClr>
                  <a:prstClr val="black">
                    <a:lumMod val="85000"/>
                    <a:lumOff val="15000"/>
                  </a:prstClr>
                </a:buClr>
              </a:pPr>
              <a:r>
                <a:rPr kumimoji="1" lang="ko-KR" altLang="en-US" sz="1400" b="1" spc="-40" dirty="0">
                  <a:gradFill>
                    <a:gsLst>
                      <a:gs pos="100000">
                        <a:prstClr val="white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미래대비</a:t>
              </a:r>
            </a:p>
          </p:txBody>
        </p:sp>
      </p:grpSp>
      <p:sp>
        <p:nvSpPr>
          <p:cNvPr id="122" name="모서리가 둥근 직사각형 8"/>
          <p:cNvSpPr/>
          <p:nvPr/>
        </p:nvSpPr>
        <p:spPr>
          <a:xfrm>
            <a:off x="478159" y="2281163"/>
            <a:ext cx="3960007" cy="437785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26" name="모서리가 둥근 직사각형 8"/>
          <p:cNvSpPr/>
          <p:nvPr/>
        </p:nvSpPr>
        <p:spPr>
          <a:xfrm>
            <a:off x="4720463" y="2291509"/>
            <a:ext cx="3960007" cy="437785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rgbClr val="248E9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38" name="TextBox 39"/>
          <p:cNvSpPr txBox="1">
            <a:spLocks noChangeArrowheads="1"/>
          </p:cNvSpPr>
          <p:nvPr/>
        </p:nvSpPr>
        <p:spPr bwMode="auto">
          <a:xfrm>
            <a:off x="6040521" y="1975731"/>
            <a:ext cx="1319891" cy="343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lnSpc>
                <a:spcPts val="1900"/>
              </a:lnSpc>
              <a:spcBef>
                <a:spcPct val="50000"/>
              </a:spcBef>
            </a:pPr>
            <a:r>
              <a:rPr kumimoji="0" lang="ko-KR" altLang="en-US" dirty="0">
                <a:gradFill>
                  <a:gsLst>
                    <a:gs pos="100000">
                      <a:srgbClr val="248E9C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재난안전</a:t>
            </a:r>
          </a:p>
        </p:txBody>
      </p:sp>
      <p:sp>
        <p:nvSpPr>
          <p:cNvPr id="239" name="TextBox 39"/>
          <p:cNvSpPr txBox="1">
            <a:spLocks noChangeArrowheads="1"/>
          </p:cNvSpPr>
          <p:nvPr/>
        </p:nvSpPr>
        <p:spPr bwMode="auto">
          <a:xfrm>
            <a:off x="1788035" y="1975731"/>
            <a:ext cx="1319891" cy="343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lnSpc>
                <a:spcPts val="1900"/>
              </a:lnSpc>
              <a:spcBef>
                <a:spcPct val="50000"/>
              </a:spcBef>
            </a:pPr>
            <a:r>
              <a:rPr kumimoji="0" lang="ko-KR" altLang="en-US" dirty="0" err="1" smtClean="0">
                <a:gradFill>
                  <a:gsLst>
                    <a:gs pos="100000">
                      <a:srgbClr val="006FBE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나노</a:t>
            </a:r>
            <a:endParaRPr kumimoji="0" lang="ko-KR" altLang="en-US" dirty="0">
              <a:gradFill>
                <a:gsLst>
                  <a:gs pos="100000">
                    <a:srgbClr val="006FBE"/>
                  </a:gs>
                  <a:gs pos="100000">
                    <a:srgbClr val="BBE0E3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40" pitchFamily="18" charset="-127"/>
              <a:ea typeface="-윤고딕340" pitchFamily="18" charset="-127"/>
            </a:endParaRPr>
          </a:p>
        </p:txBody>
      </p:sp>
      <p:sp>
        <p:nvSpPr>
          <p:cNvPr id="254" name="모서리가 둥근 직사각형 8"/>
          <p:cNvSpPr/>
          <p:nvPr/>
        </p:nvSpPr>
        <p:spPr>
          <a:xfrm>
            <a:off x="1431925" y="4252165"/>
            <a:ext cx="2852043" cy="65112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rgbClr val="C0C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56" name="오각형 255"/>
          <p:cNvSpPr/>
          <p:nvPr/>
        </p:nvSpPr>
        <p:spPr>
          <a:xfrm>
            <a:off x="615519" y="4252165"/>
            <a:ext cx="1060922" cy="651129"/>
          </a:xfrm>
          <a:prstGeom prst="homePlate">
            <a:avLst>
              <a:gd name="adj" fmla="val 36772"/>
            </a:avLst>
          </a:prstGeom>
          <a:solidFill>
            <a:srgbClr val="3F7CB3"/>
          </a:solidFill>
          <a:ln>
            <a:noFill/>
          </a:ln>
          <a:effectLst>
            <a:outerShdw blurRad="38100" dist="127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-윤고딕340" panose="02030504000101010101" pitchFamily="18" charset="-127"/>
              <a:ea typeface="-윤고딕340" panose="02030504000101010101" pitchFamily="18" charset="-127"/>
            </a:endParaRPr>
          </a:p>
        </p:txBody>
      </p:sp>
      <p:sp>
        <p:nvSpPr>
          <p:cNvPr id="257" name="자유형 256"/>
          <p:cNvSpPr/>
          <p:nvPr/>
        </p:nvSpPr>
        <p:spPr>
          <a:xfrm>
            <a:off x="615520" y="4252165"/>
            <a:ext cx="847182" cy="651129"/>
          </a:xfrm>
          <a:custGeom>
            <a:avLst/>
            <a:gdLst>
              <a:gd name="connsiteX0" fmla="*/ 0 w 922421"/>
              <a:gd name="connsiteY0" fmla="*/ 409074 h 409074"/>
              <a:gd name="connsiteX1" fmla="*/ 922421 w 922421"/>
              <a:gd name="connsiteY1" fmla="*/ 0 h 409074"/>
              <a:gd name="connsiteX2" fmla="*/ 0 w 922421"/>
              <a:gd name="connsiteY2" fmla="*/ 0 h 409074"/>
              <a:gd name="connsiteX3" fmla="*/ 0 w 922421"/>
              <a:gd name="connsiteY3" fmla="*/ 409074 h 40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421" h="409074">
                <a:moveTo>
                  <a:pt x="0" y="409074"/>
                </a:moveTo>
                <a:lnTo>
                  <a:pt x="922421" y="0"/>
                </a:lnTo>
                <a:lnTo>
                  <a:pt x="0" y="0"/>
                </a:lnTo>
                <a:lnTo>
                  <a:pt x="0" y="409074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10000"/>
                </a:schemeClr>
              </a:gs>
              <a:gs pos="0">
                <a:schemeClr val="bg1">
                  <a:alpha val="27000"/>
                </a:schemeClr>
              </a:gs>
            </a:gsLst>
            <a:lin ang="9000000" scaled="0"/>
          </a:gradFill>
          <a:ln w="1587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58" name="제목 114"/>
          <p:cNvSpPr txBox="1">
            <a:spLocks/>
          </p:cNvSpPr>
          <p:nvPr/>
        </p:nvSpPr>
        <p:spPr>
          <a:xfrm>
            <a:off x="535854" y="4454383"/>
            <a:ext cx="1105636" cy="330027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defTabSz="1330325" eaLnBrk="0" latinLnBrk="0" hangingPunct="0">
              <a:lnSpc>
                <a:spcPct val="70000"/>
              </a:lnSpc>
              <a:spcAft>
                <a:spcPts val="600"/>
              </a:spcAft>
              <a:buSzPct val="100000"/>
              <a:defRPr/>
            </a:pPr>
            <a:r>
              <a:rPr lang="ko-KR" altLang="en-US" sz="1500" b="1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기술 공백</a:t>
            </a:r>
            <a:endParaRPr lang="en-US" altLang="ko-KR" sz="1500" b="1" kern="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  <a:p>
            <a:pPr algn="ctr" defTabSz="1330325" eaLnBrk="0" latinLnBrk="0" hangingPunct="0">
              <a:lnSpc>
                <a:spcPct val="70000"/>
              </a:lnSpc>
              <a:spcAft>
                <a:spcPts val="600"/>
              </a:spcAft>
              <a:buSzPct val="100000"/>
              <a:defRPr/>
            </a:pPr>
            <a:r>
              <a:rPr lang="ko-KR" altLang="en-US" sz="1500" b="1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해소</a:t>
            </a:r>
            <a:endParaRPr lang="en-US" altLang="ko-KR" sz="1500" b="1" kern="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260" name="모서리가 둥근 직사각형 8"/>
          <p:cNvSpPr/>
          <p:nvPr/>
        </p:nvSpPr>
        <p:spPr>
          <a:xfrm>
            <a:off x="1431925" y="5006819"/>
            <a:ext cx="2852043" cy="69682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rgbClr val="C0C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62" name="오각형 261"/>
          <p:cNvSpPr/>
          <p:nvPr/>
        </p:nvSpPr>
        <p:spPr>
          <a:xfrm>
            <a:off x="615519" y="5006819"/>
            <a:ext cx="1060922" cy="696825"/>
          </a:xfrm>
          <a:prstGeom prst="homePlate">
            <a:avLst>
              <a:gd name="adj" fmla="val 36772"/>
            </a:avLst>
          </a:prstGeom>
          <a:solidFill>
            <a:srgbClr val="3F7CB3"/>
          </a:solidFill>
          <a:ln>
            <a:noFill/>
          </a:ln>
          <a:effectLst>
            <a:outerShdw blurRad="38100" dist="127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-윤고딕340" panose="02030504000101010101" pitchFamily="18" charset="-127"/>
              <a:ea typeface="-윤고딕340" panose="02030504000101010101" pitchFamily="18" charset="-127"/>
            </a:endParaRPr>
          </a:p>
        </p:txBody>
      </p:sp>
      <p:sp>
        <p:nvSpPr>
          <p:cNvPr id="263" name="자유형 262"/>
          <p:cNvSpPr/>
          <p:nvPr/>
        </p:nvSpPr>
        <p:spPr>
          <a:xfrm>
            <a:off x="615520" y="5006819"/>
            <a:ext cx="847182" cy="651129"/>
          </a:xfrm>
          <a:custGeom>
            <a:avLst/>
            <a:gdLst>
              <a:gd name="connsiteX0" fmla="*/ 0 w 922421"/>
              <a:gd name="connsiteY0" fmla="*/ 409074 h 409074"/>
              <a:gd name="connsiteX1" fmla="*/ 922421 w 922421"/>
              <a:gd name="connsiteY1" fmla="*/ 0 h 409074"/>
              <a:gd name="connsiteX2" fmla="*/ 0 w 922421"/>
              <a:gd name="connsiteY2" fmla="*/ 0 h 409074"/>
              <a:gd name="connsiteX3" fmla="*/ 0 w 922421"/>
              <a:gd name="connsiteY3" fmla="*/ 409074 h 40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421" h="409074">
                <a:moveTo>
                  <a:pt x="0" y="409074"/>
                </a:moveTo>
                <a:lnTo>
                  <a:pt x="922421" y="0"/>
                </a:lnTo>
                <a:lnTo>
                  <a:pt x="0" y="0"/>
                </a:lnTo>
                <a:lnTo>
                  <a:pt x="0" y="409074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10000"/>
                </a:schemeClr>
              </a:gs>
              <a:gs pos="0">
                <a:schemeClr val="bg1">
                  <a:alpha val="27000"/>
                </a:schemeClr>
              </a:gs>
            </a:gsLst>
            <a:lin ang="9000000" scaled="0"/>
          </a:gradFill>
          <a:ln w="1587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64" name="제목 114"/>
          <p:cNvSpPr txBox="1">
            <a:spLocks/>
          </p:cNvSpPr>
          <p:nvPr/>
        </p:nvSpPr>
        <p:spPr>
          <a:xfrm>
            <a:off x="592296" y="5218282"/>
            <a:ext cx="923744" cy="330027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ko-KR" altLang="en-US" sz="1500" b="1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사업화 촉진</a:t>
            </a:r>
            <a:endParaRPr lang="en-US" altLang="ko-KR" sz="1500" b="1" kern="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266" name="모서리가 둥근 직사각형 8"/>
          <p:cNvSpPr/>
          <p:nvPr/>
        </p:nvSpPr>
        <p:spPr>
          <a:xfrm>
            <a:off x="1431925" y="5831243"/>
            <a:ext cx="2852043" cy="65112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rgbClr val="C0C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68" name="오각형 267"/>
          <p:cNvSpPr/>
          <p:nvPr/>
        </p:nvSpPr>
        <p:spPr>
          <a:xfrm>
            <a:off x="615519" y="5831243"/>
            <a:ext cx="1060922" cy="651129"/>
          </a:xfrm>
          <a:prstGeom prst="homePlate">
            <a:avLst>
              <a:gd name="adj" fmla="val 36772"/>
            </a:avLst>
          </a:prstGeom>
          <a:solidFill>
            <a:srgbClr val="3F7CB3"/>
          </a:solidFill>
          <a:ln>
            <a:noFill/>
          </a:ln>
          <a:effectLst>
            <a:outerShdw blurRad="38100" dist="127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-윤고딕340" panose="02030504000101010101" pitchFamily="18" charset="-127"/>
              <a:ea typeface="-윤고딕340" panose="02030504000101010101" pitchFamily="18" charset="-127"/>
            </a:endParaRPr>
          </a:p>
        </p:txBody>
      </p:sp>
      <p:sp>
        <p:nvSpPr>
          <p:cNvPr id="269" name="자유형 268"/>
          <p:cNvSpPr/>
          <p:nvPr/>
        </p:nvSpPr>
        <p:spPr>
          <a:xfrm>
            <a:off x="615520" y="5831243"/>
            <a:ext cx="847182" cy="651129"/>
          </a:xfrm>
          <a:custGeom>
            <a:avLst/>
            <a:gdLst>
              <a:gd name="connsiteX0" fmla="*/ 0 w 922421"/>
              <a:gd name="connsiteY0" fmla="*/ 409074 h 409074"/>
              <a:gd name="connsiteX1" fmla="*/ 922421 w 922421"/>
              <a:gd name="connsiteY1" fmla="*/ 0 h 409074"/>
              <a:gd name="connsiteX2" fmla="*/ 0 w 922421"/>
              <a:gd name="connsiteY2" fmla="*/ 0 h 409074"/>
              <a:gd name="connsiteX3" fmla="*/ 0 w 922421"/>
              <a:gd name="connsiteY3" fmla="*/ 409074 h 40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421" h="409074">
                <a:moveTo>
                  <a:pt x="0" y="409074"/>
                </a:moveTo>
                <a:lnTo>
                  <a:pt x="922421" y="0"/>
                </a:lnTo>
                <a:lnTo>
                  <a:pt x="0" y="0"/>
                </a:lnTo>
                <a:lnTo>
                  <a:pt x="0" y="409074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10000"/>
                </a:schemeClr>
              </a:gs>
              <a:gs pos="0">
                <a:schemeClr val="bg1">
                  <a:alpha val="27000"/>
                </a:schemeClr>
              </a:gs>
            </a:gsLst>
            <a:lin ang="9000000" scaled="0"/>
          </a:gradFill>
          <a:ln w="1587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70" name="제목 114"/>
          <p:cNvSpPr txBox="1">
            <a:spLocks/>
          </p:cNvSpPr>
          <p:nvPr/>
        </p:nvSpPr>
        <p:spPr>
          <a:xfrm>
            <a:off x="626800" y="5990331"/>
            <a:ext cx="923744" cy="330027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ko-KR" altLang="en-US" sz="1500" b="1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국제공조</a:t>
            </a:r>
            <a:endParaRPr lang="en-US" altLang="ko-KR" sz="1500" b="1" kern="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306" name="직사각형 305"/>
          <p:cNvSpPr/>
          <p:nvPr/>
        </p:nvSpPr>
        <p:spPr>
          <a:xfrm>
            <a:off x="1659120" y="5312228"/>
            <a:ext cx="2634054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2075" indent="-92075" defTabSz="1330325" eaLnBrk="0" latinLnBrk="0" hangingPunct="0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ko-KR" altLang="en-US" sz="1200" b="1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 우수 원천기술 상용화 </a:t>
            </a:r>
            <a:r>
              <a:rPr lang="ko-KR" altLang="en-US" sz="1200" b="1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프로젝트 추진</a:t>
            </a:r>
            <a:r>
              <a:rPr lang="en-US" altLang="ko-KR" sz="1200" b="1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/>
            </a:r>
            <a:br>
              <a:rPr lang="en-US" altLang="ko-KR" sz="1200" b="1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</a:br>
            <a:r>
              <a:rPr lang="en-US" altLang="ko-KR" sz="1000" b="1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 ('17</a:t>
            </a:r>
            <a:r>
              <a:rPr lang="ko-KR" altLang="en-US" sz="1000" b="1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년까지 </a:t>
            </a:r>
            <a:r>
              <a:rPr lang="en-US" altLang="ko-KR" sz="1000" b="1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50</a:t>
            </a:r>
            <a:r>
              <a:rPr lang="ko-KR" altLang="en-US" sz="1000" b="1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개 기업</a:t>
            </a:r>
            <a:r>
              <a:rPr lang="en-US" altLang="ko-KR" sz="1000" b="1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, 3</a:t>
            </a:r>
            <a:r>
              <a:rPr lang="ko-KR" altLang="en-US" sz="1000" b="1" kern="0" dirty="0" err="1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천억원</a:t>
            </a:r>
            <a:r>
              <a:rPr lang="ko-KR" altLang="en-US" sz="1000" b="1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 매출 창출</a:t>
            </a:r>
            <a:r>
              <a:rPr lang="en-US" altLang="ko-KR" sz="1000" b="1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)</a:t>
            </a:r>
            <a:endParaRPr lang="ko-KR" altLang="en-US" sz="1000" b="1" kern="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</p:txBody>
      </p:sp>
      <p:sp>
        <p:nvSpPr>
          <p:cNvPr id="307" name="직사각형 306"/>
          <p:cNvSpPr/>
          <p:nvPr/>
        </p:nvSpPr>
        <p:spPr>
          <a:xfrm>
            <a:off x="1659120" y="5044253"/>
            <a:ext cx="26597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2075" indent="-92075" defTabSz="1330325" eaLnBrk="0" latinLnBrk="0" hangingPunct="0">
              <a:buSzPct val="100000"/>
              <a:buFont typeface="Arial" panose="020B0604020202020204" pitchFamily="34" charset="0"/>
              <a:buChar char="•"/>
              <a:defRPr/>
            </a:pPr>
            <a:r>
              <a:rPr lang="ko-KR" altLang="en-US" sz="1200" b="1" kern="0" spc="-1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 기업수요 반영 공정기술 개발</a:t>
            </a:r>
            <a:r>
              <a:rPr lang="ko-KR" altLang="en-US" sz="1100" b="1" kern="0" spc="-1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en-US" altLang="ko-KR" sz="1100" b="1" kern="0" spc="-1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(</a:t>
            </a:r>
            <a:r>
              <a:rPr lang="ko-KR" altLang="en-US" sz="1100" b="1" kern="0" spc="-100" dirty="0" err="1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나노팹</a:t>
            </a:r>
            <a:r>
              <a:rPr lang="ko-KR" altLang="en-US" sz="1100" b="1" kern="0" spc="-1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 활용</a:t>
            </a:r>
            <a:r>
              <a:rPr lang="en-US" altLang="ko-KR" sz="1100" b="1" kern="0" spc="-1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)</a:t>
            </a:r>
          </a:p>
        </p:txBody>
      </p:sp>
      <p:sp>
        <p:nvSpPr>
          <p:cNvPr id="309" name="직사각형 308"/>
          <p:cNvSpPr/>
          <p:nvPr/>
        </p:nvSpPr>
        <p:spPr>
          <a:xfrm>
            <a:off x="1659121" y="4309328"/>
            <a:ext cx="26116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2075" indent="-92075" defTabSz="1330325" eaLnBrk="0" latinLnBrk="0" hangingPunct="0">
              <a:buSzPct val="100000"/>
              <a:buFont typeface="Arial" panose="020B0604020202020204" pitchFamily="34" charset="0"/>
              <a:buChar char="•"/>
              <a:defRPr/>
            </a:pPr>
            <a:r>
              <a:rPr lang="ko-KR" altLang="en-US" sz="1200" b="1" kern="0" spc="-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en-US" altLang="ko-KR" sz="1200" b="1" kern="0" spc="-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7</a:t>
            </a:r>
            <a:r>
              <a:rPr lang="ko-KR" altLang="en-US" sz="1200" b="1" kern="0" spc="-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대 애로기술 </a:t>
            </a:r>
            <a:r>
              <a:rPr lang="ko-KR" altLang="en-US" sz="1200" b="1" kern="0" spc="-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중점 개발</a:t>
            </a:r>
            <a:r>
              <a:rPr lang="ko-KR" altLang="en-US" sz="1100" b="1" kern="0" spc="-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en-US" altLang="ko-KR" sz="1100" b="1" kern="0" spc="-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(</a:t>
            </a:r>
            <a:r>
              <a:rPr lang="ko-KR" altLang="en-US" sz="1100" b="1" kern="0" spc="-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소자</a:t>
            </a:r>
            <a:r>
              <a:rPr lang="en-US" altLang="ko-KR" sz="1100" b="1" kern="0" spc="-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, </a:t>
            </a:r>
            <a:r>
              <a:rPr lang="ko-KR" altLang="en-US" sz="1100" b="1" kern="0" spc="-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센서 등</a:t>
            </a:r>
            <a:r>
              <a:rPr lang="en-US" altLang="ko-KR" sz="1100" b="1" kern="0" spc="-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) </a:t>
            </a:r>
            <a:endParaRPr lang="ko-KR" altLang="en-US" sz="1100" b="1" kern="0" spc="-5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</p:txBody>
      </p:sp>
      <p:sp>
        <p:nvSpPr>
          <p:cNvPr id="315" name="직사각형 314"/>
          <p:cNvSpPr/>
          <p:nvPr/>
        </p:nvSpPr>
        <p:spPr>
          <a:xfrm>
            <a:off x="1659120" y="5858803"/>
            <a:ext cx="2239716" cy="398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2075" indent="-92075" defTabSz="1330325" eaLnBrk="0" latinLnBrk="0" hangingPunct="0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ko-KR" altLang="en-US" sz="1200" b="1" kern="0" spc="-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en-US" sz="1200" b="1" kern="0" spc="-50" dirty="0" err="1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나노</a:t>
            </a:r>
            <a:r>
              <a:rPr lang="ko-KR" altLang="en-US" sz="1200" b="1" kern="0" spc="-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 안전성 국제 공동연구 추진</a:t>
            </a:r>
            <a:r>
              <a:rPr lang="en-US" altLang="ko-KR" sz="1200" b="1" kern="0" spc="-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/>
            </a:r>
            <a:br>
              <a:rPr lang="en-US" altLang="ko-KR" sz="1200" b="1" kern="0" spc="-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</a:br>
            <a:r>
              <a:rPr lang="en-US" altLang="ko-KR" sz="1000" b="1" kern="0" spc="-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  (EU </a:t>
            </a:r>
            <a:r>
              <a:rPr lang="ko-KR" altLang="en-US" sz="1000" b="1" kern="0" spc="-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등 </a:t>
            </a:r>
            <a:r>
              <a:rPr lang="en-US" altLang="ko-KR" sz="1000" b="1" kern="0" spc="-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15</a:t>
            </a:r>
            <a:r>
              <a:rPr lang="ko-KR" altLang="en-US" sz="1000" b="1" kern="0" spc="-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개국</a:t>
            </a:r>
            <a:r>
              <a:rPr lang="en-US" altLang="ko-KR" sz="1000" b="1" kern="0" spc="-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, </a:t>
            </a:r>
            <a:r>
              <a:rPr lang="en-US" altLang="ko-KR" sz="1000" b="1" kern="0" spc="-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</a:rPr>
              <a:t>‘</a:t>
            </a:r>
            <a:r>
              <a:rPr lang="en-US" altLang="ko-KR" sz="1000" b="1" kern="0" spc="-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15~</a:t>
            </a:r>
            <a:r>
              <a:rPr lang="en-US" altLang="ko-KR" sz="1000" b="1" kern="0" spc="-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</a:rPr>
              <a:t>’</a:t>
            </a:r>
            <a:r>
              <a:rPr lang="en-US" altLang="ko-KR" sz="1000" b="1" kern="0" spc="-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16)</a:t>
            </a:r>
          </a:p>
        </p:txBody>
      </p:sp>
      <p:sp>
        <p:nvSpPr>
          <p:cNvPr id="316" name="직사각형 315"/>
          <p:cNvSpPr/>
          <p:nvPr/>
        </p:nvSpPr>
        <p:spPr>
          <a:xfrm>
            <a:off x="1659120" y="6216040"/>
            <a:ext cx="25250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2075" indent="-92075" defTabSz="1330325" eaLnBrk="0" latinLnBrk="0" hangingPunct="0">
              <a:buSzPct val="100000"/>
              <a:buFont typeface="Arial" panose="020B0604020202020204" pitchFamily="34" charset="0"/>
              <a:buChar char="•"/>
              <a:defRPr/>
            </a:pPr>
            <a:r>
              <a:rPr lang="ko-KR" altLang="en-US" sz="1200" b="1" kern="0" spc="-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en-US" sz="1200" b="1" kern="0" spc="-50" dirty="0" err="1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나노</a:t>
            </a:r>
            <a:r>
              <a:rPr lang="ko-KR" altLang="en-US" sz="1200" b="1" kern="0" spc="-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 안전성 기준 및 평가 정립 </a:t>
            </a:r>
            <a:r>
              <a:rPr lang="en-US" altLang="ko-KR" sz="1000" b="1" kern="0" spc="-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(</a:t>
            </a:r>
            <a:r>
              <a:rPr lang="en-US" altLang="ko-KR" sz="1000" b="1" kern="0" spc="-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</a:rPr>
              <a:t>’</a:t>
            </a:r>
            <a:r>
              <a:rPr lang="en-US" altLang="ko-KR" sz="1000" b="1" kern="0" spc="-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15~)</a:t>
            </a:r>
          </a:p>
        </p:txBody>
      </p:sp>
      <p:sp>
        <p:nvSpPr>
          <p:cNvPr id="330" name="모서리가 둥근 직사각형 8"/>
          <p:cNvSpPr/>
          <p:nvPr/>
        </p:nvSpPr>
        <p:spPr>
          <a:xfrm>
            <a:off x="2703158" y="2584777"/>
            <a:ext cx="1580810" cy="721632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 w="6350">
            <a:solidFill>
              <a:srgbClr val="C0C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>
              <a:solidFill>
                <a:srgbClr val="FFFFFF"/>
              </a:solidFill>
              <a:cs typeface="Arial" pitchFamily="34" charset="0"/>
            </a:endParaRPr>
          </a:p>
        </p:txBody>
      </p:sp>
      <p:grpSp>
        <p:nvGrpSpPr>
          <p:cNvPr id="8" name="그룹 10"/>
          <p:cNvGrpSpPr/>
          <p:nvPr/>
        </p:nvGrpSpPr>
        <p:grpSpPr>
          <a:xfrm>
            <a:off x="615519" y="2438976"/>
            <a:ext cx="1580810" cy="874152"/>
            <a:chOff x="691964" y="2191875"/>
            <a:chExt cx="1580810" cy="836581"/>
          </a:xfrm>
        </p:grpSpPr>
        <p:sp>
          <p:nvSpPr>
            <p:cNvPr id="323" name="모서리가 둥근 직사각형 8"/>
            <p:cNvSpPr/>
            <p:nvPr/>
          </p:nvSpPr>
          <p:spPr>
            <a:xfrm>
              <a:off x="691964" y="2337676"/>
              <a:ext cx="1580810" cy="690780"/>
            </a:xfrm>
            <a:prstGeom prst="roundRect">
              <a:avLst>
                <a:gd name="adj" fmla="val 9362"/>
              </a:avLst>
            </a:prstGeom>
            <a:solidFill>
              <a:schemeClr val="bg1"/>
            </a:solidFill>
            <a:ln w="6350">
              <a:solidFill>
                <a:srgbClr val="C0C0C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00" b="1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332" name="AutoShape 55"/>
            <p:cNvSpPr>
              <a:spLocks noChangeArrowheads="1"/>
            </p:cNvSpPr>
            <p:nvPr/>
          </p:nvSpPr>
          <p:spPr bwMode="auto">
            <a:xfrm>
              <a:off x="797005" y="2191875"/>
              <a:ext cx="1361264" cy="311850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5400000" scaled="0"/>
            </a:gradFill>
            <a:ln w="31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b="1" dirty="0">
                <a:solidFill>
                  <a:prstClr val="black"/>
                </a:solidFill>
                <a:latin typeface="굴림" pitchFamily="50" charset="-127"/>
              </a:endParaRPr>
            </a:p>
          </p:txBody>
        </p:sp>
        <p:sp>
          <p:nvSpPr>
            <p:cNvPr id="333" name="직사각형 332"/>
            <p:cNvSpPr/>
            <p:nvPr/>
          </p:nvSpPr>
          <p:spPr>
            <a:xfrm>
              <a:off x="776163" y="2193912"/>
              <a:ext cx="1402949" cy="2945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330325" eaLnBrk="0" latinLnBrk="0" hangingPunct="0">
                <a:buSzPct val="100000"/>
                <a:defRPr/>
              </a:pPr>
              <a:r>
                <a:rPr lang="ko-KR" altLang="en-US" sz="1400" b="1" kern="0" dirty="0" err="1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나노기술</a:t>
              </a:r>
              <a:r>
                <a:rPr lang="ko-KR" altLang="en-US" sz="1400" b="1" kern="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 </a:t>
              </a:r>
              <a:r>
                <a:rPr lang="ko-KR" altLang="en-US" sz="1400" b="1" kern="0" dirty="0" err="1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우수국</a:t>
              </a:r>
              <a:endParaRPr lang="ko-KR" altLang="en-US" sz="1400" b="1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endParaRPr>
            </a:p>
          </p:txBody>
        </p:sp>
      </p:grpSp>
      <p:sp>
        <p:nvSpPr>
          <p:cNvPr id="335" name="AutoShape 55"/>
          <p:cNvSpPr>
            <a:spLocks noChangeArrowheads="1"/>
          </p:cNvSpPr>
          <p:nvPr/>
        </p:nvSpPr>
        <p:spPr bwMode="auto">
          <a:xfrm>
            <a:off x="2812931" y="2438976"/>
            <a:ext cx="1361264" cy="31185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>
                  <a:lumMod val="85000"/>
                </a:schemeClr>
              </a:gs>
              <a:gs pos="0">
                <a:schemeClr val="bg1"/>
              </a:gs>
            </a:gsLst>
            <a:lin ang="5400000" scaled="0"/>
          </a:gradFill>
          <a:ln w="3175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>
              <a:solidFill>
                <a:prstClr val="black"/>
              </a:solidFill>
              <a:latin typeface="굴림" pitchFamily="50" charset="-127"/>
            </a:endParaRPr>
          </a:p>
        </p:txBody>
      </p:sp>
      <p:sp>
        <p:nvSpPr>
          <p:cNvPr id="336" name="직사각형 335"/>
          <p:cNvSpPr/>
          <p:nvPr/>
        </p:nvSpPr>
        <p:spPr>
          <a:xfrm>
            <a:off x="2874644" y="2441013"/>
            <a:ext cx="12378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330325" eaLnBrk="0" latinLnBrk="0" hangingPunct="0">
              <a:buSzPct val="100000"/>
              <a:defRPr/>
            </a:pPr>
            <a:r>
              <a:rPr lang="ko-KR" altLang="en-US" sz="1400" b="1" kern="0" dirty="0" err="1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나노산업</a:t>
            </a:r>
            <a:r>
              <a:rPr lang="ko-KR" altLang="en-US" sz="1400" b="1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 강국</a:t>
            </a:r>
          </a:p>
        </p:txBody>
      </p:sp>
      <p:sp>
        <p:nvSpPr>
          <p:cNvPr id="342" name="직사각형 341"/>
          <p:cNvSpPr/>
          <p:nvPr/>
        </p:nvSpPr>
        <p:spPr>
          <a:xfrm>
            <a:off x="2729572" y="2871129"/>
            <a:ext cx="1527982" cy="27186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>
                <a:rot lat="0" lon="0" rev="3000000"/>
              </a:lightRig>
            </a:scene3d>
            <a:sp3d extrusionH="88900" prstMaterial="softEdge">
              <a:bevelT h="19050"/>
              <a:bevelB w="107950"/>
              <a:contourClr>
                <a:schemeClr val="bg1"/>
              </a:contourClr>
            </a:sp3d>
          </a:bodyPr>
          <a:lstStyle/>
          <a:p>
            <a:pPr defTabSz="1330325" eaLnBrk="0" latinLnBrk="0" hangingPunct="0">
              <a:lnSpc>
                <a:spcPts val="1400"/>
              </a:lnSpc>
              <a:spcAft>
                <a:spcPts val="600"/>
              </a:spcAft>
              <a:buClr>
                <a:srgbClr val="D0A660"/>
              </a:buClr>
              <a:buSzPct val="100000"/>
              <a:defRPr/>
            </a:pPr>
            <a:r>
              <a:rPr lang="en-US" altLang="ko-KR" sz="1050" b="1" kern="0" dirty="0">
                <a:gradFill>
                  <a:gsLst>
                    <a:gs pos="100000">
                      <a:srgbClr val="0070C0"/>
                    </a:gs>
                    <a:gs pos="0">
                      <a:srgbClr val="004376"/>
                    </a:gs>
                  </a:gsLst>
                  <a:lin ang="5400000" scaled="0"/>
                </a:gradFill>
                <a:effectLst>
                  <a:reflection stA="24000" endPos="45500" dist="25400" dir="5400000" sy="-100000" algn="bl" rotWithShape="0"/>
                </a:effectLst>
                <a:latin typeface="-윤고딕340" pitchFamily="18" charset="-127"/>
                <a:ea typeface="-윤고딕340" pitchFamily="18" charset="-127"/>
              </a:rPr>
              <a:t>('20) </a:t>
            </a:r>
            <a:r>
              <a:rPr lang="ko-KR" altLang="en-US" sz="1050" b="1" kern="0" dirty="0">
                <a:gradFill>
                  <a:gsLst>
                    <a:gs pos="100000">
                      <a:srgbClr val="0070C0"/>
                    </a:gs>
                    <a:gs pos="0">
                      <a:srgbClr val="004376"/>
                    </a:gs>
                  </a:gsLst>
                  <a:lin ang="5400000" scaled="0"/>
                </a:gradFill>
                <a:effectLst>
                  <a:reflection stA="24000" endPos="45500" dist="25400" dir="5400000" sy="-100000" algn="bl" rotWithShape="0"/>
                </a:effectLst>
                <a:latin typeface="-윤고딕340" pitchFamily="18" charset="-127"/>
                <a:ea typeface="-윤고딕340" pitchFamily="18" charset="-127"/>
              </a:rPr>
              <a:t>매출 </a:t>
            </a:r>
            <a:r>
              <a:rPr lang="ko-KR" altLang="en-US" sz="1600" b="1" kern="0" dirty="0">
                <a:gradFill>
                  <a:gsLst>
                    <a:gs pos="100000">
                      <a:srgbClr val="0070C0"/>
                    </a:gs>
                    <a:gs pos="0">
                      <a:srgbClr val="004376"/>
                    </a:gs>
                  </a:gsLst>
                  <a:lin ang="5400000" scaled="0"/>
                </a:gradFill>
                <a:effectLst>
                  <a:reflection stA="24000" endPos="45500" dist="25400" dir="5400000" sy="-100000" algn="bl" rotWithShape="0"/>
                </a:effectLst>
                <a:latin typeface="-윤고딕340" pitchFamily="18" charset="-127"/>
                <a:ea typeface="-윤고딕340" pitchFamily="18" charset="-127"/>
              </a:rPr>
              <a:t>세계 </a:t>
            </a:r>
            <a:r>
              <a:rPr lang="en-US" altLang="ko-KR" sz="1600" b="1" kern="0" dirty="0">
                <a:gradFill>
                  <a:gsLst>
                    <a:gs pos="100000">
                      <a:srgbClr val="0070C0"/>
                    </a:gs>
                    <a:gs pos="0">
                      <a:srgbClr val="004376"/>
                    </a:gs>
                  </a:gsLst>
                  <a:lin ang="5400000" scaled="0"/>
                </a:gradFill>
                <a:effectLst>
                  <a:reflection stA="24000" endPos="45500" dist="25400" dir="5400000" sy="-100000" algn="bl" rotWithShape="0"/>
                </a:effectLst>
                <a:latin typeface="-윤고딕340" pitchFamily="18" charset="-127"/>
                <a:ea typeface="-윤고딕340" pitchFamily="18" charset="-127"/>
              </a:rPr>
              <a:t>2</a:t>
            </a:r>
            <a:r>
              <a:rPr lang="ko-KR" altLang="en-US" sz="1600" b="1" kern="0" dirty="0">
                <a:gradFill>
                  <a:gsLst>
                    <a:gs pos="100000">
                      <a:srgbClr val="0070C0"/>
                    </a:gs>
                    <a:gs pos="0">
                      <a:srgbClr val="004376"/>
                    </a:gs>
                  </a:gsLst>
                  <a:lin ang="5400000" scaled="0"/>
                </a:gradFill>
                <a:effectLst>
                  <a:reflection stA="24000" endPos="45500" dist="25400" dir="5400000" sy="-100000" algn="bl" rotWithShape="0"/>
                </a:effectLst>
                <a:latin typeface="-윤고딕340" pitchFamily="18" charset="-127"/>
                <a:ea typeface="-윤고딕340" pitchFamily="18" charset="-127"/>
              </a:rPr>
              <a:t>위</a:t>
            </a:r>
          </a:p>
        </p:txBody>
      </p:sp>
      <p:sp>
        <p:nvSpPr>
          <p:cNvPr id="345" name="오른쪽 화살표 344"/>
          <p:cNvSpPr/>
          <p:nvPr/>
        </p:nvSpPr>
        <p:spPr>
          <a:xfrm>
            <a:off x="2123728" y="2831434"/>
            <a:ext cx="574698" cy="197466"/>
          </a:xfrm>
          <a:prstGeom prst="rightArrow">
            <a:avLst/>
          </a:prstGeom>
          <a:gradFill>
            <a:gsLst>
              <a:gs pos="53000">
                <a:srgbClr val="236A8D"/>
              </a:gs>
              <a:gs pos="100000">
                <a:srgbClr val="0070C0">
                  <a:alpha val="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9" name="그룹 31"/>
          <p:cNvGrpSpPr/>
          <p:nvPr/>
        </p:nvGrpSpPr>
        <p:grpSpPr>
          <a:xfrm>
            <a:off x="2337345" y="2748790"/>
            <a:ext cx="238432" cy="351247"/>
            <a:chOff x="2340519" y="2501689"/>
            <a:chExt cx="238432" cy="351247"/>
          </a:xfrm>
        </p:grpSpPr>
        <p:sp>
          <p:nvSpPr>
            <p:cNvPr id="12" name="직사각형 11"/>
            <p:cNvSpPr/>
            <p:nvPr/>
          </p:nvSpPr>
          <p:spPr>
            <a:xfrm>
              <a:off x="2376130" y="2501689"/>
              <a:ext cx="165750" cy="351247"/>
            </a:xfrm>
            <a:prstGeom prst="rect">
              <a:avLst/>
            </a:prstGeom>
            <a:solidFill>
              <a:schemeClr val="bg1"/>
            </a:soli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0" name="그룹 16"/>
            <p:cNvGrpSpPr/>
            <p:nvPr/>
          </p:nvGrpSpPr>
          <p:grpSpPr>
            <a:xfrm>
              <a:off x="2540374" y="2561652"/>
              <a:ext cx="38577" cy="241606"/>
              <a:chOff x="2441437" y="2216455"/>
              <a:chExt cx="38577" cy="241606"/>
            </a:xfrm>
          </p:grpSpPr>
          <p:cxnSp>
            <p:nvCxnSpPr>
              <p:cNvPr id="14" name="직선 연결선 13"/>
              <p:cNvCxnSpPr/>
              <p:nvPr/>
            </p:nvCxnSpPr>
            <p:spPr>
              <a:xfrm>
                <a:off x="2443887" y="2246559"/>
                <a:ext cx="0" cy="181398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직선 연결선 15"/>
              <p:cNvCxnSpPr/>
              <p:nvPr/>
            </p:nvCxnSpPr>
            <p:spPr>
              <a:xfrm flipV="1">
                <a:off x="2441437" y="2216455"/>
                <a:ext cx="38577" cy="38577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직선 연결선 345"/>
              <p:cNvCxnSpPr/>
              <p:nvPr/>
            </p:nvCxnSpPr>
            <p:spPr>
              <a:xfrm>
                <a:off x="2441437" y="2419484"/>
                <a:ext cx="38577" cy="38577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그룹 346"/>
            <p:cNvGrpSpPr/>
            <p:nvPr/>
          </p:nvGrpSpPr>
          <p:grpSpPr>
            <a:xfrm flipH="1">
              <a:off x="2340519" y="2561652"/>
              <a:ext cx="38577" cy="241606"/>
              <a:chOff x="2441437" y="2216455"/>
              <a:chExt cx="38577" cy="241606"/>
            </a:xfrm>
          </p:grpSpPr>
          <p:cxnSp>
            <p:nvCxnSpPr>
              <p:cNvPr id="348" name="직선 연결선 347"/>
              <p:cNvCxnSpPr/>
              <p:nvPr/>
            </p:nvCxnSpPr>
            <p:spPr>
              <a:xfrm>
                <a:off x="2443887" y="2246559"/>
                <a:ext cx="0" cy="181398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직선 연결선 348"/>
              <p:cNvCxnSpPr/>
              <p:nvPr/>
            </p:nvCxnSpPr>
            <p:spPr>
              <a:xfrm flipV="1">
                <a:off x="2441437" y="2216455"/>
                <a:ext cx="38577" cy="38577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직선 연결선 349"/>
              <p:cNvCxnSpPr/>
              <p:nvPr/>
            </p:nvCxnSpPr>
            <p:spPr>
              <a:xfrm>
                <a:off x="2441437" y="2419484"/>
                <a:ext cx="38577" cy="38577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79" name="모서리가 둥근 직사각형 8"/>
          <p:cNvSpPr/>
          <p:nvPr/>
        </p:nvSpPr>
        <p:spPr>
          <a:xfrm>
            <a:off x="4876237" y="2543436"/>
            <a:ext cx="1783995" cy="1300152"/>
          </a:xfrm>
          <a:prstGeom prst="roundRect">
            <a:avLst>
              <a:gd name="adj" fmla="val 3853"/>
            </a:avLst>
          </a:prstGeom>
          <a:solidFill>
            <a:schemeClr val="bg1"/>
          </a:solidFill>
          <a:ln w="6350">
            <a:solidFill>
              <a:srgbClr val="C0C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99" name="모서리가 둥근 직사각형 8"/>
          <p:cNvSpPr/>
          <p:nvPr/>
        </p:nvSpPr>
        <p:spPr>
          <a:xfrm>
            <a:off x="6768078" y="2543436"/>
            <a:ext cx="1783995" cy="1300152"/>
          </a:xfrm>
          <a:prstGeom prst="roundRect">
            <a:avLst>
              <a:gd name="adj" fmla="val 3853"/>
            </a:avLst>
          </a:prstGeom>
          <a:solidFill>
            <a:schemeClr val="bg1"/>
          </a:solidFill>
          <a:ln w="6350">
            <a:solidFill>
              <a:srgbClr val="C0C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04" name="직사각형 403"/>
          <p:cNvSpPr/>
          <p:nvPr/>
        </p:nvSpPr>
        <p:spPr>
          <a:xfrm>
            <a:off x="4876058" y="2789554"/>
            <a:ext cx="18119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 defTabSz="1330325" eaLnBrk="0" latinLnBrk="0" hangingPunct="0">
              <a:buSzPct val="100000"/>
              <a:buFont typeface="Arial" panose="020B0604020202020204" pitchFamily="34" charset="0"/>
              <a:buChar char="•"/>
              <a:defRPr/>
            </a:pPr>
            <a:r>
              <a:rPr lang="ko-KR" altLang="en-US" sz="1200" b="1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국내 재난피해 증가추세</a:t>
            </a:r>
            <a:endParaRPr lang="ko-KR" altLang="en-US" sz="1200" b="1" kern="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</p:txBody>
      </p:sp>
      <p:sp>
        <p:nvSpPr>
          <p:cNvPr id="405" name="직사각형 404"/>
          <p:cNvSpPr/>
          <p:nvPr/>
        </p:nvSpPr>
        <p:spPr>
          <a:xfrm>
            <a:off x="6764396" y="3311696"/>
            <a:ext cx="1920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 defTabSz="1330325" eaLnBrk="0" latinLnBrk="0" hangingPunct="0">
              <a:buSzPct val="100000"/>
              <a:buFont typeface="Arial" panose="020B0604020202020204" pitchFamily="34" charset="0"/>
              <a:buChar char="•"/>
              <a:defRPr/>
            </a:pPr>
            <a:r>
              <a:rPr lang="ko-KR" altLang="en-US" sz="1200" b="1" kern="0" spc="-1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핵심기술 부족</a:t>
            </a:r>
            <a:r>
              <a:rPr lang="en-US" altLang="ko-KR" sz="1200" b="1" kern="0" spc="-1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, </a:t>
            </a:r>
            <a:r>
              <a:rPr lang="ko-KR" altLang="en-US" sz="1200" b="1" kern="0" spc="-1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부처별 분산 </a:t>
            </a:r>
            <a:endParaRPr lang="en-US" altLang="ko-KR" sz="1200" b="1" kern="0" spc="-100" dirty="0" smtClean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  <a:p>
            <a:pPr defTabSz="1330325" eaLnBrk="0" latinLnBrk="0" hangingPunct="0">
              <a:buSzPct val="100000"/>
              <a:defRPr/>
            </a:pPr>
            <a:r>
              <a:rPr lang="en-US" altLang="ko-KR" sz="1200" b="1" kern="0" spc="-1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  </a:t>
            </a:r>
            <a:r>
              <a:rPr lang="ko-KR" altLang="en-US" sz="1200" b="1" kern="0" spc="-1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투자</a:t>
            </a:r>
            <a:r>
              <a:rPr lang="en-US" altLang="ko-KR" sz="1200" b="1" kern="0" spc="-1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, </a:t>
            </a:r>
            <a:r>
              <a:rPr lang="ko-KR" altLang="en-US" sz="1200" b="1" kern="0" spc="-1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재난 기업 영세</a:t>
            </a:r>
            <a:endParaRPr lang="ko-KR" altLang="en-US" sz="1200" b="1" kern="0" spc="-10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</p:txBody>
      </p:sp>
      <p:sp>
        <p:nvSpPr>
          <p:cNvPr id="407" name="직사각형 406"/>
          <p:cNvSpPr/>
          <p:nvPr/>
        </p:nvSpPr>
        <p:spPr>
          <a:xfrm>
            <a:off x="4868658" y="3326830"/>
            <a:ext cx="19046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2075" indent="-92075" defTabSz="1330325" eaLnBrk="0" latinLnBrk="0" hangingPunct="0">
              <a:buSzPct val="100000"/>
              <a:buFont typeface="Arial" panose="020B0604020202020204" pitchFamily="34" charset="0"/>
              <a:buChar char="•"/>
              <a:defRPr/>
            </a:pPr>
            <a:r>
              <a:rPr lang="ko-KR" altLang="en-US" sz="1200" b="1" kern="0" spc="-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재난안전시장 </a:t>
            </a:r>
            <a:r>
              <a:rPr lang="en-US" altLang="ko-KR" sz="1200" b="1" kern="0" spc="-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543</a:t>
            </a:r>
            <a:r>
              <a:rPr lang="ko-KR" altLang="en-US" sz="1200" b="1" kern="0" spc="-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조원</a:t>
            </a:r>
            <a:r>
              <a:rPr lang="en-US" altLang="ko-KR" sz="1000" b="1" kern="0" spc="-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(</a:t>
            </a:r>
            <a:r>
              <a:rPr lang="en-US" altLang="ko-KR" sz="1000" b="1" kern="0" spc="-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+mn-ea"/>
              </a:rPr>
              <a:t>‘</a:t>
            </a:r>
            <a:r>
              <a:rPr lang="en-US" altLang="ko-KR" sz="1000" b="1" kern="0" spc="-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21)</a:t>
            </a:r>
            <a:endParaRPr lang="en-US" altLang="ko-KR" sz="1000" b="1" kern="0" spc="-5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</p:txBody>
      </p:sp>
      <p:sp>
        <p:nvSpPr>
          <p:cNvPr id="408" name="직사각형 407"/>
          <p:cNvSpPr/>
          <p:nvPr/>
        </p:nvSpPr>
        <p:spPr>
          <a:xfrm>
            <a:off x="6764396" y="2789554"/>
            <a:ext cx="18565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2075" indent="-92075" defTabSz="1330325" eaLnBrk="0" latinLnBrk="0" hangingPunct="0">
              <a:buSzPct val="100000"/>
              <a:buFont typeface="Arial" panose="020B0604020202020204" pitchFamily="34" charset="0"/>
              <a:buChar char="•"/>
              <a:defRPr/>
            </a:pPr>
            <a:r>
              <a:rPr lang="ko-KR" altLang="en-US" sz="1200" b="1" kern="0" spc="-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한국의 </a:t>
            </a:r>
            <a:r>
              <a:rPr lang="ko-KR" altLang="en-US" sz="1200" b="1" kern="0" spc="-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제조업과 </a:t>
            </a:r>
            <a:r>
              <a:rPr lang="en-US" altLang="ko-KR" sz="1200" b="1" kern="0" spc="-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ICT </a:t>
            </a:r>
            <a:r>
              <a:rPr lang="ko-KR" altLang="en-US" sz="1200" b="1" kern="0" spc="-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기반</a:t>
            </a:r>
            <a:r>
              <a:rPr lang="en-US" altLang="ko-KR" sz="1200" b="1" kern="0" spc="-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/>
            </a:r>
            <a:br>
              <a:rPr lang="en-US" altLang="ko-KR" sz="1200" b="1" kern="0" spc="-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</a:br>
            <a:r>
              <a:rPr lang="ko-KR" altLang="en-US" sz="1200" b="1" kern="0" spc="-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세계시장 선도 가능</a:t>
            </a:r>
            <a:endParaRPr lang="ko-KR" altLang="en-US" sz="1200" b="1" kern="0" spc="-5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</p:txBody>
      </p:sp>
      <p:grpSp>
        <p:nvGrpSpPr>
          <p:cNvPr id="13" name="그룹 418"/>
          <p:cNvGrpSpPr/>
          <p:nvPr/>
        </p:nvGrpSpPr>
        <p:grpSpPr>
          <a:xfrm>
            <a:off x="2399065" y="2871712"/>
            <a:ext cx="114992" cy="643800"/>
            <a:chOff x="2355092" y="2842502"/>
            <a:chExt cx="114992" cy="643800"/>
          </a:xfrm>
        </p:grpSpPr>
        <p:sp>
          <p:nvSpPr>
            <p:cNvPr id="420" name="원호 419"/>
            <p:cNvSpPr>
              <a:spLocks noChangeAspect="1"/>
            </p:cNvSpPr>
            <p:nvPr/>
          </p:nvSpPr>
          <p:spPr>
            <a:xfrm rot="18000000" flipH="1">
              <a:off x="2355093" y="2842501"/>
              <a:ext cx="114990" cy="114992"/>
            </a:xfrm>
            <a:prstGeom prst="arc">
              <a:avLst>
                <a:gd name="adj1" fmla="val 3488258"/>
                <a:gd name="adj2" fmla="val 0"/>
              </a:avLst>
            </a:prstGeom>
            <a:ln w="15875">
              <a:solidFill>
                <a:srgbClr val="2AA65C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ko-KR" altLang="en-US" sz="2000">
                <a:solidFill>
                  <a:prstClr val="black"/>
                </a:solidFill>
              </a:endParaRPr>
            </a:p>
          </p:txBody>
        </p:sp>
        <p:grpSp>
          <p:nvGrpSpPr>
            <p:cNvPr id="15" name="그룹 420"/>
            <p:cNvGrpSpPr/>
            <p:nvPr/>
          </p:nvGrpSpPr>
          <p:grpSpPr>
            <a:xfrm>
              <a:off x="2384815" y="2870442"/>
              <a:ext cx="55549" cy="615860"/>
              <a:chOff x="2384815" y="2870442"/>
              <a:chExt cx="55549" cy="615860"/>
            </a:xfrm>
          </p:grpSpPr>
          <p:cxnSp>
            <p:nvCxnSpPr>
              <p:cNvPr id="422" name="직선 연결선 421"/>
              <p:cNvCxnSpPr/>
              <p:nvPr/>
            </p:nvCxnSpPr>
            <p:spPr>
              <a:xfrm>
                <a:off x="2412589" y="2898194"/>
                <a:ext cx="0" cy="588108"/>
              </a:xfrm>
              <a:prstGeom prst="line">
                <a:avLst/>
              </a:prstGeom>
              <a:ln w="12700">
                <a:solidFill>
                  <a:srgbClr val="FF0000"/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3" name="타원 422"/>
              <p:cNvSpPr>
                <a:spLocks noChangeAspect="1"/>
              </p:cNvSpPr>
              <p:nvPr/>
            </p:nvSpPr>
            <p:spPr>
              <a:xfrm flipH="1">
                <a:off x="2384815" y="2870442"/>
                <a:ext cx="55549" cy="59109"/>
              </a:xfrm>
              <a:prstGeom prst="ellipse">
                <a:avLst/>
              </a:prstGeom>
              <a:solidFill>
                <a:srgbClr val="C00000"/>
              </a:solidFill>
              <a:ln w="15875" cap="rnd">
                <a:solidFill>
                  <a:schemeClr val="bg1"/>
                </a:solidFill>
                <a:tailEnd type="none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sz="20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428" name="모서리가 둥근 직사각형 8"/>
          <p:cNvSpPr/>
          <p:nvPr/>
        </p:nvSpPr>
        <p:spPr>
          <a:xfrm>
            <a:off x="1014286" y="3557452"/>
            <a:ext cx="2884550" cy="581539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 w="6350">
            <a:solidFill>
              <a:srgbClr val="C0C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29" name="AutoShape 55"/>
          <p:cNvSpPr>
            <a:spLocks noChangeArrowheads="1"/>
          </p:cNvSpPr>
          <p:nvPr/>
        </p:nvSpPr>
        <p:spPr bwMode="auto">
          <a:xfrm>
            <a:off x="1771197" y="3411651"/>
            <a:ext cx="1361264" cy="269414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>
                  <a:lumMod val="85000"/>
                </a:schemeClr>
              </a:gs>
              <a:gs pos="0">
                <a:schemeClr val="bg1"/>
              </a:gs>
            </a:gsLst>
            <a:lin ang="5400000" scaled="0"/>
          </a:gradFill>
          <a:ln w="3175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>
              <a:solidFill>
                <a:prstClr val="black"/>
              </a:solidFill>
              <a:latin typeface="굴림" pitchFamily="50" charset="-127"/>
            </a:endParaRPr>
          </a:p>
        </p:txBody>
      </p:sp>
      <p:sp>
        <p:nvSpPr>
          <p:cNvPr id="430" name="직사각형 429"/>
          <p:cNvSpPr/>
          <p:nvPr/>
        </p:nvSpPr>
        <p:spPr>
          <a:xfrm>
            <a:off x="2041099" y="3407587"/>
            <a:ext cx="8451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330325" eaLnBrk="0" latinLnBrk="0" hangingPunct="0">
              <a:buSzPct val="100000"/>
              <a:defRPr/>
            </a:pPr>
            <a:r>
              <a:rPr lang="ko-KR" altLang="en-US" sz="1400" kern="0" dirty="0"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장애요인</a:t>
            </a:r>
          </a:p>
        </p:txBody>
      </p:sp>
      <p:sp>
        <p:nvSpPr>
          <p:cNvPr id="427" name="직사각형 426"/>
          <p:cNvSpPr/>
          <p:nvPr/>
        </p:nvSpPr>
        <p:spPr>
          <a:xfrm>
            <a:off x="1038868" y="3794239"/>
            <a:ext cx="28353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330325" eaLnBrk="0" latinLnBrk="0" hangingPunct="0">
              <a:buSzPct val="100000"/>
              <a:defRPr/>
            </a:pPr>
            <a:r>
              <a:rPr lang="ko-KR" altLang="en-US" sz="1200" b="1" kern="0" spc="-2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공백기술 존재</a:t>
            </a:r>
            <a:r>
              <a:rPr lang="en-US" altLang="ko-KR" sz="1200" b="1" kern="0" spc="-2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, </a:t>
            </a:r>
            <a:r>
              <a:rPr lang="ko-KR" altLang="en-US" sz="1200" b="1" kern="0" spc="-2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공정비용 과다</a:t>
            </a:r>
            <a:r>
              <a:rPr lang="en-US" altLang="ko-KR" sz="1200" b="1" kern="0" spc="-2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, </a:t>
            </a:r>
            <a:r>
              <a:rPr lang="ko-KR" altLang="en-US" sz="1200" b="1" kern="0" spc="-2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안전성 논란</a:t>
            </a:r>
          </a:p>
        </p:txBody>
      </p:sp>
      <p:grpSp>
        <p:nvGrpSpPr>
          <p:cNvPr id="17" name="그룹 115"/>
          <p:cNvGrpSpPr/>
          <p:nvPr/>
        </p:nvGrpSpPr>
        <p:grpSpPr>
          <a:xfrm>
            <a:off x="7020272" y="2379957"/>
            <a:ext cx="1221935" cy="318606"/>
            <a:chOff x="7211073" y="2352918"/>
            <a:chExt cx="898004" cy="318606"/>
          </a:xfrm>
        </p:grpSpPr>
        <p:sp>
          <p:nvSpPr>
            <p:cNvPr id="117" name="AutoShape 55"/>
            <p:cNvSpPr>
              <a:spLocks noChangeArrowheads="1"/>
            </p:cNvSpPr>
            <p:nvPr/>
          </p:nvSpPr>
          <p:spPr bwMode="auto">
            <a:xfrm>
              <a:off x="7211073" y="2352918"/>
              <a:ext cx="898004" cy="311850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accent5">
                    <a:lumMod val="50000"/>
                  </a:schemeClr>
                </a:gs>
                <a:gs pos="0">
                  <a:schemeClr val="accent5">
                    <a:lumMod val="75000"/>
                  </a:schemeClr>
                </a:gs>
              </a:gsLst>
              <a:lin ang="5400000" scaled="0"/>
            </a:gradFill>
            <a:ln w="3175">
              <a:solidFill>
                <a:srgbClr val="007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18" name="직사각형 117"/>
            <p:cNvSpPr/>
            <p:nvPr/>
          </p:nvSpPr>
          <p:spPr>
            <a:xfrm>
              <a:off x="7470879" y="2363747"/>
              <a:ext cx="37839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330325" eaLnBrk="0" latinLnBrk="0" hangingPunct="0">
                <a:buSzPct val="100000"/>
                <a:defRPr/>
              </a:pPr>
              <a:r>
                <a:rPr lang="ko-KR" altLang="en-US" sz="1400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여건</a:t>
              </a:r>
              <a:endParaRPr lang="ko-KR" altLang="en-US" sz="140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endParaRPr>
            </a:p>
          </p:txBody>
        </p:sp>
      </p:grpSp>
      <p:grpSp>
        <p:nvGrpSpPr>
          <p:cNvPr id="18" name="그룹 118"/>
          <p:cNvGrpSpPr/>
          <p:nvPr/>
        </p:nvGrpSpPr>
        <p:grpSpPr>
          <a:xfrm>
            <a:off x="5177611" y="2379957"/>
            <a:ext cx="1221935" cy="318606"/>
            <a:chOff x="7211073" y="2352918"/>
            <a:chExt cx="898004" cy="318606"/>
          </a:xfrm>
        </p:grpSpPr>
        <p:sp>
          <p:nvSpPr>
            <p:cNvPr id="120" name="AutoShape 55"/>
            <p:cNvSpPr>
              <a:spLocks noChangeArrowheads="1"/>
            </p:cNvSpPr>
            <p:nvPr/>
          </p:nvSpPr>
          <p:spPr bwMode="auto">
            <a:xfrm>
              <a:off x="7211073" y="2352918"/>
              <a:ext cx="898004" cy="311850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accent5">
                    <a:lumMod val="50000"/>
                  </a:schemeClr>
                </a:gs>
                <a:gs pos="0">
                  <a:schemeClr val="accent5">
                    <a:lumMod val="75000"/>
                  </a:schemeClr>
                </a:gs>
              </a:gsLst>
              <a:lin ang="5400000" scaled="0"/>
            </a:gradFill>
            <a:ln w="3175">
              <a:solidFill>
                <a:srgbClr val="007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21" name="직사각형 120"/>
            <p:cNvSpPr/>
            <p:nvPr/>
          </p:nvSpPr>
          <p:spPr>
            <a:xfrm>
              <a:off x="7465578" y="2363747"/>
              <a:ext cx="38899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330325" eaLnBrk="0" latinLnBrk="0" hangingPunct="0">
                <a:buSzPct val="100000"/>
                <a:defRPr/>
              </a:pPr>
              <a:r>
                <a:rPr lang="ko-KR" altLang="en-US" sz="1400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전망</a:t>
              </a:r>
              <a:endParaRPr lang="ko-KR" altLang="en-US" sz="140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endParaRPr>
            </a:p>
          </p:txBody>
        </p:sp>
      </p:grpSp>
      <p:sp>
        <p:nvSpPr>
          <p:cNvPr id="114" name="직사각형 113"/>
          <p:cNvSpPr/>
          <p:nvPr/>
        </p:nvSpPr>
        <p:spPr>
          <a:xfrm>
            <a:off x="2915816" y="3100037"/>
            <a:ext cx="102784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330325" eaLnBrk="0" latinLnBrk="0" hangingPunct="0">
              <a:buSzPct val="100000"/>
              <a:defRPr/>
            </a:pPr>
            <a:r>
              <a:rPr lang="en-US" altLang="ko-KR" sz="1000" b="1" kern="0" spc="-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* </a:t>
            </a:r>
            <a:r>
              <a:rPr lang="ko-KR" altLang="en-US" sz="1000" b="1" kern="0" spc="-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세계시장 </a:t>
            </a:r>
            <a:r>
              <a:rPr lang="en-US" altLang="ko-KR" sz="1000" b="1" kern="0" spc="-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3</a:t>
            </a:r>
            <a:r>
              <a:rPr lang="ko-KR" altLang="en-US" sz="1000" b="1" kern="0" spc="-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조불</a:t>
            </a:r>
            <a:endParaRPr lang="ko-KR" altLang="en-US" sz="1000" b="1" kern="0" spc="-5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</p:txBody>
      </p:sp>
      <p:sp>
        <p:nvSpPr>
          <p:cNvPr id="146" name="직사각형 145"/>
          <p:cNvSpPr/>
          <p:nvPr/>
        </p:nvSpPr>
        <p:spPr>
          <a:xfrm>
            <a:off x="545552" y="2866761"/>
            <a:ext cx="1659429" cy="27186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>
                <a:rot lat="0" lon="0" rev="3000000"/>
              </a:lightRig>
            </a:scene3d>
            <a:sp3d extrusionH="88900" prstMaterial="softEdge">
              <a:bevelT h="19050"/>
              <a:bevelB w="107950"/>
              <a:contourClr>
                <a:schemeClr val="bg1"/>
              </a:contourClr>
            </a:sp3d>
          </a:bodyPr>
          <a:lstStyle/>
          <a:p>
            <a:pPr defTabSz="1330325" eaLnBrk="0" latinLnBrk="0" hangingPunct="0">
              <a:lnSpc>
                <a:spcPts val="1400"/>
              </a:lnSpc>
              <a:spcAft>
                <a:spcPts val="600"/>
              </a:spcAft>
              <a:buClr>
                <a:srgbClr val="D0A660"/>
              </a:buClr>
              <a:buSzPct val="100000"/>
              <a:defRPr/>
            </a:pPr>
            <a:r>
              <a:rPr lang="en-US" altLang="ko-KR" sz="1050" b="1" kern="0" dirty="0">
                <a:gradFill>
                  <a:gsLst>
                    <a:gs pos="100000">
                      <a:srgbClr val="0070C0"/>
                    </a:gs>
                    <a:gs pos="0">
                      <a:srgbClr val="004376"/>
                    </a:gs>
                  </a:gsLst>
                  <a:lin ang="5400000" scaled="0"/>
                </a:gradFill>
                <a:effectLst>
                  <a:reflection stA="24000" endPos="45500" dist="25400" dir="5400000" sy="-100000" algn="bl" rotWithShape="0"/>
                </a:effectLst>
                <a:latin typeface="-윤고딕340" pitchFamily="18" charset="-127"/>
                <a:ea typeface="-윤고딕340" pitchFamily="18" charset="-127"/>
              </a:rPr>
              <a:t>(</a:t>
            </a:r>
            <a:r>
              <a:rPr lang="en-US" altLang="ko-KR" sz="1050" b="1" kern="0" dirty="0">
                <a:gradFill>
                  <a:gsLst>
                    <a:gs pos="100000">
                      <a:srgbClr val="0070C0"/>
                    </a:gs>
                    <a:gs pos="0">
                      <a:srgbClr val="004376"/>
                    </a:gs>
                  </a:gsLst>
                  <a:lin ang="5400000" scaled="0"/>
                </a:gradFill>
                <a:effectLst>
                  <a:reflection stA="24000" endPos="45500" dist="25400" dir="5400000" sy="-100000" algn="bl" rotWithShape="0"/>
                </a:effectLst>
              </a:rPr>
              <a:t>‘</a:t>
            </a:r>
            <a:r>
              <a:rPr lang="en-US" altLang="ko-KR" sz="1050" b="1" kern="0" dirty="0">
                <a:gradFill>
                  <a:gsLst>
                    <a:gs pos="100000">
                      <a:srgbClr val="0070C0"/>
                    </a:gs>
                    <a:gs pos="0">
                      <a:srgbClr val="004376"/>
                    </a:gs>
                  </a:gsLst>
                  <a:lin ang="5400000" scaled="0"/>
                </a:gradFill>
                <a:effectLst>
                  <a:reflection stA="24000" endPos="45500" dist="25400" dir="5400000" sy="-100000" algn="bl" rotWithShape="0"/>
                </a:effectLst>
                <a:latin typeface="-윤고딕340" pitchFamily="18" charset="-127"/>
                <a:ea typeface="-윤고딕340" pitchFamily="18" charset="-127"/>
              </a:rPr>
              <a:t>14) </a:t>
            </a:r>
            <a:r>
              <a:rPr lang="ko-KR" altLang="en-US" sz="1050" b="1" kern="0" dirty="0">
                <a:gradFill>
                  <a:gsLst>
                    <a:gs pos="100000">
                      <a:srgbClr val="0070C0"/>
                    </a:gs>
                    <a:gs pos="0">
                      <a:srgbClr val="004376"/>
                    </a:gs>
                  </a:gsLst>
                  <a:lin ang="5400000" scaled="0"/>
                </a:gradFill>
                <a:effectLst>
                  <a:reflection stA="24000" endPos="45500" dist="25400" dir="5400000" sy="-100000" algn="bl" rotWithShape="0"/>
                </a:effectLst>
                <a:latin typeface="-윤고딕340" pitchFamily="18" charset="-127"/>
                <a:ea typeface="-윤고딕340" pitchFamily="18" charset="-127"/>
              </a:rPr>
              <a:t>기술력 </a:t>
            </a:r>
            <a:r>
              <a:rPr lang="ko-KR" altLang="en-US" sz="1600" b="1" kern="0" dirty="0">
                <a:gradFill>
                  <a:gsLst>
                    <a:gs pos="100000">
                      <a:srgbClr val="0070C0"/>
                    </a:gs>
                    <a:gs pos="0">
                      <a:srgbClr val="004376"/>
                    </a:gs>
                  </a:gsLst>
                  <a:lin ang="5400000" scaled="0"/>
                </a:gradFill>
                <a:effectLst>
                  <a:reflection stA="24000" endPos="45500" dist="25400" dir="5400000" sy="-100000" algn="bl" rotWithShape="0"/>
                </a:effectLst>
                <a:latin typeface="-윤고딕340" pitchFamily="18" charset="-127"/>
                <a:ea typeface="-윤고딕340" pitchFamily="18" charset="-127"/>
              </a:rPr>
              <a:t>세계 </a:t>
            </a:r>
            <a:r>
              <a:rPr lang="en-US" altLang="ko-KR" sz="1600" b="1" kern="0" dirty="0">
                <a:gradFill>
                  <a:gsLst>
                    <a:gs pos="100000">
                      <a:srgbClr val="0070C0"/>
                    </a:gs>
                    <a:gs pos="0">
                      <a:srgbClr val="004376"/>
                    </a:gs>
                  </a:gsLst>
                  <a:lin ang="5400000" scaled="0"/>
                </a:gradFill>
                <a:effectLst>
                  <a:reflection stA="24000" endPos="45500" dist="25400" dir="5400000" sy="-100000" algn="bl" rotWithShape="0"/>
                </a:effectLst>
                <a:latin typeface="-윤고딕340" pitchFamily="18" charset="-127"/>
                <a:ea typeface="-윤고딕340" pitchFamily="18" charset="-127"/>
              </a:rPr>
              <a:t>4</a:t>
            </a:r>
            <a:r>
              <a:rPr lang="ko-KR" altLang="en-US" sz="1600" b="1" kern="0" dirty="0">
                <a:gradFill>
                  <a:gsLst>
                    <a:gs pos="100000">
                      <a:srgbClr val="0070C0"/>
                    </a:gs>
                    <a:gs pos="0">
                      <a:srgbClr val="004376"/>
                    </a:gs>
                  </a:gsLst>
                  <a:lin ang="5400000" scaled="0"/>
                </a:gradFill>
                <a:effectLst>
                  <a:reflection stA="24000" endPos="45500" dist="25400" dir="5400000" sy="-100000" algn="bl" rotWithShape="0"/>
                </a:effectLst>
                <a:latin typeface="-윤고딕340" pitchFamily="18" charset="-127"/>
                <a:ea typeface="-윤고딕340" pitchFamily="18" charset="-127"/>
              </a:rPr>
              <a:t>위</a:t>
            </a:r>
          </a:p>
        </p:txBody>
      </p:sp>
      <p:sp>
        <p:nvSpPr>
          <p:cNvPr id="147" name="직사각형 146"/>
          <p:cNvSpPr/>
          <p:nvPr/>
        </p:nvSpPr>
        <p:spPr>
          <a:xfrm>
            <a:off x="869812" y="3095669"/>
            <a:ext cx="120577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330325" eaLnBrk="0" latinLnBrk="0" hangingPunct="0">
              <a:buSzPct val="100000"/>
              <a:defRPr/>
            </a:pPr>
            <a:r>
              <a:rPr lang="en-US" altLang="ko-KR" sz="1000" b="1" kern="0" spc="-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* </a:t>
            </a:r>
            <a:r>
              <a:rPr lang="ko-KR" altLang="en-US" sz="1000" b="1" kern="0" spc="-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특허 </a:t>
            </a:r>
            <a:r>
              <a:rPr lang="en-US" altLang="ko-KR" sz="1000" b="1" kern="0" spc="-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3</a:t>
            </a:r>
            <a:r>
              <a:rPr lang="ko-KR" altLang="en-US" sz="1000" b="1" kern="0" spc="-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위</a:t>
            </a:r>
            <a:r>
              <a:rPr lang="en-US" altLang="ko-KR" sz="1000" b="1" kern="0" spc="-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, </a:t>
            </a:r>
            <a:r>
              <a:rPr lang="ko-KR" altLang="en-US" sz="1000" b="1" kern="0" spc="-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논문 </a:t>
            </a:r>
            <a:r>
              <a:rPr lang="en-US" altLang="ko-KR" sz="1000" b="1" kern="0" spc="-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4</a:t>
            </a:r>
            <a:r>
              <a:rPr lang="ko-KR" altLang="en-US" sz="1000" b="1" kern="0" spc="-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위</a:t>
            </a:r>
          </a:p>
        </p:txBody>
      </p:sp>
      <p:sp>
        <p:nvSpPr>
          <p:cNvPr id="148" name="직사각형 147"/>
          <p:cNvSpPr/>
          <p:nvPr/>
        </p:nvSpPr>
        <p:spPr>
          <a:xfrm>
            <a:off x="1665802" y="4574904"/>
            <a:ext cx="21579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2075" indent="-92075" defTabSz="1330325" eaLnBrk="0" latinLnBrk="0" hangingPunct="0">
              <a:buSzPct val="100000"/>
              <a:buFont typeface="Arial" panose="020B0604020202020204" pitchFamily="34" charset="0"/>
              <a:buChar char="•"/>
              <a:defRPr/>
            </a:pPr>
            <a:r>
              <a:rPr lang="ko-KR" altLang="en-US" sz="1200" b="1" kern="0" spc="-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 특허</a:t>
            </a:r>
            <a:r>
              <a:rPr lang="en-US" altLang="ko-KR" sz="1200" b="1" kern="0" spc="-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·</a:t>
            </a:r>
            <a:r>
              <a:rPr lang="ko-KR" altLang="en-US" sz="1200" b="1" kern="0" spc="-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인력정보 네트워크 구축</a:t>
            </a:r>
            <a:endParaRPr lang="ko-KR" altLang="en-US" sz="1100" b="1" kern="0" spc="-5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</p:txBody>
      </p:sp>
      <p:sp>
        <p:nvSpPr>
          <p:cNvPr id="149" name="모서리가 둥근 직사각형 8"/>
          <p:cNvSpPr/>
          <p:nvPr/>
        </p:nvSpPr>
        <p:spPr>
          <a:xfrm>
            <a:off x="5478038" y="3964132"/>
            <a:ext cx="3074036" cy="85306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rgbClr val="C0C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50" name="오각형 149"/>
          <p:cNvSpPr/>
          <p:nvPr/>
        </p:nvSpPr>
        <p:spPr>
          <a:xfrm>
            <a:off x="4829137" y="3964132"/>
            <a:ext cx="968261" cy="853063"/>
          </a:xfrm>
          <a:prstGeom prst="homePlate">
            <a:avLst>
              <a:gd name="adj" fmla="val 36772"/>
            </a:avLst>
          </a:prstGeom>
          <a:solidFill>
            <a:srgbClr val="3F7CB3"/>
          </a:solidFill>
          <a:ln>
            <a:noFill/>
          </a:ln>
          <a:effectLst>
            <a:outerShdw blurRad="38100" dist="127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-윤고딕340" panose="02030504000101010101" pitchFamily="18" charset="-127"/>
              <a:ea typeface="-윤고딕340" panose="02030504000101010101" pitchFamily="18" charset="-127"/>
            </a:endParaRPr>
          </a:p>
        </p:txBody>
      </p:sp>
      <p:sp>
        <p:nvSpPr>
          <p:cNvPr id="151" name="자유형 150"/>
          <p:cNvSpPr/>
          <p:nvPr/>
        </p:nvSpPr>
        <p:spPr>
          <a:xfrm>
            <a:off x="4829138" y="3964133"/>
            <a:ext cx="847182" cy="651129"/>
          </a:xfrm>
          <a:custGeom>
            <a:avLst/>
            <a:gdLst>
              <a:gd name="connsiteX0" fmla="*/ 0 w 922421"/>
              <a:gd name="connsiteY0" fmla="*/ 409074 h 409074"/>
              <a:gd name="connsiteX1" fmla="*/ 922421 w 922421"/>
              <a:gd name="connsiteY1" fmla="*/ 0 h 409074"/>
              <a:gd name="connsiteX2" fmla="*/ 0 w 922421"/>
              <a:gd name="connsiteY2" fmla="*/ 0 h 409074"/>
              <a:gd name="connsiteX3" fmla="*/ 0 w 922421"/>
              <a:gd name="connsiteY3" fmla="*/ 409074 h 40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421" h="409074">
                <a:moveTo>
                  <a:pt x="0" y="409074"/>
                </a:moveTo>
                <a:lnTo>
                  <a:pt x="922421" y="0"/>
                </a:lnTo>
                <a:lnTo>
                  <a:pt x="0" y="0"/>
                </a:lnTo>
                <a:lnTo>
                  <a:pt x="0" y="409074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10000"/>
                </a:schemeClr>
              </a:gs>
              <a:gs pos="0">
                <a:schemeClr val="bg1">
                  <a:alpha val="27000"/>
                </a:schemeClr>
              </a:gs>
            </a:gsLst>
            <a:lin ang="9000000" scaled="0"/>
          </a:gradFill>
          <a:ln w="1587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2" name="제목 114"/>
          <p:cNvSpPr txBox="1">
            <a:spLocks/>
          </p:cNvSpPr>
          <p:nvPr/>
        </p:nvSpPr>
        <p:spPr>
          <a:xfrm>
            <a:off x="4664260" y="4252165"/>
            <a:ext cx="1105636" cy="330027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defTabSz="1330325" eaLnBrk="0" latinLnBrk="0" hangingPunct="0">
              <a:lnSpc>
                <a:spcPct val="70000"/>
              </a:lnSpc>
              <a:spcAft>
                <a:spcPts val="600"/>
              </a:spcAft>
              <a:buSzPct val="100000"/>
              <a:defRPr/>
            </a:pPr>
            <a:r>
              <a:rPr lang="en-US" altLang="ko-KR" sz="1500" b="1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R&amp;D</a:t>
            </a:r>
          </a:p>
        </p:txBody>
      </p:sp>
      <p:sp>
        <p:nvSpPr>
          <p:cNvPr id="153" name="모서리가 둥근 직사각형 8"/>
          <p:cNvSpPr/>
          <p:nvPr/>
        </p:nvSpPr>
        <p:spPr>
          <a:xfrm>
            <a:off x="5478038" y="4900237"/>
            <a:ext cx="3074036" cy="76801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rgbClr val="C0C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54" name="오각형 153"/>
          <p:cNvSpPr/>
          <p:nvPr/>
        </p:nvSpPr>
        <p:spPr>
          <a:xfrm>
            <a:off x="4829137" y="4900237"/>
            <a:ext cx="968261" cy="768010"/>
          </a:xfrm>
          <a:prstGeom prst="homePlate">
            <a:avLst>
              <a:gd name="adj" fmla="val 36772"/>
            </a:avLst>
          </a:prstGeom>
          <a:solidFill>
            <a:srgbClr val="3F7CB3"/>
          </a:solidFill>
          <a:ln>
            <a:noFill/>
          </a:ln>
          <a:effectLst>
            <a:outerShdw blurRad="38100" dist="127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-윤고딕340" panose="02030504000101010101" pitchFamily="18" charset="-127"/>
              <a:ea typeface="-윤고딕340" panose="02030504000101010101" pitchFamily="18" charset="-127"/>
            </a:endParaRPr>
          </a:p>
        </p:txBody>
      </p:sp>
      <p:sp>
        <p:nvSpPr>
          <p:cNvPr id="156" name="자유형 155"/>
          <p:cNvSpPr/>
          <p:nvPr/>
        </p:nvSpPr>
        <p:spPr>
          <a:xfrm>
            <a:off x="4829138" y="4900237"/>
            <a:ext cx="847182" cy="651129"/>
          </a:xfrm>
          <a:custGeom>
            <a:avLst/>
            <a:gdLst>
              <a:gd name="connsiteX0" fmla="*/ 0 w 922421"/>
              <a:gd name="connsiteY0" fmla="*/ 409074 h 409074"/>
              <a:gd name="connsiteX1" fmla="*/ 922421 w 922421"/>
              <a:gd name="connsiteY1" fmla="*/ 0 h 409074"/>
              <a:gd name="connsiteX2" fmla="*/ 0 w 922421"/>
              <a:gd name="connsiteY2" fmla="*/ 0 h 409074"/>
              <a:gd name="connsiteX3" fmla="*/ 0 w 922421"/>
              <a:gd name="connsiteY3" fmla="*/ 409074 h 40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421" h="409074">
                <a:moveTo>
                  <a:pt x="0" y="409074"/>
                </a:moveTo>
                <a:lnTo>
                  <a:pt x="922421" y="0"/>
                </a:lnTo>
                <a:lnTo>
                  <a:pt x="0" y="0"/>
                </a:lnTo>
                <a:lnTo>
                  <a:pt x="0" y="409074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10000"/>
                </a:schemeClr>
              </a:gs>
              <a:gs pos="0">
                <a:schemeClr val="bg1">
                  <a:alpha val="27000"/>
                </a:schemeClr>
              </a:gs>
            </a:gsLst>
            <a:lin ang="9000000" scaled="0"/>
          </a:gradFill>
          <a:ln w="1587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7" name="제목 114"/>
          <p:cNvSpPr txBox="1">
            <a:spLocks/>
          </p:cNvSpPr>
          <p:nvPr/>
        </p:nvSpPr>
        <p:spPr>
          <a:xfrm>
            <a:off x="4741894" y="5111700"/>
            <a:ext cx="923744" cy="330027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ko-KR" altLang="en-US" sz="1500" b="1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실 증</a:t>
            </a:r>
            <a:endParaRPr lang="en-US" altLang="ko-KR" sz="1500" b="1" kern="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58" name="모서리가 둥근 직사각형 8"/>
          <p:cNvSpPr/>
          <p:nvPr/>
        </p:nvSpPr>
        <p:spPr>
          <a:xfrm>
            <a:off x="5478038" y="5764333"/>
            <a:ext cx="3074036" cy="76212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rgbClr val="C0C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59" name="오각형 158"/>
          <p:cNvSpPr/>
          <p:nvPr/>
        </p:nvSpPr>
        <p:spPr>
          <a:xfrm>
            <a:off x="4829137" y="5764333"/>
            <a:ext cx="968261" cy="762123"/>
          </a:xfrm>
          <a:prstGeom prst="homePlate">
            <a:avLst>
              <a:gd name="adj" fmla="val 36772"/>
            </a:avLst>
          </a:prstGeom>
          <a:solidFill>
            <a:srgbClr val="3F7CB3"/>
          </a:solidFill>
          <a:ln>
            <a:noFill/>
          </a:ln>
          <a:effectLst>
            <a:outerShdw blurRad="38100" dist="127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-윤고딕340" panose="02030504000101010101" pitchFamily="18" charset="-127"/>
              <a:ea typeface="-윤고딕340" panose="02030504000101010101" pitchFamily="18" charset="-127"/>
            </a:endParaRPr>
          </a:p>
        </p:txBody>
      </p:sp>
      <p:sp>
        <p:nvSpPr>
          <p:cNvPr id="160" name="자유형 159"/>
          <p:cNvSpPr/>
          <p:nvPr/>
        </p:nvSpPr>
        <p:spPr>
          <a:xfrm>
            <a:off x="4829138" y="5764333"/>
            <a:ext cx="847182" cy="651129"/>
          </a:xfrm>
          <a:custGeom>
            <a:avLst/>
            <a:gdLst>
              <a:gd name="connsiteX0" fmla="*/ 0 w 922421"/>
              <a:gd name="connsiteY0" fmla="*/ 409074 h 409074"/>
              <a:gd name="connsiteX1" fmla="*/ 922421 w 922421"/>
              <a:gd name="connsiteY1" fmla="*/ 0 h 409074"/>
              <a:gd name="connsiteX2" fmla="*/ 0 w 922421"/>
              <a:gd name="connsiteY2" fmla="*/ 0 h 409074"/>
              <a:gd name="connsiteX3" fmla="*/ 0 w 922421"/>
              <a:gd name="connsiteY3" fmla="*/ 409074 h 40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421" h="409074">
                <a:moveTo>
                  <a:pt x="0" y="409074"/>
                </a:moveTo>
                <a:lnTo>
                  <a:pt x="922421" y="0"/>
                </a:lnTo>
                <a:lnTo>
                  <a:pt x="0" y="0"/>
                </a:lnTo>
                <a:lnTo>
                  <a:pt x="0" y="409074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10000"/>
                </a:schemeClr>
              </a:gs>
              <a:gs pos="0">
                <a:schemeClr val="bg1">
                  <a:alpha val="27000"/>
                </a:schemeClr>
              </a:gs>
            </a:gsLst>
            <a:lin ang="9000000" scaled="0"/>
          </a:gradFill>
          <a:ln w="1587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61" name="제목 114"/>
          <p:cNvSpPr txBox="1">
            <a:spLocks/>
          </p:cNvSpPr>
          <p:nvPr/>
        </p:nvSpPr>
        <p:spPr>
          <a:xfrm>
            <a:off x="4733268" y="6000004"/>
            <a:ext cx="923744" cy="330027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defTabSz="1330325" eaLnBrk="0" latinLnBrk="0" hangingPunct="0">
              <a:lnSpc>
                <a:spcPct val="70000"/>
              </a:lnSpc>
              <a:spcAft>
                <a:spcPts val="600"/>
              </a:spcAft>
              <a:buSzPct val="100000"/>
              <a:defRPr/>
            </a:pPr>
            <a:r>
              <a:rPr lang="ko-KR" altLang="en-US" sz="1500" b="1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신시장</a:t>
            </a:r>
            <a:endParaRPr lang="en-US" altLang="ko-KR" sz="1500" b="1" kern="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  <a:p>
            <a:pPr algn="ctr" defTabSz="1330325" eaLnBrk="0" latinLnBrk="0" hangingPunct="0">
              <a:lnSpc>
                <a:spcPct val="70000"/>
              </a:lnSpc>
              <a:spcAft>
                <a:spcPts val="600"/>
              </a:spcAft>
              <a:buSzPct val="100000"/>
              <a:defRPr/>
            </a:pPr>
            <a:r>
              <a:rPr lang="ko-KR" altLang="en-US" sz="1500" b="1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창출</a:t>
            </a:r>
            <a:endParaRPr lang="en-US" altLang="ko-KR" sz="1500" b="1" kern="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39" name="직사각형 138"/>
          <p:cNvSpPr/>
          <p:nvPr/>
        </p:nvSpPr>
        <p:spPr>
          <a:xfrm>
            <a:off x="5769950" y="4010263"/>
            <a:ext cx="33010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1763" indent="-131763" defTabSz="1330325" eaLnBrk="0" latinLnBrk="0" hangingPunct="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ko-KR" altLang="en-US" sz="1200" kern="0" spc="-80" dirty="0" err="1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센싱</a:t>
            </a:r>
            <a:r>
              <a:rPr lang="ko-KR" altLang="en-US" sz="1200" kern="0" spc="-8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∙</a:t>
            </a:r>
            <a:r>
              <a:rPr lang="ko-KR" altLang="en-US" sz="1200" kern="0" spc="-8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모델링</a:t>
            </a:r>
            <a:r>
              <a:rPr lang="ko-KR" altLang="en-US" sz="1200" kern="0" spc="-8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∙</a:t>
            </a:r>
            <a:r>
              <a:rPr lang="ko-KR" altLang="en-US" sz="1200" kern="0" spc="-8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구난용 융합 신기술 중점 개발</a:t>
            </a:r>
            <a:endParaRPr lang="ko-KR" altLang="en-US" sz="1200" kern="0" spc="-8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40" name="직사각형 139"/>
          <p:cNvSpPr/>
          <p:nvPr/>
        </p:nvSpPr>
        <p:spPr>
          <a:xfrm>
            <a:off x="5770258" y="4286009"/>
            <a:ext cx="33395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1763" indent="-131763" defTabSz="1330325" eaLnBrk="0" latinLnBrk="0" hangingPunct="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ko-KR" altLang="en-US" sz="1200" kern="0" spc="-12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통합적 연구를 통한 재난 대응 기술역량 제고</a:t>
            </a:r>
            <a:endParaRPr lang="ko-KR" altLang="en-US" sz="1200" kern="0" spc="-12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43" name="직사각형 142"/>
          <p:cNvSpPr/>
          <p:nvPr/>
        </p:nvSpPr>
        <p:spPr>
          <a:xfrm>
            <a:off x="5818090" y="4561756"/>
            <a:ext cx="33395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ko-KR" altLang="en-US" sz="10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 </a:t>
            </a:r>
            <a:r>
              <a:rPr lang="en-US" altLang="ko-KR" sz="10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* </a:t>
            </a:r>
            <a:r>
              <a:rPr lang="ko-KR" altLang="en-US" sz="10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출연</a:t>
            </a:r>
            <a:r>
              <a:rPr lang="en-US" altLang="ko-KR" sz="10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(</a:t>
            </a:r>
            <a:r>
              <a:rPr lang="ko-KR" altLang="en-US" sz="10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연</a:t>
            </a:r>
            <a:r>
              <a:rPr lang="en-US" altLang="ko-KR" sz="10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) </a:t>
            </a:r>
            <a:r>
              <a:rPr lang="ko-KR" altLang="en-US" sz="10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융합연구단</a:t>
            </a:r>
            <a:r>
              <a:rPr lang="en-US" altLang="ko-KR" sz="10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(</a:t>
            </a:r>
            <a:r>
              <a:rPr lang="ko-KR" altLang="en-US" sz="10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예</a:t>
            </a:r>
            <a:r>
              <a:rPr lang="en-US" altLang="ko-KR" sz="10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: </a:t>
            </a:r>
            <a:r>
              <a:rPr lang="ko-KR" altLang="en-US" sz="1000" kern="0" dirty="0" err="1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싱</a:t>
            </a:r>
            <a:r>
              <a:rPr lang="ko-KR" altLang="en-US" sz="1000" kern="0" dirty="0" err="1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크홀</a:t>
            </a:r>
            <a:r>
              <a:rPr lang="en-US" altLang="ko-KR" sz="10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)</a:t>
            </a:r>
            <a:r>
              <a:rPr lang="ko-KR" altLang="en-US" sz="10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 </a:t>
            </a:r>
            <a:r>
              <a:rPr lang="ko-KR" altLang="en-US" sz="10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등 활용</a:t>
            </a:r>
          </a:p>
        </p:txBody>
      </p:sp>
      <p:sp>
        <p:nvSpPr>
          <p:cNvPr id="141" name="직사각형 140"/>
          <p:cNvSpPr/>
          <p:nvPr/>
        </p:nvSpPr>
        <p:spPr>
          <a:xfrm>
            <a:off x="5770258" y="4911863"/>
            <a:ext cx="3160085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1763" indent="-131763" defTabSz="1330325" eaLnBrk="0" latinLnBrk="0" hangingPunct="0">
              <a:lnSpc>
                <a:spcPct val="12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ko-KR" altLang="en-US" sz="12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현장수요를 반영하여 기술에서</a:t>
            </a:r>
            <a:r>
              <a:rPr lang="en-US" altLang="ko-KR" sz="12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 </a:t>
            </a:r>
            <a:r>
              <a:rPr lang="ko-KR" altLang="en-US" sz="12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제품 </a:t>
            </a:r>
            <a:r>
              <a:rPr lang="ko-KR" altLang="en-US" sz="12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∙</a:t>
            </a:r>
            <a:r>
              <a:rPr lang="ko-KR" altLang="en-US" sz="12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 </a:t>
            </a:r>
            <a:r>
              <a:rPr lang="ko-KR" altLang="en-US" sz="1200" kern="0" spc="-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서비스까지 </a:t>
            </a:r>
            <a:r>
              <a:rPr lang="ko-KR" altLang="en-US" sz="1200" kern="0" spc="-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패키지 적용 </a:t>
            </a:r>
            <a:r>
              <a:rPr lang="en-US" altLang="ko-KR" sz="1000" kern="0" spc="-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(</a:t>
            </a:r>
            <a:r>
              <a:rPr lang="ko-KR" altLang="en-US" sz="1000" kern="0" spc="-50" dirty="0" err="1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리빙랩</a:t>
            </a:r>
            <a:r>
              <a:rPr lang="ko-KR" altLang="en-US" sz="1000" kern="0" spc="-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 등 활용</a:t>
            </a:r>
            <a:r>
              <a:rPr lang="en-US" altLang="ko-KR" sz="1000" kern="0" spc="-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)</a:t>
            </a:r>
            <a:endParaRPr lang="ko-KR" altLang="en-US" sz="1000" kern="0" spc="-5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42" name="직사각형 141"/>
          <p:cNvSpPr/>
          <p:nvPr/>
        </p:nvSpPr>
        <p:spPr>
          <a:xfrm>
            <a:off x="5818090" y="5401293"/>
            <a:ext cx="37095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ko-KR" altLang="en-US" sz="10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  </a:t>
            </a:r>
            <a:r>
              <a:rPr lang="en-US" altLang="ko-KR" sz="10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* </a:t>
            </a:r>
            <a:r>
              <a:rPr lang="ko-KR" altLang="en-US" sz="10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다</a:t>
            </a:r>
            <a:r>
              <a:rPr lang="ko-KR" altLang="en-US" sz="1000" kern="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중 </a:t>
            </a:r>
            <a:r>
              <a:rPr lang="ko-KR" altLang="en-US" sz="1000" kern="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∙ </a:t>
            </a:r>
            <a:r>
              <a:rPr lang="ko-KR" altLang="en-US" sz="1000" kern="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노</a:t>
            </a:r>
            <a:r>
              <a:rPr lang="ko-KR" altLang="en-US" sz="10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후시설 </a:t>
            </a:r>
            <a:r>
              <a:rPr lang="ko-KR" altLang="en-US" sz="10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대상 우선실증 </a:t>
            </a:r>
            <a:r>
              <a:rPr lang="en-US" altLang="ko-KR" sz="10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(</a:t>
            </a:r>
            <a:r>
              <a:rPr lang="ko-KR" altLang="en-US" sz="1000" kern="0" dirty="0" err="1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지자체</a:t>
            </a:r>
            <a:r>
              <a:rPr lang="ko-KR" altLang="en-US" sz="10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 협조</a:t>
            </a:r>
            <a:r>
              <a:rPr lang="en-US" altLang="ko-KR" sz="10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)</a:t>
            </a:r>
            <a:endParaRPr lang="ko-KR" altLang="en-US" sz="1000" kern="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44" name="직사각형 143"/>
          <p:cNvSpPr/>
          <p:nvPr/>
        </p:nvSpPr>
        <p:spPr>
          <a:xfrm>
            <a:off x="5770710" y="6276318"/>
            <a:ext cx="3536566" cy="235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1763" indent="-131763" defTabSz="1330325" eaLnBrk="0" latinLnBrk="0" hangingPunct="0">
              <a:lnSpc>
                <a:spcPct val="7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ko-KR" altLang="en-US" sz="12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공공기관 우선구매로 초기시장 창출</a:t>
            </a:r>
            <a:endParaRPr lang="en-US" altLang="ko-KR" sz="1200" kern="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45" name="직사각형 144"/>
          <p:cNvSpPr/>
          <p:nvPr/>
        </p:nvSpPr>
        <p:spPr>
          <a:xfrm>
            <a:off x="5770596" y="5818969"/>
            <a:ext cx="2501722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1763" indent="-131763" defTabSz="1330325" eaLnBrk="0" latinLnBrk="0" hangingPunct="0">
              <a:lnSpc>
                <a:spcPct val="9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ko-KR" altLang="en-US" sz="12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교통</a:t>
            </a:r>
            <a:r>
              <a:rPr lang="en-US" altLang="ko-KR" sz="12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, </a:t>
            </a:r>
            <a:r>
              <a:rPr lang="ko-KR" altLang="en-US" sz="12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전력</a:t>
            </a:r>
            <a:r>
              <a:rPr lang="en-US" altLang="ko-KR" sz="12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, </a:t>
            </a:r>
            <a:r>
              <a:rPr lang="ko-KR" altLang="en-US" sz="1200" kern="0" spc="-3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의료 등 </a:t>
            </a:r>
            <a:r>
              <a:rPr lang="en-US" altLang="ko-KR" sz="12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SW </a:t>
            </a:r>
            <a:r>
              <a:rPr lang="ko-KR" altLang="en-US" sz="12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안전진단</a:t>
            </a:r>
            <a:r>
              <a:rPr lang="en-US" altLang="ko-KR" sz="1200" kern="0" spc="-3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 </a:t>
            </a:r>
            <a:r>
              <a:rPr lang="en-US" altLang="ko-KR" sz="10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(</a:t>
            </a:r>
            <a:r>
              <a:rPr lang="en-US" altLang="ko-KR" sz="10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</a:rPr>
              <a:t>‘</a:t>
            </a:r>
            <a:r>
              <a:rPr lang="en-US" altLang="ko-KR" sz="1000" kern="0" spc="-3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15, 20</a:t>
            </a:r>
            <a:r>
              <a:rPr lang="ko-KR" altLang="en-US" sz="10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개 시설</a:t>
            </a:r>
            <a:r>
              <a:rPr lang="en-US" altLang="ko-KR" sz="10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)</a:t>
            </a:r>
            <a:r>
              <a:rPr lang="en-US" altLang="ko-KR" sz="12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 </a:t>
            </a:r>
            <a:r>
              <a:rPr lang="ko-KR" altLang="en-US" sz="12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을 </a:t>
            </a:r>
            <a:r>
              <a:rPr lang="ko-KR" altLang="en-US" sz="1200" kern="0" spc="-3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통한 신수요 창출</a:t>
            </a:r>
          </a:p>
        </p:txBody>
      </p:sp>
      <p:sp>
        <p:nvSpPr>
          <p:cNvPr id="130" name="직사각형 129"/>
          <p:cNvSpPr/>
          <p:nvPr/>
        </p:nvSpPr>
        <p:spPr bwMode="auto">
          <a:xfrm>
            <a:off x="229739" y="1028246"/>
            <a:ext cx="8734749" cy="549717"/>
          </a:xfrm>
          <a:prstGeom prst="rect">
            <a:avLst/>
          </a:prstGeom>
          <a:gradFill rotWithShape="1">
            <a:gsLst>
              <a:gs pos="833">
                <a:srgbClr val="FFFFFF">
                  <a:alpha val="0"/>
                </a:srgbClr>
              </a:gs>
              <a:gs pos="69550">
                <a:srgbClr val="FFFFFF"/>
              </a:gs>
              <a:gs pos="25000">
                <a:schemeClr val="bg1"/>
              </a:gs>
              <a:gs pos="100000">
                <a:srgbClr val="FFFFFF">
                  <a:alpha val="0"/>
                </a:srgbClr>
              </a:gs>
            </a:gsLst>
            <a:lin ang="21594000" scaled="0"/>
          </a:gradFill>
          <a:ln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0"/>
            </a:lightRig>
          </a:scene3d>
          <a:sp3d>
            <a:bevelT w="0" h="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atinLnBrk="0">
              <a:defRPr/>
            </a:pPr>
            <a:endParaRPr lang="ko-KR" altLang="en-US" kern="0">
              <a:solidFill>
                <a:srgbClr val="FFFF00"/>
              </a:solidFill>
              <a:latin typeface="HY헤드라인M"/>
              <a:ea typeface="HY헤드라인M"/>
            </a:endParaRPr>
          </a:p>
        </p:txBody>
      </p:sp>
      <p:grpSp>
        <p:nvGrpSpPr>
          <p:cNvPr id="19" name="그룹 145"/>
          <p:cNvGrpSpPr/>
          <p:nvPr/>
        </p:nvGrpSpPr>
        <p:grpSpPr>
          <a:xfrm>
            <a:off x="323528" y="1028246"/>
            <a:ext cx="8387174" cy="549717"/>
            <a:chOff x="130761" y="336688"/>
            <a:chExt cx="3814576" cy="558662"/>
          </a:xfrm>
        </p:grpSpPr>
        <p:cxnSp>
          <p:nvCxnSpPr>
            <p:cNvPr id="132" name="직선 연결선 131"/>
            <p:cNvCxnSpPr/>
            <p:nvPr/>
          </p:nvCxnSpPr>
          <p:spPr bwMode="auto">
            <a:xfrm flipH="1">
              <a:off x="130761" y="336688"/>
              <a:ext cx="3814576" cy="0"/>
            </a:xfrm>
            <a:prstGeom prst="line">
              <a:avLst/>
            </a:prstGeom>
            <a:solidFill>
              <a:srgbClr val="0066FF"/>
            </a:solidFill>
            <a:ln w="9525" cap="flat" cmpd="sng" algn="ctr">
              <a:gradFill>
                <a:gsLst>
                  <a:gs pos="0">
                    <a:srgbClr val="0070C0">
                      <a:alpha val="0"/>
                    </a:srgbClr>
                  </a:gs>
                  <a:gs pos="21000">
                    <a:srgbClr val="0070C0"/>
                  </a:gs>
                  <a:gs pos="79000">
                    <a:srgbClr val="0070C0"/>
                  </a:gs>
                  <a:gs pos="100000">
                    <a:srgbClr val="FFFFFF">
                      <a:lumMod val="85000"/>
                      <a:alpha val="0"/>
                    </a:srgbClr>
                  </a:gs>
                </a:gsLst>
                <a:lin ang="108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" name="직선 연결선 132"/>
            <p:cNvCxnSpPr/>
            <p:nvPr/>
          </p:nvCxnSpPr>
          <p:spPr bwMode="auto">
            <a:xfrm flipH="1">
              <a:off x="130761" y="895350"/>
              <a:ext cx="3814576" cy="0"/>
            </a:xfrm>
            <a:prstGeom prst="line">
              <a:avLst/>
            </a:prstGeom>
            <a:solidFill>
              <a:srgbClr val="0066FF"/>
            </a:solidFill>
            <a:ln w="9525" cap="flat" cmpd="sng" algn="ctr">
              <a:gradFill>
                <a:gsLst>
                  <a:gs pos="0">
                    <a:srgbClr val="0070C0">
                      <a:alpha val="0"/>
                    </a:srgbClr>
                  </a:gs>
                  <a:gs pos="21000">
                    <a:srgbClr val="0070C0"/>
                  </a:gs>
                  <a:gs pos="79000">
                    <a:srgbClr val="0070C0"/>
                  </a:gs>
                  <a:gs pos="100000">
                    <a:srgbClr val="FFFFFF">
                      <a:lumMod val="85000"/>
                      <a:alpha val="0"/>
                    </a:srgbClr>
                  </a:gs>
                </a:gsLst>
                <a:lin ang="108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29" name="직사각형 128"/>
          <p:cNvSpPr/>
          <p:nvPr/>
        </p:nvSpPr>
        <p:spPr>
          <a:xfrm>
            <a:off x="366962" y="1059614"/>
            <a:ext cx="842493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ko-KR" altLang="en-US" sz="2600" b="1" kern="0" spc="-150" dirty="0" smtClean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rPr>
              <a:t>미래 기반을 튼튼히 하고</a:t>
            </a:r>
            <a:r>
              <a:rPr lang="en-US" altLang="ko-KR" sz="2600" b="1" kern="0" spc="-150" dirty="0" smtClean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rPr>
              <a:t>, </a:t>
            </a:r>
            <a:r>
              <a:rPr lang="ko-KR" altLang="en-US" sz="2600" b="1" kern="0" spc="-150" dirty="0" smtClean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rPr>
              <a:t>국민안전을 확보하겠습니다</a:t>
            </a:r>
            <a:r>
              <a:rPr lang="en-US" altLang="ko-KR" sz="2600" b="1" kern="0" spc="-150" dirty="0" smtClean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rPr>
              <a:t>.</a:t>
            </a:r>
            <a:endParaRPr lang="en-US" altLang="ko-KR" sz="2600" b="1" kern="0" spc="-150" dirty="0">
              <a:gradFill>
                <a:gsLst>
                  <a:gs pos="100000">
                    <a:srgbClr val="0070C0"/>
                  </a:gs>
                  <a:gs pos="0">
                    <a:srgbClr val="1F497D">
                      <a:lumMod val="75000"/>
                    </a:srgbClr>
                  </a:gs>
                </a:gsLst>
                <a:lin ang="5400000" scaled="0"/>
              </a:gradFill>
              <a:latin typeface="-윤고딕340" panose="02030504000101010101" pitchFamily="18" charset="-127"/>
              <a:ea typeface="-윤고딕340" panose="02030504000101010101" pitchFamily="18" charset="-127"/>
              <a:cs typeface="Arial" panose="020B0604020202020204" pitchFamily="34" charset="0"/>
            </a:endParaRPr>
          </a:p>
        </p:txBody>
      </p:sp>
      <p:grpSp>
        <p:nvGrpSpPr>
          <p:cNvPr id="20" name="그룹 1"/>
          <p:cNvGrpSpPr/>
          <p:nvPr/>
        </p:nvGrpSpPr>
        <p:grpSpPr>
          <a:xfrm>
            <a:off x="7524328" y="1052736"/>
            <a:ext cx="1153509" cy="456026"/>
            <a:chOff x="7666963" y="1052736"/>
            <a:chExt cx="1153509" cy="456026"/>
          </a:xfrm>
        </p:grpSpPr>
        <p:grpSp>
          <p:nvGrpSpPr>
            <p:cNvPr id="21" name="그룹 3"/>
            <p:cNvGrpSpPr/>
            <p:nvPr/>
          </p:nvGrpSpPr>
          <p:grpSpPr>
            <a:xfrm>
              <a:off x="8272317" y="1052736"/>
              <a:ext cx="548155" cy="456026"/>
              <a:chOff x="3893009" y="1161944"/>
              <a:chExt cx="484675" cy="403215"/>
            </a:xfrm>
          </p:grpSpPr>
          <p:pic>
            <p:nvPicPr>
              <p:cNvPr id="244" name="그림 24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3009" y="1161944"/>
                <a:ext cx="484675" cy="221157"/>
              </a:xfrm>
              <a:prstGeom prst="rect">
                <a:avLst/>
              </a:prstGeom>
            </p:spPr>
          </p:pic>
          <p:pic>
            <p:nvPicPr>
              <p:cNvPr id="245" name="그림 24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3009" y="1430128"/>
                <a:ext cx="484675" cy="135031"/>
              </a:xfrm>
              <a:prstGeom prst="rect">
                <a:avLst/>
              </a:prstGeom>
            </p:spPr>
          </p:pic>
        </p:grpSp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6963" y="1340768"/>
              <a:ext cx="577445" cy="152036"/>
            </a:xfrm>
            <a:prstGeom prst="rect">
              <a:avLst/>
            </a:prstGeom>
          </p:spPr>
        </p:pic>
        <p:pic>
          <p:nvPicPr>
            <p:cNvPr id="168" name="그림 16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344" y="1107492"/>
              <a:ext cx="537250" cy="124203"/>
            </a:xfrm>
            <a:prstGeom prst="rect">
              <a:avLst/>
            </a:prstGeom>
          </p:spPr>
        </p:pic>
      </p:grpSp>
      <p:sp>
        <p:nvSpPr>
          <p:cNvPr id="113" name="직사각형 112"/>
          <p:cNvSpPr/>
          <p:nvPr/>
        </p:nvSpPr>
        <p:spPr>
          <a:xfrm>
            <a:off x="4938644" y="3545819"/>
            <a:ext cx="15424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330325" eaLnBrk="0" latinLnBrk="0" hangingPunct="0">
              <a:buSzPct val="100000"/>
              <a:defRPr/>
            </a:pPr>
            <a:r>
              <a:rPr lang="en-US" altLang="ko-KR" sz="1000" b="1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* </a:t>
            </a:r>
            <a:r>
              <a:rPr lang="ko-KR" altLang="en-US" sz="1000" b="1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시장규모 연 </a:t>
            </a:r>
            <a:r>
              <a:rPr lang="en-US" altLang="ko-KR" sz="1000" b="1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6.9% </a:t>
            </a:r>
            <a:r>
              <a:rPr lang="ko-KR" altLang="en-US" sz="1000" b="1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성장</a:t>
            </a:r>
            <a:endParaRPr lang="ko-KR" altLang="en-US" sz="1000" b="1" kern="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</p:txBody>
      </p:sp>
      <p:sp>
        <p:nvSpPr>
          <p:cNvPr id="115" name="직사각형 114"/>
          <p:cNvSpPr/>
          <p:nvPr/>
        </p:nvSpPr>
        <p:spPr>
          <a:xfrm>
            <a:off x="4909161" y="3040082"/>
            <a:ext cx="184749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latinLnBrk="0" hangingPunct="0">
              <a:buSzPct val="100000"/>
              <a:defRPr/>
            </a:pPr>
            <a:r>
              <a:rPr lang="en-US" altLang="ko-KR" sz="1000" b="1" kern="0" spc="-9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* </a:t>
            </a:r>
            <a:r>
              <a:rPr lang="en-US" altLang="ko-KR" sz="1000" b="1" kern="0" spc="-9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+mn-ea"/>
              </a:rPr>
              <a:t>‘</a:t>
            </a:r>
            <a:r>
              <a:rPr lang="en-US" altLang="ko-KR" sz="1000" b="1" kern="0" spc="-9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12</a:t>
            </a:r>
            <a:r>
              <a:rPr lang="ko-KR" altLang="en-US" sz="1000" b="1" kern="0" spc="-9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년 </a:t>
            </a:r>
            <a:r>
              <a:rPr lang="en-US" altLang="ko-KR" sz="1000" b="1" kern="0" spc="-9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1.4</a:t>
            </a:r>
            <a:r>
              <a:rPr lang="ko-KR" altLang="en-US" sz="1000" b="1" kern="0" spc="-9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조원 피해</a:t>
            </a:r>
            <a:r>
              <a:rPr lang="en-US" altLang="ko-KR" sz="1000" b="1" kern="0" spc="-9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(</a:t>
            </a:r>
            <a:r>
              <a:rPr lang="en-US" altLang="ko-KR" sz="1000" b="1" kern="0" spc="-9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+mn-ea"/>
              </a:rPr>
              <a:t>‘</a:t>
            </a:r>
            <a:r>
              <a:rPr lang="en-US" altLang="ko-KR" sz="1000" b="1" kern="0" spc="-9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08</a:t>
            </a:r>
            <a:r>
              <a:rPr lang="ko-KR" altLang="en-US" sz="1000" b="1" kern="0" spc="-9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대비 </a:t>
            </a:r>
            <a:r>
              <a:rPr lang="en-US" altLang="ko-KR" sz="1000" b="1" kern="0" spc="-9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2.6</a:t>
            </a:r>
            <a:r>
              <a:rPr lang="ko-KR" altLang="en-US" sz="1000" b="1" kern="0" spc="-9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배</a:t>
            </a:r>
            <a:r>
              <a:rPr lang="en-US" altLang="ko-KR" sz="1000" b="1" kern="0" spc="-9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)</a:t>
            </a:r>
            <a:endParaRPr lang="ko-KR" altLang="en-US" sz="1000" b="1" kern="0" spc="-9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33609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Box 124"/>
          <p:cNvSpPr txBox="1"/>
          <p:nvPr/>
        </p:nvSpPr>
        <p:spPr bwMode="auto">
          <a:xfrm>
            <a:off x="478159" y="242257"/>
            <a:ext cx="2869696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00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3. </a:t>
            </a:r>
            <a:r>
              <a:rPr lang="ko-KR" altLang="en-US" sz="300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국가 </a:t>
            </a:r>
            <a:r>
              <a:rPr lang="en-US" altLang="ko-KR" sz="300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R&amp;D </a:t>
            </a:r>
            <a:r>
              <a:rPr lang="ko-KR" altLang="en-US" sz="300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혁신</a:t>
            </a:r>
            <a:endParaRPr lang="ko-KR" altLang="en-US" sz="3000" spc="-15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40" pitchFamily="18" charset="-127"/>
              <a:ea typeface="-윤고딕340" pitchFamily="18" charset="-127"/>
            </a:endParaRPr>
          </a:p>
        </p:txBody>
      </p:sp>
      <p:grpSp>
        <p:nvGrpSpPr>
          <p:cNvPr id="4" name="그룹 86"/>
          <p:cNvGrpSpPr/>
          <p:nvPr/>
        </p:nvGrpSpPr>
        <p:grpSpPr>
          <a:xfrm>
            <a:off x="6695666" y="481896"/>
            <a:ext cx="2034326" cy="333943"/>
            <a:chOff x="5957544" y="497136"/>
            <a:chExt cx="2034326" cy="333943"/>
          </a:xfrm>
        </p:grpSpPr>
        <p:sp>
          <p:nvSpPr>
            <p:cNvPr id="88" name="모서리가 둥근 직사각형 87"/>
            <p:cNvSpPr/>
            <p:nvPr/>
          </p:nvSpPr>
          <p:spPr>
            <a:xfrm>
              <a:off x="6035047" y="525727"/>
              <a:ext cx="812855" cy="25059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 w="952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89" name="Text Box 5"/>
            <p:cNvSpPr txBox="1">
              <a:spLocks noChangeArrowheads="1"/>
            </p:cNvSpPr>
            <p:nvPr/>
          </p:nvSpPr>
          <p:spPr bwMode="auto">
            <a:xfrm>
              <a:off x="6807082" y="507914"/>
              <a:ext cx="118478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latinLnBrk="0" hangingPunct="1">
                <a:defRPr/>
              </a:pPr>
              <a:r>
                <a:rPr lang="ko-KR" altLang="en-US" sz="1500" kern="0" spc="-90" dirty="0">
                  <a:gradFill>
                    <a:gsLst>
                      <a:gs pos="100000">
                        <a:srgbClr val="4F81BD">
                          <a:lumMod val="75000"/>
                        </a:srgbClr>
                      </a:gs>
                      <a:gs pos="100000">
                        <a:srgbClr val="00589A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미래성장동력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5957544" y="497136"/>
              <a:ext cx="9678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base">
                <a:spcAft>
                  <a:spcPct val="0"/>
                </a:spcAft>
                <a:buClr>
                  <a:prstClr val="black">
                    <a:lumMod val="85000"/>
                    <a:lumOff val="15000"/>
                  </a:prstClr>
                </a:buClr>
              </a:pPr>
              <a:r>
                <a:rPr kumimoji="1" lang="ko-KR" altLang="en-US" sz="1400" b="1" spc="-40" dirty="0">
                  <a:gradFill>
                    <a:gsLst>
                      <a:gs pos="100000">
                        <a:prstClr val="white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미래대비</a:t>
              </a:r>
            </a:p>
          </p:txBody>
        </p:sp>
      </p:grpSp>
      <p:sp>
        <p:nvSpPr>
          <p:cNvPr id="80" name="모서리가 둥근 직사각형 8"/>
          <p:cNvSpPr/>
          <p:nvPr/>
        </p:nvSpPr>
        <p:spPr>
          <a:xfrm>
            <a:off x="476170" y="1920495"/>
            <a:ext cx="3960007" cy="213311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81" name="AutoShape 55"/>
          <p:cNvSpPr>
            <a:spLocks noChangeArrowheads="1"/>
          </p:cNvSpPr>
          <p:nvPr/>
        </p:nvSpPr>
        <p:spPr bwMode="auto">
          <a:xfrm>
            <a:off x="476170" y="1916832"/>
            <a:ext cx="3960007" cy="432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83" name="자유형 82"/>
          <p:cNvSpPr/>
          <p:nvPr/>
        </p:nvSpPr>
        <p:spPr>
          <a:xfrm>
            <a:off x="478943" y="1916832"/>
            <a:ext cx="991951" cy="432000"/>
          </a:xfrm>
          <a:custGeom>
            <a:avLst/>
            <a:gdLst>
              <a:gd name="connsiteX0" fmla="*/ 0 w 922421"/>
              <a:gd name="connsiteY0" fmla="*/ 409074 h 409074"/>
              <a:gd name="connsiteX1" fmla="*/ 922421 w 922421"/>
              <a:gd name="connsiteY1" fmla="*/ 0 h 409074"/>
              <a:gd name="connsiteX2" fmla="*/ 0 w 922421"/>
              <a:gd name="connsiteY2" fmla="*/ 0 h 409074"/>
              <a:gd name="connsiteX3" fmla="*/ 0 w 922421"/>
              <a:gd name="connsiteY3" fmla="*/ 409074 h 40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421" h="409074">
                <a:moveTo>
                  <a:pt x="0" y="409074"/>
                </a:moveTo>
                <a:lnTo>
                  <a:pt x="922421" y="0"/>
                </a:lnTo>
                <a:lnTo>
                  <a:pt x="0" y="0"/>
                </a:lnTo>
                <a:lnTo>
                  <a:pt x="0" y="409074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10000"/>
                </a:schemeClr>
              </a:gs>
              <a:gs pos="0">
                <a:schemeClr val="bg1">
                  <a:alpha val="27000"/>
                </a:schemeClr>
              </a:gs>
            </a:gsLst>
            <a:lin ang="9000000" scaled="0"/>
          </a:gradFill>
          <a:ln w="1587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68" name="모서리가 둥근 직사각형 8"/>
          <p:cNvSpPr/>
          <p:nvPr/>
        </p:nvSpPr>
        <p:spPr>
          <a:xfrm>
            <a:off x="467977" y="4368767"/>
            <a:ext cx="3960007" cy="209712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rgbClr val="248E9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69" name="AutoShape 55"/>
          <p:cNvSpPr>
            <a:spLocks noChangeArrowheads="1"/>
          </p:cNvSpPr>
          <p:nvPr/>
        </p:nvSpPr>
        <p:spPr bwMode="auto">
          <a:xfrm>
            <a:off x="467977" y="4365104"/>
            <a:ext cx="3960007" cy="432000"/>
          </a:xfrm>
          <a:prstGeom prst="roundRect">
            <a:avLst>
              <a:gd name="adj" fmla="val 0"/>
            </a:avLst>
          </a:prstGeom>
          <a:solidFill>
            <a:srgbClr val="368A4A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70" name="제목 114"/>
          <p:cNvSpPr txBox="1">
            <a:spLocks/>
          </p:cNvSpPr>
          <p:nvPr/>
        </p:nvSpPr>
        <p:spPr>
          <a:xfrm>
            <a:off x="90890" y="4447456"/>
            <a:ext cx="4210330" cy="259051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eaLnBrk="0" latinLnBrk="0" hangingPunct="0">
              <a:defRPr/>
            </a:pPr>
            <a:r>
              <a:rPr lang="ko-KR" altLang="en-US" sz="2000" kern="0" spc="-15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연구개발의 </a:t>
            </a:r>
            <a:r>
              <a:rPr lang="ko-KR" altLang="en-US" sz="2000" kern="0" spc="-15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질적 수준 제고</a:t>
            </a:r>
          </a:p>
        </p:txBody>
      </p:sp>
      <p:sp>
        <p:nvSpPr>
          <p:cNvPr id="171" name="자유형 170"/>
          <p:cNvSpPr/>
          <p:nvPr/>
        </p:nvSpPr>
        <p:spPr>
          <a:xfrm>
            <a:off x="470750" y="4365104"/>
            <a:ext cx="991951" cy="432000"/>
          </a:xfrm>
          <a:custGeom>
            <a:avLst/>
            <a:gdLst>
              <a:gd name="connsiteX0" fmla="*/ 0 w 922421"/>
              <a:gd name="connsiteY0" fmla="*/ 409074 h 409074"/>
              <a:gd name="connsiteX1" fmla="*/ 922421 w 922421"/>
              <a:gd name="connsiteY1" fmla="*/ 0 h 409074"/>
              <a:gd name="connsiteX2" fmla="*/ 0 w 922421"/>
              <a:gd name="connsiteY2" fmla="*/ 0 h 409074"/>
              <a:gd name="connsiteX3" fmla="*/ 0 w 922421"/>
              <a:gd name="connsiteY3" fmla="*/ 409074 h 40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421" h="409074">
                <a:moveTo>
                  <a:pt x="0" y="409074"/>
                </a:moveTo>
                <a:lnTo>
                  <a:pt x="922421" y="0"/>
                </a:lnTo>
                <a:lnTo>
                  <a:pt x="0" y="0"/>
                </a:lnTo>
                <a:lnTo>
                  <a:pt x="0" y="409074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10000"/>
                </a:schemeClr>
              </a:gs>
              <a:gs pos="0">
                <a:schemeClr val="bg1">
                  <a:alpha val="27000"/>
                </a:schemeClr>
              </a:gs>
            </a:gsLst>
            <a:lin ang="9000000" scaled="0"/>
          </a:gradFill>
          <a:ln w="1587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3" name="모서리가 둥근 직사각형 8"/>
          <p:cNvSpPr/>
          <p:nvPr/>
        </p:nvSpPr>
        <p:spPr>
          <a:xfrm>
            <a:off x="4720463" y="1920496"/>
            <a:ext cx="3960007" cy="212287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rgbClr val="248E9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74" name="AutoShape 55"/>
          <p:cNvSpPr>
            <a:spLocks noChangeArrowheads="1"/>
          </p:cNvSpPr>
          <p:nvPr/>
        </p:nvSpPr>
        <p:spPr bwMode="auto">
          <a:xfrm>
            <a:off x="4720463" y="1916832"/>
            <a:ext cx="3960007" cy="432000"/>
          </a:xfrm>
          <a:prstGeom prst="roundRect">
            <a:avLst>
              <a:gd name="adj" fmla="val 0"/>
            </a:avLst>
          </a:prstGeom>
          <a:solidFill>
            <a:srgbClr val="248E9C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75" name="제목 114"/>
          <p:cNvSpPr txBox="1">
            <a:spLocks/>
          </p:cNvSpPr>
          <p:nvPr/>
        </p:nvSpPr>
        <p:spPr>
          <a:xfrm>
            <a:off x="539552" y="1970613"/>
            <a:ext cx="3826314" cy="316194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eaLnBrk="0" latinLnBrk="0" hangingPunct="0">
              <a:defRPr/>
            </a:pPr>
            <a:r>
              <a:rPr lang="ko-KR" altLang="en-US" sz="2000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전략적 국가 </a:t>
            </a:r>
            <a:r>
              <a:rPr lang="en-US" altLang="ko-KR" sz="2000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R&amp;D </a:t>
            </a:r>
            <a:r>
              <a:rPr lang="ko-KR" altLang="en-US" sz="2000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투자</a:t>
            </a:r>
            <a:endParaRPr lang="ko-KR" altLang="en-US" sz="2000" kern="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40" panose="02030504000101010101" pitchFamily="18" charset="-127"/>
              <a:ea typeface="-윤고딕340" panose="02030504000101010101" pitchFamily="18" charset="-127"/>
              <a:cs typeface="Arial" pitchFamily="34" charset="0"/>
            </a:endParaRPr>
          </a:p>
        </p:txBody>
      </p:sp>
      <p:sp>
        <p:nvSpPr>
          <p:cNvPr id="176" name="자유형 175"/>
          <p:cNvSpPr/>
          <p:nvPr/>
        </p:nvSpPr>
        <p:spPr>
          <a:xfrm>
            <a:off x="4720463" y="1916832"/>
            <a:ext cx="991951" cy="432000"/>
          </a:xfrm>
          <a:custGeom>
            <a:avLst/>
            <a:gdLst>
              <a:gd name="connsiteX0" fmla="*/ 0 w 922421"/>
              <a:gd name="connsiteY0" fmla="*/ 409074 h 409074"/>
              <a:gd name="connsiteX1" fmla="*/ 922421 w 922421"/>
              <a:gd name="connsiteY1" fmla="*/ 0 h 409074"/>
              <a:gd name="connsiteX2" fmla="*/ 0 w 922421"/>
              <a:gd name="connsiteY2" fmla="*/ 0 h 409074"/>
              <a:gd name="connsiteX3" fmla="*/ 0 w 922421"/>
              <a:gd name="connsiteY3" fmla="*/ 409074 h 40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421" h="409074">
                <a:moveTo>
                  <a:pt x="0" y="409074"/>
                </a:moveTo>
                <a:lnTo>
                  <a:pt x="922421" y="0"/>
                </a:lnTo>
                <a:lnTo>
                  <a:pt x="0" y="0"/>
                </a:lnTo>
                <a:lnTo>
                  <a:pt x="0" y="409074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10000"/>
                </a:schemeClr>
              </a:gs>
              <a:gs pos="0">
                <a:schemeClr val="bg1">
                  <a:alpha val="27000"/>
                </a:schemeClr>
              </a:gs>
            </a:gsLst>
            <a:lin ang="9000000" scaled="0"/>
          </a:gradFill>
          <a:ln w="1587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8" name="모서리가 둥근 직사각형 8"/>
          <p:cNvSpPr/>
          <p:nvPr/>
        </p:nvSpPr>
        <p:spPr>
          <a:xfrm>
            <a:off x="4720463" y="4365104"/>
            <a:ext cx="3960007" cy="208543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rgbClr val="AC73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79" name="AutoShape 55"/>
          <p:cNvSpPr>
            <a:spLocks noChangeArrowheads="1"/>
          </p:cNvSpPr>
          <p:nvPr/>
        </p:nvSpPr>
        <p:spPr bwMode="auto">
          <a:xfrm>
            <a:off x="4720463" y="4365104"/>
            <a:ext cx="3960007" cy="432000"/>
          </a:xfrm>
          <a:prstGeom prst="roundRect">
            <a:avLst>
              <a:gd name="adj" fmla="val 0"/>
            </a:avLst>
          </a:prstGeom>
          <a:solidFill>
            <a:srgbClr val="AC7300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80" name="제목 114"/>
          <p:cNvSpPr txBox="1">
            <a:spLocks/>
          </p:cNvSpPr>
          <p:nvPr/>
        </p:nvSpPr>
        <p:spPr>
          <a:xfrm>
            <a:off x="5292080" y="4447456"/>
            <a:ext cx="3026058" cy="259051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eaLnBrk="0" latinLnBrk="0" hangingPunct="0">
              <a:defRPr/>
            </a:pPr>
            <a:r>
              <a:rPr lang="ko-KR" altLang="en-US" sz="2000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지속적 성장기반 확충</a:t>
            </a:r>
            <a:endParaRPr lang="ko-KR" altLang="en-US" sz="2000" kern="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40" panose="02030504000101010101" pitchFamily="18" charset="-127"/>
              <a:ea typeface="-윤고딕340" panose="02030504000101010101" pitchFamily="18" charset="-127"/>
              <a:cs typeface="Arial" pitchFamily="34" charset="0"/>
            </a:endParaRPr>
          </a:p>
        </p:txBody>
      </p:sp>
      <p:sp>
        <p:nvSpPr>
          <p:cNvPr id="181" name="자유형 180"/>
          <p:cNvSpPr/>
          <p:nvPr/>
        </p:nvSpPr>
        <p:spPr>
          <a:xfrm>
            <a:off x="4720463" y="4365104"/>
            <a:ext cx="991951" cy="432000"/>
          </a:xfrm>
          <a:custGeom>
            <a:avLst/>
            <a:gdLst>
              <a:gd name="connsiteX0" fmla="*/ 0 w 922421"/>
              <a:gd name="connsiteY0" fmla="*/ 409074 h 409074"/>
              <a:gd name="connsiteX1" fmla="*/ 922421 w 922421"/>
              <a:gd name="connsiteY1" fmla="*/ 0 h 409074"/>
              <a:gd name="connsiteX2" fmla="*/ 0 w 922421"/>
              <a:gd name="connsiteY2" fmla="*/ 0 h 409074"/>
              <a:gd name="connsiteX3" fmla="*/ 0 w 922421"/>
              <a:gd name="connsiteY3" fmla="*/ 409074 h 40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421" h="409074">
                <a:moveTo>
                  <a:pt x="0" y="409074"/>
                </a:moveTo>
                <a:lnTo>
                  <a:pt x="922421" y="0"/>
                </a:lnTo>
                <a:lnTo>
                  <a:pt x="0" y="0"/>
                </a:lnTo>
                <a:lnTo>
                  <a:pt x="0" y="409074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10000"/>
                </a:schemeClr>
              </a:gs>
              <a:gs pos="0">
                <a:schemeClr val="bg1">
                  <a:alpha val="27000"/>
                </a:schemeClr>
              </a:gs>
            </a:gsLst>
            <a:lin ang="9000000" scaled="0"/>
          </a:gradFill>
          <a:ln w="1587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2" name="제목 114"/>
          <p:cNvSpPr txBox="1">
            <a:spLocks/>
          </p:cNvSpPr>
          <p:nvPr/>
        </p:nvSpPr>
        <p:spPr>
          <a:xfrm>
            <a:off x="4738720" y="1999184"/>
            <a:ext cx="3949825" cy="259051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eaLnBrk="0" latinLnBrk="0" hangingPunct="0">
              <a:defRPr/>
            </a:pPr>
            <a:r>
              <a:rPr lang="ko-KR" altLang="en-US" sz="2000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대학</a:t>
            </a:r>
            <a:r>
              <a:rPr lang="en-US" altLang="ko-KR" sz="2000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ᆞ</a:t>
            </a:r>
            <a:r>
              <a:rPr lang="ko-KR" altLang="en-US" sz="2000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출연</a:t>
            </a:r>
            <a:r>
              <a:rPr lang="en-US" altLang="ko-KR" sz="2000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(</a:t>
            </a:r>
            <a:r>
              <a:rPr lang="ko-KR" altLang="en-US" sz="2000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연</a:t>
            </a:r>
            <a:r>
              <a:rPr lang="en-US" altLang="ko-KR" sz="2000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)</a:t>
            </a:r>
            <a:r>
              <a:rPr lang="ko-KR" altLang="en-US" sz="2000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 기업 지원 </a:t>
            </a:r>
            <a:r>
              <a:rPr lang="ko-KR" altLang="en-US" sz="200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허브화</a:t>
            </a:r>
          </a:p>
        </p:txBody>
      </p:sp>
      <p:grpSp>
        <p:nvGrpSpPr>
          <p:cNvPr id="5" name="그룹 142"/>
          <p:cNvGrpSpPr/>
          <p:nvPr/>
        </p:nvGrpSpPr>
        <p:grpSpPr>
          <a:xfrm>
            <a:off x="438724" y="1028246"/>
            <a:ext cx="8741788" cy="549717"/>
            <a:chOff x="9525" y="336688"/>
            <a:chExt cx="4102220" cy="558662"/>
          </a:xfrm>
        </p:grpSpPr>
        <p:sp>
          <p:nvSpPr>
            <p:cNvPr id="71" name="직사각형 70"/>
            <p:cNvSpPr/>
            <p:nvPr/>
          </p:nvSpPr>
          <p:spPr bwMode="auto">
            <a:xfrm>
              <a:off x="12828" y="336688"/>
              <a:ext cx="4098917" cy="558662"/>
            </a:xfrm>
            <a:prstGeom prst="rect">
              <a:avLst/>
            </a:prstGeom>
            <a:gradFill rotWithShape="1">
              <a:gsLst>
                <a:gs pos="833">
                  <a:srgbClr val="FFFFFF">
                    <a:alpha val="0"/>
                  </a:srgbClr>
                </a:gs>
                <a:gs pos="69550">
                  <a:srgbClr val="FFFFFF"/>
                </a:gs>
                <a:gs pos="25000">
                  <a:schemeClr val="bg1"/>
                </a:gs>
                <a:gs pos="100000">
                  <a:srgbClr val="FFFFFF">
                    <a:alpha val="0"/>
                  </a:srgbClr>
                </a:gs>
              </a:gsLst>
              <a:lin ang="21594000" scaled="0"/>
            </a:gradFill>
            <a:ln>
              <a:noFill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>
              <a:bevelT w="0" h="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atinLnBrk="0">
                <a:defRPr/>
              </a:pPr>
              <a:endParaRPr lang="ko-KR" altLang="en-US" kern="0">
                <a:solidFill>
                  <a:srgbClr val="FFFF00"/>
                </a:solidFill>
                <a:latin typeface="HY헤드라인M"/>
                <a:ea typeface="HY헤드라인M"/>
              </a:endParaRPr>
            </a:p>
          </p:txBody>
        </p:sp>
        <p:grpSp>
          <p:nvGrpSpPr>
            <p:cNvPr id="6" name="그룹 145"/>
            <p:cNvGrpSpPr/>
            <p:nvPr/>
          </p:nvGrpSpPr>
          <p:grpSpPr>
            <a:xfrm>
              <a:off x="9525" y="336688"/>
              <a:ext cx="3935812" cy="558662"/>
              <a:chOff x="130761" y="336688"/>
              <a:chExt cx="3814576" cy="558662"/>
            </a:xfrm>
          </p:grpSpPr>
          <p:cxnSp>
            <p:nvCxnSpPr>
              <p:cNvPr id="73" name="직선 연결선 72"/>
              <p:cNvCxnSpPr/>
              <p:nvPr/>
            </p:nvCxnSpPr>
            <p:spPr bwMode="auto">
              <a:xfrm flipH="1">
                <a:off x="130761" y="336688"/>
                <a:ext cx="3814576" cy="0"/>
              </a:xfrm>
              <a:prstGeom prst="line">
                <a:avLst/>
              </a:prstGeom>
              <a:solidFill>
                <a:srgbClr val="0066FF"/>
              </a:solidFill>
              <a:ln w="9525" cap="flat" cmpd="sng" algn="ctr">
                <a:gradFill>
                  <a:gsLst>
                    <a:gs pos="0">
                      <a:srgbClr val="0070C0">
                        <a:alpha val="0"/>
                      </a:srgbClr>
                    </a:gs>
                    <a:gs pos="21000">
                      <a:srgbClr val="0070C0"/>
                    </a:gs>
                    <a:gs pos="79000">
                      <a:srgbClr val="0070C0"/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4" name="직선 연결선 73"/>
              <p:cNvCxnSpPr/>
              <p:nvPr/>
            </p:nvCxnSpPr>
            <p:spPr bwMode="auto">
              <a:xfrm flipH="1">
                <a:off x="130761" y="895350"/>
                <a:ext cx="3814576" cy="0"/>
              </a:xfrm>
              <a:prstGeom prst="line">
                <a:avLst/>
              </a:prstGeom>
              <a:solidFill>
                <a:srgbClr val="0066FF"/>
              </a:solidFill>
              <a:ln w="9525" cap="flat" cmpd="sng" algn="ctr">
                <a:gradFill>
                  <a:gsLst>
                    <a:gs pos="0">
                      <a:srgbClr val="0070C0">
                        <a:alpha val="0"/>
                      </a:srgbClr>
                    </a:gs>
                    <a:gs pos="21000">
                      <a:srgbClr val="0070C0"/>
                    </a:gs>
                    <a:gs pos="79000">
                      <a:srgbClr val="0070C0"/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79" name="직사각형 78"/>
          <p:cNvSpPr/>
          <p:nvPr/>
        </p:nvSpPr>
        <p:spPr>
          <a:xfrm>
            <a:off x="395537" y="1044110"/>
            <a:ext cx="842493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ko-KR" altLang="en-US" sz="2600" b="1" kern="0" spc="-10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rPr>
              <a:t>투자의 효율과 효과를 제고하겠습니다</a:t>
            </a:r>
            <a:r>
              <a:rPr lang="en-US" altLang="ko-KR" sz="2600" b="1" kern="0" spc="-10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26" name="Picture 2" descr="C:\Users\Administrator\Desktop\2015미래부-업무보고\img\5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529" y="3325194"/>
            <a:ext cx="1691179" cy="16911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기술과가치템플릿\정균원반-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707" y="3336353"/>
            <a:ext cx="1680260" cy="16928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" name="직사각형 183"/>
          <p:cNvSpPr/>
          <p:nvPr/>
        </p:nvSpPr>
        <p:spPr>
          <a:xfrm>
            <a:off x="4102431" y="3652716"/>
            <a:ext cx="92525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800" b="1" kern="0" dirty="0">
                <a:gradFill>
                  <a:gsLst>
                    <a:gs pos="100000">
                      <a:schemeClr val="accent2">
                        <a:lumMod val="75000"/>
                      </a:schemeClr>
                    </a:gs>
                    <a:gs pos="0">
                      <a:schemeClr val="accent2">
                        <a:lumMod val="50000"/>
                      </a:schemeClr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rPr>
              <a:t>R&amp;D</a:t>
            </a:r>
            <a:r>
              <a:rPr lang="en-US" altLang="ko-KR" sz="3200" b="1" kern="0" dirty="0">
                <a:gradFill>
                  <a:gsLst>
                    <a:gs pos="100000">
                      <a:schemeClr val="accent2">
                        <a:lumMod val="75000"/>
                      </a:schemeClr>
                    </a:gs>
                    <a:gs pos="0">
                      <a:schemeClr val="accent2">
                        <a:lumMod val="50000"/>
                      </a:schemeClr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rPr>
              <a:t/>
            </a:r>
            <a:br>
              <a:rPr lang="en-US" altLang="ko-KR" sz="3200" b="1" kern="0" dirty="0">
                <a:gradFill>
                  <a:gsLst>
                    <a:gs pos="100000">
                      <a:schemeClr val="accent2">
                        <a:lumMod val="75000"/>
                      </a:schemeClr>
                    </a:gs>
                    <a:gs pos="0">
                      <a:schemeClr val="accent2">
                        <a:lumMod val="50000"/>
                      </a:schemeClr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rPr>
            </a:br>
            <a:r>
              <a:rPr lang="ko-KR" altLang="en-US" sz="3200" b="1" kern="0" dirty="0">
                <a:gradFill>
                  <a:gsLst>
                    <a:gs pos="100000">
                      <a:schemeClr val="accent2">
                        <a:lumMod val="75000"/>
                      </a:schemeClr>
                    </a:gs>
                    <a:gs pos="0">
                      <a:schemeClr val="accent2">
                        <a:lumMod val="50000"/>
                      </a:schemeClr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rPr>
              <a:t>혁신</a:t>
            </a:r>
          </a:p>
        </p:txBody>
      </p:sp>
      <p:sp>
        <p:nvSpPr>
          <p:cNvPr id="54" name="직사각형 53"/>
          <p:cNvSpPr/>
          <p:nvPr/>
        </p:nvSpPr>
        <p:spPr>
          <a:xfrm>
            <a:off x="503931" y="3079993"/>
            <a:ext cx="42120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defTabSz="1330325" eaLnBrk="0" latinLnBrk="0" hangingPunct="0">
              <a:buSzPct val="100000"/>
              <a:buFont typeface="Arial" panose="020B0604020202020204" pitchFamily="34" charset="0"/>
              <a:buChar char="•"/>
              <a:defRPr/>
            </a:pPr>
            <a:r>
              <a:rPr lang="ko-KR" altLang="en-US" sz="1600" b="1" kern="0" spc="-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정부와 민간 </a:t>
            </a:r>
            <a:r>
              <a:rPr lang="en-US" altLang="ko-KR" sz="1600" b="1" kern="0" spc="-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R&amp;D</a:t>
            </a:r>
            <a:r>
              <a:rPr lang="ko-KR" altLang="en-US" sz="1600" b="1" kern="0" spc="-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활동 상호연계</a:t>
            </a:r>
            <a:r>
              <a:rPr lang="ko-KR" altLang="en-US" sz="1600" b="1" kern="0" spc="-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∙</a:t>
            </a:r>
            <a:r>
              <a:rPr lang="ko-KR" altLang="en-US" sz="1600" b="1" kern="0" spc="-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역할분담</a:t>
            </a:r>
            <a:endParaRPr lang="en-US" altLang="ko-KR" sz="1600" b="1" kern="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654690" y="3440033"/>
            <a:ext cx="36763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latinLnBrk="0" hangingPunct="0">
              <a:buSzPct val="100000"/>
              <a:defRPr/>
            </a:pPr>
            <a:r>
              <a:rPr lang="en-US" altLang="ko-KR" sz="1200" b="1" kern="0" spc="-7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* </a:t>
            </a:r>
            <a:r>
              <a:rPr lang="ko-KR" altLang="en-US" sz="1200" b="1" kern="0" spc="-7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주요사업별 </a:t>
            </a:r>
            <a:r>
              <a:rPr lang="ko-KR" altLang="en-US" sz="1200" b="1" kern="0" spc="-70" dirty="0" err="1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플래그십프로젝트</a:t>
            </a:r>
            <a:r>
              <a:rPr lang="en-US" altLang="ko-KR" sz="1200" b="1" kern="0" spc="-7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, </a:t>
            </a:r>
            <a:r>
              <a:rPr lang="ko-KR" altLang="en-US" sz="1200" b="1" kern="0" spc="-7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징검다리프로젝트 등</a:t>
            </a:r>
            <a:endParaRPr lang="ko-KR" altLang="en-US" sz="1200" b="1" kern="0" spc="-7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</p:txBody>
      </p:sp>
      <p:sp>
        <p:nvSpPr>
          <p:cNvPr id="57" name="직사각형 56"/>
          <p:cNvSpPr/>
          <p:nvPr/>
        </p:nvSpPr>
        <p:spPr>
          <a:xfrm>
            <a:off x="4752403" y="2472148"/>
            <a:ext cx="42120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defTabSz="1330325" eaLnBrk="0" latinLnBrk="0" hangingPunct="0">
              <a:buSzPct val="100000"/>
              <a:buFont typeface="Arial" panose="020B0604020202020204" pitchFamily="34" charset="0"/>
              <a:buChar char="•"/>
              <a:defRPr/>
            </a:pPr>
            <a:r>
              <a:rPr lang="ko-KR" altLang="en-US" sz="1600" b="1" kern="0" spc="-23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기업 기술수요 기반</a:t>
            </a:r>
            <a:r>
              <a:rPr lang="en-US" altLang="ko-KR" sz="1600" b="1" kern="0" spc="-23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『</a:t>
            </a:r>
            <a:r>
              <a:rPr lang="ko-KR" altLang="en-US" sz="1600" b="1" kern="0" spc="-23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기업공감 </a:t>
            </a:r>
            <a:r>
              <a:rPr lang="ko-KR" altLang="en-US" sz="1600" b="1" kern="0" spc="-230" dirty="0" err="1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원스톱서비스</a:t>
            </a:r>
            <a:r>
              <a:rPr lang="en-US" altLang="ko-KR" sz="1600" b="1" kern="0" spc="-23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』</a:t>
            </a:r>
            <a:r>
              <a:rPr lang="ko-KR" altLang="en-US" sz="1600" b="1" kern="0" spc="-23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실시</a:t>
            </a:r>
            <a:endParaRPr lang="en-US" altLang="ko-KR" sz="1600" b="1" kern="0" spc="-23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</p:txBody>
      </p:sp>
      <p:sp>
        <p:nvSpPr>
          <p:cNvPr id="58" name="직사각형 57"/>
          <p:cNvSpPr/>
          <p:nvPr/>
        </p:nvSpPr>
        <p:spPr>
          <a:xfrm>
            <a:off x="4933040" y="2829465"/>
            <a:ext cx="37210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latinLnBrk="0" hangingPunct="0">
              <a:buSzPct val="100000"/>
              <a:defRPr/>
            </a:pPr>
            <a:r>
              <a:rPr lang="en-US" altLang="ko-KR" sz="1200" b="1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* </a:t>
            </a:r>
            <a:r>
              <a:rPr lang="ko-KR" altLang="en-US" sz="1200" b="1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공공연구기관</a:t>
            </a:r>
            <a:r>
              <a:rPr lang="en-US" altLang="ko-KR" sz="1200" b="1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(40</a:t>
            </a:r>
            <a:r>
              <a:rPr lang="ko-KR" altLang="en-US" sz="1200" b="1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개</a:t>
            </a:r>
            <a:r>
              <a:rPr lang="en-US" altLang="ko-KR" sz="1200" b="1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)</a:t>
            </a:r>
            <a:r>
              <a:rPr lang="ko-KR" altLang="en-US" sz="1200" b="1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이 </a:t>
            </a:r>
            <a:r>
              <a:rPr lang="ko-KR" altLang="en-US" sz="1200" b="1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단일 창구를 통해 기업 지원</a:t>
            </a:r>
            <a:endParaRPr lang="ko-KR" altLang="en-US" sz="1200" b="1" kern="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</p:txBody>
      </p:sp>
      <p:sp>
        <p:nvSpPr>
          <p:cNvPr id="59" name="직사각형 58"/>
          <p:cNvSpPr/>
          <p:nvPr/>
        </p:nvSpPr>
        <p:spPr>
          <a:xfrm>
            <a:off x="4957918" y="3232964"/>
            <a:ext cx="38537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defTabSz="1330325" eaLnBrk="0" latinLnBrk="0" hangingPunct="0">
              <a:buSzPct val="100000"/>
              <a:buFont typeface="Arial" panose="020B0604020202020204" pitchFamily="34" charset="0"/>
              <a:buChar char="•"/>
              <a:defRPr/>
            </a:pPr>
            <a:r>
              <a:rPr lang="ko-KR" altLang="en-US" sz="1600" b="1" kern="0" spc="-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특성화대</a:t>
            </a:r>
            <a:r>
              <a:rPr lang="en-US" altLang="ko-KR" sz="1600" b="1" kern="0" spc="-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, </a:t>
            </a:r>
            <a:r>
              <a:rPr lang="ko-KR" altLang="en-US" sz="1600" b="1" kern="0" spc="-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출연</a:t>
            </a:r>
            <a:r>
              <a:rPr lang="en-US" altLang="ko-KR" sz="1600" b="1" kern="0" spc="-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(</a:t>
            </a:r>
            <a:r>
              <a:rPr lang="ko-KR" altLang="en-US" sz="1600" b="1" kern="0" spc="-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연</a:t>
            </a:r>
            <a:r>
              <a:rPr lang="en-US" altLang="ko-KR" sz="1600" b="1" kern="0" spc="-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), </a:t>
            </a:r>
            <a:r>
              <a:rPr lang="ko-KR" altLang="en-US" sz="1600" b="1" kern="0" spc="-50" dirty="0" err="1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특구의</a:t>
            </a:r>
            <a:r>
              <a:rPr lang="ko-KR" altLang="en-US" sz="1600" b="1" kern="0" spc="-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 기술창업 강화</a:t>
            </a:r>
            <a:endParaRPr lang="ko-KR" altLang="en-US" sz="1600" b="1" kern="0" spc="-5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5358160" y="3584049"/>
            <a:ext cx="37210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latinLnBrk="0" hangingPunct="0">
              <a:buSzPct val="100000"/>
              <a:defRPr/>
            </a:pPr>
            <a:r>
              <a:rPr lang="en-US" altLang="ko-KR" sz="1200" b="1" kern="0" spc="-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* </a:t>
            </a:r>
            <a:r>
              <a:rPr lang="ko-KR" altLang="en-US" sz="1200" b="1" kern="0" spc="-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연구소기업 확대</a:t>
            </a:r>
            <a:r>
              <a:rPr lang="en-US" altLang="ko-KR" sz="1200" b="1" kern="0" spc="-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, </a:t>
            </a:r>
            <a:r>
              <a:rPr lang="ko-KR" altLang="en-US" sz="1200" b="1" kern="0" spc="-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창업엘리트 기술창업교육 강화</a:t>
            </a:r>
            <a:endParaRPr lang="ko-KR" altLang="en-US" sz="1200" b="1" kern="0" spc="-5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</p:txBody>
      </p:sp>
      <p:sp>
        <p:nvSpPr>
          <p:cNvPr id="61" name="직사각형 60"/>
          <p:cNvSpPr/>
          <p:nvPr/>
        </p:nvSpPr>
        <p:spPr>
          <a:xfrm>
            <a:off x="511464" y="4933073"/>
            <a:ext cx="38091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defTabSz="1330325" eaLnBrk="0" latinLnBrk="0" hangingPunct="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ko-KR" sz="1600" b="1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SCI </a:t>
            </a:r>
            <a:r>
              <a:rPr lang="ko-KR" altLang="en-US" sz="1600" b="1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논문건수 위주 평가 </a:t>
            </a:r>
            <a:r>
              <a:rPr lang="ko-KR" altLang="en-US" sz="1600" b="1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원칙적 </a:t>
            </a:r>
            <a:r>
              <a:rPr lang="ko-KR" altLang="en-US" sz="1600" b="1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금지</a:t>
            </a:r>
          </a:p>
        </p:txBody>
      </p:sp>
      <p:grpSp>
        <p:nvGrpSpPr>
          <p:cNvPr id="7" name="그룹 61"/>
          <p:cNvGrpSpPr/>
          <p:nvPr/>
        </p:nvGrpSpPr>
        <p:grpSpPr>
          <a:xfrm>
            <a:off x="511464" y="5338712"/>
            <a:ext cx="3809133" cy="565031"/>
            <a:chOff x="4768788" y="2884995"/>
            <a:chExt cx="3809133" cy="565031"/>
          </a:xfrm>
        </p:grpSpPr>
        <p:sp>
          <p:nvSpPr>
            <p:cNvPr id="63" name="직사각형 62"/>
            <p:cNvSpPr/>
            <p:nvPr/>
          </p:nvSpPr>
          <p:spPr>
            <a:xfrm>
              <a:off x="4768788" y="2884995"/>
              <a:ext cx="380913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 defTabSz="1330325" eaLnBrk="0" latinLnBrk="0" hangingPunct="0"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lang="ko-KR" altLang="en-US" sz="1600" b="1" kern="0" spc="5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장롱특허 최소화 </a:t>
              </a:r>
              <a:endParaRPr lang="ko-KR" altLang="en-US" sz="1600" b="1" kern="0" spc="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endParaRPr>
            </a:p>
          </p:txBody>
        </p:sp>
        <p:sp>
          <p:nvSpPr>
            <p:cNvPr id="64" name="직사각형 63"/>
            <p:cNvSpPr/>
            <p:nvPr/>
          </p:nvSpPr>
          <p:spPr>
            <a:xfrm>
              <a:off x="4901541" y="3173027"/>
              <a:ext cx="367638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30325" eaLnBrk="0" latinLnBrk="0" hangingPunct="0">
                <a:buSzPct val="100000"/>
                <a:defRPr/>
              </a:pPr>
              <a:r>
                <a:rPr lang="en-US" altLang="ko-KR" sz="1200" b="1" kern="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* </a:t>
              </a:r>
              <a:r>
                <a:rPr lang="ko-KR" altLang="en-US" sz="1200" b="1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사전심사 강화</a:t>
              </a:r>
              <a:r>
                <a:rPr lang="en-US" altLang="ko-KR" sz="1200" b="1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, </a:t>
              </a:r>
              <a:r>
                <a:rPr lang="ko-KR" altLang="en-US" sz="1200" b="1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특허자산 평가</a:t>
              </a:r>
              <a:r>
                <a:rPr lang="en-US" altLang="ko-KR" sz="1200" b="1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, R&amp;D </a:t>
              </a:r>
              <a:r>
                <a:rPr lang="ko-KR" altLang="en-US" sz="1200" b="1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전주기</a:t>
              </a:r>
              <a:r>
                <a:rPr lang="en-US" altLang="ko-KR" sz="1200" b="1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 </a:t>
              </a:r>
              <a:r>
                <a:rPr lang="ko-KR" altLang="en-US" sz="1200" b="1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특허 연계</a:t>
              </a:r>
              <a:endParaRPr lang="ko-KR" altLang="en-US" sz="1200" b="1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endParaRPr>
            </a:p>
          </p:txBody>
        </p:sp>
      </p:grpSp>
      <p:sp>
        <p:nvSpPr>
          <p:cNvPr id="65" name="직사각형 64"/>
          <p:cNvSpPr/>
          <p:nvPr/>
        </p:nvSpPr>
        <p:spPr>
          <a:xfrm>
            <a:off x="4750520" y="4887813"/>
            <a:ext cx="38091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 indent="-36000" defTabSz="1330325" eaLnBrk="0" latinLnBrk="0" hangingPunct="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ko-KR" sz="1600" b="1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en-US" sz="1600" b="1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기초연구</a:t>
            </a:r>
            <a:r>
              <a:rPr lang="en-US" altLang="ko-KR" sz="2000" b="1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∙</a:t>
            </a:r>
            <a:r>
              <a:rPr lang="ko-KR" altLang="en-US" sz="1600" b="1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거대과학 안정적 지원</a:t>
            </a:r>
            <a:endParaRPr lang="ko-KR" altLang="en-US" sz="1600" b="1" kern="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</p:txBody>
      </p:sp>
      <p:grpSp>
        <p:nvGrpSpPr>
          <p:cNvPr id="10" name="그룹 65"/>
          <p:cNvGrpSpPr/>
          <p:nvPr/>
        </p:nvGrpSpPr>
        <p:grpSpPr>
          <a:xfrm>
            <a:off x="4750520" y="5652264"/>
            <a:ext cx="4026649" cy="585668"/>
            <a:chOff x="4768788" y="2902247"/>
            <a:chExt cx="4026649" cy="585668"/>
          </a:xfrm>
        </p:grpSpPr>
        <p:sp>
          <p:nvSpPr>
            <p:cNvPr id="68" name="직사각형 67"/>
            <p:cNvSpPr/>
            <p:nvPr/>
          </p:nvSpPr>
          <p:spPr>
            <a:xfrm>
              <a:off x="4768788" y="2902247"/>
              <a:ext cx="380913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 defTabSz="1330325" eaLnBrk="0" latinLnBrk="0" hangingPunct="0"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lang="ko-KR" altLang="en-US" sz="1600" b="1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현장중</a:t>
              </a:r>
              <a:r>
                <a:rPr lang="ko-KR" altLang="en-US" sz="1600" b="1" kern="0" spc="30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심</a:t>
              </a:r>
              <a:r>
                <a:rPr lang="ko-KR" altLang="en-US" sz="1600" b="1" kern="0" spc="30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∙</a:t>
              </a:r>
              <a:r>
                <a:rPr lang="ko-KR" altLang="en-US" sz="1600" b="1" kern="0" dirty="0" err="1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문제해결형</a:t>
              </a:r>
              <a:r>
                <a:rPr lang="ko-KR" altLang="en-US" sz="1600" b="1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 </a:t>
              </a:r>
              <a:r>
                <a:rPr lang="ko-KR" altLang="en-US" sz="1600" b="1" kern="0" dirty="0" err="1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과기인력</a:t>
              </a:r>
              <a:r>
                <a:rPr lang="ko-KR" altLang="en-US" sz="1600" b="1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 육성</a:t>
              </a:r>
              <a:endParaRPr lang="ko-KR" altLang="en-US" sz="1600" b="1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endParaRPr>
            </a:p>
          </p:txBody>
        </p:sp>
        <p:sp>
          <p:nvSpPr>
            <p:cNvPr id="70" name="직사각형 69"/>
            <p:cNvSpPr/>
            <p:nvPr/>
          </p:nvSpPr>
          <p:spPr>
            <a:xfrm>
              <a:off x="4901540" y="3210916"/>
              <a:ext cx="389389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30325" eaLnBrk="0" latinLnBrk="0" hangingPunct="0">
                <a:buSzPct val="100000"/>
                <a:defRPr/>
              </a:pPr>
              <a:r>
                <a:rPr lang="en-US" altLang="ko-KR" sz="1200" b="1" kern="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* </a:t>
              </a:r>
              <a:r>
                <a:rPr lang="ko-KR" altLang="en-US" sz="1200" b="1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공대혁신 후속조치 추진</a:t>
              </a:r>
              <a:r>
                <a:rPr lang="en-US" altLang="ko-KR" sz="1200" b="1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, </a:t>
              </a:r>
              <a:r>
                <a:rPr lang="en-US" altLang="ko-KR" sz="1200" b="1" kern="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D</a:t>
              </a:r>
              <a:r>
                <a:rPr lang="en-US" altLang="ko-KR" sz="1200" b="1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ata </a:t>
              </a:r>
              <a:r>
                <a:rPr lang="ko-KR" altLang="en-US" sz="1200" b="1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과학자 등 전문인력 육성 </a:t>
              </a:r>
              <a:endParaRPr lang="ko-KR" altLang="en-US" sz="1200" b="1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endParaRPr>
            </a:p>
          </p:txBody>
        </p:sp>
      </p:grpSp>
      <p:sp>
        <p:nvSpPr>
          <p:cNvPr id="75" name="직사각형 74"/>
          <p:cNvSpPr/>
          <p:nvPr/>
        </p:nvSpPr>
        <p:spPr>
          <a:xfrm>
            <a:off x="513674" y="5995410"/>
            <a:ext cx="38091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defTabSz="1330325" eaLnBrk="0" latinLnBrk="0" hangingPunct="0">
              <a:buSzPct val="100000"/>
              <a:buFont typeface="Arial" panose="020B0604020202020204" pitchFamily="34" charset="0"/>
              <a:buChar char="•"/>
              <a:defRPr/>
            </a:pPr>
            <a:r>
              <a:rPr lang="ko-KR" altLang="en-US" sz="1600" b="1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도전적 연구를 위한</a:t>
            </a:r>
            <a:r>
              <a:rPr lang="en-US" altLang="ko-KR" sz="1600" b="1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『X-</a:t>
            </a:r>
            <a:r>
              <a:rPr lang="ko-KR" altLang="en-US" sz="1600" b="1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프로젝트</a:t>
            </a:r>
            <a:r>
              <a:rPr lang="en-US" altLang="ko-KR" sz="1600" b="1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』</a:t>
            </a:r>
            <a:r>
              <a:rPr lang="ko-KR" altLang="en-US" sz="1600" b="1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추진</a:t>
            </a:r>
            <a:endParaRPr lang="ko-KR" altLang="en-US" sz="1600" b="1" kern="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</p:txBody>
      </p:sp>
      <p:sp>
        <p:nvSpPr>
          <p:cNvPr id="76" name="직사각형 75"/>
          <p:cNvSpPr/>
          <p:nvPr/>
        </p:nvSpPr>
        <p:spPr>
          <a:xfrm>
            <a:off x="4877283" y="5272330"/>
            <a:ext cx="38332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latinLnBrk="0" hangingPunct="0">
              <a:buSzPct val="100000"/>
              <a:defRPr/>
            </a:pPr>
            <a:r>
              <a:rPr lang="en-US" altLang="ko-KR" sz="1200" b="1" kern="0" spc="-4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* </a:t>
            </a:r>
            <a:r>
              <a:rPr lang="en-US" altLang="ko-KR" sz="1200" b="1" kern="0" spc="-4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+mn-ea"/>
              </a:rPr>
              <a:t>‘</a:t>
            </a:r>
            <a:r>
              <a:rPr lang="en-US" altLang="ko-KR" sz="1200" b="1" kern="0" spc="-4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15</a:t>
            </a:r>
            <a:r>
              <a:rPr lang="ko-KR" altLang="en-US" sz="1200" b="1" kern="0" spc="-4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년 기초</a:t>
            </a:r>
            <a:r>
              <a:rPr lang="en-US" altLang="ko-KR" sz="1200" b="1" kern="0" spc="-4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 1.3</a:t>
            </a:r>
            <a:r>
              <a:rPr lang="ko-KR" altLang="en-US" sz="1200" b="1" kern="0" spc="-4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조원</a:t>
            </a:r>
            <a:r>
              <a:rPr lang="en-US" altLang="ko-KR" sz="1200" b="1" kern="0" spc="-4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(6.1% </a:t>
            </a:r>
            <a:r>
              <a:rPr lang="ko-KR" altLang="en-US" sz="1200" b="1" kern="0" spc="-4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증</a:t>
            </a:r>
            <a:r>
              <a:rPr lang="en-US" altLang="ko-KR" sz="1200" b="1" kern="0" spc="-4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), </a:t>
            </a:r>
            <a:r>
              <a:rPr lang="ko-KR" altLang="en-US" sz="1200" b="1" kern="0" spc="-4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거대</a:t>
            </a:r>
            <a:r>
              <a:rPr lang="en-US" altLang="ko-KR" sz="1200" b="1" kern="0" spc="-4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 1.5</a:t>
            </a:r>
            <a:r>
              <a:rPr lang="ko-KR" altLang="en-US" sz="1200" b="1" kern="0" spc="-4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조원</a:t>
            </a:r>
            <a:r>
              <a:rPr lang="en-US" altLang="ko-KR" sz="1200" b="1" kern="0" spc="-4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(7.6% </a:t>
            </a:r>
            <a:r>
              <a:rPr lang="ko-KR" altLang="en-US" sz="1200" b="1" kern="0" spc="-4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증</a:t>
            </a:r>
            <a:r>
              <a:rPr lang="en-US" altLang="ko-KR" sz="1200" b="1" kern="0" spc="-4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)</a:t>
            </a:r>
            <a:endParaRPr lang="ko-KR" altLang="en-US" sz="1200" b="1" kern="0" spc="-4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4190" y="1380058"/>
            <a:ext cx="408813" cy="183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824" y="1049623"/>
            <a:ext cx="595323" cy="271645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824" y="1391489"/>
            <a:ext cx="595323" cy="165857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896" y="1124744"/>
            <a:ext cx="610568" cy="219564"/>
          </a:xfrm>
          <a:prstGeom prst="rect">
            <a:avLst/>
          </a:prstGeom>
        </p:spPr>
      </p:pic>
      <p:sp>
        <p:nvSpPr>
          <p:cNvPr id="77" name="직사각형 76"/>
          <p:cNvSpPr/>
          <p:nvPr/>
        </p:nvSpPr>
        <p:spPr>
          <a:xfrm>
            <a:off x="503931" y="2536690"/>
            <a:ext cx="42120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 indent="-108000" defTabSz="1330325" eaLnBrk="0" latinLnBrk="0" hangingPunct="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ko-KR" sz="1600" b="1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『</a:t>
            </a:r>
            <a:r>
              <a:rPr lang="ko-KR" altLang="en-US" sz="1600" b="1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국가 중장기 기술개발투자 </a:t>
            </a:r>
            <a:r>
              <a:rPr lang="ko-KR" altLang="en-US" sz="1600" b="1" kern="0" dirty="0" err="1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로드맵</a:t>
            </a:r>
            <a:r>
              <a:rPr lang="en-US" altLang="ko-KR" sz="1600" b="1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』</a:t>
            </a:r>
            <a:r>
              <a:rPr lang="ko-KR" altLang="en-US" sz="1600" b="1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t>제시</a:t>
            </a:r>
            <a:endParaRPr lang="en-US" altLang="ko-KR" sz="1600" b="1" kern="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3836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478159" y="299407"/>
            <a:ext cx="2186817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300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우리 경제는</a:t>
            </a:r>
            <a:r>
              <a:rPr lang="en-US" altLang="ko-KR" sz="300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?</a:t>
            </a:r>
            <a:endParaRPr lang="ko-KR" altLang="en-US" sz="3000" spc="-15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40" pitchFamily="18" charset="-127"/>
              <a:ea typeface="-윤고딕340" pitchFamily="18" charset="-127"/>
            </a:endParaRPr>
          </a:p>
        </p:txBody>
      </p:sp>
      <p:grpSp>
        <p:nvGrpSpPr>
          <p:cNvPr id="2" name="그룹 10"/>
          <p:cNvGrpSpPr/>
          <p:nvPr/>
        </p:nvGrpSpPr>
        <p:grpSpPr>
          <a:xfrm>
            <a:off x="934565" y="1342749"/>
            <a:ext cx="3085822" cy="1354934"/>
            <a:chOff x="679394" y="1654024"/>
            <a:chExt cx="3089137" cy="1382831"/>
          </a:xfrm>
        </p:grpSpPr>
        <p:cxnSp>
          <p:nvCxnSpPr>
            <p:cNvPr id="132" name="직선 연결선 131"/>
            <p:cNvCxnSpPr/>
            <p:nvPr/>
          </p:nvCxnSpPr>
          <p:spPr>
            <a:xfrm flipH="1">
              <a:off x="1101568" y="2917674"/>
              <a:ext cx="2541364" cy="0"/>
            </a:xfrm>
            <a:prstGeom prst="line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3" name="직선 연결선 132"/>
            <p:cNvCxnSpPr/>
            <p:nvPr/>
          </p:nvCxnSpPr>
          <p:spPr>
            <a:xfrm flipH="1">
              <a:off x="1101568" y="2643035"/>
              <a:ext cx="2541364" cy="0"/>
            </a:xfrm>
            <a:prstGeom prst="line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4" name="직선 연결선 133"/>
            <p:cNvCxnSpPr/>
            <p:nvPr/>
          </p:nvCxnSpPr>
          <p:spPr>
            <a:xfrm flipH="1">
              <a:off x="1101568" y="2368397"/>
              <a:ext cx="2541364" cy="0"/>
            </a:xfrm>
            <a:prstGeom prst="line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5" name="직선 연결선 134"/>
            <p:cNvCxnSpPr/>
            <p:nvPr/>
          </p:nvCxnSpPr>
          <p:spPr>
            <a:xfrm flipH="1">
              <a:off x="1101568" y="2093761"/>
              <a:ext cx="2541364" cy="0"/>
            </a:xfrm>
            <a:prstGeom prst="line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6" name="직선 연결선 135"/>
            <p:cNvCxnSpPr/>
            <p:nvPr/>
          </p:nvCxnSpPr>
          <p:spPr>
            <a:xfrm flipH="1">
              <a:off x="1101568" y="1819124"/>
              <a:ext cx="2541364" cy="0"/>
            </a:xfrm>
            <a:prstGeom prst="line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37" name="Text Box 170"/>
            <p:cNvSpPr txBox="1">
              <a:spLocks noChangeArrowheads="1"/>
            </p:cNvSpPr>
            <p:nvPr/>
          </p:nvSpPr>
          <p:spPr bwMode="auto">
            <a:xfrm>
              <a:off x="679394" y="1677019"/>
              <a:ext cx="458689" cy="254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>
              <a:spAutoFit/>
            </a:bodyPr>
            <a:lstStyle/>
            <a:p>
              <a:pPr algn="r" eaLnBrk="0" latinLnBrk="0" hangingPunct="0">
                <a:buSzPct val="100000"/>
                <a:defRPr/>
              </a:pPr>
              <a:r>
                <a:rPr lang="en-US" altLang="ko-KR" sz="700" b="1" kern="0" spc="-2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13.0</a:t>
              </a:r>
              <a:endParaRPr lang="ko-KR" altLang="en-US" sz="700" b="1" kern="0" spc="-2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endParaRPr>
            </a:p>
          </p:txBody>
        </p:sp>
        <p:sp>
          <p:nvSpPr>
            <p:cNvPr id="138" name="Text Box 170"/>
            <p:cNvSpPr txBox="1">
              <a:spLocks noChangeArrowheads="1"/>
            </p:cNvSpPr>
            <p:nvPr/>
          </p:nvSpPr>
          <p:spPr bwMode="auto">
            <a:xfrm>
              <a:off x="679394" y="1953244"/>
              <a:ext cx="458689" cy="254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>
              <a:spAutoFit/>
            </a:bodyPr>
            <a:lstStyle/>
            <a:p>
              <a:pPr algn="r" eaLnBrk="0" latinLnBrk="0" hangingPunct="0">
                <a:buSzPct val="100000"/>
                <a:defRPr/>
              </a:pPr>
              <a:r>
                <a:rPr lang="en-US" altLang="ko-KR" sz="700" b="1" kern="0" spc="-2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8.0</a:t>
              </a:r>
              <a:endParaRPr lang="ko-KR" altLang="en-US" sz="700" b="1" kern="0" spc="-2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endParaRPr>
            </a:p>
          </p:txBody>
        </p:sp>
        <p:sp>
          <p:nvSpPr>
            <p:cNvPr id="139" name="Text Box 170"/>
            <p:cNvSpPr txBox="1">
              <a:spLocks noChangeArrowheads="1"/>
            </p:cNvSpPr>
            <p:nvPr/>
          </p:nvSpPr>
          <p:spPr bwMode="auto">
            <a:xfrm>
              <a:off x="679394" y="2229469"/>
              <a:ext cx="458689" cy="254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>
              <a:spAutoFit/>
            </a:bodyPr>
            <a:lstStyle/>
            <a:p>
              <a:pPr algn="r" eaLnBrk="0" latinLnBrk="0" hangingPunct="0">
                <a:buSzPct val="100000"/>
                <a:defRPr/>
              </a:pPr>
              <a:r>
                <a:rPr lang="en-US" altLang="ko-KR" sz="700" b="1" kern="0" spc="-2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3.0</a:t>
              </a:r>
              <a:endParaRPr lang="ko-KR" altLang="en-US" sz="700" b="1" kern="0" spc="-2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endParaRPr>
            </a:p>
          </p:txBody>
        </p:sp>
        <p:sp>
          <p:nvSpPr>
            <p:cNvPr id="140" name="Text Box 170"/>
            <p:cNvSpPr txBox="1">
              <a:spLocks noChangeArrowheads="1"/>
            </p:cNvSpPr>
            <p:nvPr/>
          </p:nvSpPr>
          <p:spPr bwMode="auto">
            <a:xfrm>
              <a:off x="679394" y="2505693"/>
              <a:ext cx="458689" cy="254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>
              <a:spAutoFit/>
            </a:bodyPr>
            <a:lstStyle/>
            <a:p>
              <a:pPr algn="r" eaLnBrk="0" latinLnBrk="0" hangingPunct="0">
                <a:buSzPct val="100000"/>
                <a:defRPr/>
              </a:pPr>
              <a:r>
                <a:rPr lang="en-US" altLang="ko-KR" sz="700" b="1" kern="0" spc="-2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-2.0</a:t>
              </a:r>
              <a:endParaRPr lang="ko-KR" altLang="en-US" sz="700" b="1" kern="0" spc="-2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endParaRPr>
            </a:p>
          </p:txBody>
        </p:sp>
        <p:sp>
          <p:nvSpPr>
            <p:cNvPr id="143" name="Text Box 170"/>
            <p:cNvSpPr txBox="1">
              <a:spLocks noChangeArrowheads="1"/>
            </p:cNvSpPr>
            <p:nvPr/>
          </p:nvSpPr>
          <p:spPr bwMode="auto">
            <a:xfrm>
              <a:off x="679394" y="2781919"/>
              <a:ext cx="458689" cy="254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>
              <a:spAutoFit/>
            </a:bodyPr>
            <a:lstStyle/>
            <a:p>
              <a:pPr algn="r" eaLnBrk="0" latinLnBrk="0" hangingPunct="0">
                <a:buSzPct val="100000"/>
                <a:defRPr/>
              </a:pPr>
              <a:r>
                <a:rPr lang="en-US" altLang="ko-KR" sz="700" b="1" kern="0" spc="-2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-7.0</a:t>
              </a:r>
              <a:endParaRPr lang="ko-KR" altLang="en-US" sz="700" b="1" kern="0" spc="-2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endParaRPr>
            </a:p>
          </p:txBody>
        </p:sp>
        <p:grpSp>
          <p:nvGrpSpPr>
            <p:cNvPr id="3" name="그룹 143"/>
            <p:cNvGrpSpPr/>
            <p:nvPr/>
          </p:nvGrpSpPr>
          <p:grpSpPr>
            <a:xfrm>
              <a:off x="1103035" y="2535085"/>
              <a:ext cx="2523237" cy="18000"/>
              <a:chOff x="645413" y="5062536"/>
              <a:chExt cx="2523237" cy="18000"/>
            </a:xfrm>
          </p:grpSpPr>
          <p:cxnSp>
            <p:nvCxnSpPr>
              <p:cNvPr id="156" name="직선 연결선 155"/>
              <p:cNvCxnSpPr/>
              <p:nvPr/>
            </p:nvCxnSpPr>
            <p:spPr>
              <a:xfrm flipH="1">
                <a:off x="645413" y="5062536"/>
                <a:ext cx="2523237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8" name="직선 연결선 157"/>
              <p:cNvCxnSpPr/>
              <p:nvPr/>
            </p:nvCxnSpPr>
            <p:spPr>
              <a:xfrm rot="5400000" flipH="1">
                <a:off x="693759" y="5071536"/>
                <a:ext cx="18000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9" name="직선 연결선 158"/>
              <p:cNvCxnSpPr/>
              <p:nvPr/>
            </p:nvCxnSpPr>
            <p:spPr>
              <a:xfrm rot="5400000" flipH="1">
                <a:off x="751105" y="5071536"/>
                <a:ext cx="18000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0" name="직선 연결선 159"/>
              <p:cNvCxnSpPr/>
              <p:nvPr/>
            </p:nvCxnSpPr>
            <p:spPr>
              <a:xfrm rot="5400000" flipH="1">
                <a:off x="808451" y="5071536"/>
                <a:ext cx="18000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1" name="직선 연결선 160"/>
              <p:cNvCxnSpPr/>
              <p:nvPr/>
            </p:nvCxnSpPr>
            <p:spPr>
              <a:xfrm rot="5400000" flipH="1">
                <a:off x="865797" y="5071536"/>
                <a:ext cx="18000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3" name="직선 연결선 162"/>
              <p:cNvCxnSpPr/>
              <p:nvPr/>
            </p:nvCxnSpPr>
            <p:spPr>
              <a:xfrm rot="5400000" flipH="1">
                <a:off x="923143" y="5071536"/>
                <a:ext cx="18000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5" name="직선 연결선 164"/>
              <p:cNvCxnSpPr/>
              <p:nvPr/>
            </p:nvCxnSpPr>
            <p:spPr>
              <a:xfrm rot="5400000" flipH="1">
                <a:off x="980489" y="5071536"/>
                <a:ext cx="18000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5" name="직선 연결선 184"/>
              <p:cNvCxnSpPr/>
              <p:nvPr/>
            </p:nvCxnSpPr>
            <p:spPr>
              <a:xfrm rot="5400000" flipH="1">
                <a:off x="1037835" y="5071536"/>
                <a:ext cx="18000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03" name="직선 연결선 202"/>
              <p:cNvCxnSpPr/>
              <p:nvPr/>
            </p:nvCxnSpPr>
            <p:spPr>
              <a:xfrm rot="5400000" flipH="1">
                <a:off x="1095181" y="5071536"/>
                <a:ext cx="18000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04" name="직선 연결선 203"/>
              <p:cNvCxnSpPr/>
              <p:nvPr/>
            </p:nvCxnSpPr>
            <p:spPr>
              <a:xfrm rot="5400000" flipH="1">
                <a:off x="1152527" y="5071536"/>
                <a:ext cx="18000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05" name="직선 연결선 204"/>
              <p:cNvCxnSpPr/>
              <p:nvPr/>
            </p:nvCxnSpPr>
            <p:spPr>
              <a:xfrm rot="5400000" flipH="1">
                <a:off x="1209873" y="5071536"/>
                <a:ext cx="18000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06" name="직선 연결선 205"/>
              <p:cNvCxnSpPr/>
              <p:nvPr/>
            </p:nvCxnSpPr>
            <p:spPr>
              <a:xfrm rot="5400000" flipH="1">
                <a:off x="1267219" y="5071536"/>
                <a:ext cx="18000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07" name="직선 연결선 206"/>
              <p:cNvCxnSpPr/>
              <p:nvPr/>
            </p:nvCxnSpPr>
            <p:spPr>
              <a:xfrm rot="5400000" flipH="1">
                <a:off x="1324565" y="5071536"/>
                <a:ext cx="18000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08" name="직선 연결선 207"/>
              <p:cNvCxnSpPr/>
              <p:nvPr/>
            </p:nvCxnSpPr>
            <p:spPr>
              <a:xfrm rot="5400000" flipH="1">
                <a:off x="1381911" y="5071536"/>
                <a:ext cx="18000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09" name="직선 연결선 208"/>
              <p:cNvCxnSpPr/>
              <p:nvPr/>
            </p:nvCxnSpPr>
            <p:spPr>
              <a:xfrm rot="5400000" flipH="1">
                <a:off x="1439257" y="5071536"/>
                <a:ext cx="18000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10" name="직선 연결선 209"/>
              <p:cNvCxnSpPr/>
              <p:nvPr/>
            </p:nvCxnSpPr>
            <p:spPr>
              <a:xfrm rot="5400000" flipH="1">
                <a:off x="1496603" y="5071536"/>
                <a:ext cx="18000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11" name="직선 연결선 210"/>
              <p:cNvCxnSpPr/>
              <p:nvPr/>
            </p:nvCxnSpPr>
            <p:spPr>
              <a:xfrm rot="5400000" flipH="1">
                <a:off x="1553949" y="5071536"/>
                <a:ext cx="18000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12" name="직선 연결선 211"/>
              <p:cNvCxnSpPr/>
              <p:nvPr/>
            </p:nvCxnSpPr>
            <p:spPr>
              <a:xfrm rot="5400000" flipH="1">
                <a:off x="1611295" y="5071536"/>
                <a:ext cx="18000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13" name="직선 연결선 212"/>
              <p:cNvCxnSpPr/>
              <p:nvPr/>
            </p:nvCxnSpPr>
            <p:spPr>
              <a:xfrm rot="5400000" flipH="1">
                <a:off x="1668641" y="5071536"/>
                <a:ext cx="18000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14" name="직선 연결선 213"/>
              <p:cNvCxnSpPr/>
              <p:nvPr/>
            </p:nvCxnSpPr>
            <p:spPr>
              <a:xfrm rot="5400000" flipH="1">
                <a:off x="1725987" y="5071536"/>
                <a:ext cx="18000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15" name="직선 연결선 214"/>
              <p:cNvCxnSpPr/>
              <p:nvPr/>
            </p:nvCxnSpPr>
            <p:spPr>
              <a:xfrm rot="5400000" flipH="1">
                <a:off x="1783333" y="5071536"/>
                <a:ext cx="18000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16" name="직선 연결선 215"/>
              <p:cNvCxnSpPr/>
              <p:nvPr/>
            </p:nvCxnSpPr>
            <p:spPr>
              <a:xfrm rot="5400000" flipH="1">
                <a:off x="1840679" y="5071536"/>
                <a:ext cx="18000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17" name="직선 연결선 216"/>
              <p:cNvCxnSpPr/>
              <p:nvPr/>
            </p:nvCxnSpPr>
            <p:spPr>
              <a:xfrm rot="5400000" flipH="1">
                <a:off x="1898025" y="5071536"/>
                <a:ext cx="18000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18" name="직선 연결선 217"/>
              <p:cNvCxnSpPr/>
              <p:nvPr/>
            </p:nvCxnSpPr>
            <p:spPr>
              <a:xfrm rot="5400000" flipH="1">
                <a:off x="1955371" y="5071536"/>
                <a:ext cx="18000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19" name="직선 연결선 218"/>
              <p:cNvCxnSpPr/>
              <p:nvPr/>
            </p:nvCxnSpPr>
            <p:spPr>
              <a:xfrm rot="5400000" flipH="1">
                <a:off x="2012717" y="5071536"/>
                <a:ext cx="18000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20" name="직선 연결선 219"/>
              <p:cNvCxnSpPr/>
              <p:nvPr/>
            </p:nvCxnSpPr>
            <p:spPr>
              <a:xfrm rot="5400000" flipH="1">
                <a:off x="2070063" y="5071536"/>
                <a:ext cx="18000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21" name="직선 연결선 220"/>
              <p:cNvCxnSpPr/>
              <p:nvPr/>
            </p:nvCxnSpPr>
            <p:spPr>
              <a:xfrm rot="5400000" flipH="1">
                <a:off x="2127409" y="5071536"/>
                <a:ext cx="18000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22" name="직선 연결선 221"/>
              <p:cNvCxnSpPr/>
              <p:nvPr/>
            </p:nvCxnSpPr>
            <p:spPr>
              <a:xfrm rot="5400000" flipH="1">
                <a:off x="2184755" y="5071536"/>
                <a:ext cx="18000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23" name="직선 연결선 222"/>
              <p:cNvCxnSpPr/>
              <p:nvPr/>
            </p:nvCxnSpPr>
            <p:spPr>
              <a:xfrm rot="5400000" flipH="1">
                <a:off x="2242101" y="5071536"/>
                <a:ext cx="18000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24" name="직선 연결선 223"/>
              <p:cNvCxnSpPr/>
              <p:nvPr/>
            </p:nvCxnSpPr>
            <p:spPr>
              <a:xfrm rot="5400000" flipH="1">
                <a:off x="2299447" y="5071536"/>
                <a:ext cx="18000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25" name="직선 연결선 224"/>
              <p:cNvCxnSpPr/>
              <p:nvPr/>
            </p:nvCxnSpPr>
            <p:spPr>
              <a:xfrm rot="5400000" flipH="1">
                <a:off x="2356793" y="5071536"/>
                <a:ext cx="18000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26" name="직선 연결선 225"/>
              <p:cNvCxnSpPr/>
              <p:nvPr/>
            </p:nvCxnSpPr>
            <p:spPr>
              <a:xfrm rot="5400000" flipH="1">
                <a:off x="2414139" y="5071536"/>
                <a:ext cx="18000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27" name="직선 연결선 226"/>
              <p:cNvCxnSpPr/>
              <p:nvPr/>
            </p:nvCxnSpPr>
            <p:spPr>
              <a:xfrm rot="5400000" flipH="1">
                <a:off x="2471485" y="5071536"/>
                <a:ext cx="18000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28" name="직선 연결선 227"/>
              <p:cNvCxnSpPr/>
              <p:nvPr/>
            </p:nvCxnSpPr>
            <p:spPr>
              <a:xfrm rot="5400000" flipH="1">
                <a:off x="2528831" y="5071536"/>
                <a:ext cx="18000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29" name="직선 연결선 228"/>
              <p:cNvCxnSpPr/>
              <p:nvPr/>
            </p:nvCxnSpPr>
            <p:spPr>
              <a:xfrm rot="5400000" flipH="1">
                <a:off x="2586177" y="5071536"/>
                <a:ext cx="18000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30" name="직선 연결선 229"/>
              <p:cNvCxnSpPr/>
              <p:nvPr/>
            </p:nvCxnSpPr>
            <p:spPr>
              <a:xfrm rot="5400000" flipH="1">
                <a:off x="2643523" y="5071536"/>
                <a:ext cx="18000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31" name="직선 연결선 230"/>
              <p:cNvCxnSpPr/>
              <p:nvPr/>
            </p:nvCxnSpPr>
            <p:spPr>
              <a:xfrm rot="5400000" flipH="1">
                <a:off x="2700869" y="5071536"/>
                <a:ext cx="18000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32" name="직선 연결선 231"/>
              <p:cNvCxnSpPr/>
              <p:nvPr/>
            </p:nvCxnSpPr>
            <p:spPr>
              <a:xfrm rot="5400000" flipH="1">
                <a:off x="2758215" y="5071536"/>
                <a:ext cx="18000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33" name="직선 연결선 232"/>
              <p:cNvCxnSpPr/>
              <p:nvPr/>
            </p:nvCxnSpPr>
            <p:spPr>
              <a:xfrm rot="5400000" flipH="1">
                <a:off x="2815561" y="5071536"/>
                <a:ext cx="18000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34" name="직선 연결선 233"/>
              <p:cNvCxnSpPr/>
              <p:nvPr/>
            </p:nvCxnSpPr>
            <p:spPr>
              <a:xfrm rot="5400000" flipH="1">
                <a:off x="2872907" y="5071536"/>
                <a:ext cx="18000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35" name="직선 연결선 234"/>
              <p:cNvCxnSpPr/>
              <p:nvPr/>
            </p:nvCxnSpPr>
            <p:spPr>
              <a:xfrm rot="5400000" flipH="1">
                <a:off x="2930253" y="5071536"/>
                <a:ext cx="18000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36" name="직선 연결선 235"/>
              <p:cNvCxnSpPr/>
              <p:nvPr/>
            </p:nvCxnSpPr>
            <p:spPr>
              <a:xfrm rot="5400000" flipH="1">
                <a:off x="2987599" y="5071536"/>
                <a:ext cx="18000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37" name="직선 연결선 236"/>
              <p:cNvCxnSpPr/>
              <p:nvPr/>
            </p:nvCxnSpPr>
            <p:spPr>
              <a:xfrm rot="5400000" flipH="1">
                <a:off x="3044945" y="5071536"/>
                <a:ext cx="18000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38" name="직선 연결선 237"/>
              <p:cNvCxnSpPr/>
              <p:nvPr/>
            </p:nvCxnSpPr>
            <p:spPr>
              <a:xfrm rot="5400000" flipH="1">
                <a:off x="3102291" y="5071536"/>
                <a:ext cx="18000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39" name="직선 연결선 238"/>
              <p:cNvCxnSpPr/>
              <p:nvPr/>
            </p:nvCxnSpPr>
            <p:spPr>
              <a:xfrm rot="5400000" flipH="1">
                <a:off x="3159650" y="5071536"/>
                <a:ext cx="18000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cxnSp>
          <p:nvCxnSpPr>
            <p:cNvPr id="145" name="직선 연결선 144"/>
            <p:cNvCxnSpPr/>
            <p:nvPr/>
          </p:nvCxnSpPr>
          <p:spPr>
            <a:xfrm>
              <a:off x="1101353" y="1654024"/>
              <a:ext cx="0" cy="1263650"/>
            </a:xfrm>
            <a:prstGeom prst="line">
              <a:avLst/>
            </a:prstGeom>
            <a:noFill/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46" name="Text Box 170"/>
            <p:cNvSpPr txBox="1">
              <a:spLocks noChangeArrowheads="1"/>
            </p:cNvSpPr>
            <p:nvPr/>
          </p:nvSpPr>
          <p:spPr bwMode="auto">
            <a:xfrm>
              <a:off x="941437" y="2650872"/>
              <a:ext cx="52918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>
              <a:spAutoFit/>
            </a:bodyPr>
            <a:lstStyle/>
            <a:p>
              <a:pPr algn="ctr" eaLnBrk="0" latinLnBrk="0" hangingPunct="0">
                <a:buSzPct val="100000"/>
                <a:defRPr/>
              </a:pPr>
              <a:r>
                <a:rPr lang="en-US" altLang="ko-KR" sz="800" b="1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1970</a:t>
              </a:r>
              <a:endParaRPr lang="ko-KR" altLang="en-US" sz="800" b="1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endParaRPr>
            </a:p>
          </p:txBody>
        </p:sp>
        <p:sp>
          <p:nvSpPr>
            <p:cNvPr id="147" name="Text Box 170"/>
            <p:cNvSpPr txBox="1">
              <a:spLocks noChangeArrowheads="1"/>
            </p:cNvSpPr>
            <p:nvPr/>
          </p:nvSpPr>
          <p:spPr bwMode="auto">
            <a:xfrm>
              <a:off x="2086818" y="2650872"/>
              <a:ext cx="52918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>
              <a:spAutoFit/>
            </a:bodyPr>
            <a:lstStyle/>
            <a:p>
              <a:pPr algn="ctr" eaLnBrk="0" latinLnBrk="0" hangingPunct="0">
                <a:buSzPct val="100000"/>
                <a:defRPr/>
              </a:pPr>
              <a:r>
                <a:rPr lang="en-US" altLang="ko-KR" sz="800" b="1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1990</a:t>
              </a:r>
              <a:endParaRPr lang="ko-KR" altLang="en-US" sz="800" b="1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endParaRPr>
            </a:p>
          </p:txBody>
        </p:sp>
        <p:sp>
          <p:nvSpPr>
            <p:cNvPr id="149" name="Text Box 170"/>
            <p:cNvSpPr txBox="1">
              <a:spLocks noChangeArrowheads="1"/>
            </p:cNvSpPr>
            <p:nvPr/>
          </p:nvSpPr>
          <p:spPr bwMode="auto">
            <a:xfrm>
              <a:off x="3239343" y="2650872"/>
              <a:ext cx="529188" cy="274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>
              <a:spAutoFit/>
            </a:bodyPr>
            <a:lstStyle/>
            <a:p>
              <a:pPr algn="ctr" eaLnBrk="0" latinLnBrk="0" hangingPunct="0">
                <a:buSzPct val="100000"/>
                <a:defRPr/>
              </a:pPr>
              <a:r>
                <a:rPr lang="en-US" altLang="ko-KR" sz="800" b="1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2015</a:t>
              </a:r>
              <a:endParaRPr lang="ko-KR" altLang="en-US" sz="800" b="1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endParaRPr>
            </a:p>
          </p:txBody>
        </p:sp>
        <p:sp>
          <p:nvSpPr>
            <p:cNvPr id="150" name="자유형 149"/>
            <p:cNvSpPr/>
            <p:nvPr/>
          </p:nvSpPr>
          <p:spPr>
            <a:xfrm>
              <a:off x="1126753" y="1722286"/>
              <a:ext cx="2513876" cy="1126330"/>
            </a:xfrm>
            <a:custGeom>
              <a:avLst/>
              <a:gdLst>
                <a:gd name="connsiteX0" fmla="*/ 0 w 2471738"/>
                <a:gd name="connsiteY0" fmla="*/ 261938 h 1126331"/>
                <a:gd name="connsiteX1" fmla="*/ 61913 w 2471738"/>
                <a:gd name="connsiteY1" fmla="*/ 238125 h 1126331"/>
                <a:gd name="connsiteX2" fmla="*/ 121444 w 2471738"/>
                <a:gd name="connsiteY2" fmla="*/ 419100 h 1126331"/>
                <a:gd name="connsiteX3" fmla="*/ 176213 w 2471738"/>
                <a:gd name="connsiteY3" fmla="*/ 0 h 1126331"/>
                <a:gd name="connsiteX4" fmla="*/ 230981 w 2471738"/>
                <a:gd name="connsiteY4" fmla="*/ 290513 h 1126331"/>
                <a:gd name="connsiteX5" fmla="*/ 292894 w 2471738"/>
                <a:gd name="connsiteY5" fmla="*/ 378619 h 1126331"/>
                <a:gd name="connsiteX6" fmla="*/ 345281 w 2471738"/>
                <a:gd name="connsiteY6" fmla="*/ 95250 h 1126331"/>
                <a:gd name="connsiteX7" fmla="*/ 416719 w 2471738"/>
                <a:gd name="connsiteY7" fmla="*/ 142875 h 1126331"/>
                <a:gd name="connsiteX8" fmla="*/ 521494 w 2471738"/>
                <a:gd name="connsiteY8" fmla="*/ 340519 h 1126331"/>
                <a:gd name="connsiteX9" fmla="*/ 576263 w 2471738"/>
                <a:gd name="connsiteY9" fmla="*/ 902494 h 1126331"/>
                <a:gd name="connsiteX10" fmla="*/ 633413 w 2471738"/>
                <a:gd name="connsiteY10" fmla="*/ 416719 h 1126331"/>
                <a:gd name="connsiteX11" fmla="*/ 692944 w 2471738"/>
                <a:gd name="connsiteY11" fmla="*/ 354806 h 1126331"/>
                <a:gd name="connsiteX12" fmla="*/ 750094 w 2471738"/>
                <a:gd name="connsiteY12" fmla="*/ 85725 h 1126331"/>
                <a:gd name="connsiteX13" fmla="*/ 869156 w 2471738"/>
                <a:gd name="connsiteY13" fmla="*/ 392906 h 1126331"/>
                <a:gd name="connsiteX14" fmla="*/ 921544 w 2471738"/>
                <a:gd name="connsiteY14" fmla="*/ 195263 h 1126331"/>
                <a:gd name="connsiteX15" fmla="*/ 981075 w 2471738"/>
                <a:gd name="connsiteY15" fmla="*/ 126206 h 1126331"/>
                <a:gd name="connsiteX16" fmla="*/ 1047750 w 2471738"/>
                <a:gd name="connsiteY16" fmla="*/ 169069 h 1126331"/>
                <a:gd name="connsiteX17" fmla="*/ 1100138 w 2471738"/>
                <a:gd name="connsiteY17" fmla="*/ 426244 h 1126331"/>
                <a:gd name="connsiteX18" fmla="*/ 1145381 w 2471738"/>
                <a:gd name="connsiteY18" fmla="*/ 276225 h 1126331"/>
                <a:gd name="connsiteX19" fmla="*/ 1204913 w 2471738"/>
                <a:gd name="connsiteY19" fmla="*/ 242888 h 1126331"/>
                <a:gd name="connsiteX20" fmla="*/ 1262063 w 2471738"/>
                <a:gd name="connsiteY20" fmla="*/ 469106 h 1126331"/>
                <a:gd name="connsiteX21" fmla="*/ 1323975 w 2471738"/>
                <a:gd name="connsiteY21" fmla="*/ 438150 h 1126331"/>
                <a:gd name="connsiteX22" fmla="*/ 1373981 w 2471738"/>
                <a:gd name="connsiteY22" fmla="*/ 309563 h 1126331"/>
                <a:gd name="connsiteX23" fmla="*/ 1443038 w 2471738"/>
                <a:gd name="connsiteY23" fmla="*/ 285750 h 1126331"/>
                <a:gd name="connsiteX24" fmla="*/ 1559719 w 2471738"/>
                <a:gd name="connsiteY24" fmla="*/ 497681 h 1126331"/>
                <a:gd name="connsiteX25" fmla="*/ 1609725 w 2471738"/>
                <a:gd name="connsiteY25" fmla="*/ 1126331 h 1126331"/>
                <a:gd name="connsiteX26" fmla="*/ 1669256 w 2471738"/>
                <a:gd name="connsiteY26" fmla="*/ 200025 h 1126331"/>
                <a:gd name="connsiteX27" fmla="*/ 1726406 w 2471738"/>
                <a:gd name="connsiteY27" fmla="*/ 326231 h 1126331"/>
                <a:gd name="connsiteX28" fmla="*/ 1783556 w 2471738"/>
                <a:gd name="connsiteY28" fmla="*/ 569119 h 1126331"/>
                <a:gd name="connsiteX29" fmla="*/ 1840706 w 2471738"/>
                <a:gd name="connsiteY29" fmla="*/ 407194 h 1126331"/>
                <a:gd name="connsiteX30" fmla="*/ 1897856 w 2471738"/>
                <a:gd name="connsiteY30" fmla="*/ 657225 h 1126331"/>
                <a:gd name="connsiteX31" fmla="*/ 1955006 w 2471738"/>
                <a:gd name="connsiteY31" fmla="*/ 545306 h 1126331"/>
                <a:gd name="connsiteX32" fmla="*/ 2019300 w 2471738"/>
                <a:gd name="connsiteY32" fmla="*/ 600075 h 1126331"/>
                <a:gd name="connsiteX33" fmla="*/ 2069306 w 2471738"/>
                <a:gd name="connsiteY33" fmla="*/ 531019 h 1126331"/>
                <a:gd name="connsiteX34" fmla="*/ 2133600 w 2471738"/>
                <a:gd name="connsiteY34" fmla="*/ 509588 h 1126331"/>
                <a:gd name="connsiteX35" fmla="*/ 2183606 w 2471738"/>
                <a:gd name="connsiteY35" fmla="*/ 652463 h 1126331"/>
                <a:gd name="connsiteX36" fmla="*/ 2245519 w 2471738"/>
                <a:gd name="connsiteY36" fmla="*/ 778669 h 1126331"/>
                <a:gd name="connsiteX37" fmla="*/ 2302669 w 2471738"/>
                <a:gd name="connsiteY37" fmla="*/ 454819 h 1126331"/>
                <a:gd name="connsiteX38" fmla="*/ 2355056 w 2471738"/>
                <a:gd name="connsiteY38" fmla="*/ 607219 h 1126331"/>
                <a:gd name="connsiteX39" fmla="*/ 2419350 w 2471738"/>
                <a:gd name="connsiteY39" fmla="*/ 688181 h 1126331"/>
                <a:gd name="connsiteX40" fmla="*/ 2471738 w 2471738"/>
                <a:gd name="connsiteY40" fmla="*/ 645319 h 1126331"/>
                <a:gd name="connsiteX0" fmla="*/ 0 w 2513876"/>
                <a:gd name="connsiteY0" fmla="*/ 261938 h 1126331"/>
                <a:gd name="connsiteX1" fmla="*/ 61913 w 2513876"/>
                <a:gd name="connsiteY1" fmla="*/ 238125 h 1126331"/>
                <a:gd name="connsiteX2" fmla="*/ 121444 w 2513876"/>
                <a:gd name="connsiteY2" fmla="*/ 419100 h 1126331"/>
                <a:gd name="connsiteX3" fmla="*/ 176213 w 2513876"/>
                <a:gd name="connsiteY3" fmla="*/ 0 h 1126331"/>
                <a:gd name="connsiteX4" fmla="*/ 230981 w 2513876"/>
                <a:gd name="connsiteY4" fmla="*/ 290513 h 1126331"/>
                <a:gd name="connsiteX5" fmla="*/ 292894 w 2513876"/>
                <a:gd name="connsiteY5" fmla="*/ 378619 h 1126331"/>
                <a:gd name="connsiteX6" fmla="*/ 345281 w 2513876"/>
                <a:gd name="connsiteY6" fmla="*/ 95250 h 1126331"/>
                <a:gd name="connsiteX7" fmla="*/ 416719 w 2513876"/>
                <a:gd name="connsiteY7" fmla="*/ 142875 h 1126331"/>
                <a:gd name="connsiteX8" fmla="*/ 521494 w 2513876"/>
                <a:gd name="connsiteY8" fmla="*/ 340519 h 1126331"/>
                <a:gd name="connsiteX9" fmla="*/ 576263 w 2513876"/>
                <a:gd name="connsiteY9" fmla="*/ 902494 h 1126331"/>
                <a:gd name="connsiteX10" fmla="*/ 633413 w 2513876"/>
                <a:gd name="connsiteY10" fmla="*/ 416719 h 1126331"/>
                <a:gd name="connsiteX11" fmla="*/ 692944 w 2513876"/>
                <a:gd name="connsiteY11" fmla="*/ 354806 h 1126331"/>
                <a:gd name="connsiteX12" fmla="*/ 750094 w 2513876"/>
                <a:gd name="connsiteY12" fmla="*/ 85725 h 1126331"/>
                <a:gd name="connsiteX13" fmla="*/ 869156 w 2513876"/>
                <a:gd name="connsiteY13" fmla="*/ 392906 h 1126331"/>
                <a:gd name="connsiteX14" fmla="*/ 921544 w 2513876"/>
                <a:gd name="connsiteY14" fmla="*/ 195263 h 1126331"/>
                <a:gd name="connsiteX15" fmla="*/ 981075 w 2513876"/>
                <a:gd name="connsiteY15" fmla="*/ 126206 h 1126331"/>
                <a:gd name="connsiteX16" fmla="*/ 1047750 w 2513876"/>
                <a:gd name="connsiteY16" fmla="*/ 169069 h 1126331"/>
                <a:gd name="connsiteX17" fmla="*/ 1100138 w 2513876"/>
                <a:gd name="connsiteY17" fmla="*/ 426244 h 1126331"/>
                <a:gd name="connsiteX18" fmla="*/ 1145381 w 2513876"/>
                <a:gd name="connsiteY18" fmla="*/ 276225 h 1126331"/>
                <a:gd name="connsiteX19" fmla="*/ 1204913 w 2513876"/>
                <a:gd name="connsiteY19" fmla="*/ 242888 h 1126331"/>
                <a:gd name="connsiteX20" fmla="*/ 1262063 w 2513876"/>
                <a:gd name="connsiteY20" fmla="*/ 469106 h 1126331"/>
                <a:gd name="connsiteX21" fmla="*/ 1323975 w 2513876"/>
                <a:gd name="connsiteY21" fmla="*/ 438150 h 1126331"/>
                <a:gd name="connsiteX22" fmla="*/ 1373981 w 2513876"/>
                <a:gd name="connsiteY22" fmla="*/ 309563 h 1126331"/>
                <a:gd name="connsiteX23" fmla="*/ 1443038 w 2513876"/>
                <a:gd name="connsiteY23" fmla="*/ 285750 h 1126331"/>
                <a:gd name="connsiteX24" fmla="*/ 1559719 w 2513876"/>
                <a:gd name="connsiteY24" fmla="*/ 497681 h 1126331"/>
                <a:gd name="connsiteX25" fmla="*/ 1609725 w 2513876"/>
                <a:gd name="connsiteY25" fmla="*/ 1126331 h 1126331"/>
                <a:gd name="connsiteX26" fmla="*/ 1669256 w 2513876"/>
                <a:gd name="connsiteY26" fmla="*/ 200025 h 1126331"/>
                <a:gd name="connsiteX27" fmla="*/ 1726406 w 2513876"/>
                <a:gd name="connsiteY27" fmla="*/ 326231 h 1126331"/>
                <a:gd name="connsiteX28" fmla="*/ 1783556 w 2513876"/>
                <a:gd name="connsiteY28" fmla="*/ 569119 h 1126331"/>
                <a:gd name="connsiteX29" fmla="*/ 1840706 w 2513876"/>
                <a:gd name="connsiteY29" fmla="*/ 407194 h 1126331"/>
                <a:gd name="connsiteX30" fmla="*/ 1897856 w 2513876"/>
                <a:gd name="connsiteY30" fmla="*/ 657225 h 1126331"/>
                <a:gd name="connsiteX31" fmla="*/ 1955006 w 2513876"/>
                <a:gd name="connsiteY31" fmla="*/ 545306 h 1126331"/>
                <a:gd name="connsiteX32" fmla="*/ 2019300 w 2513876"/>
                <a:gd name="connsiteY32" fmla="*/ 600075 h 1126331"/>
                <a:gd name="connsiteX33" fmla="*/ 2069306 w 2513876"/>
                <a:gd name="connsiteY33" fmla="*/ 531019 h 1126331"/>
                <a:gd name="connsiteX34" fmla="*/ 2133600 w 2513876"/>
                <a:gd name="connsiteY34" fmla="*/ 509588 h 1126331"/>
                <a:gd name="connsiteX35" fmla="*/ 2183606 w 2513876"/>
                <a:gd name="connsiteY35" fmla="*/ 652463 h 1126331"/>
                <a:gd name="connsiteX36" fmla="*/ 2245519 w 2513876"/>
                <a:gd name="connsiteY36" fmla="*/ 778669 h 1126331"/>
                <a:gd name="connsiteX37" fmla="*/ 2302669 w 2513876"/>
                <a:gd name="connsiteY37" fmla="*/ 454819 h 1126331"/>
                <a:gd name="connsiteX38" fmla="*/ 2355056 w 2513876"/>
                <a:gd name="connsiteY38" fmla="*/ 607219 h 1126331"/>
                <a:gd name="connsiteX39" fmla="*/ 2419350 w 2513876"/>
                <a:gd name="connsiteY39" fmla="*/ 688181 h 1126331"/>
                <a:gd name="connsiteX40" fmla="*/ 2513876 w 2513876"/>
                <a:gd name="connsiteY40" fmla="*/ 564771 h 1126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513876" h="1126331">
                  <a:moveTo>
                    <a:pt x="0" y="261938"/>
                  </a:moveTo>
                  <a:lnTo>
                    <a:pt x="61913" y="238125"/>
                  </a:lnTo>
                  <a:lnTo>
                    <a:pt x="121444" y="419100"/>
                  </a:lnTo>
                  <a:lnTo>
                    <a:pt x="176213" y="0"/>
                  </a:lnTo>
                  <a:lnTo>
                    <a:pt x="230981" y="290513"/>
                  </a:lnTo>
                  <a:lnTo>
                    <a:pt x="292894" y="378619"/>
                  </a:lnTo>
                  <a:lnTo>
                    <a:pt x="345281" y="95250"/>
                  </a:lnTo>
                  <a:lnTo>
                    <a:pt x="416719" y="142875"/>
                  </a:lnTo>
                  <a:lnTo>
                    <a:pt x="521494" y="340519"/>
                  </a:lnTo>
                  <a:lnTo>
                    <a:pt x="576263" y="902494"/>
                  </a:lnTo>
                  <a:lnTo>
                    <a:pt x="633413" y="416719"/>
                  </a:lnTo>
                  <a:lnTo>
                    <a:pt x="692944" y="354806"/>
                  </a:lnTo>
                  <a:lnTo>
                    <a:pt x="750094" y="85725"/>
                  </a:lnTo>
                  <a:lnTo>
                    <a:pt x="869156" y="392906"/>
                  </a:lnTo>
                  <a:lnTo>
                    <a:pt x="921544" y="195263"/>
                  </a:lnTo>
                  <a:lnTo>
                    <a:pt x="981075" y="126206"/>
                  </a:lnTo>
                  <a:lnTo>
                    <a:pt x="1047750" y="169069"/>
                  </a:lnTo>
                  <a:lnTo>
                    <a:pt x="1100138" y="426244"/>
                  </a:lnTo>
                  <a:lnTo>
                    <a:pt x="1145381" y="276225"/>
                  </a:lnTo>
                  <a:lnTo>
                    <a:pt x="1204913" y="242888"/>
                  </a:lnTo>
                  <a:lnTo>
                    <a:pt x="1262063" y="469106"/>
                  </a:lnTo>
                  <a:lnTo>
                    <a:pt x="1323975" y="438150"/>
                  </a:lnTo>
                  <a:lnTo>
                    <a:pt x="1373981" y="309563"/>
                  </a:lnTo>
                  <a:lnTo>
                    <a:pt x="1443038" y="285750"/>
                  </a:lnTo>
                  <a:lnTo>
                    <a:pt x="1559719" y="497681"/>
                  </a:lnTo>
                  <a:lnTo>
                    <a:pt x="1609725" y="1126331"/>
                  </a:lnTo>
                  <a:lnTo>
                    <a:pt x="1669256" y="200025"/>
                  </a:lnTo>
                  <a:lnTo>
                    <a:pt x="1726406" y="326231"/>
                  </a:lnTo>
                  <a:lnTo>
                    <a:pt x="1783556" y="569119"/>
                  </a:lnTo>
                  <a:lnTo>
                    <a:pt x="1840706" y="407194"/>
                  </a:lnTo>
                  <a:lnTo>
                    <a:pt x="1897856" y="657225"/>
                  </a:lnTo>
                  <a:lnTo>
                    <a:pt x="1955006" y="545306"/>
                  </a:lnTo>
                  <a:lnTo>
                    <a:pt x="2019300" y="600075"/>
                  </a:lnTo>
                  <a:lnTo>
                    <a:pt x="2069306" y="531019"/>
                  </a:lnTo>
                  <a:lnTo>
                    <a:pt x="2133600" y="509588"/>
                  </a:lnTo>
                  <a:lnTo>
                    <a:pt x="2183606" y="652463"/>
                  </a:lnTo>
                  <a:lnTo>
                    <a:pt x="2245519" y="778669"/>
                  </a:lnTo>
                  <a:lnTo>
                    <a:pt x="2302669" y="454819"/>
                  </a:lnTo>
                  <a:lnTo>
                    <a:pt x="2355056" y="607219"/>
                  </a:lnTo>
                  <a:lnTo>
                    <a:pt x="2419350" y="688181"/>
                  </a:lnTo>
                  <a:cubicBezTo>
                    <a:pt x="2436813" y="673894"/>
                    <a:pt x="2496413" y="579058"/>
                    <a:pt x="2513876" y="564771"/>
                  </a:cubicBezTo>
                </a:path>
              </a:pathLst>
            </a:custGeom>
            <a:noFill/>
            <a:ln w="22225" cap="rnd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152" name="직선 연결선 151"/>
            <p:cNvCxnSpPr/>
            <p:nvPr/>
          </p:nvCxnSpPr>
          <p:spPr>
            <a:xfrm flipH="1">
              <a:off x="1097805" y="2324742"/>
              <a:ext cx="2530473" cy="0"/>
            </a:xfrm>
            <a:prstGeom prst="line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4" name="그룹 9"/>
            <p:cNvGrpSpPr/>
            <p:nvPr/>
          </p:nvGrpSpPr>
          <p:grpSpPr>
            <a:xfrm>
              <a:off x="1447273" y="2331389"/>
              <a:ext cx="1621795" cy="468914"/>
              <a:chOff x="-1756759" y="2092093"/>
              <a:chExt cx="1621795" cy="468914"/>
            </a:xfrm>
          </p:grpSpPr>
          <p:sp>
            <p:nvSpPr>
              <p:cNvPr id="9" name="모서리가 둥근 직사각형 8"/>
              <p:cNvSpPr/>
              <p:nvPr/>
            </p:nvSpPr>
            <p:spPr>
              <a:xfrm>
                <a:off x="-1634355" y="2092093"/>
                <a:ext cx="1273055" cy="392400"/>
              </a:xfrm>
              <a:prstGeom prst="roundRect">
                <a:avLst/>
              </a:prstGeom>
              <a:solidFill>
                <a:schemeClr val="bg1">
                  <a:alpha val="54000"/>
                </a:schemeClr>
              </a:solidFill>
              <a:ln w="15875" cap="rnd">
                <a:noFill/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3" name="Text Box 170"/>
              <p:cNvSpPr txBox="1">
                <a:spLocks noChangeArrowheads="1"/>
              </p:cNvSpPr>
              <p:nvPr/>
            </p:nvSpPr>
            <p:spPr bwMode="auto">
              <a:xfrm>
                <a:off x="-1756759" y="2096527"/>
                <a:ext cx="1621795" cy="464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0000">
                <a:spAutoFit/>
              </a:bodyPr>
              <a:lstStyle/>
              <a:p>
                <a:pPr algn="ctr" eaLnBrk="0" latinLnBrk="0" hangingPunct="0">
                  <a:buSzPct val="100000"/>
                  <a:defRPr/>
                </a:pPr>
                <a:r>
                  <a:rPr lang="ko-KR" altLang="en-US" sz="1050" b="1" kern="0" dirty="0" smtClean="0">
                    <a:gradFill>
                      <a:gsLst>
                        <a:gs pos="100000">
                          <a:srgbClr val="C0504D">
                            <a:lumMod val="75000"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0"/>
                    </a:gradFill>
                    <a:latin typeface="-윤고딕330" panose="02030504000101010101" pitchFamily="18" charset="-127"/>
                    <a:ea typeface="-윤고딕330" panose="02030504000101010101" pitchFamily="18" charset="-127"/>
                  </a:rPr>
                  <a:t>잠재성장률 </a:t>
                </a:r>
                <a:r>
                  <a:rPr lang="en-US" altLang="ko-KR" sz="1050" b="1" kern="0" dirty="0" smtClean="0">
                    <a:gradFill>
                      <a:gsLst>
                        <a:gs pos="100000">
                          <a:srgbClr val="C0504D">
                            <a:lumMod val="75000"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0"/>
                    </a:gradFill>
                    <a:latin typeface="-윤고딕330" panose="02030504000101010101" pitchFamily="18" charset="-127"/>
                    <a:ea typeface="-윤고딕330" panose="02030504000101010101" pitchFamily="18" charset="-127"/>
                  </a:rPr>
                  <a:t>: 3.8%</a:t>
                </a:r>
                <a:br>
                  <a:rPr lang="en-US" altLang="ko-KR" sz="1050" b="1" kern="0" dirty="0" smtClean="0">
                    <a:gradFill>
                      <a:gsLst>
                        <a:gs pos="100000">
                          <a:srgbClr val="C0504D">
                            <a:lumMod val="75000"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0"/>
                    </a:gradFill>
                    <a:latin typeface="-윤고딕330" panose="02030504000101010101" pitchFamily="18" charset="-127"/>
                    <a:ea typeface="-윤고딕330" panose="02030504000101010101" pitchFamily="18" charset="-127"/>
                  </a:rPr>
                </a:br>
                <a:r>
                  <a:rPr lang="en-US" altLang="ko-KR" sz="900" b="1" kern="0" dirty="0" smtClean="0">
                    <a:gradFill>
                      <a:gsLst>
                        <a:gs pos="100000">
                          <a:srgbClr val="C0504D">
                            <a:lumMod val="75000"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0"/>
                    </a:gradFill>
                    <a:latin typeface="-윤고딕330" panose="02030504000101010101" pitchFamily="18" charset="-127"/>
                    <a:ea typeface="-윤고딕330" panose="02030504000101010101" pitchFamily="18" charset="-127"/>
                  </a:rPr>
                  <a:t>(KDI, 2011-2020)</a:t>
                </a:r>
                <a:endParaRPr lang="ko-KR" altLang="en-US" sz="900" b="1" kern="0" dirty="0">
                  <a:gradFill>
                    <a:gsLst>
                      <a:gs pos="100000">
                        <a:srgbClr val="C0504D">
                          <a:lumMod val="75000"/>
                        </a:srgbClr>
                      </a:gs>
                      <a:gs pos="100000">
                        <a:srgbClr val="FF0000"/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endParaRPr>
              </a:p>
            </p:txBody>
          </p:sp>
        </p:grpSp>
      </p:grpSp>
      <p:sp>
        <p:nvSpPr>
          <p:cNvPr id="277" name="직사각형 276"/>
          <p:cNvSpPr/>
          <p:nvPr/>
        </p:nvSpPr>
        <p:spPr>
          <a:xfrm>
            <a:off x="1069923" y="1020932"/>
            <a:ext cx="2971595" cy="302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en-US" altLang="ko-KR" sz="1400" kern="0" spc="-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[</a:t>
            </a:r>
            <a:r>
              <a:rPr lang="ko-KR" altLang="en-US" sz="1400" kern="0" spc="-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경제성장률 </a:t>
            </a:r>
            <a:r>
              <a:rPr lang="en-US" altLang="ko-KR" sz="1400" kern="0" spc="-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/ </a:t>
            </a:r>
            <a:r>
              <a:rPr lang="ko-KR" altLang="en-US" sz="1400" kern="0" spc="-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잠재성장률 추이</a:t>
            </a:r>
            <a:r>
              <a:rPr lang="en-US" altLang="ko-KR" sz="1400" kern="0" spc="-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]</a:t>
            </a:r>
            <a:endParaRPr lang="ko-KR" altLang="en-US" sz="1400" kern="0" spc="-5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F79646">
                      <a:lumMod val="75000"/>
                    </a:srgbClr>
                  </a:gs>
                </a:gsLst>
                <a:lin ang="54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  <a:cs typeface="Arial" panose="020B0604020202020204" pitchFamily="34" charset="0"/>
            </a:endParaRPr>
          </a:p>
        </p:txBody>
      </p:sp>
      <p:grpSp>
        <p:nvGrpSpPr>
          <p:cNvPr id="6" name="그룹 456"/>
          <p:cNvGrpSpPr/>
          <p:nvPr/>
        </p:nvGrpSpPr>
        <p:grpSpPr>
          <a:xfrm>
            <a:off x="5078630" y="1354110"/>
            <a:ext cx="3030386" cy="1293559"/>
            <a:chOff x="616727" y="4026134"/>
            <a:chExt cx="2929031" cy="1525778"/>
          </a:xfrm>
        </p:grpSpPr>
        <p:cxnSp>
          <p:nvCxnSpPr>
            <p:cNvPr id="458" name="직선 연결선 457"/>
            <p:cNvCxnSpPr/>
            <p:nvPr/>
          </p:nvCxnSpPr>
          <p:spPr>
            <a:xfrm flipH="1">
              <a:off x="1109802" y="4157569"/>
              <a:ext cx="2435225" cy="0"/>
            </a:xfrm>
            <a:prstGeom prst="line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59" name="직선 연결선 458"/>
            <p:cNvCxnSpPr/>
            <p:nvPr/>
          </p:nvCxnSpPr>
          <p:spPr>
            <a:xfrm flipH="1">
              <a:off x="1109802" y="4352833"/>
              <a:ext cx="2435225" cy="0"/>
            </a:xfrm>
            <a:prstGeom prst="line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60" name="직선 연결선 459"/>
            <p:cNvCxnSpPr/>
            <p:nvPr/>
          </p:nvCxnSpPr>
          <p:spPr>
            <a:xfrm flipH="1">
              <a:off x="1109802" y="4540952"/>
              <a:ext cx="2435225" cy="0"/>
            </a:xfrm>
            <a:prstGeom prst="line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61" name="직선 연결선 460"/>
            <p:cNvCxnSpPr/>
            <p:nvPr/>
          </p:nvCxnSpPr>
          <p:spPr>
            <a:xfrm flipH="1">
              <a:off x="1109802" y="4733832"/>
              <a:ext cx="2435225" cy="0"/>
            </a:xfrm>
            <a:prstGeom prst="line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62" name="직선 연결선 461"/>
            <p:cNvCxnSpPr/>
            <p:nvPr/>
          </p:nvCxnSpPr>
          <p:spPr>
            <a:xfrm flipH="1">
              <a:off x="1109802" y="4921951"/>
              <a:ext cx="2435225" cy="0"/>
            </a:xfrm>
            <a:prstGeom prst="line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63" name="직선 연결선 462"/>
            <p:cNvCxnSpPr/>
            <p:nvPr/>
          </p:nvCxnSpPr>
          <p:spPr>
            <a:xfrm flipH="1">
              <a:off x="1107421" y="5112451"/>
              <a:ext cx="2435225" cy="0"/>
            </a:xfrm>
            <a:prstGeom prst="line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7" name="그룹 463"/>
            <p:cNvGrpSpPr/>
            <p:nvPr/>
          </p:nvGrpSpPr>
          <p:grpSpPr>
            <a:xfrm>
              <a:off x="1110064" y="5301571"/>
              <a:ext cx="2435694" cy="18000"/>
              <a:chOff x="744505" y="7378552"/>
              <a:chExt cx="2435694" cy="18000"/>
            </a:xfrm>
          </p:grpSpPr>
          <p:cxnSp>
            <p:nvCxnSpPr>
              <p:cNvPr id="479" name="직선 연결선 478"/>
              <p:cNvCxnSpPr/>
              <p:nvPr/>
            </p:nvCxnSpPr>
            <p:spPr>
              <a:xfrm flipH="1">
                <a:off x="744505" y="7378552"/>
                <a:ext cx="2435694" cy="0"/>
              </a:xfrm>
              <a:prstGeom prst="line">
                <a:avLst/>
              </a:prstGeom>
              <a:noFill/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80" name="직선 연결선 479"/>
              <p:cNvCxnSpPr/>
              <p:nvPr/>
            </p:nvCxnSpPr>
            <p:spPr>
              <a:xfrm rot="5400000" flipH="1">
                <a:off x="800370" y="7387552"/>
                <a:ext cx="18000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81" name="직선 연결선 480"/>
              <p:cNvCxnSpPr/>
              <p:nvPr/>
            </p:nvCxnSpPr>
            <p:spPr>
              <a:xfrm rot="5400000" flipH="1">
                <a:off x="869424" y="7387552"/>
                <a:ext cx="18000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82" name="직선 연결선 481"/>
              <p:cNvCxnSpPr/>
              <p:nvPr/>
            </p:nvCxnSpPr>
            <p:spPr>
              <a:xfrm rot="5400000" flipH="1">
                <a:off x="938479" y="7387552"/>
                <a:ext cx="18000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83" name="직선 연결선 482"/>
              <p:cNvCxnSpPr/>
              <p:nvPr/>
            </p:nvCxnSpPr>
            <p:spPr>
              <a:xfrm rot="5400000" flipH="1">
                <a:off x="1007533" y="7387552"/>
                <a:ext cx="18000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84" name="직선 연결선 483"/>
              <p:cNvCxnSpPr/>
              <p:nvPr/>
            </p:nvCxnSpPr>
            <p:spPr>
              <a:xfrm rot="5400000" flipH="1">
                <a:off x="1076587" y="7387552"/>
                <a:ext cx="18000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85" name="직선 연결선 484"/>
              <p:cNvCxnSpPr/>
              <p:nvPr/>
            </p:nvCxnSpPr>
            <p:spPr>
              <a:xfrm rot="5400000" flipH="1">
                <a:off x="1145641" y="7387552"/>
                <a:ext cx="18000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86" name="직선 연결선 485"/>
              <p:cNvCxnSpPr/>
              <p:nvPr/>
            </p:nvCxnSpPr>
            <p:spPr>
              <a:xfrm rot="5400000" flipH="1">
                <a:off x="1214695" y="7387552"/>
                <a:ext cx="18000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87" name="직선 연결선 486"/>
              <p:cNvCxnSpPr/>
              <p:nvPr/>
            </p:nvCxnSpPr>
            <p:spPr>
              <a:xfrm rot="5400000" flipH="1">
                <a:off x="1283750" y="7387552"/>
                <a:ext cx="18000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88" name="직선 연결선 487"/>
              <p:cNvCxnSpPr/>
              <p:nvPr/>
            </p:nvCxnSpPr>
            <p:spPr>
              <a:xfrm rot="5400000" flipH="1">
                <a:off x="1352804" y="7387552"/>
                <a:ext cx="18000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89" name="직선 연결선 488"/>
              <p:cNvCxnSpPr/>
              <p:nvPr/>
            </p:nvCxnSpPr>
            <p:spPr>
              <a:xfrm rot="5400000" flipH="1">
                <a:off x="1421858" y="7387552"/>
                <a:ext cx="18000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90" name="직선 연결선 489"/>
              <p:cNvCxnSpPr/>
              <p:nvPr/>
            </p:nvCxnSpPr>
            <p:spPr>
              <a:xfrm rot="5400000" flipH="1">
                <a:off x="1490912" y="7387552"/>
                <a:ext cx="18000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91" name="직선 연결선 490"/>
              <p:cNvCxnSpPr/>
              <p:nvPr/>
            </p:nvCxnSpPr>
            <p:spPr>
              <a:xfrm rot="5400000" flipH="1">
                <a:off x="1559966" y="7387552"/>
                <a:ext cx="18000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92" name="직선 연결선 491"/>
              <p:cNvCxnSpPr/>
              <p:nvPr/>
            </p:nvCxnSpPr>
            <p:spPr>
              <a:xfrm rot="5400000" flipH="1">
                <a:off x="1629020" y="7387552"/>
                <a:ext cx="18000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93" name="직선 연결선 492"/>
              <p:cNvCxnSpPr/>
              <p:nvPr/>
            </p:nvCxnSpPr>
            <p:spPr>
              <a:xfrm rot="5400000" flipH="1">
                <a:off x="1698075" y="7387552"/>
                <a:ext cx="18000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94" name="직선 연결선 493"/>
              <p:cNvCxnSpPr/>
              <p:nvPr/>
            </p:nvCxnSpPr>
            <p:spPr>
              <a:xfrm rot="5400000" flipH="1">
                <a:off x="1767129" y="7387552"/>
                <a:ext cx="18000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95" name="직선 연결선 494"/>
              <p:cNvCxnSpPr/>
              <p:nvPr/>
            </p:nvCxnSpPr>
            <p:spPr>
              <a:xfrm rot="5400000" flipH="1">
                <a:off x="1836183" y="7387552"/>
                <a:ext cx="18000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96" name="직선 연결선 495"/>
              <p:cNvCxnSpPr/>
              <p:nvPr/>
            </p:nvCxnSpPr>
            <p:spPr>
              <a:xfrm rot="5400000" flipH="1">
                <a:off x="1905237" y="7387552"/>
                <a:ext cx="18000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97" name="직선 연결선 496"/>
              <p:cNvCxnSpPr/>
              <p:nvPr/>
            </p:nvCxnSpPr>
            <p:spPr>
              <a:xfrm rot="5400000" flipH="1">
                <a:off x="1974291" y="7387552"/>
                <a:ext cx="18000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98" name="직선 연결선 497"/>
              <p:cNvCxnSpPr/>
              <p:nvPr/>
            </p:nvCxnSpPr>
            <p:spPr>
              <a:xfrm rot="5400000" flipH="1">
                <a:off x="2043346" y="7387552"/>
                <a:ext cx="18000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99" name="직선 연결선 498"/>
              <p:cNvCxnSpPr/>
              <p:nvPr/>
            </p:nvCxnSpPr>
            <p:spPr>
              <a:xfrm rot="5400000" flipH="1">
                <a:off x="2112400" y="7387552"/>
                <a:ext cx="18000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00" name="직선 연결선 499"/>
              <p:cNvCxnSpPr/>
              <p:nvPr/>
            </p:nvCxnSpPr>
            <p:spPr>
              <a:xfrm rot="5400000" flipH="1">
                <a:off x="2181454" y="7387552"/>
                <a:ext cx="18000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01" name="직선 연결선 500"/>
              <p:cNvCxnSpPr/>
              <p:nvPr/>
            </p:nvCxnSpPr>
            <p:spPr>
              <a:xfrm rot="5400000" flipH="1">
                <a:off x="2250508" y="7387552"/>
                <a:ext cx="18000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02" name="직선 연결선 501"/>
              <p:cNvCxnSpPr/>
              <p:nvPr/>
            </p:nvCxnSpPr>
            <p:spPr>
              <a:xfrm rot="5400000" flipH="1">
                <a:off x="2319562" y="7387552"/>
                <a:ext cx="18000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03" name="직선 연결선 502"/>
              <p:cNvCxnSpPr/>
              <p:nvPr/>
            </p:nvCxnSpPr>
            <p:spPr>
              <a:xfrm rot="5400000" flipH="1">
                <a:off x="2388617" y="7387552"/>
                <a:ext cx="18000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04" name="직선 연결선 503"/>
              <p:cNvCxnSpPr/>
              <p:nvPr/>
            </p:nvCxnSpPr>
            <p:spPr>
              <a:xfrm rot="5400000" flipH="1">
                <a:off x="2457671" y="7387552"/>
                <a:ext cx="18000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05" name="직선 연결선 504"/>
              <p:cNvCxnSpPr/>
              <p:nvPr/>
            </p:nvCxnSpPr>
            <p:spPr>
              <a:xfrm rot="5400000" flipH="1">
                <a:off x="2526725" y="7387552"/>
                <a:ext cx="18000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06" name="직선 연결선 505"/>
              <p:cNvCxnSpPr/>
              <p:nvPr/>
            </p:nvCxnSpPr>
            <p:spPr>
              <a:xfrm rot="5400000" flipH="1">
                <a:off x="2595779" y="7387552"/>
                <a:ext cx="18000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07" name="직선 연결선 506"/>
              <p:cNvCxnSpPr/>
              <p:nvPr/>
            </p:nvCxnSpPr>
            <p:spPr>
              <a:xfrm rot="5400000" flipH="1">
                <a:off x="2664833" y="7387552"/>
                <a:ext cx="18000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08" name="직선 연결선 507"/>
              <p:cNvCxnSpPr/>
              <p:nvPr/>
            </p:nvCxnSpPr>
            <p:spPr>
              <a:xfrm rot="5400000" flipH="1">
                <a:off x="2733888" y="7387552"/>
                <a:ext cx="18000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09" name="직선 연결선 508"/>
              <p:cNvCxnSpPr/>
              <p:nvPr/>
            </p:nvCxnSpPr>
            <p:spPr>
              <a:xfrm rot="5400000" flipH="1">
                <a:off x="2802942" y="7387552"/>
                <a:ext cx="18000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10" name="직선 연결선 509"/>
              <p:cNvCxnSpPr/>
              <p:nvPr/>
            </p:nvCxnSpPr>
            <p:spPr>
              <a:xfrm rot="5400000" flipH="1">
                <a:off x="2871996" y="7387552"/>
                <a:ext cx="18000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11" name="직선 연결선 510"/>
              <p:cNvCxnSpPr/>
              <p:nvPr/>
            </p:nvCxnSpPr>
            <p:spPr>
              <a:xfrm rot="5400000" flipH="1">
                <a:off x="2941050" y="7387552"/>
                <a:ext cx="18000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12" name="직선 연결선 511"/>
              <p:cNvCxnSpPr/>
              <p:nvPr/>
            </p:nvCxnSpPr>
            <p:spPr>
              <a:xfrm rot="5400000" flipH="1">
                <a:off x="3010104" y="7387552"/>
                <a:ext cx="18000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13" name="직선 연결선 512"/>
              <p:cNvCxnSpPr/>
              <p:nvPr/>
            </p:nvCxnSpPr>
            <p:spPr>
              <a:xfrm rot="5400000" flipH="1">
                <a:off x="3079158" y="7387552"/>
                <a:ext cx="18000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14" name="직선 연결선 513"/>
              <p:cNvCxnSpPr/>
              <p:nvPr/>
            </p:nvCxnSpPr>
            <p:spPr>
              <a:xfrm rot="5400000" flipH="1">
                <a:off x="3148213" y="7387552"/>
                <a:ext cx="18000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465" name="자유형 464"/>
            <p:cNvSpPr/>
            <p:nvPr/>
          </p:nvSpPr>
          <p:spPr>
            <a:xfrm>
              <a:off x="1139465" y="4166656"/>
              <a:ext cx="2357438" cy="1066800"/>
            </a:xfrm>
            <a:custGeom>
              <a:avLst/>
              <a:gdLst>
                <a:gd name="connsiteX0" fmla="*/ 0 w 2357438"/>
                <a:gd name="connsiteY0" fmla="*/ 38100 h 1066800"/>
                <a:gd name="connsiteX1" fmla="*/ 69057 w 2357438"/>
                <a:gd name="connsiteY1" fmla="*/ 192882 h 1066800"/>
                <a:gd name="connsiteX2" fmla="*/ 145257 w 2357438"/>
                <a:gd name="connsiteY2" fmla="*/ 216694 h 1066800"/>
                <a:gd name="connsiteX3" fmla="*/ 219075 w 2357438"/>
                <a:gd name="connsiteY3" fmla="*/ 147638 h 1066800"/>
                <a:gd name="connsiteX4" fmla="*/ 278607 w 2357438"/>
                <a:gd name="connsiteY4" fmla="*/ 0 h 1066800"/>
                <a:gd name="connsiteX5" fmla="*/ 352425 w 2357438"/>
                <a:gd name="connsiteY5" fmla="*/ 107157 h 1066800"/>
                <a:gd name="connsiteX6" fmla="*/ 483394 w 2357438"/>
                <a:gd name="connsiteY6" fmla="*/ 92869 h 1066800"/>
                <a:gd name="connsiteX7" fmla="*/ 561975 w 2357438"/>
                <a:gd name="connsiteY7" fmla="*/ 116682 h 1066800"/>
                <a:gd name="connsiteX8" fmla="*/ 631032 w 2357438"/>
                <a:gd name="connsiteY8" fmla="*/ 257175 h 1066800"/>
                <a:gd name="connsiteX9" fmla="*/ 707232 w 2357438"/>
                <a:gd name="connsiteY9" fmla="*/ 361950 h 1066800"/>
                <a:gd name="connsiteX10" fmla="*/ 759619 w 2357438"/>
                <a:gd name="connsiteY10" fmla="*/ 490538 h 1066800"/>
                <a:gd name="connsiteX11" fmla="*/ 828675 w 2357438"/>
                <a:gd name="connsiteY11" fmla="*/ 566738 h 1066800"/>
                <a:gd name="connsiteX12" fmla="*/ 895350 w 2357438"/>
                <a:gd name="connsiteY12" fmla="*/ 619125 h 1066800"/>
                <a:gd name="connsiteX13" fmla="*/ 973932 w 2357438"/>
                <a:gd name="connsiteY13" fmla="*/ 597694 h 1066800"/>
                <a:gd name="connsiteX14" fmla="*/ 1033463 w 2357438"/>
                <a:gd name="connsiteY14" fmla="*/ 704850 h 1066800"/>
                <a:gd name="connsiteX15" fmla="*/ 1107282 w 2357438"/>
                <a:gd name="connsiteY15" fmla="*/ 714375 h 1066800"/>
                <a:gd name="connsiteX16" fmla="*/ 1176338 w 2357438"/>
                <a:gd name="connsiteY16" fmla="*/ 650082 h 1066800"/>
                <a:gd name="connsiteX17" fmla="*/ 1252538 w 2357438"/>
                <a:gd name="connsiteY17" fmla="*/ 664369 h 1066800"/>
                <a:gd name="connsiteX18" fmla="*/ 1321594 w 2357438"/>
                <a:gd name="connsiteY18" fmla="*/ 704850 h 1066800"/>
                <a:gd name="connsiteX19" fmla="*/ 1385888 w 2357438"/>
                <a:gd name="connsiteY19" fmla="*/ 762000 h 1066800"/>
                <a:gd name="connsiteX20" fmla="*/ 1462088 w 2357438"/>
                <a:gd name="connsiteY20" fmla="*/ 804863 h 1066800"/>
                <a:gd name="connsiteX21" fmla="*/ 1519238 w 2357438"/>
                <a:gd name="connsiteY21" fmla="*/ 873919 h 1066800"/>
                <a:gd name="connsiteX22" fmla="*/ 1593057 w 2357438"/>
                <a:gd name="connsiteY22" fmla="*/ 942975 h 1066800"/>
                <a:gd name="connsiteX23" fmla="*/ 1647825 w 2357438"/>
                <a:gd name="connsiteY23" fmla="*/ 885825 h 1066800"/>
                <a:gd name="connsiteX24" fmla="*/ 1740694 w 2357438"/>
                <a:gd name="connsiteY24" fmla="*/ 857250 h 1066800"/>
                <a:gd name="connsiteX25" fmla="*/ 1800225 w 2357438"/>
                <a:gd name="connsiteY25" fmla="*/ 888207 h 1066800"/>
                <a:gd name="connsiteX26" fmla="*/ 1874044 w 2357438"/>
                <a:gd name="connsiteY26" fmla="*/ 935832 h 1066800"/>
                <a:gd name="connsiteX27" fmla="*/ 1945482 w 2357438"/>
                <a:gd name="connsiteY27" fmla="*/ 966788 h 1066800"/>
                <a:gd name="connsiteX28" fmla="*/ 2014538 w 2357438"/>
                <a:gd name="connsiteY28" fmla="*/ 945357 h 1066800"/>
                <a:gd name="connsiteX29" fmla="*/ 2085975 w 2357438"/>
                <a:gd name="connsiteY29" fmla="*/ 940594 h 1066800"/>
                <a:gd name="connsiteX30" fmla="*/ 2150269 w 2357438"/>
                <a:gd name="connsiteY30" fmla="*/ 990600 h 1066800"/>
                <a:gd name="connsiteX31" fmla="*/ 2212182 w 2357438"/>
                <a:gd name="connsiteY31" fmla="*/ 959644 h 1066800"/>
                <a:gd name="connsiteX32" fmla="*/ 2357438 w 2357438"/>
                <a:gd name="connsiteY32" fmla="*/ 1066800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357438" h="1066800">
                  <a:moveTo>
                    <a:pt x="0" y="38100"/>
                  </a:moveTo>
                  <a:lnTo>
                    <a:pt x="69057" y="192882"/>
                  </a:lnTo>
                  <a:lnTo>
                    <a:pt x="145257" y="216694"/>
                  </a:lnTo>
                  <a:lnTo>
                    <a:pt x="219075" y="147638"/>
                  </a:lnTo>
                  <a:lnTo>
                    <a:pt x="278607" y="0"/>
                  </a:lnTo>
                  <a:lnTo>
                    <a:pt x="352425" y="107157"/>
                  </a:lnTo>
                  <a:lnTo>
                    <a:pt x="483394" y="92869"/>
                  </a:lnTo>
                  <a:lnTo>
                    <a:pt x="561975" y="116682"/>
                  </a:lnTo>
                  <a:lnTo>
                    <a:pt x="631032" y="257175"/>
                  </a:lnTo>
                  <a:lnTo>
                    <a:pt x="707232" y="361950"/>
                  </a:lnTo>
                  <a:lnTo>
                    <a:pt x="759619" y="490538"/>
                  </a:lnTo>
                  <a:lnTo>
                    <a:pt x="828675" y="566738"/>
                  </a:lnTo>
                  <a:lnTo>
                    <a:pt x="895350" y="619125"/>
                  </a:lnTo>
                  <a:lnTo>
                    <a:pt x="973932" y="597694"/>
                  </a:lnTo>
                  <a:lnTo>
                    <a:pt x="1033463" y="704850"/>
                  </a:lnTo>
                  <a:lnTo>
                    <a:pt x="1107282" y="714375"/>
                  </a:lnTo>
                  <a:lnTo>
                    <a:pt x="1176338" y="650082"/>
                  </a:lnTo>
                  <a:lnTo>
                    <a:pt x="1252538" y="664369"/>
                  </a:lnTo>
                  <a:lnTo>
                    <a:pt x="1321594" y="704850"/>
                  </a:lnTo>
                  <a:lnTo>
                    <a:pt x="1385888" y="762000"/>
                  </a:lnTo>
                  <a:lnTo>
                    <a:pt x="1462088" y="804863"/>
                  </a:lnTo>
                  <a:lnTo>
                    <a:pt x="1519238" y="873919"/>
                  </a:lnTo>
                  <a:lnTo>
                    <a:pt x="1593057" y="942975"/>
                  </a:lnTo>
                  <a:lnTo>
                    <a:pt x="1647825" y="885825"/>
                  </a:lnTo>
                  <a:lnTo>
                    <a:pt x="1740694" y="857250"/>
                  </a:lnTo>
                  <a:lnTo>
                    <a:pt x="1800225" y="888207"/>
                  </a:lnTo>
                  <a:lnTo>
                    <a:pt x="1874044" y="935832"/>
                  </a:lnTo>
                  <a:lnTo>
                    <a:pt x="1945482" y="966788"/>
                  </a:lnTo>
                  <a:lnTo>
                    <a:pt x="2014538" y="945357"/>
                  </a:lnTo>
                  <a:lnTo>
                    <a:pt x="2085975" y="940594"/>
                  </a:lnTo>
                  <a:lnTo>
                    <a:pt x="2150269" y="990600"/>
                  </a:lnTo>
                  <a:lnTo>
                    <a:pt x="2212182" y="959644"/>
                  </a:lnTo>
                  <a:lnTo>
                    <a:pt x="2357438" y="1066800"/>
                  </a:lnTo>
                </a:path>
              </a:pathLst>
            </a:custGeom>
            <a:noFill/>
            <a:ln w="28575" cap="rnd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466" name="직선 연결선 465"/>
            <p:cNvCxnSpPr/>
            <p:nvPr/>
          </p:nvCxnSpPr>
          <p:spPr>
            <a:xfrm>
              <a:off x="1134703" y="4221435"/>
              <a:ext cx="2302669" cy="1069181"/>
            </a:xfrm>
            <a:prstGeom prst="line">
              <a:avLst/>
            </a:prstGeom>
            <a:noFill/>
            <a:ln w="12700"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67" name="Text Box 170"/>
            <p:cNvSpPr txBox="1">
              <a:spLocks noChangeArrowheads="1"/>
            </p:cNvSpPr>
            <p:nvPr/>
          </p:nvSpPr>
          <p:spPr bwMode="auto">
            <a:xfrm>
              <a:off x="1879083" y="4389153"/>
              <a:ext cx="1491460" cy="349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>
              <a:spAutoFit/>
            </a:bodyPr>
            <a:lstStyle/>
            <a:p>
              <a:pPr algn="ctr" eaLnBrk="0" latinLnBrk="0" hangingPunct="0">
                <a:lnSpc>
                  <a:spcPct val="85000"/>
                </a:lnSpc>
                <a:buSzPct val="100000"/>
                <a:defRPr/>
              </a:pPr>
              <a:r>
                <a:rPr lang="ko-KR" altLang="en-US" sz="1200" b="1" kern="0" dirty="0" smtClean="0">
                  <a:gradFill>
                    <a:gsLst>
                      <a:gs pos="100000">
                        <a:srgbClr val="C0504D">
                          <a:lumMod val="75000"/>
                        </a:srgbClr>
                      </a:gs>
                      <a:gs pos="100000">
                        <a:srgbClr val="FF0000"/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지속 하락 추세</a:t>
              </a:r>
              <a:endParaRPr lang="ko-KR" altLang="en-US" sz="1050" b="1" kern="0" dirty="0">
                <a:gradFill>
                  <a:gsLst>
                    <a:gs pos="100000">
                      <a:srgbClr val="C0504D">
                        <a:lumMod val="75000"/>
                      </a:srgbClr>
                    </a:gs>
                    <a:gs pos="100000">
                      <a:srgbClr val="FF000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sp>
          <p:nvSpPr>
            <p:cNvPr id="468" name="Text Box 170"/>
            <p:cNvSpPr txBox="1">
              <a:spLocks noChangeArrowheads="1"/>
            </p:cNvSpPr>
            <p:nvPr/>
          </p:nvSpPr>
          <p:spPr bwMode="auto">
            <a:xfrm>
              <a:off x="616727" y="4026134"/>
              <a:ext cx="516650" cy="245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>
              <a:spAutoFit/>
            </a:bodyPr>
            <a:lstStyle/>
            <a:p>
              <a:pPr algn="r" eaLnBrk="0" latinLnBrk="0" hangingPunct="0">
                <a:buSzPct val="100000"/>
                <a:defRPr/>
              </a:pPr>
              <a:r>
                <a:rPr lang="en-US" altLang="ko-KR" sz="700" b="1" kern="0" spc="-2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1500</a:t>
              </a:r>
              <a:endParaRPr lang="ko-KR" altLang="en-US" sz="700" b="1" kern="0" spc="-2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endParaRPr>
            </a:p>
          </p:txBody>
        </p:sp>
        <p:sp>
          <p:nvSpPr>
            <p:cNvPr id="469" name="Text Box 170"/>
            <p:cNvSpPr txBox="1">
              <a:spLocks noChangeArrowheads="1"/>
            </p:cNvSpPr>
            <p:nvPr/>
          </p:nvSpPr>
          <p:spPr bwMode="auto">
            <a:xfrm>
              <a:off x="616727" y="4216634"/>
              <a:ext cx="516650" cy="245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>
              <a:spAutoFit/>
            </a:bodyPr>
            <a:lstStyle/>
            <a:p>
              <a:pPr algn="r" eaLnBrk="0" latinLnBrk="0" hangingPunct="0">
                <a:buSzPct val="100000"/>
                <a:defRPr/>
              </a:pPr>
              <a:r>
                <a:rPr lang="en-US" altLang="ko-KR" sz="700" b="1" kern="0" spc="-2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1400</a:t>
              </a:r>
              <a:endParaRPr lang="ko-KR" altLang="en-US" sz="700" b="1" kern="0" spc="-2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endParaRPr>
            </a:p>
          </p:txBody>
        </p:sp>
        <p:sp>
          <p:nvSpPr>
            <p:cNvPr id="470" name="Text Box 170"/>
            <p:cNvSpPr txBox="1">
              <a:spLocks noChangeArrowheads="1"/>
            </p:cNvSpPr>
            <p:nvPr/>
          </p:nvSpPr>
          <p:spPr bwMode="auto">
            <a:xfrm>
              <a:off x="616727" y="4407134"/>
              <a:ext cx="516650" cy="245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>
              <a:spAutoFit/>
            </a:bodyPr>
            <a:lstStyle/>
            <a:p>
              <a:pPr algn="r" eaLnBrk="0" latinLnBrk="0" hangingPunct="0">
                <a:buSzPct val="100000"/>
                <a:defRPr/>
              </a:pPr>
              <a:r>
                <a:rPr lang="en-US" altLang="ko-KR" sz="700" b="1" kern="0" spc="-2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1300</a:t>
              </a:r>
              <a:endParaRPr lang="ko-KR" altLang="en-US" sz="700" b="1" kern="0" spc="-2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endParaRPr>
            </a:p>
          </p:txBody>
        </p:sp>
        <p:sp>
          <p:nvSpPr>
            <p:cNvPr id="471" name="Text Box 170"/>
            <p:cNvSpPr txBox="1">
              <a:spLocks noChangeArrowheads="1"/>
            </p:cNvSpPr>
            <p:nvPr/>
          </p:nvSpPr>
          <p:spPr bwMode="auto">
            <a:xfrm>
              <a:off x="616727" y="4788134"/>
              <a:ext cx="516650" cy="245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>
              <a:spAutoFit/>
            </a:bodyPr>
            <a:lstStyle/>
            <a:p>
              <a:pPr algn="r" eaLnBrk="0" latinLnBrk="0" hangingPunct="0">
                <a:buSzPct val="100000"/>
                <a:defRPr/>
              </a:pPr>
              <a:r>
                <a:rPr lang="en-US" altLang="ko-KR" sz="700" b="1" kern="0" spc="-2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1100</a:t>
              </a:r>
              <a:endParaRPr lang="ko-KR" altLang="en-US" sz="700" b="1" kern="0" spc="-2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endParaRPr>
            </a:p>
          </p:txBody>
        </p:sp>
        <p:sp>
          <p:nvSpPr>
            <p:cNvPr id="472" name="Text Box 170"/>
            <p:cNvSpPr txBox="1">
              <a:spLocks noChangeArrowheads="1"/>
            </p:cNvSpPr>
            <p:nvPr/>
          </p:nvSpPr>
          <p:spPr bwMode="auto">
            <a:xfrm>
              <a:off x="616727" y="4597634"/>
              <a:ext cx="516650" cy="245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>
              <a:spAutoFit/>
            </a:bodyPr>
            <a:lstStyle/>
            <a:p>
              <a:pPr algn="r" eaLnBrk="0" latinLnBrk="0" hangingPunct="0">
                <a:buSzPct val="100000"/>
                <a:defRPr/>
              </a:pPr>
              <a:r>
                <a:rPr lang="en-US" altLang="ko-KR" sz="700" b="1" kern="0" spc="-2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1200</a:t>
              </a:r>
              <a:endParaRPr lang="ko-KR" altLang="en-US" sz="700" b="1" kern="0" spc="-2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endParaRPr>
            </a:p>
          </p:txBody>
        </p:sp>
        <p:sp>
          <p:nvSpPr>
            <p:cNvPr id="473" name="Text Box 170"/>
            <p:cNvSpPr txBox="1">
              <a:spLocks noChangeArrowheads="1"/>
            </p:cNvSpPr>
            <p:nvPr/>
          </p:nvSpPr>
          <p:spPr bwMode="auto">
            <a:xfrm>
              <a:off x="616727" y="4978634"/>
              <a:ext cx="516650" cy="245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>
              <a:spAutoFit/>
            </a:bodyPr>
            <a:lstStyle/>
            <a:p>
              <a:pPr algn="r" eaLnBrk="0" latinLnBrk="0" hangingPunct="0">
                <a:buSzPct val="100000"/>
                <a:defRPr/>
              </a:pPr>
              <a:r>
                <a:rPr lang="en-US" altLang="ko-KR" sz="700" b="1" kern="0" spc="-2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1000</a:t>
              </a:r>
              <a:endParaRPr lang="ko-KR" altLang="en-US" sz="700" b="1" kern="0" spc="-2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endParaRPr>
            </a:p>
          </p:txBody>
        </p:sp>
        <p:sp>
          <p:nvSpPr>
            <p:cNvPr id="474" name="Text Box 170"/>
            <p:cNvSpPr txBox="1">
              <a:spLocks noChangeArrowheads="1"/>
            </p:cNvSpPr>
            <p:nvPr/>
          </p:nvSpPr>
          <p:spPr bwMode="auto">
            <a:xfrm>
              <a:off x="616727" y="5169137"/>
              <a:ext cx="516650" cy="245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>
              <a:spAutoFit/>
            </a:bodyPr>
            <a:lstStyle/>
            <a:p>
              <a:pPr algn="r" eaLnBrk="0" latinLnBrk="0" hangingPunct="0">
                <a:buSzPct val="100000"/>
                <a:defRPr/>
              </a:pPr>
              <a:r>
                <a:rPr lang="en-US" altLang="ko-KR" sz="700" b="1" kern="0" spc="-2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900</a:t>
              </a:r>
              <a:endParaRPr lang="ko-KR" altLang="en-US" sz="700" b="1" kern="0" spc="-2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endParaRPr>
            </a:p>
          </p:txBody>
        </p:sp>
        <p:sp>
          <p:nvSpPr>
            <p:cNvPr id="475" name="Text Box 170"/>
            <p:cNvSpPr txBox="1">
              <a:spLocks noChangeArrowheads="1"/>
            </p:cNvSpPr>
            <p:nvPr/>
          </p:nvSpPr>
          <p:spPr bwMode="auto">
            <a:xfrm>
              <a:off x="954023" y="5287372"/>
              <a:ext cx="697333" cy="264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>
              <a:spAutoFit/>
            </a:bodyPr>
            <a:lstStyle/>
            <a:p>
              <a:pPr algn="ctr" eaLnBrk="0" latinLnBrk="0" hangingPunct="0">
                <a:buSzPct val="100000"/>
                <a:defRPr/>
              </a:pPr>
              <a:r>
                <a:rPr lang="en-US" altLang="ko-KR" sz="800" b="1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2012.1</a:t>
              </a:r>
              <a:endParaRPr lang="ko-KR" altLang="en-US" sz="800" b="1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endParaRPr>
            </a:p>
          </p:txBody>
        </p:sp>
        <p:sp>
          <p:nvSpPr>
            <p:cNvPr id="476" name="Text Box 170"/>
            <p:cNvSpPr txBox="1">
              <a:spLocks noChangeArrowheads="1"/>
            </p:cNvSpPr>
            <p:nvPr/>
          </p:nvSpPr>
          <p:spPr bwMode="auto">
            <a:xfrm>
              <a:off x="1782699" y="5287369"/>
              <a:ext cx="697333" cy="264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>
              <a:spAutoFit/>
            </a:bodyPr>
            <a:lstStyle/>
            <a:p>
              <a:pPr algn="ctr" eaLnBrk="0" latinLnBrk="0" hangingPunct="0">
                <a:buSzPct val="100000"/>
                <a:defRPr/>
              </a:pPr>
              <a:r>
                <a:rPr lang="en-US" altLang="ko-KR" sz="800" b="1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2013.1</a:t>
              </a:r>
              <a:endParaRPr lang="ko-KR" altLang="en-US" sz="800" b="1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endParaRPr>
            </a:p>
          </p:txBody>
        </p:sp>
        <p:sp>
          <p:nvSpPr>
            <p:cNvPr id="477" name="Text Box 170"/>
            <p:cNvSpPr txBox="1">
              <a:spLocks noChangeArrowheads="1"/>
            </p:cNvSpPr>
            <p:nvPr/>
          </p:nvSpPr>
          <p:spPr bwMode="auto">
            <a:xfrm>
              <a:off x="2613756" y="5287369"/>
              <a:ext cx="697333" cy="264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>
              <a:spAutoFit/>
            </a:bodyPr>
            <a:lstStyle/>
            <a:p>
              <a:pPr algn="ctr" eaLnBrk="0" latinLnBrk="0" hangingPunct="0">
                <a:buSzPct val="100000"/>
                <a:defRPr/>
              </a:pPr>
              <a:r>
                <a:rPr lang="en-US" altLang="ko-KR" sz="800" b="1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2014.1</a:t>
              </a:r>
              <a:endParaRPr lang="ko-KR" altLang="en-US" sz="800" b="1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endParaRPr>
            </a:p>
          </p:txBody>
        </p:sp>
        <p:cxnSp>
          <p:nvCxnSpPr>
            <p:cNvPr id="478" name="직선 연결선 477"/>
            <p:cNvCxnSpPr/>
            <p:nvPr/>
          </p:nvCxnSpPr>
          <p:spPr>
            <a:xfrm>
              <a:off x="1109303" y="4076169"/>
              <a:ext cx="0" cy="1232339"/>
            </a:xfrm>
            <a:prstGeom prst="line">
              <a:avLst/>
            </a:prstGeom>
            <a:noFill/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8" name="그룹 522"/>
          <p:cNvGrpSpPr/>
          <p:nvPr/>
        </p:nvGrpSpPr>
        <p:grpSpPr>
          <a:xfrm>
            <a:off x="519456" y="1108646"/>
            <a:ext cx="8076800" cy="4450466"/>
            <a:chOff x="478159" y="1117060"/>
            <a:chExt cx="8218175" cy="5552300"/>
          </a:xfrm>
        </p:grpSpPr>
        <p:cxnSp>
          <p:nvCxnSpPr>
            <p:cNvPr id="524" name="직선 연결선 523"/>
            <p:cNvCxnSpPr/>
            <p:nvPr/>
          </p:nvCxnSpPr>
          <p:spPr>
            <a:xfrm>
              <a:off x="4628640" y="1117060"/>
              <a:ext cx="0" cy="555230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5" name="직선 연결선 524"/>
            <p:cNvCxnSpPr/>
            <p:nvPr/>
          </p:nvCxnSpPr>
          <p:spPr>
            <a:xfrm>
              <a:off x="478159" y="3795390"/>
              <a:ext cx="8218175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그룹 23"/>
          <p:cNvGrpSpPr/>
          <p:nvPr/>
        </p:nvGrpSpPr>
        <p:grpSpPr>
          <a:xfrm>
            <a:off x="871191" y="2799845"/>
            <a:ext cx="3336726" cy="357025"/>
            <a:chOff x="871191" y="2740663"/>
            <a:chExt cx="3336726" cy="357025"/>
          </a:xfrm>
        </p:grpSpPr>
        <p:sp>
          <p:nvSpPr>
            <p:cNvPr id="41" name="모서리가 둥근 직사각형 40"/>
            <p:cNvSpPr/>
            <p:nvPr/>
          </p:nvSpPr>
          <p:spPr>
            <a:xfrm>
              <a:off x="871191" y="2740663"/>
              <a:ext cx="3336726" cy="357025"/>
            </a:xfrm>
            <a:prstGeom prst="roundRect">
              <a:avLst>
                <a:gd name="adj" fmla="val 50000"/>
              </a:avLst>
            </a:prstGeom>
            <a:solidFill>
              <a:srgbClr val="386C84"/>
            </a:solidFill>
            <a:ln w="952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500">
                <a:solidFill>
                  <a:prstClr val="white"/>
                </a:solidFill>
              </a:endParaRPr>
            </a:p>
          </p:txBody>
        </p:sp>
        <p:sp>
          <p:nvSpPr>
            <p:cNvPr id="283" name="TextBox 282"/>
            <p:cNvSpPr txBox="1"/>
            <p:nvPr/>
          </p:nvSpPr>
          <p:spPr>
            <a:xfrm>
              <a:off x="892032" y="2772977"/>
              <a:ext cx="3295227" cy="31675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base">
                <a:lnSpc>
                  <a:spcPts val="1700"/>
                </a:lnSpc>
                <a:spcAft>
                  <a:spcPct val="0"/>
                </a:spcAft>
                <a:buClr>
                  <a:prstClr val="black">
                    <a:lumMod val="85000"/>
                    <a:lumOff val="15000"/>
                  </a:prstClr>
                </a:buClr>
              </a:pPr>
              <a:r>
                <a:rPr kumimoji="1" lang="ko-KR" altLang="en-US" b="1" spc="-4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기존 성장전략 한계</a:t>
              </a:r>
              <a:endParaRPr kumimoji="1" lang="ko-KR" altLang="en-US" b="1" spc="-40" dirty="0">
                <a:gradFill>
                  <a:gsLst>
                    <a:gs pos="100000">
                      <a:prstClr val="white"/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</p:grpSp>
      <p:sp>
        <p:nvSpPr>
          <p:cNvPr id="529" name="직사각형 528"/>
          <p:cNvSpPr/>
          <p:nvPr/>
        </p:nvSpPr>
        <p:spPr>
          <a:xfrm>
            <a:off x="5152476" y="1020932"/>
            <a:ext cx="2971595" cy="302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en-US" altLang="ko-KR" sz="1400" kern="0" spc="-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[</a:t>
            </a:r>
            <a:r>
              <a:rPr lang="ko-KR" altLang="en-US" sz="1400" kern="0" spc="-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엔화 </a:t>
            </a:r>
            <a:r>
              <a:rPr lang="ko-KR" altLang="en-US" sz="1400" kern="0" spc="-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대 원화 비율 </a:t>
            </a:r>
            <a:r>
              <a:rPr lang="ko-KR" altLang="en-US" sz="1400" kern="0" spc="-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추이</a:t>
            </a:r>
            <a:r>
              <a:rPr lang="en-US" altLang="ko-KR" sz="1400" kern="0" spc="-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]</a:t>
            </a:r>
            <a:endParaRPr lang="ko-KR" altLang="en-US" sz="1400" kern="0" spc="-5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F79646">
                      <a:lumMod val="75000"/>
                    </a:srgbClr>
                  </a:gs>
                </a:gsLst>
                <a:lin ang="54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  <a:cs typeface="Arial" panose="020B0604020202020204" pitchFamily="34" charset="0"/>
            </a:endParaRPr>
          </a:p>
        </p:txBody>
      </p:sp>
      <p:grpSp>
        <p:nvGrpSpPr>
          <p:cNvPr id="21" name="그룹 20"/>
          <p:cNvGrpSpPr/>
          <p:nvPr/>
        </p:nvGrpSpPr>
        <p:grpSpPr>
          <a:xfrm>
            <a:off x="4981080" y="2799845"/>
            <a:ext cx="3336726" cy="357025"/>
            <a:chOff x="4981080" y="2740663"/>
            <a:chExt cx="3336726" cy="357025"/>
          </a:xfrm>
        </p:grpSpPr>
        <p:sp>
          <p:nvSpPr>
            <p:cNvPr id="532" name="모서리가 둥근 직사각형 531"/>
            <p:cNvSpPr/>
            <p:nvPr/>
          </p:nvSpPr>
          <p:spPr>
            <a:xfrm>
              <a:off x="4981080" y="2740663"/>
              <a:ext cx="3336726" cy="357025"/>
            </a:xfrm>
            <a:prstGeom prst="roundRect">
              <a:avLst>
                <a:gd name="adj" fmla="val 50000"/>
              </a:avLst>
            </a:prstGeom>
            <a:solidFill>
              <a:srgbClr val="386C84"/>
            </a:solidFill>
            <a:ln w="952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500">
                <a:solidFill>
                  <a:prstClr val="white"/>
                </a:solidFill>
              </a:endParaRPr>
            </a:p>
          </p:txBody>
        </p:sp>
        <p:sp>
          <p:nvSpPr>
            <p:cNvPr id="533" name="TextBox 532"/>
            <p:cNvSpPr txBox="1"/>
            <p:nvPr/>
          </p:nvSpPr>
          <p:spPr>
            <a:xfrm>
              <a:off x="5001922" y="2772977"/>
              <a:ext cx="3295227" cy="31675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base">
                <a:lnSpc>
                  <a:spcPts val="1700"/>
                </a:lnSpc>
                <a:spcAft>
                  <a:spcPct val="0"/>
                </a:spcAft>
                <a:buClr>
                  <a:prstClr val="black">
                    <a:lumMod val="85000"/>
                    <a:lumOff val="15000"/>
                  </a:prstClr>
                </a:buClr>
              </a:pPr>
              <a:r>
                <a:rPr kumimoji="1" lang="ko-KR" altLang="en-US" b="1" spc="-4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대외여건 불확실</a:t>
              </a:r>
              <a:endParaRPr kumimoji="1" lang="ko-KR" altLang="en-US" b="1" spc="-40" dirty="0">
                <a:gradFill>
                  <a:gsLst>
                    <a:gs pos="100000">
                      <a:prstClr val="white"/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</p:grpSp>
      <p:grpSp>
        <p:nvGrpSpPr>
          <p:cNvPr id="23" name="그룹 22"/>
          <p:cNvGrpSpPr/>
          <p:nvPr/>
        </p:nvGrpSpPr>
        <p:grpSpPr>
          <a:xfrm>
            <a:off x="871191" y="3325717"/>
            <a:ext cx="3336726" cy="351111"/>
            <a:chOff x="871191" y="3419063"/>
            <a:chExt cx="3336726" cy="351111"/>
          </a:xfrm>
        </p:grpSpPr>
        <p:sp>
          <p:nvSpPr>
            <p:cNvPr id="534" name="모서리가 둥근 직사각형 533"/>
            <p:cNvSpPr/>
            <p:nvPr/>
          </p:nvSpPr>
          <p:spPr>
            <a:xfrm>
              <a:off x="871191" y="3419063"/>
              <a:ext cx="3336726" cy="351111"/>
            </a:xfrm>
            <a:prstGeom prst="roundRect">
              <a:avLst>
                <a:gd name="adj" fmla="val 50000"/>
              </a:avLst>
            </a:prstGeom>
            <a:solidFill>
              <a:srgbClr val="386C84"/>
            </a:solidFill>
            <a:ln w="952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500">
                <a:solidFill>
                  <a:prstClr val="white"/>
                </a:solidFill>
              </a:endParaRPr>
            </a:p>
          </p:txBody>
        </p:sp>
        <p:sp>
          <p:nvSpPr>
            <p:cNvPr id="535" name="TextBox 534"/>
            <p:cNvSpPr txBox="1"/>
            <p:nvPr/>
          </p:nvSpPr>
          <p:spPr>
            <a:xfrm>
              <a:off x="892032" y="3452819"/>
              <a:ext cx="3295226" cy="31675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base">
                <a:lnSpc>
                  <a:spcPts val="1700"/>
                </a:lnSpc>
                <a:spcAft>
                  <a:spcPct val="0"/>
                </a:spcAft>
                <a:buClr>
                  <a:prstClr val="black">
                    <a:lumMod val="85000"/>
                    <a:lumOff val="15000"/>
                  </a:prstClr>
                </a:buClr>
              </a:pPr>
              <a:r>
                <a:rPr kumimoji="1" lang="ko-KR" altLang="en-US" b="1" spc="-4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신흥국 추격 가시화</a:t>
              </a:r>
              <a:endParaRPr kumimoji="1" lang="ko-KR" altLang="en-US" b="1" spc="-40" dirty="0">
                <a:gradFill>
                  <a:gsLst>
                    <a:gs pos="100000">
                      <a:prstClr val="white"/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4981080" y="3325717"/>
            <a:ext cx="3336726" cy="351111"/>
            <a:chOff x="4981080" y="3419063"/>
            <a:chExt cx="3336726" cy="351111"/>
          </a:xfrm>
        </p:grpSpPr>
        <p:sp>
          <p:nvSpPr>
            <p:cNvPr id="536" name="모서리가 둥근 직사각형 535"/>
            <p:cNvSpPr/>
            <p:nvPr/>
          </p:nvSpPr>
          <p:spPr>
            <a:xfrm>
              <a:off x="4981080" y="3419063"/>
              <a:ext cx="3336726" cy="351111"/>
            </a:xfrm>
            <a:prstGeom prst="roundRect">
              <a:avLst>
                <a:gd name="adj" fmla="val 50000"/>
              </a:avLst>
            </a:prstGeom>
            <a:solidFill>
              <a:srgbClr val="386C84"/>
            </a:solidFill>
            <a:ln w="952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500">
                <a:solidFill>
                  <a:prstClr val="white"/>
                </a:solidFill>
              </a:endParaRPr>
            </a:p>
          </p:txBody>
        </p:sp>
        <p:sp>
          <p:nvSpPr>
            <p:cNvPr id="537" name="TextBox 536"/>
            <p:cNvSpPr txBox="1"/>
            <p:nvPr/>
          </p:nvSpPr>
          <p:spPr>
            <a:xfrm>
              <a:off x="5001921" y="3452822"/>
              <a:ext cx="3295226" cy="31675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base">
                <a:lnSpc>
                  <a:spcPts val="1700"/>
                </a:lnSpc>
                <a:spcAft>
                  <a:spcPct val="0"/>
                </a:spcAft>
                <a:buClr>
                  <a:prstClr val="black">
                    <a:lumMod val="85000"/>
                    <a:lumOff val="15000"/>
                  </a:prstClr>
                </a:buClr>
              </a:pPr>
              <a:r>
                <a:rPr kumimoji="1" lang="ko-KR" altLang="en-US" b="1" spc="-4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대</a:t>
              </a:r>
              <a:r>
                <a:rPr kumimoji="1" lang="ko-KR" altLang="en-US" b="1" spc="-4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latin typeface="-윤고딕330"/>
                  <a:ea typeface="-윤고딕330"/>
                </a:rPr>
                <a:t>ㆍ중소기업 격차</a:t>
              </a:r>
              <a:endParaRPr kumimoji="1" lang="ko-KR" altLang="en-US" b="1" spc="-40" dirty="0">
                <a:gradFill>
                  <a:gsLst>
                    <a:gs pos="100000">
                      <a:prstClr val="white"/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971600" y="3909203"/>
            <a:ext cx="3229979" cy="1656184"/>
            <a:chOff x="971600" y="3909203"/>
            <a:chExt cx="3229979" cy="1656184"/>
          </a:xfrm>
        </p:grpSpPr>
        <p:grpSp>
          <p:nvGrpSpPr>
            <p:cNvPr id="10" name="그룹 9"/>
            <p:cNvGrpSpPr/>
            <p:nvPr/>
          </p:nvGrpSpPr>
          <p:grpSpPr>
            <a:xfrm>
              <a:off x="1059616" y="4250295"/>
              <a:ext cx="558307" cy="363495"/>
              <a:chOff x="1059616" y="4250295"/>
              <a:chExt cx="558307" cy="363495"/>
            </a:xfrm>
          </p:grpSpPr>
          <p:sp>
            <p:nvSpPr>
              <p:cNvPr id="309" name="직사각형 308"/>
              <p:cNvSpPr/>
              <p:nvPr/>
            </p:nvSpPr>
            <p:spPr>
              <a:xfrm>
                <a:off x="1059616" y="4451184"/>
                <a:ext cx="76461" cy="76148"/>
              </a:xfrm>
              <a:prstGeom prst="rect">
                <a:avLst/>
              </a:prstGeom>
              <a:solidFill>
                <a:srgbClr val="C983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10" name="직사각형 309"/>
              <p:cNvSpPr/>
              <p:nvPr/>
            </p:nvSpPr>
            <p:spPr>
              <a:xfrm>
                <a:off x="1059616" y="4316605"/>
                <a:ext cx="76461" cy="76148"/>
              </a:xfrm>
              <a:prstGeom prst="rect">
                <a:avLst/>
              </a:prstGeom>
              <a:solidFill>
                <a:srgbClr val="2278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11" name="Text Box 170"/>
              <p:cNvSpPr txBox="1">
                <a:spLocks noChangeArrowheads="1"/>
              </p:cNvSpPr>
              <p:nvPr/>
            </p:nvSpPr>
            <p:spPr bwMode="auto">
              <a:xfrm>
                <a:off x="1090451" y="4250295"/>
                <a:ext cx="527472" cy="1829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0000">
                <a:spAutoFit/>
              </a:bodyPr>
              <a:lstStyle/>
              <a:p>
                <a:pPr eaLnBrk="0" latinLnBrk="0" hangingPunct="0">
                  <a:buSzPct val="100000"/>
                  <a:defRPr/>
                </a:pPr>
                <a:r>
                  <a:rPr lang="en-US" altLang="ko-KR" sz="800" b="1" kern="0" spc="-20" dirty="0" smtClean="0">
                    <a:gradFill>
                      <a:gsLst>
                        <a:gs pos="100000">
                          <a:prstClr val="black">
                            <a:lumMod val="75000"/>
                            <a:lumOff val="25000"/>
                          </a:prstClr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20" panose="02030504000101010101" pitchFamily="18" charset="-127"/>
                    <a:ea typeface="-윤고딕320" panose="02030504000101010101" pitchFamily="18" charset="-127"/>
                  </a:rPr>
                  <a:t>2002</a:t>
                </a:r>
                <a:r>
                  <a:rPr lang="ko-KR" altLang="en-US" sz="800" b="1" kern="0" spc="-20" dirty="0" smtClean="0">
                    <a:gradFill>
                      <a:gsLst>
                        <a:gs pos="100000">
                          <a:prstClr val="black">
                            <a:lumMod val="75000"/>
                            <a:lumOff val="25000"/>
                          </a:prstClr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20" panose="02030504000101010101" pitchFamily="18" charset="-127"/>
                    <a:ea typeface="-윤고딕320" panose="02030504000101010101" pitchFamily="18" charset="-127"/>
                  </a:rPr>
                  <a:t>년</a:t>
                </a:r>
                <a:endParaRPr lang="ko-KR" altLang="en-US" sz="800" b="1" kern="0" spc="-2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endParaRPr>
              </a:p>
            </p:txBody>
          </p:sp>
          <p:sp>
            <p:nvSpPr>
              <p:cNvPr id="312" name="Text Box 170"/>
              <p:cNvSpPr txBox="1">
                <a:spLocks noChangeArrowheads="1"/>
              </p:cNvSpPr>
              <p:nvPr/>
            </p:nvSpPr>
            <p:spPr bwMode="auto">
              <a:xfrm>
                <a:off x="1090451" y="4380437"/>
                <a:ext cx="527472" cy="233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0000">
                <a:spAutoFit/>
              </a:bodyPr>
              <a:lstStyle/>
              <a:p>
                <a:pPr eaLnBrk="0" latinLnBrk="0" hangingPunct="0">
                  <a:buSzPct val="100000"/>
                  <a:defRPr/>
                </a:pPr>
                <a:r>
                  <a:rPr lang="en-US" altLang="ko-KR" sz="800" b="1" kern="0" spc="-20" dirty="0" smtClean="0">
                    <a:gradFill>
                      <a:gsLst>
                        <a:gs pos="100000">
                          <a:prstClr val="black">
                            <a:lumMod val="75000"/>
                            <a:lumOff val="25000"/>
                          </a:prstClr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20" panose="02030504000101010101" pitchFamily="18" charset="-127"/>
                    <a:ea typeface="-윤고딕320" panose="02030504000101010101" pitchFamily="18" charset="-127"/>
                  </a:rPr>
                  <a:t>2012</a:t>
                </a:r>
                <a:r>
                  <a:rPr lang="ko-KR" altLang="en-US" sz="800" b="1" kern="0" spc="-20" dirty="0" smtClean="0">
                    <a:gradFill>
                      <a:gsLst>
                        <a:gs pos="100000">
                          <a:prstClr val="black">
                            <a:lumMod val="75000"/>
                            <a:lumOff val="25000"/>
                          </a:prstClr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20" panose="02030504000101010101" pitchFamily="18" charset="-127"/>
                    <a:ea typeface="-윤고딕320" panose="02030504000101010101" pitchFamily="18" charset="-127"/>
                  </a:rPr>
                  <a:t>년</a:t>
                </a:r>
                <a:endParaRPr lang="ko-KR" altLang="en-US" sz="800" b="1" kern="0" spc="-2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endParaRPr>
              </a:p>
            </p:txBody>
          </p:sp>
        </p:grpSp>
        <p:sp>
          <p:nvSpPr>
            <p:cNvPr id="530" name="직사각형 529"/>
            <p:cNvSpPr/>
            <p:nvPr/>
          </p:nvSpPr>
          <p:spPr>
            <a:xfrm>
              <a:off x="982963" y="3909203"/>
              <a:ext cx="3218616" cy="3276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en-US" altLang="ko-KR" sz="1400" kern="0" spc="-5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[</a:t>
              </a:r>
              <a:r>
                <a:rPr lang="ko-KR" altLang="en-US" sz="1400" kern="0" spc="-5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세계 </a:t>
              </a:r>
              <a:r>
                <a:rPr lang="ko-KR" altLang="en-US" sz="1400" kern="0" spc="-5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수출 </a:t>
              </a:r>
              <a:r>
                <a:rPr lang="en-US" altLang="ko-KR" sz="1400" kern="0" spc="-5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1</a:t>
              </a:r>
              <a:r>
                <a:rPr lang="ko-KR" altLang="en-US" sz="1400" kern="0" spc="-5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위 </a:t>
              </a:r>
              <a:r>
                <a:rPr lang="ko-KR" altLang="en-US" sz="1400" kern="0" spc="-5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품목</a:t>
              </a:r>
              <a:r>
                <a:rPr lang="en-US" altLang="ko-KR" sz="1400" kern="0" spc="-5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]</a:t>
              </a:r>
              <a:endParaRPr lang="ko-KR" altLang="en-US" sz="1400" kern="0" spc="-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2771954" y="4866648"/>
              <a:ext cx="458110" cy="387547"/>
            </a:xfrm>
            <a:prstGeom prst="rect">
              <a:avLst/>
            </a:prstGeom>
            <a:solidFill>
              <a:srgbClr val="22789E"/>
            </a:solidFill>
            <a:ln w="952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39" name="직사각형 538"/>
            <p:cNvSpPr/>
            <p:nvPr/>
          </p:nvSpPr>
          <p:spPr>
            <a:xfrm>
              <a:off x="3248944" y="4587255"/>
              <a:ext cx="458110" cy="666941"/>
            </a:xfrm>
            <a:prstGeom prst="rect">
              <a:avLst/>
            </a:prstGeom>
            <a:solidFill>
              <a:srgbClr val="C98325"/>
            </a:solidFill>
            <a:ln w="952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40" name="직사각형 539"/>
            <p:cNvSpPr/>
            <p:nvPr/>
          </p:nvSpPr>
          <p:spPr>
            <a:xfrm>
              <a:off x="1431587" y="5202621"/>
              <a:ext cx="458110" cy="51574"/>
            </a:xfrm>
            <a:prstGeom prst="rect">
              <a:avLst/>
            </a:prstGeom>
            <a:solidFill>
              <a:srgbClr val="22789E"/>
            </a:solidFill>
            <a:ln w="952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41" name="직사각형 540"/>
            <p:cNvSpPr/>
            <p:nvPr/>
          </p:nvSpPr>
          <p:spPr>
            <a:xfrm>
              <a:off x="1908577" y="5205528"/>
              <a:ext cx="458110" cy="48668"/>
            </a:xfrm>
            <a:prstGeom prst="rect">
              <a:avLst/>
            </a:prstGeom>
            <a:solidFill>
              <a:srgbClr val="C98325"/>
            </a:solidFill>
            <a:ln w="952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3" name="자유형 42"/>
            <p:cNvSpPr/>
            <p:nvPr/>
          </p:nvSpPr>
          <p:spPr>
            <a:xfrm>
              <a:off x="971600" y="5259544"/>
              <a:ext cx="3181491" cy="0"/>
            </a:xfrm>
            <a:custGeom>
              <a:avLst/>
              <a:gdLst>
                <a:gd name="connsiteX0" fmla="*/ 0 w 2988734"/>
                <a:gd name="connsiteY0" fmla="*/ 0 h 0"/>
                <a:gd name="connsiteX1" fmla="*/ 2988734 w 298873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8734">
                  <a:moveTo>
                    <a:pt x="0" y="0"/>
                  </a:moveTo>
                  <a:lnTo>
                    <a:pt x="2988734" y="0"/>
                  </a:lnTo>
                </a:path>
              </a:pathLst>
            </a:custGeom>
            <a:noFill/>
            <a:ln w="15875" cap="rnd">
              <a:solidFill>
                <a:schemeClr val="tx1">
                  <a:lumMod val="85000"/>
                  <a:lumOff val="15000"/>
                </a:schemeClr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42" name="직사각형 541"/>
            <p:cNvSpPr/>
            <p:nvPr/>
          </p:nvSpPr>
          <p:spPr>
            <a:xfrm>
              <a:off x="1431724" y="5237760"/>
              <a:ext cx="958343" cy="3276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1400" kern="0" spc="-5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한국</a:t>
              </a:r>
              <a:endParaRPr lang="ko-KR" altLang="en-US" sz="1400" kern="0" spc="-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543" name="직사각형 542"/>
            <p:cNvSpPr/>
            <p:nvPr/>
          </p:nvSpPr>
          <p:spPr>
            <a:xfrm>
              <a:off x="2756806" y="5237760"/>
              <a:ext cx="958343" cy="3276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1400" kern="0" spc="-5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중국</a:t>
              </a:r>
              <a:endParaRPr lang="ko-KR" altLang="en-US" sz="1400" kern="0" spc="-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544" name="Text Box 170"/>
            <p:cNvSpPr txBox="1">
              <a:spLocks noChangeArrowheads="1"/>
            </p:cNvSpPr>
            <p:nvPr/>
          </p:nvSpPr>
          <p:spPr bwMode="auto">
            <a:xfrm>
              <a:off x="1318031" y="4843364"/>
              <a:ext cx="690673" cy="360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>
              <a:spAutoFit/>
            </a:bodyPr>
            <a:lstStyle/>
            <a:p>
              <a:pPr algn="ctr" eaLnBrk="0" latinLnBrk="0" hangingPunct="0">
                <a:buSzPct val="100000"/>
                <a:defRPr/>
              </a:pPr>
              <a:r>
                <a:rPr lang="en-US" altLang="ko-KR" sz="1600" kern="0" spc="-70" dirty="0" smtClean="0">
                  <a:gradFill>
                    <a:gsLst>
                      <a:gs pos="100000">
                        <a:prstClr val="black">
                          <a:lumMod val="50000"/>
                          <a:lumOff val="50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65000"/>
                        </a:prst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65</a:t>
              </a:r>
              <a:endParaRPr lang="ko-KR" altLang="en-US" sz="1600" kern="0" spc="-70" dirty="0">
                <a:gradFill>
                  <a:gsLst>
                    <a:gs pos="100000">
                      <a:prstClr val="black">
                        <a:lumMod val="50000"/>
                        <a:lumOff val="50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endParaRPr>
            </a:p>
          </p:txBody>
        </p:sp>
        <p:sp>
          <p:nvSpPr>
            <p:cNvPr id="545" name="Text Box 170"/>
            <p:cNvSpPr txBox="1">
              <a:spLocks noChangeArrowheads="1"/>
            </p:cNvSpPr>
            <p:nvPr/>
          </p:nvSpPr>
          <p:spPr bwMode="auto">
            <a:xfrm>
              <a:off x="1801237" y="4866648"/>
              <a:ext cx="690673" cy="366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>
              <a:spAutoFit/>
            </a:bodyPr>
            <a:lstStyle/>
            <a:p>
              <a:pPr algn="ctr" eaLnBrk="0" latinLnBrk="0" hangingPunct="0">
                <a:buSzPct val="100000"/>
                <a:defRPr/>
              </a:pPr>
              <a:r>
                <a:rPr lang="en-US" altLang="ko-KR" sz="1600" kern="0" spc="-70" dirty="0" smtClean="0">
                  <a:gradFill>
                    <a:gsLst>
                      <a:gs pos="100000">
                        <a:prstClr val="black">
                          <a:lumMod val="50000"/>
                          <a:lumOff val="50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65000"/>
                        </a:prst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64</a:t>
              </a:r>
              <a:endParaRPr lang="ko-KR" altLang="en-US" sz="1600" kern="0" spc="-70" dirty="0">
                <a:gradFill>
                  <a:gsLst>
                    <a:gs pos="100000">
                      <a:prstClr val="black">
                        <a:lumMod val="50000"/>
                        <a:lumOff val="50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endParaRPr>
            </a:p>
          </p:txBody>
        </p:sp>
        <p:sp>
          <p:nvSpPr>
            <p:cNvPr id="546" name="Text Box 170"/>
            <p:cNvSpPr txBox="1">
              <a:spLocks noChangeArrowheads="1"/>
            </p:cNvSpPr>
            <p:nvPr/>
          </p:nvSpPr>
          <p:spPr bwMode="auto">
            <a:xfrm>
              <a:off x="2644911" y="4528057"/>
              <a:ext cx="668128" cy="360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>
              <a:spAutoFit/>
            </a:bodyPr>
            <a:lstStyle/>
            <a:p>
              <a:pPr algn="ctr" eaLnBrk="0" latinLnBrk="0" hangingPunct="0">
                <a:buSzPct val="100000"/>
                <a:defRPr/>
              </a:pPr>
              <a:r>
                <a:rPr lang="en-US" altLang="ko-KR" sz="1600" kern="0" spc="-70" dirty="0" smtClean="0">
                  <a:gradFill>
                    <a:gsLst>
                      <a:gs pos="100000">
                        <a:prstClr val="black">
                          <a:lumMod val="50000"/>
                          <a:lumOff val="50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65000"/>
                        </a:prst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787</a:t>
              </a:r>
              <a:endParaRPr lang="ko-KR" altLang="en-US" sz="1600" kern="0" spc="-70" dirty="0">
                <a:gradFill>
                  <a:gsLst>
                    <a:gs pos="100000">
                      <a:prstClr val="black">
                        <a:lumMod val="50000"/>
                        <a:lumOff val="50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endParaRPr>
            </a:p>
          </p:txBody>
        </p:sp>
        <p:sp>
          <p:nvSpPr>
            <p:cNvPr id="547" name="Text Box 170"/>
            <p:cNvSpPr txBox="1">
              <a:spLocks noChangeArrowheads="1"/>
            </p:cNvSpPr>
            <p:nvPr/>
          </p:nvSpPr>
          <p:spPr bwMode="auto">
            <a:xfrm>
              <a:off x="3052272" y="4241283"/>
              <a:ext cx="800972" cy="366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>
              <a:spAutoFit/>
            </a:bodyPr>
            <a:lstStyle/>
            <a:p>
              <a:pPr algn="ctr" eaLnBrk="0" latinLnBrk="0" hangingPunct="0">
                <a:buSzPct val="100000"/>
                <a:defRPr/>
              </a:pPr>
              <a:r>
                <a:rPr lang="en-US" altLang="ko-KR" sz="1600" kern="0" spc="-70" dirty="0" smtClean="0">
                  <a:gradFill>
                    <a:gsLst>
                      <a:gs pos="100000">
                        <a:prstClr val="black">
                          <a:lumMod val="50000"/>
                          <a:lumOff val="50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65000"/>
                        </a:prst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1485</a:t>
              </a:r>
              <a:endParaRPr lang="ko-KR" altLang="en-US" sz="1600" kern="0" spc="-70" dirty="0">
                <a:gradFill>
                  <a:gsLst>
                    <a:gs pos="100000">
                      <a:prstClr val="black">
                        <a:lumMod val="50000"/>
                        <a:lumOff val="50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endParaRPr>
            </a:p>
          </p:txBody>
        </p:sp>
      </p:grpSp>
      <p:grpSp>
        <p:nvGrpSpPr>
          <p:cNvPr id="25" name="그룹 24"/>
          <p:cNvGrpSpPr/>
          <p:nvPr/>
        </p:nvGrpSpPr>
        <p:grpSpPr>
          <a:xfrm>
            <a:off x="5060470" y="3909203"/>
            <a:ext cx="3222657" cy="1656184"/>
            <a:chOff x="5060470" y="3909203"/>
            <a:chExt cx="3222657" cy="1656184"/>
          </a:xfrm>
        </p:grpSpPr>
        <p:sp>
          <p:nvSpPr>
            <p:cNvPr id="561" name="직사각형 560"/>
            <p:cNvSpPr/>
            <p:nvPr/>
          </p:nvSpPr>
          <p:spPr>
            <a:xfrm>
              <a:off x="5300318" y="5237760"/>
              <a:ext cx="958343" cy="3276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1400" kern="0" spc="-5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급여</a:t>
              </a:r>
              <a:endParaRPr lang="ko-KR" altLang="en-US" sz="1400" kern="0" spc="-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562" name="직사각형 561"/>
            <p:cNvSpPr/>
            <p:nvPr/>
          </p:nvSpPr>
          <p:spPr>
            <a:xfrm>
              <a:off x="6227255" y="5237760"/>
              <a:ext cx="958343" cy="3276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1400" kern="0" spc="-5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생산성</a:t>
              </a:r>
              <a:endParaRPr lang="ko-KR" altLang="en-US" sz="1400" kern="0" spc="-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563" name="직사각형 562"/>
            <p:cNvSpPr/>
            <p:nvPr/>
          </p:nvSpPr>
          <p:spPr>
            <a:xfrm>
              <a:off x="7111474" y="5237760"/>
              <a:ext cx="1093487" cy="3276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1400" kern="0" spc="-5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영업이익률</a:t>
              </a:r>
              <a:endParaRPr lang="ko-KR" altLang="en-US" sz="1400" kern="0" spc="-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531" name="직사각형 530"/>
            <p:cNvSpPr/>
            <p:nvPr/>
          </p:nvSpPr>
          <p:spPr>
            <a:xfrm>
              <a:off x="5060470" y="3909203"/>
              <a:ext cx="321861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en-US" altLang="ko-KR" sz="1400" kern="0" spc="-5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[</a:t>
              </a:r>
              <a:r>
                <a:rPr lang="ko-KR" altLang="en-US" sz="1400" kern="0" spc="-5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대</a:t>
              </a:r>
              <a:r>
                <a:rPr lang="en-US" altLang="ko-KR" sz="1400" kern="0" spc="-5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·</a:t>
              </a:r>
              <a:r>
                <a:rPr lang="ko-KR" altLang="en-US" sz="1400" kern="0" spc="-5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중소기업 비교</a:t>
              </a:r>
              <a:r>
                <a:rPr lang="en-US" altLang="ko-KR" sz="1400" kern="0" spc="-5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, 2013]</a:t>
              </a:r>
              <a:endParaRPr lang="ko-KR" altLang="en-US" sz="1400" kern="0" spc="-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538" name="자유형 537"/>
            <p:cNvSpPr/>
            <p:nvPr/>
          </p:nvSpPr>
          <p:spPr>
            <a:xfrm>
              <a:off x="5101636" y="5259544"/>
              <a:ext cx="3181491" cy="0"/>
            </a:xfrm>
            <a:custGeom>
              <a:avLst/>
              <a:gdLst>
                <a:gd name="connsiteX0" fmla="*/ 0 w 2988734"/>
                <a:gd name="connsiteY0" fmla="*/ 0 h 0"/>
                <a:gd name="connsiteX1" fmla="*/ 2988734 w 298873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8734">
                  <a:moveTo>
                    <a:pt x="0" y="0"/>
                  </a:moveTo>
                  <a:lnTo>
                    <a:pt x="2988734" y="0"/>
                  </a:lnTo>
                </a:path>
              </a:pathLst>
            </a:custGeom>
            <a:noFill/>
            <a:ln w="15875" cap="rnd">
              <a:solidFill>
                <a:schemeClr val="tx1">
                  <a:lumMod val="85000"/>
                  <a:lumOff val="15000"/>
                </a:schemeClr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6" name="그룹 547"/>
            <p:cNvGrpSpPr/>
            <p:nvPr/>
          </p:nvGrpSpPr>
          <p:grpSpPr>
            <a:xfrm>
              <a:off x="5098227" y="4250295"/>
              <a:ext cx="681265" cy="359481"/>
              <a:chOff x="8957785" y="3653868"/>
              <a:chExt cx="747090" cy="369652"/>
            </a:xfrm>
          </p:grpSpPr>
          <p:sp>
            <p:nvSpPr>
              <p:cNvPr id="549" name="직사각형 548"/>
              <p:cNvSpPr/>
              <p:nvPr/>
            </p:nvSpPr>
            <p:spPr>
              <a:xfrm>
                <a:off x="8957785" y="3860441"/>
                <a:ext cx="83849" cy="78303"/>
              </a:xfrm>
              <a:prstGeom prst="rect">
                <a:avLst/>
              </a:prstGeom>
              <a:solidFill>
                <a:srgbClr val="C983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50" name="직사각형 549"/>
              <p:cNvSpPr/>
              <p:nvPr/>
            </p:nvSpPr>
            <p:spPr>
              <a:xfrm>
                <a:off x="8957785" y="3722054"/>
                <a:ext cx="83849" cy="78303"/>
              </a:xfrm>
              <a:prstGeom prst="rect">
                <a:avLst/>
              </a:prstGeom>
              <a:solidFill>
                <a:srgbClr val="2278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51" name="Text Box 170"/>
              <p:cNvSpPr txBox="1">
                <a:spLocks noChangeArrowheads="1"/>
              </p:cNvSpPr>
              <p:nvPr/>
            </p:nvSpPr>
            <p:spPr bwMode="auto">
              <a:xfrm>
                <a:off x="8991600" y="3653868"/>
                <a:ext cx="713275" cy="235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0000">
                <a:spAutoFit/>
              </a:bodyPr>
              <a:lstStyle/>
              <a:p>
                <a:pPr eaLnBrk="0" latinLnBrk="0" hangingPunct="0">
                  <a:buSzPct val="100000"/>
                  <a:defRPr/>
                </a:pPr>
                <a:r>
                  <a:rPr lang="ko-KR" altLang="en-US" sz="800" b="1" kern="0" spc="-20" smtClean="0">
                    <a:gradFill>
                      <a:gsLst>
                        <a:gs pos="100000">
                          <a:prstClr val="black">
                            <a:lumMod val="75000"/>
                            <a:lumOff val="25000"/>
                          </a:prstClr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20" panose="02030504000101010101" pitchFamily="18" charset="-127"/>
                    <a:ea typeface="-윤고딕320" panose="02030504000101010101" pitchFamily="18" charset="-127"/>
                  </a:rPr>
                  <a:t>중소기업</a:t>
                </a:r>
                <a:endParaRPr lang="ko-KR" altLang="en-US" sz="800" b="1" kern="0" spc="-2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endParaRPr>
              </a:p>
            </p:txBody>
          </p:sp>
          <p:sp>
            <p:nvSpPr>
              <p:cNvPr id="552" name="Text Box 170"/>
              <p:cNvSpPr txBox="1">
                <a:spLocks noChangeArrowheads="1"/>
              </p:cNvSpPr>
              <p:nvPr/>
            </p:nvSpPr>
            <p:spPr bwMode="auto">
              <a:xfrm>
                <a:off x="8991600" y="3787692"/>
                <a:ext cx="578439" cy="235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0000">
                <a:spAutoFit/>
              </a:bodyPr>
              <a:lstStyle/>
              <a:p>
                <a:pPr eaLnBrk="0" latinLnBrk="0" hangingPunct="0">
                  <a:buSzPct val="100000"/>
                  <a:defRPr/>
                </a:pPr>
                <a:r>
                  <a:rPr lang="ko-KR" altLang="en-US" sz="800" b="1" kern="0" spc="-20" dirty="0" smtClean="0">
                    <a:gradFill>
                      <a:gsLst>
                        <a:gs pos="100000">
                          <a:prstClr val="black">
                            <a:lumMod val="75000"/>
                            <a:lumOff val="25000"/>
                          </a:prstClr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20" panose="02030504000101010101" pitchFamily="18" charset="-127"/>
                    <a:ea typeface="-윤고딕320" panose="02030504000101010101" pitchFamily="18" charset="-127"/>
                  </a:rPr>
                  <a:t>대기업</a:t>
                </a:r>
                <a:endParaRPr lang="ko-KR" altLang="en-US" sz="800" b="1" kern="0" spc="-2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endParaRPr>
              </a:p>
            </p:txBody>
          </p:sp>
        </p:grpSp>
        <p:grpSp>
          <p:nvGrpSpPr>
            <p:cNvPr id="17" name="그룹 44"/>
            <p:cNvGrpSpPr/>
            <p:nvPr/>
          </p:nvGrpSpPr>
          <p:grpSpPr>
            <a:xfrm>
              <a:off x="5439169" y="4587255"/>
              <a:ext cx="674795" cy="666941"/>
              <a:chOff x="5446047" y="4042043"/>
              <a:chExt cx="882235" cy="626533"/>
            </a:xfrm>
          </p:grpSpPr>
          <p:sp>
            <p:nvSpPr>
              <p:cNvPr id="553" name="직사각형 552"/>
              <p:cNvSpPr/>
              <p:nvPr/>
            </p:nvSpPr>
            <p:spPr>
              <a:xfrm>
                <a:off x="5446047" y="4358106"/>
                <a:ext cx="430355" cy="310470"/>
              </a:xfrm>
              <a:prstGeom prst="rect">
                <a:avLst/>
              </a:prstGeom>
              <a:solidFill>
                <a:srgbClr val="22789E"/>
              </a:solidFill>
              <a:ln w="9525" cap="rnd">
                <a:noFill/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54" name="직사각형 553"/>
              <p:cNvSpPr/>
              <p:nvPr/>
            </p:nvSpPr>
            <p:spPr>
              <a:xfrm>
                <a:off x="5897928" y="4042043"/>
                <a:ext cx="430354" cy="626533"/>
              </a:xfrm>
              <a:prstGeom prst="rect">
                <a:avLst/>
              </a:prstGeom>
              <a:solidFill>
                <a:srgbClr val="C98325"/>
              </a:solidFill>
              <a:ln w="9525" cap="rnd">
                <a:noFill/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8" name="그룹 554"/>
            <p:cNvGrpSpPr/>
            <p:nvPr/>
          </p:nvGrpSpPr>
          <p:grpSpPr>
            <a:xfrm>
              <a:off x="6377261" y="4587255"/>
              <a:ext cx="674795" cy="666941"/>
              <a:chOff x="5446047" y="4042043"/>
              <a:chExt cx="882235" cy="626533"/>
            </a:xfrm>
          </p:grpSpPr>
          <p:sp>
            <p:nvSpPr>
              <p:cNvPr id="556" name="직사각형 555"/>
              <p:cNvSpPr/>
              <p:nvPr/>
            </p:nvSpPr>
            <p:spPr>
              <a:xfrm>
                <a:off x="5446047" y="4475747"/>
                <a:ext cx="430355" cy="192828"/>
              </a:xfrm>
              <a:prstGeom prst="rect">
                <a:avLst/>
              </a:prstGeom>
              <a:solidFill>
                <a:srgbClr val="22789E"/>
              </a:solidFill>
              <a:ln w="9525" cap="rnd">
                <a:noFill/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57" name="직사각형 556"/>
              <p:cNvSpPr/>
              <p:nvPr/>
            </p:nvSpPr>
            <p:spPr>
              <a:xfrm>
                <a:off x="5897928" y="4042043"/>
                <a:ext cx="430354" cy="626533"/>
              </a:xfrm>
              <a:prstGeom prst="rect">
                <a:avLst/>
              </a:prstGeom>
              <a:solidFill>
                <a:srgbClr val="C98325"/>
              </a:solidFill>
              <a:ln w="9525" cap="rnd">
                <a:noFill/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9" name="그룹 557"/>
            <p:cNvGrpSpPr/>
            <p:nvPr/>
          </p:nvGrpSpPr>
          <p:grpSpPr>
            <a:xfrm>
              <a:off x="7315355" y="4587255"/>
              <a:ext cx="674795" cy="666941"/>
              <a:chOff x="5446047" y="4042043"/>
              <a:chExt cx="882235" cy="626533"/>
            </a:xfrm>
          </p:grpSpPr>
          <p:sp>
            <p:nvSpPr>
              <p:cNvPr id="559" name="직사각형 558"/>
              <p:cNvSpPr/>
              <p:nvPr/>
            </p:nvSpPr>
            <p:spPr>
              <a:xfrm>
                <a:off x="5446047" y="4245811"/>
                <a:ext cx="430355" cy="422764"/>
              </a:xfrm>
              <a:prstGeom prst="rect">
                <a:avLst/>
              </a:prstGeom>
              <a:solidFill>
                <a:srgbClr val="22789E"/>
              </a:solidFill>
              <a:ln w="9525" cap="rnd">
                <a:noFill/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60" name="직사각형 559"/>
              <p:cNvSpPr/>
              <p:nvPr/>
            </p:nvSpPr>
            <p:spPr>
              <a:xfrm>
                <a:off x="5897928" y="4042043"/>
                <a:ext cx="430354" cy="626533"/>
              </a:xfrm>
              <a:prstGeom prst="rect">
                <a:avLst/>
              </a:prstGeom>
              <a:solidFill>
                <a:srgbClr val="C98325"/>
              </a:solidFill>
              <a:ln w="9525" cap="rnd">
                <a:noFill/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64" name="Text Box 170"/>
            <p:cNvSpPr txBox="1">
              <a:spLocks noChangeArrowheads="1"/>
            </p:cNvSpPr>
            <p:nvPr/>
          </p:nvSpPr>
          <p:spPr bwMode="auto">
            <a:xfrm>
              <a:off x="5237672" y="4607468"/>
              <a:ext cx="668128" cy="360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>
              <a:spAutoFit/>
            </a:bodyPr>
            <a:lstStyle/>
            <a:p>
              <a:pPr algn="ctr" eaLnBrk="0" latinLnBrk="0" hangingPunct="0">
                <a:buSzPct val="100000"/>
                <a:defRPr/>
              </a:pPr>
              <a:r>
                <a:rPr lang="en-US" altLang="ko-KR" sz="1600" kern="0" spc="-70" dirty="0" smtClean="0">
                  <a:gradFill>
                    <a:gsLst>
                      <a:gs pos="100000">
                        <a:prstClr val="black">
                          <a:lumMod val="50000"/>
                          <a:lumOff val="50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65000"/>
                        </a:prst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47%</a:t>
              </a:r>
              <a:endParaRPr lang="ko-KR" altLang="en-US" sz="1600" kern="0" spc="-70" dirty="0">
                <a:gradFill>
                  <a:gsLst>
                    <a:gs pos="100000">
                      <a:prstClr val="black">
                        <a:lumMod val="50000"/>
                        <a:lumOff val="50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endParaRPr>
            </a:p>
          </p:txBody>
        </p:sp>
        <p:sp>
          <p:nvSpPr>
            <p:cNvPr id="571" name="Text Box 170"/>
            <p:cNvSpPr txBox="1">
              <a:spLocks noChangeArrowheads="1"/>
            </p:cNvSpPr>
            <p:nvPr/>
          </p:nvSpPr>
          <p:spPr bwMode="auto">
            <a:xfrm>
              <a:off x="6171199" y="4731024"/>
              <a:ext cx="668128" cy="360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>
              <a:spAutoFit/>
            </a:bodyPr>
            <a:lstStyle/>
            <a:p>
              <a:pPr algn="ctr" eaLnBrk="0" latinLnBrk="0" hangingPunct="0">
                <a:buSzPct val="100000"/>
                <a:defRPr/>
              </a:pPr>
              <a:r>
                <a:rPr lang="en-US" altLang="ko-KR" sz="1600" kern="0" spc="-70" dirty="0" smtClean="0">
                  <a:gradFill>
                    <a:gsLst>
                      <a:gs pos="100000">
                        <a:prstClr val="black">
                          <a:lumMod val="50000"/>
                          <a:lumOff val="50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65000"/>
                        </a:prst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27%</a:t>
              </a:r>
              <a:endParaRPr lang="ko-KR" altLang="en-US" sz="1600" kern="0" spc="-70" dirty="0">
                <a:gradFill>
                  <a:gsLst>
                    <a:gs pos="100000">
                      <a:prstClr val="black">
                        <a:lumMod val="50000"/>
                        <a:lumOff val="50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endParaRPr>
            </a:p>
          </p:txBody>
        </p:sp>
        <p:sp>
          <p:nvSpPr>
            <p:cNvPr id="572" name="Text Box 170"/>
            <p:cNvSpPr txBox="1">
              <a:spLocks noChangeArrowheads="1"/>
            </p:cNvSpPr>
            <p:nvPr/>
          </p:nvSpPr>
          <p:spPr bwMode="auto">
            <a:xfrm>
              <a:off x="7116140" y="4511082"/>
              <a:ext cx="668128" cy="360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>
              <a:spAutoFit/>
            </a:bodyPr>
            <a:lstStyle/>
            <a:p>
              <a:pPr algn="ctr" eaLnBrk="0" latinLnBrk="0" hangingPunct="0">
                <a:buSzPct val="100000"/>
                <a:defRPr/>
              </a:pPr>
              <a:r>
                <a:rPr lang="en-US" altLang="ko-KR" sz="1600" kern="0" spc="-70" dirty="0" smtClean="0">
                  <a:gradFill>
                    <a:gsLst>
                      <a:gs pos="100000">
                        <a:prstClr val="black">
                          <a:lumMod val="50000"/>
                          <a:lumOff val="50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65000"/>
                        </a:prst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69%</a:t>
              </a:r>
              <a:endParaRPr lang="ko-KR" altLang="en-US" sz="1600" kern="0" spc="-70" dirty="0">
                <a:gradFill>
                  <a:gsLst>
                    <a:gs pos="100000">
                      <a:prstClr val="black">
                        <a:lumMod val="50000"/>
                        <a:lumOff val="50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endParaRPr>
            </a:p>
          </p:txBody>
        </p:sp>
      </p:grpSp>
      <p:grpSp>
        <p:nvGrpSpPr>
          <p:cNvPr id="20" name="그룹 190"/>
          <p:cNvGrpSpPr/>
          <p:nvPr/>
        </p:nvGrpSpPr>
        <p:grpSpPr>
          <a:xfrm>
            <a:off x="0" y="5758624"/>
            <a:ext cx="9144000" cy="858332"/>
            <a:chOff x="25341" y="4919687"/>
            <a:chExt cx="9304056" cy="873355"/>
          </a:xfrm>
        </p:grpSpPr>
        <p:sp>
          <p:nvSpPr>
            <p:cNvPr id="192" name="모서리가 둥근 직사각형 191"/>
            <p:cNvSpPr/>
            <p:nvPr/>
          </p:nvSpPr>
          <p:spPr>
            <a:xfrm>
              <a:off x="25341" y="4919687"/>
              <a:ext cx="9304056" cy="873355"/>
            </a:xfrm>
            <a:prstGeom prst="roundRect">
              <a:avLst>
                <a:gd name="adj" fmla="val 0"/>
              </a:avLst>
            </a:prstGeom>
            <a:solidFill>
              <a:schemeClr val="bg2">
                <a:lumMod val="90000"/>
              </a:schemeClr>
            </a:solidFill>
            <a:ln w="952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500">
                <a:solidFill>
                  <a:prstClr val="white"/>
                </a:solidFill>
              </a:endParaRPr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976812" y="4956885"/>
              <a:ext cx="7456121" cy="79856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base">
                <a:spcAft>
                  <a:spcPct val="0"/>
                </a:spcAft>
                <a:buClr>
                  <a:prstClr val="black">
                    <a:lumMod val="85000"/>
                    <a:lumOff val="15000"/>
                  </a:prstClr>
                </a:buClr>
              </a:pPr>
              <a:r>
                <a:rPr kumimoji="1" lang="ko-KR" altLang="en-US" sz="2100" b="1" spc="-4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창의성과 혁신 기술</a:t>
              </a:r>
              <a:r>
                <a:rPr kumimoji="1" lang="en-US" altLang="ko-KR" sz="2100" b="1" spc="-4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, </a:t>
              </a:r>
              <a:r>
                <a:rPr kumimoji="1" lang="ko-KR" altLang="en-US" sz="2100" b="1" spc="-4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융복합이 경제성장의 원동력이 되는 </a:t>
              </a:r>
              <a:br>
                <a:rPr kumimoji="1" lang="ko-KR" altLang="en-US" sz="2100" b="1" spc="-4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</a:br>
              <a:r>
                <a:rPr kumimoji="1" lang="ko-KR" altLang="en-US" sz="2100" b="1" spc="-40" dirty="0" smtClean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   </a:t>
              </a:r>
              <a:r>
                <a:rPr kumimoji="1" lang="ko-KR" altLang="en-US" sz="2400" b="1" spc="-40" dirty="0" err="1" smtClean="0">
                  <a:solidFill>
                    <a:srgbClr val="C00000"/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혁신형</a:t>
              </a:r>
              <a:r>
                <a:rPr kumimoji="1" lang="ko-KR" altLang="en-US" sz="2400" b="1" spc="-40" dirty="0" smtClean="0">
                  <a:solidFill>
                    <a:srgbClr val="C00000"/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 </a:t>
              </a:r>
              <a:r>
                <a:rPr kumimoji="1" lang="ko-KR" altLang="en-US" sz="2400" b="1" spc="-40" dirty="0">
                  <a:solidFill>
                    <a:srgbClr val="C00000"/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경제</a:t>
              </a:r>
              <a:r>
                <a:rPr kumimoji="1" lang="ko-KR" altLang="en-US" sz="2100" b="1" spc="-4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로의 패러다임 전환 필요 </a:t>
              </a:r>
              <a:r>
                <a:rPr kumimoji="1" lang="en-US" altLang="ko-KR" b="1" spc="-40" dirty="0">
                  <a:solidFill>
                    <a:srgbClr val="C00000"/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("</a:t>
              </a:r>
              <a:r>
                <a:rPr kumimoji="1" lang="ko-KR" altLang="en-US" b="1" spc="-40" dirty="0">
                  <a:solidFill>
                    <a:srgbClr val="C00000"/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경제혁신 </a:t>
              </a:r>
              <a:r>
                <a:rPr kumimoji="1" lang="en-US" altLang="ko-KR" b="1" spc="-40" dirty="0">
                  <a:solidFill>
                    <a:srgbClr val="C00000"/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3</a:t>
              </a:r>
              <a:r>
                <a:rPr kumimoji="1" lang="ko-KR" altLang="en-US" b="1" spc="-40" dirty="0">
                  <a:solidFill>
                    <a:srgbClr val="C00000"/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개년 계획</a:t>
              </a:r>
              <a:r>
                <a:rPr kumimoji="1" lang="en-US" altLang="ko-KR" b="1" spc="-40" dirty="0">
                  <a:solidFill>
                    <a:srgbClr val="C00000"/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")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9104838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31995" y="1801805"/>
            <a:ext cx="61668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30325" eaLnBrk="0" latinLnBrk="0" hangingPunct="0">
              <a:buSzPct val="100000"/>
              <a:defRPr/>
            </a:pPr>
            <a:r>
              <a:rPr lang="ko-KR" altLang="en-US" sz="4800" b="1" kern="0" spc="-150" dirty="0" smtClean="0">
                <a:gradFill>
                  <a:gsLst>
                    <a:gs pos="0">
                      <a:srgbClr val="1F497D">
                        <a:lumMod val="50000"/>
                      </a:srgbClr>
                    </a:gs>
                    <a:gs pos="100000">
                      <a:srgbClr val="004D86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미래 </a:t>
            </a:r>
            <a:r>
              <a:rPr lang="ko-KR" altLang="en-US" sz="4800" b="1" kern="0" spc="-150" dirty="0">
                <a:gradFill>
                  <a:gsLst>
                    <a:gs pos="0">
                      <a:srgbClr val="1F497D">
                        <a:lumMod val="50000"/>
                      </a:srgbClr>
                    </a:gs>
                    <a:gs pos="100000">
                      <a:srgbClr val="004D86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대비 투자</a:t>
            </a:r>
          </a:p>
        </p:txBody>
      </p:sp>
      <p:sp>
        <p:nvSpPr>
          <p:cNvPr id="2" name="자유형 1"/>
          <p:cNvSpPr/>
          <p:nvPr/>
        </p:nvSpPr>
        <p:spPr>
          <a:xfrm flipV="1">
            <a:off x="1662050" y="2601502"/>
            <a:ext cx="7481950" cy="45719"/>
          </a:xfrm>
          <a:custGeom>
            <a:avLst/>
            <a:gdLst>
              <a:gd name="connsiteX0" fmla="*/ 0 w 8334302"/>
              <a:gd name="connsiteY0" fmla="*/ 0 h 0"/>
              <a:gd name="connsiteX1" fmla="*/ 8334302 w 833430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34302">
                <a:moveTo>
                  <a:pt x="0" y="0"/>
                </a:moveTo>
                <a:lnTo>
                  <a:pt x="8334302" y="0"/>
                </a:lnTo>
              </a:path>
            </a:pathLst>
          </a:custGeom>
          <a:noFill/>
          <a:ln w="19050" cap="rnd">
            <a:solidFill>
              <a:schemeClr val="accent1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1662050" y="3803341"/>
            <a:ext cx="1329148" cy="449980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 w="952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10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06254" y="3757627"/>
            <a:ext cx="148262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 fontAlgn="base">
              <a:spcAft>
                <a:spcPct val="0"/>
              </a:spcAft>
              <a:buClr>
                <a:prstClr val="black">
                  <a:lumMod val="85000"/>
                  <a:lumOff val="15000"/>
                </a:prstClr>
              </a:buClr>
            </a:pPr>
            <a:r>
              <a:rPr kumimoji="1" lang="ko-KR" altLang="en-US" sz="2800" b="1" spc="-40" dirty="0" smtClean="0">
                <a:gradFill>
                  <a:gsLst>
                    <a:gs pos="100000">
                      <a:prstClr val="white"/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전략 </a:t>
            </a:r>
            <a:r>
              <a:rPr kumimoji="1" lang="en-US" altLang="ko-KR" sz="2800" b="1" spc="-40" dirty="0" smtClean="0">
                <a:gradFill>
                  <a:gsLst>
                    <a:gs pos="100000">
                      <a:prstClr val="white"/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II</a:t>
            </a:r>
            <a:endParaRPr kumimoji="1" lang="ko-KR" altLang="en-US" sz="2800" b="1" spc="-40" dirty="0">
              <a:gradFill>
                <a:gsLst>
                  <a:gs pos="100000">
                    <a:prstClr val="white"/>
                  </a:gs>
                  <a:gs pos="100000">
                    <a:srgbClr val="FFFFFF">
                      <a:lumMod val="85000"/>
                      <a:alpha val="0"/>
                    </a:srgbClr>
                  </a:gs>
                </a:gsLst>
                <a:lin ang="108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3080772" y="3738804"/>
            <a:ext cx="46805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defRPr/>
            </a:pPr>
            <a:r>
              <a:rPr lang="ko-KR" altLang="en-US" sz="3200" b="1" kern="0" spc="-90" dirty="0">
                <a:gradFill>
                  <a:gsLst>
                    <a:gs pos="100000">
                      <a:srgbClr val="145CAC"/>
                    </a:gs>
                    <a:gs pos="100000">
                      <a:srgbClr val="00589A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방송 </a:t>
            </a:r>
            <a:r>
              <a:rPr lang="ko-KR" altLang="en-US" sz="3200" b="1" kern="0" spc="-90" dirty="0" smtClean="0">
                <a:gradFill>
                  <a:gsLst>
                    <a:gs pos="100000">
                      <a:srgbClr val="145CAC"/>
                    </a:gs>
                    <a:gs pos="100000">
                      <a:srgbClr val="00589A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산업 </a:t>
            </a:r>
            <a:r>
              <a:rPr lang="ko-KR" altLang="en-US" sz="2800" kern="0" spc="-9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589A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활성화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080772" y="3110840"/>
            <a:ext cx="46805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defRPr/>
            </a:pPr>
            <a:r>
              <a:rPr lang="ko-KR" altLang="en-US" sz="2800" kern="0" spc="-90" dirty="0">
                <a:gradFill>
                  <a:gsLst>
                    <a:gs pos="100000">
                      <a:prstClr val="white">
                        <a:lumMod val="75000"/>
                      </a:prstClr>
                    </a:gs>
                    <a:gs pos="100000">
                      <a:srgbClr val="00589A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미래성장동력 창출</a:t>
            </a:r>
          </a:p>
        </p:txBody>
      </p:sp>
      <p:sp>
        <p:nvSpPr>
          <p:cNvPr id="22" name="모서리가 둥근 직사각형 21"/>
          <p:cNvSpPr/>
          <p:nvPr/>
        </p:nvSpPr>
        <p:spPr>
          <a:xfrm>
            <a:off x="1662050" y="3114673"/>
            <a:ext cx="1329148" cy="449980"/>
          </a:xfrm>
          <a:prstGeom prst="roundRect">
            <a:avLst>
              <a:gd name="adj" fmla="val 0"/>
            </a:avLst>
          </a:prstGeom>
          <a:solidFill>
            <a:srgbClr val="B3D1DF"/>
          </a:solidFill>
          <a:ln w="952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10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06254" y="3068960"/>
            <a:ext cx="148262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 fontAlgn="base">
              <a:spcAft>
                <a:spcPct val="0"/>
              </a:spcAft>
              <a:buClr>
                <a:prstClr val="black">
                  <a:lumMod val="85000"/>
                  <a:lumOff val="15000"/>
                </a:prstClr>
              </a:buClr>
            </a:pPr>
            <a:r>
              <a:rPr kumimoji="1" lang="ko-KR" altLang="en-US" sz="2800" b="1" spc="-40" dirty="0" smtClean="0">
                <a:gradFill>
                  <a:gsLst>
                    <a:gs pos="100000">
                      <a:prstClr val="white"/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전략 </a:t>
            </a:r>
            <a:r>
              <a:rPr kumimoji="1" lang="en-US" altLang="ko-KR" sz="2800" b="1" spc="-40" dirty="0" smtClean="0">
                <a:gradFill>
                  <a:gsLst>
                    <a:gs pos="100000">
                      <a:prstClr val="white"/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I</a:t>
            </a:r>
            <a:endParaRPr kumimoji="1" lang="ko-KR" altLang="en-US" sz="2800" b="1" spc="-40" dirty="0">
              <a:gradFill>
                <a:gsLst>
                  <a:gs pos="100000">
                    <a:prstClr val="white"/>
                  </a:gs>
                  <a:gs pos="100000">
                    <a:srgbClr val="FFFFFF">
                      <a:lumMod val="85000"/>
                      <a:alpha val="0"/>
                    </a:srgbClr>
                  </a:gs>
                </a:gsLst>
                <a:lin ang="108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79751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직사각형 112"/>
          <p:cNvSpPr/>
          <p:nvPr/>
        </p:nvSpPr>
        <p:spPr>
          <a:xfrm>
            <a:off x="476250" y="1619936"/>
            <a:ext cx="8200206" cy="3105208"/>
          </a:xfrm>
          <a:prstGeom prst="rect">
            <a:avLst/>
          </a:prstGeom>
          <a:solidFill>
            <a:srgbClr val="F5F5F5"/>
          </a:solidFill>
          <a:ln w="6350" cap="rnd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14" name="직사각형 113"/>
          <p:cNvSpPr/>
          <p:nvPr/>
        </p:nvSpPr>
        <p:spPr>
          <a:xfrm>
            <a:off x="478160" y="5373216"/>
            <a:ext cx="8198296" cy="1030314"/>
          </a:xfrm>
          <a:prstGeom prst="rect">
            <a:avLst/>
          </a:prstGeom>
          <a:solidFill>
            <a:srgbClr val="F5F5F5"/>
          </a:solidFill>
          <a:ln w="6350" cap="rnd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grpSp>
        <p:nvGrpSpPr>
          <p:cNvPr id="2" name="그룹 240"/>
          <p:cNvGrpSpPr/>
          <p:nvPr/>
        </p:nvGrpSpPr>
        <p:grpSpPr>
          <a:xfrm>
            <a:off x="2317882" y="1160748"/>
            <a:ext cx="6300000" cy="448911"/>
            <a:chOff x="97456" y="1079075"/>
            <a:chExt cx="8939040" cy="669952"/>
          </a:xfrm>
        </p:grpSpPr>
        <p:sp>
          <p:nvSpPr>
            <p:cNvPr id="76" name="직사각형 75"/>
            <p:cNvSpPr/>
            <p:nvPr/>
          </p:nvSpPr>
          <p:spPr bwMode="auto">
            <a:xfrm>
              <a:off x="204627" y="1079075"/>
              <a:ext cx="8734749" cy="549714"/>
            </a:xfrm>
            <a:prstGeom prst="rect">
              <a:avLst/>
            </a:prstGeom>
            <a:gradFill rotWithShape="1">
              <a:gsLst>
                <a:gs pos="833">
                  <a:srgbClr val="FFFFFF">
                    <a:alpha val="0"/>
                  </a:srgbClr>
                </a:gs>
                <a:gs pos="69550">
                  <a:srgbClr val="FFFFFF"/>
                </a:gs>
                <a:gs pos="25000">
                  <a:schemeClr val="bg1"/>
                </a:gs>
                <a:gs pos="100000">
                  <a:srgbClr val="FFFFFF">
                    <a:alpha val="0"/>
                  </a:srgbClr>
                </a:gs>
              </a:gsLst>
              <a:lin ang="21594000" scaled="0"/>
            </a:gradFill>
            <a:ln>
              <a:noFill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>
              <a:bevelT w="0" h="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atinLnBrk="0">
                <a:defRPr/>
              </a:pPr>
              <a:endParaRPr lang="ko-KR" altLang="en-US" kern="0">
                <a:solidFill>
                  <a:srgbClr val="FFFF00"/>
                </a:solidFill>
                <a:latin typeface="HY헤드라인M"/>
                <a:ea typeface="HY헤드라인M"/>
              </a:endParaRPr>
            </a:p>
          </p:txBody>
        </p:sp>
        <p:cxnSp>
          <p:nvCxnSpPr>
            <p:cNvPr id="77" name="직선 연결선 76"/>
            <p:cNvCxnSpPr/>
            <p:nvPr/>
          </p:nvCxnSpPr>
          <p:spPr bwMode="auto">
            <a:xfrm flipH="1">
              <a:off x="378413" y="1132150"/>
              <a:ext cx="8387173" cy="0"/>
            </a:xfrm>
            <a:prstGeom prst="line">
              <a:avLst/>
            </a:prstGeom>
            <a:solidFill>
              <a:srgbClr val="0066FF"/>
            </a:solidFill>
            <a:ln w="9525" cap="flat" cmpd="sng" algn="ctr">
              <a:gradFill>
                <a:gsLst>
                  <a:gs pos="0">
                    <a:srgbClr val="0070C0">
                      <a:alpha val="0"/>
                    </a:srgbClr>
                  </a:gs>
                  <a:gs pos="21000">
                    <a:srgbClr val="0070C0"/>
                  </a:gs>
                  <a:gs pos="79000">
                    <a:srgbClr val="0070C0"/>
                  </a:gs>
                  <a:gs pos="100000">
                    <a:srgbClr val="FFFFFF">
                      <a:lumMod val="85000"/>
                      <a:alpha val="0"/>
                    </a:srgbClr>
                  </a:gs>
                </a:gsLst>
                <a:lin ang="108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직선 연결선 77"/>
            <p:cNvCxnSpPr/>
            <p:nvPr/>
          </p:nvCxnSpPr>
          <p:spPr bwMode="auto">
            <a:xfrm flipH="1">
              <a:off x="378413" y="1692900"/>
              <a:ext cx="8387173" cy="0"/>
            </a:xfrm>
            <a:prstGeom prst="line">
              <a:avLst/>
            </a:prstGeom>
            <a:solidFill>
              <a:srgbClr val="0066FF"/>
            </a:solidFill>
            <a:ln w="9525" cap="flat" cmpd="sng" algn="ctr">
              <a:gradFill>
                <a:gsLst>
                  <a:gs pos="0">
                    <a:srgbClr val="0070C0">
                      <a:alpha val="0"/>
                    </a:srgbClr>
                  </a:gs>
                  <a:gs pos="21000">
                    <a:srgbClr val="0070C0"/>
                  </a:gs>
                  <a:gs pos="79000">
                    <a:srgbClr val="0070C0"/>
                  </a:gs>
                  <a:gs pos="100000">
                    <a:srgbClr val="FFFFFF">
                      <a:lumMod val="85000"/>
                      <a:alpha val="0"/>
                    </a:srgbClr>
                  </a:gs>
                </a:gsLst>
                <a:lin ang="108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9" name="직사각형 78"/>
            <p:cNvSpPr/>
            <p:nvPr/>
          </p:nvSpPr>
          <p:spPr>
            <a:xfrm>
              <a:off x="97456" y="1105974"/>
              <a:ext cx="8939040" cy="64305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2200" b="1" kern="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   정책 협업 및 지원</a:t>
              </a:r>
            </a:p>
          </p:txBody>
        </p:sp>
      </p:grpSp>
      <p:sp>
        <p:nvSpPr>
          <p:cNvPr id="80" name="직사각형 79"/>
          <p:cNvSpPr/>
          <p:nvPr/>
        </p:nvSpPr>
        <p:spPr>
          <a:xfrm>
            <a:off x="2319322" y="4926678"/>
            <a:ext cx="6300000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ko-KR" altLang="en-US" sz="2200" b="1" kern="0" dirty="0" smtClean="0">
                <a:gradFill>
                  <a:gsLst>
                    <a:gs pos="100000">
                      <a:srgbClr val="663300"/>
                    </a:gs>
                    <a:gs pos="0">
                      <a:srgbClr val="996633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rPr>
              <a:t>   </a:t>
            </a:r>
            <a:r>
              <a:rPr lang="ko-KR" altLang="en-US" sz="100" b="1" kern="0" dirty="0" smtClean="0">
                <a:gradFill>
                  <a:gsLst>
                    <a:gs pos="100000">
                      <a:srgbClr val="663300"/>
                    </a:gs>
                    <a:gs pos="0">
                      <a:srgbClr val="996633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rPr>
              <a:t> </a:t>
            </a:r>
            <a:r>
              <a:rPr lang="ko-KR" altLang="en-US" sz="2200" b="1" kern="0" dirty="0" smtClean="0">
                <a:gradFill>
                  <a:gsLst>
                    <a:gs pos="100000">
                      <a:srgbClr val="663300"/>
                    </a:gs>
                    <a:gs pos="0">
                      <a:srgbClr val="996633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rPr>
              <a:t>현안 이슈 해결</a:t>
            </a:r>
          </a:p>
        </p:txBody>
      </p:sp>
      <p:cxnSp>
        <p:nvCxnSpPr>
          <p:cNvPr id="86" name="직선 연결선 85"/>
          <p:cNvCxnSpPr/>
          <p:nvPr/>
        </p:nvCxnSpPr>
        <p:spPr bwMode="auto">
          <a:xfrm flipH="1">
            <a:off x="2503877" y="4958499"/>
            <a:ext cx="5911059" cy="0"/>
          </a:xfrm>
          <a:prstGeom prst="line">
            <a:avLst/>
          </a:prstGeom>
          <a:solidFill>
            <a:srgbClr val="0066FF"/>
          </a:solidFill>
          <a:ln w="9525" cap="flat" cmpd="sng" algn="ctr">
            <a:gradFill>
              <a:gsLst>
                <a:gs pos="0">
                  <a:srgbClr val="996633">
                    <a:alpha val="0"/>
                  </a:srgbClr>
                </a:gs>
                <a:gs pos="21000">
                  <a:schemeClr val="accent6">
                    <a:lumMod val="50000"/>
                  </a:schemeClr>
                </a:gs>
                <a:gs pos="79000">
                  <a:schemeClr val="accent6">
                    <a:lumMod val="50000"/>
                  </a:schemeClr>
                </a:gs>
                <a:gs pos="100000">
                  <a:srgbClr val="FFFFFF">
                    <a:lumMod val="85000"/>
                    <a:alpha val="0"/>
                  </a:srgbClr>
                </a:gs>
              </a:gsLst>
              <a:lin ang="108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직선 연결선 88"/>
          <p:cNvCxnSpPr/>
          <p:nvPr/>
        </p:nvCxnSpPr>
        <p:spPr bwMode="auto">
          <a:xfrm flipH="1">
            <a:off x="2512998" y="5322090"/>
            <a:ext cx="5911059" cy="0"/>
          </a:xfrm>
          <a:prstGeom prst="line">
            <a:avLst/>
          </a:prstGeom>
          <a:solidFill>
            <a:srgbClr val="0066FF"/>
          </a:solidFill>
          <a:ln w="9525" cap="flat" cmpd="sng" algn="ctr">
            <a:gradFill>
              <a:gsLst>
                <a:gs pos="0">
                  <a:srgbClr val="996633">
                    <a:alpha val="0"/>
                  </a:srgbClr>
                </a:gs>
                <a:gs pos="21000">
                  <a:schemeClr val="accent6">
                    <a:lumMod val="50000"/>
                  </a:schemeClr>
                </a:gs>
                <a:gs pos="79000">
                  <a:schemeClr val="accent6">
                    <a:lumMod val="50000"/>
                  </a:schemeClr>
                </a:gs>
                <a:gs pos="100000">
                  <a:srgbClr val="FFFFFF">
                    <a:lumMod val="85000"/>
                    <a:alpha val="0"/>
                  </a:srgbClr>
                </a:gs>
              </a:gsLst>
              <a:lin ang="108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4" name="직선 연결선 123"/>
          <p:cNvCxnSpPr/>
          <p:nvPr/>
        </p:nvCxnSpPr>
        <p:spPr>
          <a:xfrm>
            <a:off x="6124526" y="1620748"/>
            <a:ext cx="2207" cy="3104396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직선 연결선 135"/>
          <p:cNvCxnSpPr/>
          <p:nvPr/>
        </p:nvCxnSpPr>
        <p:spPr>
          <a:xfrm>
            <a:off x="3229728" y="1614782"/>
            <a:ext cx="0" cy="3110362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직선 연결선 194"/>
          <p:cNvCxnSpPr/>
          <p:nvPr/>
        </p:nvCxnSpPr>
        <p:spPr>
          <a:xfrm>
            <a:off x="3229728" y="5373216"/>
            <a:ext cx="0" cy="1022172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 bwMode="auto">
          <a:xfrm>
            <a:off x="478159" y="242257"/>
            <a:ext cx="4334841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00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2014</a:t>
            </a:r>
            <a:r>
              <a:rPr lang="ko-KR" altLang="en-US" sz="300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년도 주요 성과와 평가</a:t>
            </a:r>
          </a:p>
        </p:txBody>
      </p:sp>
      <p:grpSp>
        <p:nvGrpSpPr>
          <p:cNvPr id="3" name="그룹 244"/>
          <p:cNvGrpSpPr/>
          <p:nvPr/>
        </p:nvGrpSpPr>
        <p:grpSpPr>
          <a:xfrm>
            <a:off x="467544" y="1193116"/>
            <a:ext cx="1953923" cy="402989"/>
            <a:chOff x="653751" y="1605435"/>
            <a:chExt cx="3129859" cy="402989"/>
          </a:xfrm>
        </p:grpSpPr>
        <p:sp>
          <p:nvSpPr>
            <p:cNvPr id="93" name="AutoShape 55"/>
            <p:cNvSpPr>
              <a:spLocks noChangeArrowheads="1"/>
            </p:cNvSpPr>
            <p:nvPr/>
          </p:nvSpPr>
          <p:spPr bwMode="auto">
            <a:xfrm>
              <a:off x="653751" y="1605435"/>
              <a:ext cx="3129859" cy="402989"/>
            </a:xfrm>
            <a:prstGeom prst="roundRect">
              <a:avLst>
                <a:gd name="adj" fmla="val 50000"/>
              </a:avLst>
            </a:prstGeom>
            <a:solidFill>
              <a:srgbClr val="3D7AB1"/>
            </a:solidFill>
            <a:ln w="31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2000" b="1">
                <a:solidFill>
                  <a:prstClr val="black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94" name="제목 114"/>
            <p:cNvSpPr txBox="1">
              <a:spLocks/>
            </p:cNvSpPr>
            <p:nvPr/>
          </p:nvSpPr>
          <p:spPr>
            <a:xfrm>
              <a:off x="878262" y="1644995"/>
              <a:ext cx="2654605" cy="314907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2200" b="1" kern="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주요 성과</a:t>
              </a:r>
            </a:p>
          </p:txBody>
        </p:sp>
      </p:grpSp>
      <p:grpSp>
        <p:nvGrpSpPr>
          <p:cNvPr id="4" name="그룹 279"/>
          <p:cNvGrpSpPr/>
          <p:nvPr/>
        </p:nvGrpSpPr>
        <p:grpSpPr>
          <a:xfrm>
            <a:off x="467544" y="4928823"/>
            <a:ext cx="1953923" cy="402989"/>
            <a:chOff x="653751" y="1605435"/>
            <a:chExt cx="3129859" cy="402989"/>
          </a:xfrm>
        </p:grpSpPr>
        <p:sp>
          <p:nvSpPr>
            <p:cNvPr id="96" name="AutoShape 55"/>
            <p:cNvSpPr>
              <a:spLocks noChangeArrowheads="1"/>
            </p:cNvSpPr>
            <p:nvPr/>
          </p:nvSpPr>
          <p:spPr bwMode="auto">
            <a:xfrm>
              <a:off x="653751" y="1605435"/>
              <a:ext cx="3129859" cy="402989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50000"/>
              </a:schemeClr>
            </a:solidFill>
            <a:ln w="31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2000" b="1">
                <a:solidFill>
                  <a:prstClr val="black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98" name="제목 114"/>
            <p:cNvSpPr txBox="1">
              <a:spLocks/>
            </p:cNvSpPr>
            <p:nvPr/>
          </p:nvSpPr>
          <p:spPr>
            <a:xfrm>
              <a:off x="878262" y="1644995"/>
              <a:ext cx="2654605" cy="314907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2200" b="1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보완 사항</a:t>
              </a:r>
              <a:endParaRPr lang="ko-KR" altLang="en-US" sz="2200" b="1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endParaRPr>
            </a:p>
          </p:txBody>
        </p:sp>
      </p:grpSp>
      <p:sp>
        <p:nvSpPr>
          <p:cNvPr id="179" name="직사각형 178"/>
          <p:cNvSpPr/>
          <p:nvPr/>
        </p:nvSpPr>
        <p:spPr>
          <a:xfrm>
            <a:off x="3354555" y="2258452"/>
            <a:ext cx="2772178" cy="240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latinLnBrk="0" hangingPunct="0">
              <a:lnSpc>
                <a:spcPct val="160000"/>
              </a:lnSpc>
              <a:buSzPct val="100000"/>
              <a:defRPr/>
            </a:pPr>
            <a:r>
              <a:rPr lang="en-US" altLang="ko-KR" sz="15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• </a:t>
            </a:r>
            <a:r>
              <a:rPr lang="ko-KR" altLang="en-US" sz="15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시청자 미디어 센터 확대 </a:t>
            </a:r>
            <a:endParaRPr lang="en-US" altLang="ko-KR" sz="1500" kern="0" dirty="0" smtClean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  <a:p>
            <a:pPr defTabSz="1330325" eaLnBrk="0" latinLnBrk="0" hangingPunct="0">
              <a:lnSpc>
                <a:spcPct val="160000"/>
              </a:lnSpc>
              <a:buSzPct val="100000"/>
              <a:defRPr/>
            </a:pPr>
            <a:endParaRPr lang="en-US" altLang="ko-KR" sz="2000" kern="0" dirty="0" smtClean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  <a:p>
            <a:pPr defTabSz="1330325" eaLnBrk="0" latinLnBrk="0" hangingPunct="0">
              <a:lnSpc>
                <a:spcPct val="160000"/>
              </a:lnSpc>
              <a:buSzPct val="100000"/>
              <a:defRPr/>
            </a:pPr>
            <a:endParaRPr lang="en-US" altLang="ko-KR" sz="1500" kern="0" dirty="0" smtClean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  <a:p>
            <a:pPr defTabSz="1330325" eaLnBrk="0" latinLnBrk="0" hangingPunct="0">
              <a:lnSpc>
                <a:spcPct val="160000"/>
              </a:lnSpc>
              <a:buSzPct val="100000"/>
              <a:defRPr/>
            </a:pPr>
            <a:endParaRPr lang="en-US" altLang="ko-KR" sz="1200" kern="0" dirty="0" smtClean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  <a:p>
            <a:pPr defTabSz="1330325" eaLnBrk="0" latinLnBrk="0" hangingPunct="0">
              <a:lnSpc>
                <a:spcPct val="160000"/>
              </a:lnSpc>
              <a:buSzPct val="100000"/>
              <a:defRPr/>
            </a:pPr>
            <a:r>
              <a:rPr lang="en-US" altLang="ko-KR" sz="15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• </a:t>
            </a:r>
            <a:r>
              <a:rPr lang="en-US" altLang="ko-KR" sz="2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en-US" altLang="ko-KR" sz="15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UHD </a:t>
            </a:r>
            <a:r>
              <a:rPr lang="ko-KR" altLang="en-US" sz="15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유료방송 </a:t>
            </a:r>
            <a:r>
              <a:rPr lang="ko-KR" altLang="en-US" sz="15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상용화</a:t>
            </a:r>
            <a:endParaRPr lang="en-US" altLang="ko-KR" sz="100" kern="0" dirty="0" smtClean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  <a:p>
            <a:pPr defTabSz="1330325" eaLnBrk="0" latinLnBrk="0" hangingPunct="0">
              <a:lnSpc>
                <a:spcPct val="160000"/>
              </a:lnSpc>
              <a:buSzPct val="100000"/>
              <a:defRPr/>
            </a:pPr>
            <a:r>
              <a:rPr lang="en-US" altLang="ko-KR" sz="15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• </a:t>
            </a:r>
            <a:r>
              <a:rPr lang="en-US" altLang="ko-KR" sz="1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sz="15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애니메이션 </a:t>
            </a:r>
            <a:r>
              <a:rPr lang="ko-KR" altLang="en-US" sz="15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캐릭터 광고 </a:t>
            </a:r>
            <a:r>
              <a:rPr lang="ko-KR" altLang="en-US" sz="15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허용</a:t>
            </a:r>
            <a:endParaRPr lang="en-US" altLang="ko-KR" sz="1500" kern="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80" name="직사각형 179"/>
          <p:cNvSpPr/>
          <p:nvPr/>
        </p:nvSpPr>
        <p:spPr>
          <a:xfrm>
            <a:off x="6253627" y="2281870"/>
            <a:ext cx="2501528" cy="2377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latinLnBrk="0" hangingPunct="0">
              <a:lnSpc>
                <a:spcPct val="150000"/>
              </a:lnSpc>
              <a:buSzPct val="100000"/>
              <a:defRPr/>
            </a:pPr>
            <a:r>
              <a:rPr lang="en-US" altLang="ko-KR" sz="15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•</a:t>
            </a:r>
            <a:r>
              <a:rPr lang="en-US" altLang="ko-KR" sz="11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sz="15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방송채널 해외 송출</a:t>
            </a:r>
            <a:endParaRPr lang="en-US" altLang="ko-KR" sz="1500" kern="0" dirty="0" smtClean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  <a:p>
            <a:pPr defTabSz="1330325" eaLnBrk="0" latinLnBrk="0" hangingPunct="0">
              <a:lnSpc>
                <a:spcPct val="150000"/>
              </a:lnSpc>
              <a:buSzPct val="100000"/>
              <a:defRPr/>
            </a:pPr>
            <a:endParaRPr lang="en-US" altLang="ko-KR" sz="2000" kern="0" dirty="0" smtClean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  <a:p>
            <a:pPr defTabSz="1330325" eaLnBrk="0" latinLnBrk="0" hangingPunct="0">
              <a:lnSpc>
                <a:spcPct val="150000"/>
              </a:lnSpc>
              <a:buSzPct val="100000"/>
              <a:defRPr/>
            </a:pPr>
            <a:endParaRPr lang="en-US" altLang="ko-KR" sz="1500" kern="0" dirty="0" smtClean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  <a:p>
            <a:pPr defTabSz="1330325" eaLnBrk="0" latinLnBrk="0" hangingPunct="0">
              <a:lnSpc>
                <a:spcPct val="150000"/>
              </a:lnSpc>
              <a:buSzPct val="100000"/>
              <a:defRPr/>
            </a:pPr>
            <a:endParaRPr lang="en-US" altLang="ko-KR" sz="500" kern="0" dirty="0" smtClean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  <a:p>
            <a:pPr defTabSz="1330325" eaLnBrk="0" latinLnBrk="0" hangingPunct="0">
              <a:lnSpc>
                <a:spcPct val="150000"/>
              </a:lnSpc>
              <a:buSzPct val="100000"/>
              <a:defRPr/>
            </a:pPr>
            <a:endParaRPr lang="en-US" altLang="ko-KR" sz="1200" kern="0" dirty="0" smtClean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  <a:p>
            <a:pPr defTabSz="1330325" eaLnBrk="0" latinLnBrk="0" hangingPunct="0">
              <a:lnSpc>
                <a:spcPct val="150000"/>
              </a:lnSpc>
              <a:buSzPct val="100000"/>
              <a:defRPr/>
            </a:pPr>
            <a:endParaRPr lang="en-US" altLang="ko-KR" sz="1500" kern="0" dirty="0" smtClean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  <a:p>
            <a:pPr defTabSz="1330325" eaLnBrk="0" latinLnBrk="0" hangingPunct="0">
              <a:lnSpc>
                <a:spcPct val="150000"/>
              </a:lnSpc>
              <a:buSzPct val="100000"/>
              <a:defRPr/>
            </a:pPr>
            <a:r>
              <a:rPr lang="en-US" altLang="ko-KR" sz="15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• </a:t>
            </a:r>
            <a:r>
              <a:rPr lang="ko-KR" altLang="en-US" sz="15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한</a:t>
            </a:r>
            <a:r>
              <a:rPr lang="en-US" altLang="ko-KR" sz="15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‧</a:t>
            </a:r>
            <a:r>
              <a:rPr lang="ko-KR" altLang="en-US" sz="15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영</a:t>
            </a:r>
            <a:r>
              <a:rPr lang="en-US" altLang="ko-KR" sz="15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,</a:t>
            </a:r>
            <a:r>
              <a:rPr lang="en-US" altLang="ko-KR" sz="9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sz="15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한</a:t>
            </a:r>
            <a:r>
              <a:rPr lang="en-US" altLang="ko-KR" sz="15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‧</a:t>
            </a:r>
            <a:r>
              <a:rPr lang="ko-KR" altLang="en-US" sz="15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아세안 </a:t>
            </a:r>
            <a:r>
              <a:rPr lang="ko-KR" altLang="en-US" sz="1500" kern="0" dirty="0" err="1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쇼케이스</a:t>
            </a:r>
            <a:endParaRPr lang="en-US" altLang="ko-KR" sz="1500" kern="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grpSp>
        <p:nvGrpSpPr>
          <p:cNvPr id="9" name="그룹 383"/>
          <p:cNvGrpSpPr/>
          <p:nvPr/>
        </p:nvGrpSpPr>
        <p:grpSpPr>
          <a:xfrm>
            <a:off x="3889558" y="3327118"/>
            <a:ext cx="1582542" cy="382657"/>
            <a:chOff x="1043608" y="5570077"/>
            <a:chExt cx="2503561" cy="595225"/>
          </a:xfrm>
        </p:grpSpPr>
        <p:sp>
          <p:nvSpPr>
            <p:cNvPr id="185" name="직사각형 184"/>
            <p:cNvSpPr/>
            <p:nvPr/>
          </p:nvSpPr>
          <p:spPr>
            <a:xfrm>
              <a:off x="1043608" y="5805263"/>
              <a:ext cx="2503561" cy="360039"/>
            </a:xfrm>
            <a:prstGeom prst="rect">
              <a:avLst/>
            </a:prstGeom>
            <a:solidFill>
              <a:srgbClr val="236A8D"/>
            </a:solidFill>
            <a:ln w="15875" cap="rnd">
              <a:noFill/>
              <a:tailEnd type="none"/>
            </a:ln>
            <a:effectLst>
              <a:innerShdw blurRad="63500">
                <a:schemeClr val="tx2">
                  <a:lumMod val="75000"/>
                  <a:alpha val="73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86" name="사다리꼴 185"/>
            <p:cNvSpPr/>
            <p:nvPr/>
          </p:nvSpPr>
          <p:spPr>
            <a:xfrm>
              <a:off x="1043608" y="5570077"/>
              <a:ext cx="2503561" cy="231660"/>
            </a:xfrm>
            <a:prstGeom prst="trapezoid">
              <a:avLst>
                <a:gd name="adj" fmla="val 64961"/>
              </a:avLst>
            </a:prstGeom>
            <a:solidFill>
              <a:schemeClr val="bg1">
                <a:lumMod val="95000"/>
              </a:schemeClr>
            </a:solidFill>
            <a:ln w="6350" cap="rnd">
              <a:solidFill>
                <a:schemeClr val="bg1">
                  <a:lumMod val="85000"/>
                </a:schemeClr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900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그룹 432"/>
          <p:cNvGrpSpPr/>
          <p:nvPr/>
        </p:nvGrpSpPr>
        <p:grpSpPr>
          <a:xfrm>
            <a:off x="4099860" y="3298507"/>
            <a:ext cx="259995" cy="137814"/>
            <a:chOff x="2967011" y="8254663"/>
            <a:chExt cx="289840" cy="335238"/>
          </a:xfrm>
        </p:grpSpPr>
        <p:sp>
          <p:nvSpPr>
            <p:cNvPr id="188" name="Rectangle 29"/>
            <p:cNvSpPr>
              <a:spLocks noChangeArrowheads="1"/>
            </p:cNvSpPr>
            <p:nvPr/>
          </p:nvSpPr>
          <p:spPr bwMode="auto">
            <a:xfrm rot="10800000">
              <a:off x="2967011" y="8254663"/>
              <a:ext cx="289840" cy="335238"/>
            </a:xfrm>
            <a:prstGeom prst="rect">
              <a:avLst/>
            </a:prstGeom>
            <a:gradFill rotWithShape="1">
              <a:gsLst>
                <a:gs pos="100000">
                  <a:schemeClr val="tx1">
                    <a:lumMod val="75000"/>
                    <a:lumOff val="25000"/>
                  </a:schemeClr>
                </a:gs>
                <a:gs pos="0">
                  <a:schemeClr val="tx1">
                    <a:lumMod val="75000"/>
                    <a:lumOff val="25000"/>
                  </a:schemeClr>
                </a:gs>
                <a:gs pos="51000">
                  <a:schemeClr val="tx1">
                    <a:lumMod val="50000"/>
                    <a:lumOff val="50000"/>
                  </a:schemeClr>
                </a:gs>
                <a:gs pos="45000">
                  <a:schemeClr val="tx1">
                    <a:lumMod val="75000"/>
                    <a:lumOff val="25000"/>
                  </a:schemeClr>
                </a:gs>
              </a:gsLst>
              <a:lin ang="10800000" scaled="0"/>
            </a:gradFill>
            <a:ln>
              <a:noFill/>
            </a:ln>
            <a:effectLst>
              <a:reflection blurRad="6350" stA="32000" endPos="9000" dir="5400000" sy="-100000" algn="bl" rotWithShape="0"/>
            </a:effectLst>
            <a:ex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89" name="직사각형 188"/>
            <p:cNvSpPr/>
            <p:nvPr/>
          </p:nvSpPr>
          <p:spPr>
            <a:xfrm>
              <a:off x="3100469" y="8254663"/>
              <a:ext cx="51027" cy="335238"/>
            </a:xfrm>
            <a:prstGeom prst="rect">
              <a:avLst/>
            </a:prstGeom>
            <a:gradFill>
              <a:gsLst>
                <a:gs pos="0">
                  <a:srgbClr val="3E7898">
                    <a:tint val="66000"/>
                    <a:satMod val="160000"/>
                    <a:alpha val="0"/>
                  </a:srgbClr>
                </a:gs>
                <a:gs pos="50000">
                  <a:srgbClr val="FFFFFF">
                    <a:alpha val="73000"/>
                  </a:srgbClr>
                </a:gs>
                <a:gs pos="100000">
                  <a:srgbClr val="3E7898">
                    <a:tint val="23500"/>
                    <a:satMod val="160000"/>
                    <a:alpha val="0"/>
                  </a:srgbClr>
                </a:gs>
              </a:gsLst>
              <a:lin ang="0" scaled="0"/>
            </a:gradFill>
            <a:ln w="15875" cap="rnd" cmpd="sng" algn="ctr">
              <a:noFill/>
              <a:prstDash val="solid"/>
              <a:tailEnd type="none"/>
            </a:ln>
            <a:effectLst/>
          </p:spPr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latinLnBrk="0">
                <a:defRPr/>
              </a:pPr>
              <a:endParaRPr lang="ko-KR" altLang="en-US" kern="0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그룹 435"/>
          <p:cNvGrpSpPr/>
          <p:nvPr/>
        </p:nvGrpSpPr>
        <p:grpSpPr>
          <a:xfrm>
            <a:off x="4564612" y="3177496"/>
            <a:ext cx="259995" cy="257715"/>
            <a:chOff x="2967011" y="8254663"/>
            <a:chExt cx="289840" cy="335238"/>
          </a:xfrm>
        </p:grpSpPr>
        <p:sp>
          <p:nvSpPr>
            <p:cNvPr id="192" name="Rectangle 29"/>
            <p:cNvSpPr>
              <a:spLocks noChangeArrowheads="1"/>
            </p:cNvSpPr>
            <p:nvPr/>
          </p:nvSpPr>
          <p:spPr bwMode="auto">
            <a:xfrm rot="10800000">
              <a:off x="2967011" y="8254663"/>
              <a:ext cx="289840" cy="335238"/>
            </a:xfrm>
            <a:prstGeom prst="rect">
              <a:avLst/>
            </a:prstGeom>
            <a:gradFill rotWithShape="1">
              <a:gsLst>
                <a:gs pos="100000">
                  <a:schemeClr val="tx1">
                    <a:lumMod val="75000"/>
                    <a:lumOff val="25000"/>
                  </a:schemeClr>
                </a:gs>
                <a:gs pos="0">
                  <a:schemeClr val="tx1">
                    <a:lumMod val="75000"/>
                    <a:lumOff val="25000"/>
                  </a:schemeClr>
                </a:gs>
                <a:gs pos="51000">
                  <a:schemeClr val="tx1">
                    <a:lumMod val="50000"/>
                    <a:lumOff val="50000"/>
                  </a:schemeClr>
                </a:gs>
                <a:gs pos="45000">
                  <a:schemeClr val="tx1">
                    <a:lumMod val="75000"/>
                    <a:lumOff val="25000"/>
                  </a:schemeClr>
                </a:gs>
              </a:gsLst>
              <a:lin ang="10800000" scaled="0"/>
            </a:gradFill>
            <a:ln>
              <a:noFill/>
            </a:ln>
            <a:effectLst>
              <a:reflection blurRad="6350" stA="32000" endPos="9000" dir="5400000" sy="-100000" algn="bl" rotWithShape="0"/>
            </a:effectLst>
            <a:ex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93" name="직사각형 192"/>
            <p:cNvSpPr/>
            <p:nvPr/>
          </p:nvSpPr>
          <p:spPr>
            <a:xfrm>
              <a:off x="3100469" y="8254663"/>
              <a:ext cx="51027" cy="335238"/>
            </a:xfrm>
            <a:prstGeom prst="rect">
              <a:avLst/>
            </a:prstGeom>
            <a:gradFill>
              <a:gsLst>
                <a:gs pos="0">
                  <a:srgbClr val="3E7898">
                    <a:tint val="66000"/>
                    <a:satMod val="160000"/>
                    <a:alpha val="0"/>
                  </a:srgbClr>
                </a:gs>
                <a:gs pos="50000">
                  <a:srgbClr val="FFFFFF">
                    <a:alpha val="73000"/>
                  </a:srgbClr>
                </a:gs>
                <a:gs pos="100000">
                  <a:srgbClr val="3E7898">
                    <a:tint val="23500"/>
                    <a:satMod val="160000"/>
                    <a:alpha val="0"/>
                  </a:srgbClr>
                </a:gs>
              </a:gsLst>
              <a:lin ang="0" scaled="0"/>
            </a:gradFill>
            <a:ln w="15875" cap="rnd" cmpd="sng" algn="ctr">
              <a:noFill/>
              <a:prstDash val="solid"/>
              <a:tailEnd type="none"/>
            </a:ln>
            <a:effectLst/>
          </p:spPr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latinLnBrk="0">
                <a:defRPr/>
              </a:pPr>
              <a:endParaRPr lang="ko-KR" altLang="en-US" kern="0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그룹 193"/>
          <p:cNvGrpSpPr/>
          <p:nvPr/>
        </p:nvGrpSpPr>
        <p:grpSpPr>
          <a:xfrm>
            <a:off x="5013739" y="2928300"/>
            <a:ext cx="259995" cy="507712"/>
            <a:chOff x="5783297" y="3324264"/>
            <a:chExt cx="259995" cy="256713"/>
          </a:xfrm>
        </p:grpSpPr>
        <p:sp>
          <p:nvSpPr>
            <p:cNvPr id="196" name="Rectangle 29"/>
            <p:cNvSpPr>
              <a:spLocks noChangeArrowheads="1"/>
            </p:cNvSpPr>
            <p:nvPr/>
          </p:nvSpPr>
          <p:spPr bwMode="auto">
            <a:xfrm rot="10800000">
              <a:off x="5783297" y="3324264"/>
              <a:ext cx="259995" cy="252000"/>
            </a:xfrm>
            <a:prstGeom prst="rect">
              <a:avLst/>
            </a:prstGeom>
            <a:gradFill rotWithShape="1">
              <a:gsLst>
                <a:gs pos="100000">
                  <a:srgbClr val="0070C0"/>
                </a:gs>
                <a:gs pos="0">
                  <a:schemeClr val="accent1">
                    <a:lumMod val="75000"/>
                  </a:schemeClr>
                </a:gs>
                <a:gs pos="51000">
                  <a:srgbClr val="0070C0"/>
                </a:gs>
                <a:gs pos="45000">
                  <a:schemeClr val="accent1">
                    <a:lumMod val="75000"/>
                  </a:schemeClr>
                </a:gs>
              </a:gsLst>
              <a:lin ang="10800000" scaled="0"/>
            </a:gradFill>
            <a:ln>
              <a:noFill/>
            </a:ln>
            <a:effectLst>
              <a:reflection blurRad="6350" stA="32000" endPos="9000" dir="5400000" sy="-100000" algn="bl" rotWithShape="0"/>
            </a:effectLst>
            <a:ex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98" name="직사각형 197"/>
            <p:cNvSpPr/>
            <p:nvPr/>
          </p:nvSpPr>
          <p:spPr>
            <a:xfrm>
              <a:off x="5900744" y="3328977"/>
              <a:ext cx="45773" cy="252000"/>
            </a:xfrm>
            <a:prstGeom prst="rect">
              <a:avLst/>
            </a:prstGeom>
            <a:gradFill>
              <a:gsLst>
                <a:gs pos="0">
                  <a:srgbClr val="3E7898">
                    <a:tint val="66000"/>
                    <a:satMod val="160000"/>
                    <a:alpha val="0"/>
                  </a:srgbClr>
                </a:gs>
                <a:gs pos="50000">
                  <a:srgbClr val="FFFFFF">
                    <a:alpha val="73000"/>
                  </a:srgbClr>
                </a:gs>
                <a:gs pos="100000">
                  <a:srgbClr val="3E7898">
                    <a:tint val="23500"/>
                    <a:satMod val="160000"/>
                    <a:alpha val="0"/>
                  </a:srgbClr>
                </a:gs>
              </a:gsLst>
              <a:lin ang="0" scaled="0"/>
            </a:gradFill>
            <a:ln w="15875" cap="rnd" cmpd="sng" algn="ctr">
              <a:noFill/>
              <a:prstDash val="solid"/>
              <a:tailEnd type="none"/>
            </a:ln>
            <a:effectLst/>
          </p:spPr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latinLnBrk="0">
                <a:defRPr/>
              </a:pPr>
              <a:endParaRPr lang="ko-KR" altLang="en-US" kern="0">
                <a:solidFill>
                  <a:prstClr val="white"/>
                </a:solidFill>
              </a:endParaRPr>
            </a:p>
          </p:txBody>
        </p:sp>
      </p:grpSp>
      <p:sp>
        <p:nvSpPr>
          <p:cNvPr id="199" name="모서리가 둥근 직사각형 198"/>
          <p:cNvSpPr/>
          <p:nvPr/>
        </p:nvSpPr>
        <p:spPr>
          <a:xfrm>
            <a:off x="4004094" y="3118349"/>
            <a:ext cx="429089" cy="195382"/>
          </a:xfrm>
          <a:prstGeom prst="roundRect">
            <a:avLst>
              <a:gd name="adj" fmla="val 10193"/>
            </a:avLst>
          </a:prstGeom>
        </p:spPr>
        <p:txBody>
          <a:bodyPr wrap="squar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300"/>
              </a:spcAft>
              <a:buClr>
                <a:srgbClr val="4F81BD">
                  <a:lumMod val="75000"/>
                </a:srgbClr>
              </a:buClr>
            </a:pPr>
            <a:r>
              <a:rPr lang="en-US" altLang="ko-KR" sz="1200" b="1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21594000" scaled="0"/>
                </a:gradFill>
                <a:latin typeface="-윤고딕330" pitchFamily="18" charset="-127"/>
                <a:ea typeface="-윤고딕330" pitchFamily="18" charset="-127"/>
              </a:rPr>
              <a:t>1</a:t>
            </a:r>
            <a:r>
              <a:rPr lang="ko-KR" altLang="en-US" sz="1200" b="1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21594000" scaled="0"/>
                </a:gradFill>
                <a:latin typeface="-윤고딕330" pitchFamily="18" charset="-127"/>
                <a:ea typeface="-윤고딕330" pitchFamily="18" charset="-127"/>
              </a:rPr>
              <a:t>개소</a:t>
            </a:r>
            <a:endParaRPr lang="ko-KR" altLang="en-US" sz="1200" b="1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prstClr val="black">
                      <a:lumMod val="85000"/>
                      <a:lumOff val="15000"/>
                    </a:prstClr>
                  </a:gs>
                </a:gsLst>
                <a:lin ang="21594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202" name="모서리가 둥근 직사각형 201"/>
          <p:cNvSpPr/>
          <p:nvPr/>
        </p:nvSpPr>
        <p:spPr>
          <a:xfrm>
            <a:off x="4498492" y="2974333"/>
            <a:ext cx="429089" cy="195382"/>
          </a:xfrm>
          <a:prstGeom prst="roundRect">
            <a:avLst>
              <a:gd name="adj" fmla="val 10193"/>
            </a:avLst>
          </a:prstGeom>
        </p:spPr>
        <p:txBody>
          <a:bodyPr wrap="squar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300"/>
              </a:spcAft>
              <a:buClr>
                <a:srgbClr val="4F81BD">
                  <a:lumMod val="75000"/>
                </a:srgbClr>
              </a:buClr>
            </a:pPr>
            <a:r>
              <a:rPr lang="en-US" altLang="ko-KR" sz="1200" b="1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21594000" scaled="0"/>
                </a:gradFill>
                <a:latin typeface="-윤고딕330" pitchFamily="18" charset="-127"/>
                <a:ea typeface="-윤고딕330" pitchFamily="18" charset="-127"/>
              </a:rPr>
              <a:t>2</a:t>
            </a:r>
            <a:r>
              <a:rPr lang="ko-KR" altLang="en-US" sz="1200" b="1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21594000" scaled="0"/>
                </a:gradFill>
                <a:latin typeface="-윤고딕330" pitchFamily="18" charset="-127"/>
                <a:ea typeface="-윤고딕330" pitchFamily="18" charset="-127"/>
              </a:rPr>
              <a:t>개소</a:t>
            </a:r>
            <a:endParaRPr lang="ko-KR" altLang="en-US" sz="1200" b="1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prstClr val="black">
                      <a:lumMod val="85000"/>
                      <a:lumOff val="15000"/>
                    </a:prstClr>
                  </a:gs>
                </a:gsLst>
                <a:lin ang="21594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203" name="모서리가 둥근 직사각형 202"/>
          <p:cNvSpPr/>
          <p:nvPr/>
        </p:nvSpPr>
        <p:spPr>
          <a:xfrm>
            <a:off x="4869544" y="2701663"/>
            <a:ext cx="575350" cy="227945"/>
          </a:xfrm>
          <a:prstGeom prst="roundRect">
            <a:avLst>
              <a:gd name="adj" fmla="val 10193"/>
            </a:avLst>
          </a:prstGeom>
        </p:spPr>
        <p:txBody>
          <a:bodyPr wrap="squar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300"/>
              </a:spcAft>
              <a:buClr>
                <a:srgbClr val="4F81BD">
                  <a:lumMod val="75000"/>
                </a:srgbClr>
              </a:buClr>
            </a:pPr>
            <a:r>
              <a:rPr lang="en-US" altLang="ko-KR" sz="1400" kern="0" dirty="0" smtClean="0">
                <a:gradFill>
                  <a:gsLst>
                    <a:gs pos="100000">
                      <a:srgbClr val="006699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5</a:t>
            </a:r>
            <a:r>
              <a:rPr lang="ko-KR" altLang="en-US" sz="1400" kern="0" dirty="0" smtClean="0">
                <a:gradFill>
                  <a:gsLst>
                    <a:gs pos="100000">
                      <a:srgbClr val="006699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개소</a:t>
            </a:r>
            <a:endParaRPr lang="ko-KR" altLang="en-US" sz="1400" kern="0" dirty="0">
              <a:gradFill>
                <a:gsLst>
                  <a:gs pos="100000">
                    <a:srgbClr val="006699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40" pitchFamily="18" charset="-127"/>
              <a:ea typeface="-윤고딕340" pitchFamily="18" charset="-127"/>
            </a:endParaRPr>
          </a:p>
        </p:txBody>
      </p:sp>
      <p:grpSp>
        <p:nvGrpSpPr>
          <p:cNvPr id="13" name="그룹 391"/>
          <p:cNvGrpSpPr/>
          <p:nvPr/>
        </p:nvGrpSpPr>
        <p:grpSpPr>
          <a:xfrm>
            <a:off x="3934003" y="3437180"/>
            <a:ext cx="1484805" cy="308599"/>
            <a:chOff x="4898589" y="3206748"/>
            <a:chExt cx="1484805" cy="308599"/>
          </a:xfrm>
        </p:grpSpPr>
        <p:sp>
          <p:nvSpPr>
            <p:cNvPr id="205" name="제목 114"/>
            <p:cNvSpPr txBox="1">
              <a:spLocks/>
            </p:cNvSpPr>
            <p:nvPr/>
          </p:nvSpPr>
          <p:spPr>
            <a:xfrm>
              <a:off x="4898589" y="3206748"/>
              <a:ext cx="557678" cy="302249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wrap="none" lIns="0" tIns="0" rIns="0" bIns="0" anchor="ctr" anchorCtr="0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latinLnBrk="0" hangingPunct="0">
                <a:defRPr/>
              </a:pPr>
              <a:r>
                <a:rPr lang="en-US" altLang="ko-KR" sz="1200" kern="0" spc="-100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’</a:t>
              </a:r>
              <a:r>
                <a:rPr lang="en-US" altLang="ko-KR" sz="1200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05</a:t>
              </a:r>
              <a:endParaRPr lang="ko-KR" altLang="en-US" sz="120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endParaRPr>
            </a:p>
          </p:txBody>
        </p:sp>
        <p:sp>
          <p:nvSpPr>
            <p:cNvPr id="206" name="제목 114"/>
            <p:cNvSpPr txBox="1">
              <a:spLocks/>
            </p:cNvSpPr>
            <p:nvPr/>
          </p:nvSpPr>
          <p:spPr>
            <a:xfrm>
              <a:off x="5380418" y="3213098"/>
              <a:ext cx="557678" cy="302249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wrap="none" lIns="0" tIns="0" rIns="0" bIns="0" anchor="ctr" anchorCtr="0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latinLnBrk="0" hangingPunct="0">
                <a:defRPr/>
              </a:pPr>
              <a:r>
                <a:rPr lang="en-US" altLang="ko-KR" sz="1200" kern="0" spc="-100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’</a:t>
              </a:r>
              <a:r>
                <a:rPr lang="en-US" altLang="ko-KR" sz="1200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07</a:t>
              </a:r>
              <a:endParaRPr lang="ko-KR" altLang="en-US" sz="120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endParaRPr>
            </a:p>
          </p:txBody>
        </p:sp>
        <p:sp>
          <p:nvSpPr>
            <p:cNvPr id="207" name="제목 114"/>
            <p:cNvSpPr txBox="1">
              <a:spLocks/>
            </p:cNvSpPr>
            <p:nvPr/>
          </p:nvSpPr>
          <p:spPr>
            <a:xfrm>
              <a:off x="5825716" y="3212133"/>
              <a:ext cx="557678" cy="302249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wrap="none" lIns="0" tIns="0" rIns="0" bIns="0" anchor="ctr" anchorCtr="0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latinLnBrk="0" hangingPunct="0">
                <a:defRPr/>
              </a:pPr>
              <a:r>
                <a:rPr lang="en-US" altLang="ko-KR" sz="1200" kern="0" spc="-100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’</a:t>
              </a:r>
              <a:r>
                <a:rPr lang="en-US" altLang="ko-KR" sz="1200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14</a:t>
              </a:r>
              <a:endParaRPr lang="ko-KR" altLang="en-US" sz="120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endParaRPr>
            </a:p>
          </p:txBody>
        </p:sp>
      </p:grpSp>
      <p:sp>
        <p:nvSpPr>
          <p:cNvPr id="208" name="TextBox 207"/>
          <p:cNvSpPr txBox="1"/>
          <p:nvPr/>
        </p:nvSpPr>
        <p:spPr>
          <a:xfrm>
            <a:off x="6925386" y="3433742"/>
            <a:ext cx="1260140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13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공익채널</a:t>
            </a:r>
            <a:r>
              <a:rPr lang="ko-KR" altLang="en-US" sz="1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sz="13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편성</a:t>
            </a:r>
            <a:endParaRPr lang="en-US" altLang="ko-KR" sz="1300" kern="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en-US" altLang="ko-KR" sz="6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en-US" altLang="ko-KR" sz="13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1</a:t>
            </a:r>
            <a:r>
              <a:rPr lang="en-US" altLang="ko-KR" sz="10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,</a:t>
            </a:r>
            <a:r>
              <a:rPr lang="en-US" altLang="ko-KR" sz="13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100</a:t>
            </a:r>
            <a:r>
              <a:rPr lang="ko-KR" altLang="en-US" sz="13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만</a:t>
            </a:r>
            <a:r>
              <a:rPr lang="ko-KR" altLang="en-US" sz="11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sz="13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가구</a:t>
            </a:r>
          </a:p>
        </p:txBody>
      </p:sp>
      <p:sp>
        <p:nvSpPr>
          <p:cNvPr id="210" name="TextBox 209"/>
          <p:cNvSpPr txBox="1"/>
          <p:nvPr/>
        </p:nvSpPr>
        <p:spPr>
          <a:xfrm>
            <a:off x="604283" y="3391716"/>
            <a:ext cx="2618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ko-KR" sz="15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• </a:t>
            </a:r>
            <a:r>
              <a:rPr lang="en-US" altLang="ko-KR" sz="15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PP </a:t>
            </a:r>
            <a:r>
              <a:rPr lang="ko-KR" altLang="en-US" sz="15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산업 발전 전략</a:t>
            </a:r>
            <a:endParaRPr lang="en-US" altLang="ko-KR" sz="1000" kern="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  <a:p>
            <a:pPr>
              <a:lnSpc>
                <a:spcPct val="160000"/>
              </a:lnSpc>
            </a:pPr>
            <a:r>
              <a:rPr lang="en-US" altLang="ko-KR" sz="15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• </a:t>
            </a:r>
            <a:r>
              <a:rPr lang="en-US" altLang="ko-KR" sz="1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sz="15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방송 광고 </a:t>
            </a:r>
            <a:r>
              <a:rPr lang="ko-KR" altLang="en-US" sz="15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규제 개선</a:t>
            </a:r>
            <a:r>
              <a:rPr lang="en-US" altLang="ko-KR" sz="15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(</a:t>
            </a:r>
            <a:r>
              <a:rPr lang="ko-KR" altLang="en-US" sz="15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안</a:t>
            </a:r>
            <a:r>
              <a:rPr lang="en-US" altLang="ko-KR" sz="15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)</a:t>
            </a:r>
          </a:p>
          <a:p>
            <a:pPr>
              <a:lnSpc>
                <a:spcPct val="160000"/>
              </a:lnSpc>
            </a:pPr>
            <a:r>
              <a:rPr lang="en-US" altLang="ko-KR" sz="15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• </a:t>
            </a:r>
            <a:r>
              <a:rPr lang="en-US" altLang="ko-KR" sz="2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sz="15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스마트</a:t>
            </a:r>
            <a:r>
              <a:rPr lang="ko-KR" altLang="en-US" sz="10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sz="15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미디어</a:t>
            </a:r>
            <a:r>
              <a:rPr lang="ko-KR" altLang="en-US" sz="10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sz="15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산업</a:t>
            </a:r>
            <a:r>
              <a:rPr lang="ko-KR" altLang="en-US" sz="10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sz="15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육성</a:t>
            </a:r>
            <a:r>
              <a:rPr lang="ko-KR" altLang="en-US" sz="10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sz="15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계획</a:t>
            </a:r>
            <a:endParaRPr lang="en-US" altLang="ko-KR" sz="1500" kern="0" spc="9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217" name="TextBox 216"/>
          <p:cNvSpPr txBox="1"/>
          <p:nvPr/>
        </p:nvSpPr>
        <p:spPr>
          <a:xfrm>
            <a:off x="5317960" y="2684411"/>
            <a:ext cx="5861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(</a:t>
            </a:r>
            <a:r>
              <a:rPr lang="ko-KR" altLang="en-US" sz="105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누계</a:t>
            </a:r>
            <a:r>
              <a:rPr lang="en-US" altLang="ko-KR" sz="105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)</a:t>
            </a:r>
            <a:endParaRPr lang="ko-KR" altLang="en-US" sz="1050" kern="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pic>
        <p:nvPicPr>
          <p:cNvPr id="218" name="그림 21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549" y="2841047"/>
            <a:ext cx="695739" cy="358540"/>
          </a:xfrm>
          <a:prstGeom prst="rect">
            <a:avLst/>
          </a:prstGeom>
        </p:spPr>
      </p:pic>
      <p:pic>
        <p:nvPicPr>
          <p:cNvPr id="219" name="그림 2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860" y="2847523"/>
            <a:ext cx="603085" cy="410294"/>
          </a:xfrm>
          <a:prstGeom prst="rect">
            <a:avLst/>
          </a:prstGeom>
        </p:spPr>
      </p:pic>
      <p:sp>
        <p:nvSpPr>
          <p:cNvPr id="220" name="아래쪽 화살표 219"/>
          <p:cNvSpPr/>
          <p:nvPr/>
        </p:nvSpPr>
        <p:spPr>
          <a:xfrm rot="5400000" flipV="1">
            <a:off x="7477108" y="2913100"/>
            <a:ext cx="191638" cy="260557"/>
          </a:xfrm>
          <a:prstGeom prst="downArrow">
            <a:avLst>
              <a:gd name="adj1" fmla="val 50000"/>
              <a:gd name="adj2" fmla="val 60738"/>
            </a:avLst>
          </a:prstGeom>
          <a:solidFill>
            <a:srgbClr val="0070C0"/>
          </a:solidFill>
          <a:ln w="1587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cxnSp>
        <p:nvCxnSpPr>
          <p:cNvPr id="221" name="직선 연결선 220"/>
          <p:cNvCxnSpPr/>
          <p:nvPr/>
        </p:nvCxnSpPr>
        <p:spPr>
          <a:xfrm>
            <a:off x="7538714" y="3101009"/>
            <a:ext cx="0" cy="348456"/>
          </a:xfrm>
          <a:prstGeom prst="line">
            <a:avLst/>
          </a:prstGeom>
          <a:ln w="22225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왼쪽 대괄호 221"/>
          <p:cNvSpPr/>
          <p:nvPr/>
        </p:nvSpPr>
        <p:spPr>
          <a:xfrm>
            <a:off x="7029996" y="3474211"/>
            <a:ext cx="72000" cy="507600"/>
          </a:xfrm>
          <a:prstGeom prst="leftBracket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223" name="왼쪽 대괄호 222"/>
          <p:cNvSpPr/>
          <p:nvPr/>
        </p:nvSpPr>
        <p:spPr>
          <a:xfrm flipH="1">
            <a:off x="7990666" y="3474039"/>
            <a:ext cx="72000" cy="507600"/>
          </a:xfrm>
          <a:prstGeom prst="leftBracket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grpSp>
        <p:nvGrpSpPr>
          <p:cNvPr id="14" name="그룹 190"/>
          <p:cNvGrpSpPr/>
          <p:nvPr/>
        </p:nvGrpSpPr>
        <p:grpSpPr>
          <a:xfrm>
            <a:off x="683950" y="1848693"/>
            <a:ext cx="2341650" cy="323165"/>
            <a:chOff x="4192973" y="-969180"/>
            <a:chExt cx="7515035" cy="349344"/>
          </a:xfrm>
        </p:grpSpPr>
        <p:sp>
          <p:nvSpPr>
            <p:cNvPr id="225" name="AutoShape 55"/>
            <p:cNvSpPr>
              <a:spLocks noChangeArrowheads="1"/>
            </p:cNvSpPr>
            <p:nvPr/>
          </p:nvSpPr>
          <p:spPr bwMode="auto">
            <a:xfrm>
              <a:off x="4192973" y="-955396"/>
              <a:ext cx="7515035" cy="311850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5400000" scaled="0"/>
            </a:gradFill>
            <a:ln w="31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1500" spc="-150">
                <a:solidFill>
                  <a:prstClr val="black"/>
                </a:solidFill>
                <a:latin typeface="굴림" pitchFamily="50" charset="-127"/>
              </a:endParaRPr>
            </a:p>
          </p:txBody>
        </p:sp>
        <p:sp>
          <p:nvSpPr>
            <p:cNvPr id="226" name="직사각형 225"/>
            <p:cNvSpPr/>
            <p:nvPr/>
          </p:nvSpPr>
          <p:spPr>
            <a:xfrm>
              <a:off x="4474277" y="-969180"/>
              <a:ext cx="6985255" cy="3493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1500" b="1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주요 정책 수립</a:t>
              </a:r>
              <a:endParaRPr lang="ko-KR" altLang="en-US" sz="1500" b="1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15" name="그룹 258"/>
          <p:cNvGrpSpPr/>
          <p:nvPr/>
        </p:nvGrpSpPr>
        <p:grpSpPr>
          <a:xfrm>
            <a:off x="3513432" y="1849449"/>
            <a:ext cx="2350740" cy="323165"/>
            <a:chOff x="4229813" y="-969180"/>
            <a:chExt cx="7544207" cy="349344"/>
          </a:xfrm>
        </p:grpSpPr>
        <p:sp>
          <p:nvSpPr>
            <p:cNvPr id="228" name="AutoShape 55"/>
            <p:cNvSpPr>
              <a:spLocks noChangeArrowheads="1"/>
            </p:cNvSpPr>
            <p:nvPr/>
          </p:nvSpPr>
          <p:spPr bwMode="auto">
            <a:xfrm>
              <a:off x="4230352" y="-955396"/>
              <a:ext cx="7515035" cy="311850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5400000" scaled="0"/>
            </a:gradFill>
            <a:ln w="31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1500" spc="-150">
                <a:solidFill>
                  <a:prstClr val="black"/>
                </a:solidFill>
                <a:latin typeface="굴림" pitchFamily="50" charset="-127"/>
              </a:endParaRPr>
            </a:p>
          </p:txBody>
        </p:sp>
        <p:sp>
          <p:nvSpPr>
            <p:cNvPr id="229" name="직사각형 228"/>
            <p:cNvSpPr/>
            <p:nvPr/>
          </p:nvSpPr>
          <p:spPr>
            <a:xfrm>
              <a:off x="4229813" y="-969180"/>
              <a:ext cx="7544207" cy="3493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1500" b="1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방송 산업 환경 조성</a:t>
              </a:r>
              <a:endParaRPr lang="ko-KR" altLang="en-US" sz="1500" b="1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16" name="그룹 292"/>
          <p:cNvGrpSpPr/>
          <p:nvPr/>
        </p:nvGrpSpPr>
        <p:grpSpPr>
          <a:xfrm>
            <a:off x="6096393" y="1853530"/>
            <a:ext cx="2617076" cy="323165"/>
            <a:chOff x="3713929" y="-892584"/>
            <a:chExt cx="8398957" cy="349342"/>
          </a:xfrm>
        </p:grpSpPr>
        <p:sp>
          <p:nvSpPr>
            <p:cNvPr id="231" name="AutoShape 55"/>
            <p:cNvSpPr>
              <a:spLocks noChangeArrowheads="1"/>
            </p:cNvSpPr>
            <p:nvPr/>
          </p:nvSpPr>
          <p:spPr bwMode="auto">
            <a:xfrm>
              <a:off x="4192973" y="-885085"/>
              <a:ext cx="7515035" cy="311850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5400000" scaled="0"/>
            </a:gradFill>
            <a:ln w="31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1500" spc="-150">
                <a:solidFill>
                  <a:prstClr val="black"/>
                </a:solidFill>
                <a:latin typeface="굴림" pitchFamily="50" charset="-127"/>
              </a:endParaRPr>
            </a:p>
          </p:txBody>
        </p:sp>
        <p:sp>
          <p:nvSpPr>
            <p:cNvPr id="232" name="직사각형 231"/>
            <p:cNvSpPr/>
            <p:nvPr/>
          </p:nvSpPr>
          <p:spPr>
            <a:xfrm>
              <a:off x="3713929" y="-892584"/>
              <a:ext cx="8398957" cy="3493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1500" b="1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해외 시</a:t>
              </a:r>
              <a:r>
                <a:rPr lang="ko-KR" altLang="en-US" sz="1500" b="1" kern="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장</a:t>
              </a:r>
              <a:r>
                <a:rPr lang="ko-KR" altLang="en-US" sz="1500" b="1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 개척</a:t>
              </a:r>
              <a:endParaRPr lang="ko-KR" altLang="en-US" sz="1500" b="1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17" name="그룹 190"/>
          <p:cNvGrpSpPr/>
          <p:nvPr/>
        </p:nvGrpSpPr>
        <p:grpSpPr>
          <a:xfrm>
            <a:off x="549001" y="5616056"/>
            <a:ext cx="2592608" cy="323165"/>
            <a:chOff x="3783996" y="-969180"/>
            <a:chExt cx="8320432" cy="349344"/>
          </a:xfrm>
        </p:grpSpPr>
        <p:sp>
          <p:nvSpPr>
            <p:cNvPr id="247" name="AutoShape 55"/>
            <p:cNvSpPr>
              <a:spLocks noChangeArrowheads="1"/>
            </p:cNvSpPr>
            <p:nvPr/>
          </p:nvSpPr>
          <p:spPr bwMode="auto">
            <a:xfrm>
              <a:off x="4171033" y="-955396"/>
              <a:ext cx="7515035" cy="311850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5400000" scaled="0"/>
            </a:gradFill>
            <a:ln w="31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1500" spc="-150">
                <a:solidFill>
                  <a:prstClr val="black"/>
                </a:solidFill>
                <a:latin typeface="굴림" pitchFamily="50" charset="-127"/>
              </a:endParaRPr>
            </a:p>
          </p:txBody>
        </p:sp>
        <p:sp>
          <p:nvSpPr>
            <p:cNvPr id="248" name="직사각형 247"/>
            <p:cNvSpPr/>
            <p:nvPr/>
          </p:nvSpPr>
          <p:spPr>
            <a:xfrm>
              <a:off x="3783996" y="-969180"/>
              <a:ext cx="8320432" cy="3493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1500" b="1" kern="0" dirty="0" err="1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지상파</a:t>
              </a:r>
              <a:r>
                <a:rPr lang="en-US" altLang="ko-KR" sz="1500" b="1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‧</a:t>
              </a:r>
              <a:r>
                <a:rPr lang="ko-KR" altLang="en-US" sz="1500" b="1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유료방송 재송신</a:t>
              </a:r>
              <a:endParaRPr lang="ko-KR" altLang="en-US" sz="1500" b="1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18" name="그룹 258"/>
          <p:cNvGrpSpPr/>
          <p:nvPr/>
        </p:nvGrpSpPr>
        <p:grpSpPr>
          <a:xfrm>
            <a:off x="6188108" y="5615490"/>
            <a:ext cx="2509766" cy="323165"/>
            <a:chOff x="3902911" y="-957311"/>
            <a:chExt cx="8054568" cy="349343"/>
          </a:xfrm>
        </p:grpSpPr>
        <p:sp>
          <p:nvSpPr>
            <p:cNvPr id="250" name="AutoShape 55"/>
            <p:cNvSpPr>
              <a:spLocks noChangeArrowheads="1"/>
            </p:cNvSpPr>
            <p:nvPr/>
          </p:nvSpPr>
          <p:spPr bwMode="auto">
            <a:xfrm>
              <a:off x="4161753" y="-941211"/>
              <a:ext cx="7515035" cy="311850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5400000" scaled="0"/>
            </a:gradFill>
            <a:ln w="31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1500" spc="-150">
                <a:solidFill>
                  <a:prstClr val="black"/>
                </a:solidFill>
                <a:latin typeface="굴림" pitchFamily="50" charset="-127"/>
              </a:endParaRPr>
            </a:p>
          </p:txBody>
        </p:sp>
        <p:sp>
          <p:nvSpPr>
            <p:cNvPr id="251" name="직사각형 250"/>
            <p:cNvSpPr/>
            <p:nvPr/>
          </p:nvSpPr>
          <p:spPr>
            <a:xfrm>
              <a:off x="3902911" y="-957311"/>
              <a:ext cx="8054568" cy="34934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1500" b="1" kern="0" dirty="0" err="1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지상파</a:t>
              </a:r>
              <a:r>
                <a:rPr lang="ko-KR" altLang="en-US" sz="1200" b="1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 </a:t>
              </a:r>
              <a:r>
                <a:rPr lang="en-US" altLang="ko-KR" sz="1500" b="1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UHD</a:t>
              </a:r>
              <a:r>
                <a:rPr lang="en-US" altLang="ko-KR" sz="1500" b="1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‧700</a:t>
              </a:r>
              <a:r>
                <a:rPr lang="en-US" altLang="ko-KR" sz="1400" b="1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MHz</a:t>
              </a:r>
              <a:r>
                <a:rPr lang="en-US" altLang="ko-KR" sz="1200" b="1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 </a:t>
              </a:r>
              <a:r>
                <a:rPr lang="ko-KR" altLang="en-US" sz="1500" b="1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분배</a:t>
              </a:r>
              <a:endParaRPr lang="ko-KR" altLang="en-US" sz="1500" b="1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19" name="그룹 292"/>
          <p:cNvGrpSpPr/>
          <p:nvPr/>
        </p:nvGrpSpPr>
        <p:grpSpPr>
          <a:xfrm>
            <a:off x="3365900" y="5623969"/>
            <a:ext cx="2617076" cy="541297"/>
            <a:chOff x="3713929" y="-892287"/>
            <a:chExt cx="8398957" cy="598873"/>
          </a:xfrm>
        </p:grpSpPr>
        <p:sp>
          <p:nvSpPr>
            <p:cNvPr id="256" name="AutoShape 55"/>
            <p:cNvSpPr>
              <a:spLocks noChangeArrowheads="1"/>
            </p:cNvSpPr>
            <p:nvPr/>
          </p:nvSpPr>
          <p:spPr bwMode="auto">
            <a:xfrm>
              <a:off x="4192973" y="-885086"/>
              <a:ext cx="7515035" cy="577943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5400000" scaled="0"/>
            </a:gradFill>
            <a:ln w="31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1500" spc="-150">
                <a:solidFill>
                  <a:prstClr val="black"/>
                </a:solidFill>
                <a:latin typeface="굴림" pitchFamily="50" charset="-127"/>
              </a:endParaRPr>
            </a:p>
          </p:txBody>
        </p:sp>
        <p:sp>
          <p:nvSpPr>
            <p:cNvPr id="257" name="직사각형 256"/>
            <p:cNvSpPr/>
            <p:nvPr/>
          </p:nvSpPr>
          <p:spPr>
            <a:xfrm>
              <a:off x="3713929" y="-892287"/>
              <a:ext cx="8398957" cy="59887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en-US" altLang="ko-KR" sz="1500" b="1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KBS </a:t>
              </a:r>
              <a:r>
                <a:rPr lang="ko-KR" altLang="en-US" sz="1500" b="1" kern="0" dirty="0" err="1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수신료</a:t>
              </a:r>
              <a:r>
                <a:rPr lang="ko-KR" altLang="en-US" sz="1500" b="1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 현실화 및</a:t>
              </a:r>
              <a:r>
                <a:rPr lang="en-US" altLang="ko-KR" sz="1500" b="1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/>
              </a:r>
              <a:br>
                <a:rPr lang="en-US" altLang="ko-KR" sz="1500" b="1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</a:br>
              <a:r>
                <a:rPr lang="ko-KR" altLang="en-US" sz="1500" b="1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방송광고 규제 개선</a:t>
              </a:r>
              <a:endParaRPr lang="ko-KR" altLang="en-US" sz="1500" b="1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endParaRPr>
            </a:p>
          </p:txBody>
        </p:sp>
      </p:grpSp>
      <p:pic>
        <p:nvPicPr>
          <p:cNvPr id="5" name="그림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536" y="2499874"/>
            <a:ext cx="520570" cy="39471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592" y="2441419"/>
            <a:ext cx="484057" cy="49123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35" y="2472118"/>
            <a:ext cx="440485" cy="4356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3956" y="2969117"/>
            <a:ext cx="110944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000" kern="0" spc="-11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방송통신위원회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1283902" y="2965627"/>
            <a:ext cx="111224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000" kern="0" spc="-110" dirty="0" err="1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미래창조과학부</a:t>
            </a:r>
            <a:endParaRPr lang="ko-KR" altLang="en-US" sz="1000" kern="0" spc="-11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2158779" y="2969117"/>
            <a:ext cx="111224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000" kern="0" spc="-11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문화체육관광부</a:t>
            </a:r>
            <a:endParaRPr lang="ko-KR" altLang="en-US" sz="1000" kern="0" spc="-11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cxnSp>
        <p:nvCxnSpPr>
          <p:cNvPr id="119" name="직선 연결선 118"/>
          <p:cNvCxnSpPr/>
          <p:nvPr/>
        </p:nvCxnSpPr>
        <p:spPr>
          <a:xfrm flipH="1">
            <a:off x="6124884" y="5373216"/>
            <a:ext cx="1849" cy="102094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그룹 119"/>
          <p:cNvGrpSpPr/>
          <p:nvPr/>
        </p:nvGrpSpPr>
        <p:grpSpPr>
          <a:xfrm>
            <a:off x="6923306" y="481896"/>
            <a:ext cx="1753150" cy="333943"/>
            <a:chOff x="5957544" y="497136"/>
            <a:chExt cx="1753150" cy="333943"/>
          </a:xfrm>
        </p:grpSpPr>
        <p:sp>
          <p:nvSpPr>
            <p:cNvPr id="121" name="모서리가 둥근 직사각형 120"/>
            <p:cNvSpPr/>
            <p:nvPr/>
          </p:nvSpPr>
          <p:spPr>
            <a:xfrm>
              <a:off x="6035047" y="525727"/>
              <a:ext cx="812855" cy="25059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 w="952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122" name="Text Box 5"/>
            <p:cNvSpPr txBox="1">
              <a:spLocks noChangeArrowheads="1"/>
            </p:cNvSpPr>
            <p:nvPr/>
          </p:nvSpPr>
          <p:spPr bwMode="auto">
            <a:xfrm>
              <a:off x="6807082" y="507914"/>
              <a:ext cx="90361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latinLnBrk="0" hangingPunct="1">
                <a:defRPr/>
              </a:pPr>
              <a:r>
                <a:rPr lang="ko-KR" altLang="en-US" sz="1500" kern="0" spc="-90" dirty="0" smtClean="0">
                  <a:gradFill>
                    <a:gsLst>
                      <a:gs pos="100000">
                        <a:srgbClr val="4F81BD">
                          <a:lumMod val="75000"/>
                        </a:srgbClr>
                      </a:gs>
                      <a:gs pos="100000">
                        <a:srgbClr val="00589A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방송 산업</a:t>
              </a:r>
              <a:endParaRPr lang="ko-KR" altLang="en-US" sz="1500" kern="0" spc="-90" dirty="0">
                <a:gradFill>
                  <a:gsLst>
                    <a:gs pos="100000">
                      <a:srgbClr val="4F81BD">
                        <a:lumMod val="75000"/>
                      </a:srgbClr>
                    </a:gs>
                    <a:gs pos="100000">
                      <a:srgbClr val="00589A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5957544" y="497136"/>
              <a:ext cx="9678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base">
                <a:spcAft>
                  <a:spcPct val="0"/>
                </a:spcAft>
                <a:buClr>
                  <a:prstClr val="black">
                    <a:lumMod val="85000"/>
                    <a:lumOff val="15000"/>
                  </a:prstClr>
                </a:buClr>
              </a:pPr>
              <a:r>
                <a:rPr kumimoji="1" lang="ko-KR" altLang="en-US" sz="1400" b="1" spc="-40" dirty="0">
                  <a:gradFill>
                    <a:gsLst>
                      <a:gs pos="100000">
                        <a:prstClr val="white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미래대비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6580264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모서리가 둥근 직사각형 8"/>
          <p:cNvSpPr/>
          <p:nvPr/>
        </p:nvSpPr>
        <p:spPr>
          <a:xfrm>
            <a:off x="472021" y="4118241"/>
            <a:ext cx="4036805" cy="240439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rgbClr val="AC73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02" name="모서리가 둥근 직사각형 8"/>
          <p:cNvSpPr/>
          <p:nvPr/>
        </p:nvSpPr>
        <p:spPr>
          <a:xfrm>
            <a:off x="471600" y="1521016"/>
            <a:ext cx="4035600" cy="2052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08" name="모서리가 둥근 직사각형 8"/>
          <p:cNvSpPr/>
          <p:nvPr/>
        </p:nvSpPr>
        <p:spPr>
          <a:xfrm>
            <a:off x="4639254" y="1529633"/>
            <a:ext cx="4036805" cy="2052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rgbClr val="248E9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 bwMode="auto">
          <a:xfrm>
            <a:off x="478159" y="242257"/>
            <a:ext cx="3310522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00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2015</a:t>
            </a:r>
            <a:r>
              <a:rPr lang="ko-KR" altLang="en-US" sz="30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년도 정책방향</a:t>
            </a:r>
            <a:endParaRPr lang="ko-KR" altLang="en-US" sz="300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40" pitchFamily="18" charset="-127"/>
              <a:ea typeface="-윤고딕340" pitchFamily="18" charset="-127"/>
            </a:endParaRPr>
          </a:p>
        </p:txBody>
      </p:sp>
      <p:grpSp>
        <p:nvGrpSpPr>
          <p:cNvPr id="2" name="그룹 151"/>
          <p:cNvGrpSpPr>
            <a:grpSpLocks/>
          </p:cNvGrpSpPr>
          <p:nvPr/>
        </p:nvGrpSpPr>
        <p:grpSpPr>
          <a:xfrm>
            <a:off x="686838" y="5234419"/>
            <a:ext cx="922854" cy="856319"/>
            <a:chOff x="3728893" y="4211744"/>
            <a:chExt cx="1535532" cy="1399929"/>
          </a:xfrm>
          <a:noFill/>
        </p:grpSpPr>
        <p:sp>
          <p:nvSpPr>
            <p:cNvPr id="153" name="타원 152"/>
            <p:cNvSpPr/>
            <p:nvPr/>
          </p:nvSpPr>
          <p:spPr bwMode="auto">
            <a:xfrm>
              <a:off x="3797384" y="4211744"/>
              <a:ext cx="1399931" cy="1399929"/>
            </a:xfrm>
            <a:prstGeom prst="ellipse">
              <a:avLst/>
            </a:prstGeom>
            <a:grpFill/>
            <a:ln w="76200">
              <a:solidFill>
                <a:srgbClr val="00C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54" name="직사각형 153"/>
            <p:cNvSpPr/>
            <p:nvPr/>
          </p:nvSpPr>
          <p:spPr bwMode="auto">
            <a:xfrm>
              <a:off x="3728893" y="4371958"/>
              <a:ext cx="1535532" cy="105663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algn="ctr" defTabSz="1327648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en-US" altLang="ko-KR" kern="0" dirty="0" smtClean="0">
                  <a:solidFill>
                    <a:srgbClr val="00ACA8"/>
                  </a:solidFill>
                  <a:latin typeface="-윤고딕340" pitchFamily="18" charset="-127"/>
                  <a:ea typeface="-윤고딕340" pitchFamily="18" charset="-127"/>
                </a:rPr>
                <a:t>KBS</a:t>
              </a:r>
              <a:br>
                <a:rPr lang="en-US" altLang="ko-KR" kern="0" dirty="0" smtClean="0">
                  <a:solidFill>
                    <a:srgbClr val="00ACA8"/>
                  </a:solidFill>
                  <a:latin typeface="-윤고딕340" pitchFamily="18" charset="-127"/>
                  <a:ea typeface="-윤고딕340" pitchFamily="18" charset="-127"/>
                </a:rPr>
              </a:br>
              <a:r>
                <a:rPr lang="ko-KR" altLang="en-US" kern="0" dirty="0" err="1" smtClean="0">
                  <a:solidFill>
                    <a:srgbClr val="00ACA8"/>
                  </a:solidFill>
                  <a:latin typeface="-윤고딕340" pitchFamily="18" charset="-127"/>
                  <a:ea typeface="-윤고딕340" pitchFamily="18" charset="-127"/>
                </a:rPr>
                <a:t>수신료</a:t>
              </a:r>
              <a:endParaRPr lang="en-US" altLang="ko-KR" kern="0" dirty="0">
                <a:solidFill>
                  <a:srgbClr val="00ACA8"/>
                </a:solidFill>
                <a:latin typeface="-윤고딕340" pitchFamily="18" charset="-127"/>
                <a:ea typeface="-윤고딕340" pitchFamily="18" charset="-127"/>
              </a:endParaRPr>
            </a:p>
          </p:txBody>
        </p:sp>
      </p:grpSp>
      <p:grpSp>
        <p:nvGrpSpPr>
          <p:cNvPr id="3" name="그룹 154"/>
          <p:cNvGrpSpPr>
            <a:grpSpLocks/>
          </p:cNvGrpSpPr>
          <p:nvPr/>
        </p:nvGrpSpPr>
        <p:grpSpPr>
          <a:xfrm>
            <a:off x="708517" y="4229105"/>
            <a:ext cx="890571" cy="856319"/>
            <a:chOff x="3757905" y="4149080"/>
            <a:chExt cx="1481816" cy="1413929"/>
          </a:xfrm>
          <a:noFill/>
        </p:grpSpPr>
        <p:sp>
          <p:nvSpPr>
            <p:cNvPr id="156" name="타원 155"/>
            <p:cNvSpPr/>
            <p:nvPr/>
          </p:nvSpPr>
          <p:spPr bwMode="auto">
            <a:xfrm>
              <a:off x="3790383" y="4149080"/>
              <a:ext cx="1413930" cy="1413929"/>
            </a:xfrm>
            <a:prstGeom prst="ellipse">
              <a:avLst/>
            </a:prstGeom>
            <a:grpFill/>
            <a:ln w="76200">
              <a:solidFill>
                <a:srgbClr val="078D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57" name="직사각형 156"/>
            <p:cNvSpPr/>
            <p:nvPr/>
          </p:nvSpPr>
          <p:spPr bwMode="auto">
            <a:xfrm>
              <a:off x="3757905" y="4334577"/>
              <a:ext cx="1481816" cy="1067203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algn="ctr" defTabSz="1327648" eaLnBrk="0" latinLnBrk="0" hangingPunct="0">
                <a:spcAft>
                  <a:spcPts val="300"/>
                </a:spcAft>
                <a:buSzPct val="100000"/>
                <a:defRPr/>
              </a:pPr>
              <a:r>
                <a:rPr lang="ko-KR" altLang="en-US" kern="0" dirty="0" smtClean="0">
                  <a:gradFill>
                    <a:gsLst>
                      <a:gs pos="100000">
                        <a:srgbClr val="078D34"/>
                      </a:gs>
                      <a:gs pos="100000">
                        <a:prstClr val="black">
                          <a:lumMod val="75000"/>
                          <a:lumOff val="25000"/>
                        </a:prst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방</a:t>
              </a:r>
              <a:r>
                <a:rPr lang="ko-KR" altLang="en-US" sz="1000" kern="0" dirty="0" smtClean="0">
                  <a:gradFill>
                    <a:gsLst>
                      <a:gs pos="100000">
                        <a:srgbClr val="078D34"/>
                      </a:gs>
                      <a:gs pos="100000">
                        <a:prstClr val="black">
                          <a:lumMod val="75000"/>
                          <a:lumOff val="25000"/>
                        </a:prst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 </a:t>
              </a:r>
              <a:r>
                <a:rPr lang="ko-KR" altLang="en-US" kern="0" dirty="0" smtClean="0">
                  <a:gradFill>
                    <a:gsLst>
                      <a:gs pos="100000">
                        <a:srgbClr val="078D34"/>
                      </a:gs>
                      <a:gs pos="100000">
                        <a:prstClr val="black">
                          <a:lumMod val="75000"/>
                          <a:lumOff val="25000"/>
                        </a:prst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송</a:t>
              </a:r>
              <a:r>
                <a:rPr lang="en-US" altLang="ko-KR" kern="0" dirty="0">
                  <a:gradFill>
                    <a:gsLst>
                      <a:gs pos="100000">
                        <a:srgbClr val="078D34"/>
                      </a:gs>
                      <a:gs pos="100000">
                        <a:prstClr val="black">
                          <a:lumMod val="75000"/>
                          <a:lumOff val="25000"/>
                        </a:prst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/>
              </a:r>
              <a:br>
                <a:rPr lang="en-US" altLang="ko-KR" kern="0" dirty="0">
                  <a:gradFill>
                    <a:gsLst>
                      <a:gs pos="100000">
                        <a:srgbClr val="078D34"/>
                      </a:gs>
                      <a:gs pos="100000">
                        <a:prstClr val="black">
                          <a:lumMod val="75000"/>
                          <a:lumOff val="25000"/>
                        </a:prst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</a:br>
              <a:r>
                <a:rPr lang="en-US" altLang="ko-KR" sz="100" kern="0" dirty="0" smtClean="0">
                  <a:gradFill>
                    <a:gsLst>
                      <a:gs pos="100000">
                        <a:srgbClr val="078D34"/>
                      </a:gs>
                      <a:gs pos="100000">
                        <a:prstClr val="black">
                          <a:lumMod val="75000"/>
                          <a:lumOff val="25000"/>
                        </a:prst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 </a:t>
              </a:r>
              <a:r>
                <a:rPr lang="ko-KR" altLang="en-US" kern="0" dirty="0" smtClean="0">
                  <a:gradFill>
                    <a:gsLst>
                      <a:gs pos="100000">
                        <a:srgbClr val="078D34"/>
                      </a:gs>
                      <a:gs pos="100000">
                        <a:prstClr val="black">
                          <a:lumMod val="75000"/>
                          <a:lumOff val="25000"/>
                        </a:prst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광</a:t>
              </a:r>
              <a:r>
                <a:rPr lang="ko-KR" altLang="en-US" sz="1000" kern="0" dirty="0" smtClean="0">
                  <a:gradFill>
                    <a:gsLst>
                      <a:gs pos="100000">
                        <a:srgbClr val="078D34"/>
                      </a:gs>
                      <a:gs pos="100000">
                        <a:prstClr val="black">
                          <a:lumMod val="75000"/>
                          <a:lumOff val="25000"/>
                        </a:prst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 </a:t>
              </a:r>
              <a:r>
                <a:rPr lang="ko-KR" altLang="en-US" kern="0" dirty="0" smtClean="0">
                  <a:gradFill>
                    <a:gsLst>
                      <a:gs pos="100000">
                        <a:srgbClr val="078D34"/>
                      </a:gs>
                      <a:gs pos="100000">
                        <a:prstClr val="black">
                          <a:lumMod val="75000"/>
                          <a:lumOff val="25000"/>
                        </a:prst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고</a:t>
              </a:r>
              <a:endParaRPr lang="en-US" altLang="ko-KR" kern="0" dirty="0">
                <a:gradFill>
                  <a:gsLst>
                    <a:gs pos="100000">
                      <a:srgbClr val="078D34"/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endParaRPr>
            </a:p>
          </p:txBody>
        </p:sp>
      </p:grpSp>
      <p:sp>
        <p:nvSpPr>
          <p:cNvPr id="161" name="Text Box 170"/>
          <p:cNvSpPr txBox="1">
            <a:spLocks noChangeArrowheads="1"/>
          </p:cNvSpPr>
          <p:nvPr/>
        </p:nvSpPr>
        <p:spPr bwMode="auto">
          <a:xfrm>
            <a:off x="1619672" y="5442001"/>
            <a:ext cx="28047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>
            <a:spAutoFit/>
          </a:bodyPr>
          <a:lstStyle/>
          <a:p>
            <a:pPr algn="ctr" eaLnBrk="0" latinLnBrk="0" hangingPunct="0">
              <a:buSzPct val="100000"/>
              <a:defRPr/>
            </a:pPr>
            <a:r>
              <a:rPr lang="en-US" altLang="ko-KR" sz="2000" kern="0" dirty="0">
                <a:solidFill>
                  <a:srgbClr val="00ACA8"/>
                </a:solidFill>
                <a:latin typeface="-윤고딕350" panose="02030504000101010101" pitchFamily="18" charset="-127"/>
                <a:ea typeface="-윤고딕350" panose="02030504000101010101" pitchFamily="18" charset="-127"/>
              </a:rPr>
              <a:t>34</a:t>
            </a:r>
            <a:r>
              <a:rPr lang="ko-KR" altLang="en-US" sz="2000" kern="0" dirty="0">
                <a:solidFill>
                  <a:srgbClr val="00ACA8"/>
                </a:solidFill>
                <a:latin typeface="-윤고딕350" panose="02030504000101010101" pitchFamily="18" charset="-127"/>
                <a:ea typeface="-윤고딕350" panose="02030504000101010101" pitchFamily="18" charset="-127"/>
              </a:rPr>
              <a:t>년간 </a:t>
            </a:r>
            <a:r>
              <a:rPr lang="ko-KR" altLang="en-US" sz="2300" kern="0" dirty="0" smtClean="0">
                <a:solidFill>
                  <a:srgbClr val="00ACA8"/>
                </a:solidFill>
                <a:latin typeface="-윤고딕350" panose="02030504000101010101" pitchFamily="18" charset="-127"/>
                <a:ea typeface="-윤고딕350" panose="02030504000101010101" pitchFamily="18" charset="-127"/>
              </a:rPr>
              <a:t>月</a:t>
            </a:r>
            <a:r>
              <a:rPr lang="ko-KR" altLang="en-US" kern="0" dirty="0" smtClean="0">
                <a:solidFill>
                  <a:srgbClr val="00ACA8"/>
                </a:solidFill>
                <a:latin typeface="-윤고딕350" panose="02030504000101010101" pitchFamily="18" charset="-127"/>
                <a:ea typeface="-윤고딕350" panose="02030504000101010101" pitchFamily="18" charset="-127"/>
              </a:rPr>
              <a:t> </a:t>
            </a:r>
            <a:r>
              <a:rPr lang="en-US" altLang="ko-KR" sz="2300" kern="0" spc="-130" dirty="0" smtClean="0">
                <a:solidFill>
                  <a:srgbClr val="00ACA8"/>
                </a:solidFill>
                <a:latin typeface="-윤고딕350" panose="02030504000101010101" pitchFamily="18" charset="-127"/>
                <a:ea typeface="-윤고딕350" panose="02030504000101010101" pitchFamily="18" charset="-127"/>
              </a:rPr>
              <a:t>2,50</a:t>
            </a:r>
            <a:r>
              <a:rPr lang="en-US" altLang="ko-KR" sz="2300" kern="0" dirty="0" smtClean="0">
                <a:solidFill>
                  <a:srgbClr val="00ACA8"/>
                </a:solidFill>
                <a:latin typeface="-윤고딕350" panose="02030504000101010101" pitchFamily="18" charset="-127"/>
                <a:ea typeface="-윤고딕350" panose="02030504000101010101" pitchFamily="18" charset="-127"/>
              </a:rPr>
              <a:t>0</a:t>
            </a:r>
            <a:r>
              <a:rPr lang="ko-KR" altLang="en-US" sz="2300" kern="0" spc="-130" dirty="0">
                <a:solidFill>
                  <a:srgbClr val="00ACA8"/>
                </a:solidFill>
                <a:latin typeface="-윤고딕350" panose="02030504000101010101" pitchFamily="18" charset="-127"/>
                <a:ea typeface="-윤고딕350" panose="02030504000101010101" pitchFamily="18" charset="-127"/>
              </a:rPr>
              <a:t>원</a:t>
            </a:r>
            <a:r>
              <a:rPr lang="ko-KR" altLang="en-US" sz="2300" kern="0" dirty="0">
                <a:solidFill>
                  <a:srgbClr val="00ACA8"/>
                </a:solidFill>
                <a:latin typeface="-윤고딕350" panose="02030504000101010101" pitchFamily="18" charset="-127"/>
                <a:ea typeface="-윤고딕350" panose="02030504000101010101" pitchFamily="18" charset="-127"/>
              </a:rPr>
              <a:t> </a:t>
            </a:r>
            <a:r>
              <a:rPr lang="en-US" altLang="ko-KR" sz="2300" kern="0" dirty="0" smtClean="0">
                <a:solidFill>
                  <a:srgbClr val="00ACA8"/>
                </a:solidFill>
                <a:latin typeface="-윤고딕350" panose="02030504000101010101" pitchFamily="18" charset="-127"/>
                <a:ea typeface="-윤고딕350" panose="02030504000101010101" pitchFamily="18" charset="-127"/>
              </a:rPr>
              <a:t> </a:t>
            </a:r>
            <a:endParaRPr lang="en-US" altLang="ko-KR" sz="2300" kern="0" dirty="0">
              <a:solidFill>
                <a:srgbClr val="00ACA8"/>
              </a:solidFill>
              <a:latin typeface="-윤고딕350" panose="02030504000101010101" pitchFamily="18" charset="-127"/>
              <a:ea typeface="-윤고딕350" panose="02030504000101010101" pitchFamily="18" charset="-127"/>
            </a:endParaRPr>
          </a:p>
        </p:txBody>
      </p:sp>
      <p:sp>
        <p:nvSpPr>
          <p:cNvPr id="290" name="모서리가 둥근 직사각형 8"/>
          <p:cNvSpPr/>
          <p:nvPr/>
        </p:nvSpPr>
        <p:spPr>
          <a:xfrm>
            <a:off x="4639254" y="4119450"/>
            <a:ext cx="4036805" cy="2052000"/>
          </a:xfrm>
          <a:prstGeom prst="roundRect">
            <a:avLst>
              <a:gd name="adj" fmla="val 0"/>
            </a:avLst>
          </a:prstGeom>
          <a:noFill/>
          <a:ln w="6350">
            <a:solidFill>
              <a:srgbClr val="368E7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>
              <a:solidFill>
                <a:srgbClr val="FFFFFF"/>
              </a:solidFill>
              <a:cs typeface="Arial" pitchFamily="34" charset="0"/>
            </a:endParaRPr>
          </a:p>
        </p:txBody>
      </p:sp>
      <p:grpSp>
        <p:nvGrpSpPr>
          <p:cNvPr id="4" name="그룹 191"/>
          <p:cNvGrpSpPr/>
          <p:nvPr/>
        </p:nvGrpSpPr>
        <p:grpSpPr>
          <a:xfrm>
            <a:off x="2621437" y="1586060"/>
            <a:ext cx="976390" cy="968168"/>
            <a:chOff x="4780293" y="1620377"/>
            <a:chExt cx="1084771" cy="1075635"/>
          </a:xfrm>
        </p:grpSpPr>
        <p:pic>
          <p:nvPicPr>
            <p:cNvPr id="193" name="그림 19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8514" y="1945141"/>
              <a:ext cx="876301" cy="527890"/>
            </a:xfrm>
            <a:prstGeom prst="rect">
              <a:avLst/>
            </a:prstGeom>
          </p:spPr>
        </p:pic>
        <p:grpSp>
          <p:nvGrpSpPr>
            <p:cNvPr id="5" name="그룹 193"/>
            <p:cNvGrpSpPr/>
            <p:nvPr/>
          </p:nvGrpSpPr>
          <p:grpSpPr>
            <a:xfrm>
              <a:off x="4780293" y="1620377"/>
              <a:ext cx="1084771" cy="1075635"/>
              <a:chOff x="4774661" y="1614870"/>
              <a:chExt cx="1095619" cy="1086392"/>
            </a:xfrm>
          </p:grpSpPr>
          <p:sp>
            <p:nvSpPr>
              <p:cNvPr id="195" name="타원 194"/>
              <p:cNvSpPr/>
              <p:nvPr/>
            </p:nvSpPr>
            <p:spPr>
              <a:xfrm>
                <a:off x="4774661" y="1614870"/>
                <a:ext cx="1086391" cy="1086392"/>
              </a:xfrm>
              <a:prstGeom prst="ellipse">
                <a:avLst/>
              </a:prstGeom>
              <a:noFill/>
              <a:ln w="6350" cap="rnd">
                <a:solidFill>
                  <a:srgbClr val="0070C0"/>
                </a:solidFill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6" name="직사각형 195"/>
              <p:cNvSpPr/>
              <p:nvPr/>
            </p:nvSpPr>
            <p:spPr>
              <a:xfrm>
                <a:off x="4794550" y="1682270"/>
                <a:ext cx="1075730" cy="224771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 defTabSz="1330325" eaLnBrk="0" latinLnBrk="0" hangingPunct="0">
                  <a:lnSpc>
                    <a:spcPct val="130000"/>
                  </a:lnSpc>
                  <a:spcAft>
                    <a:spcPts val="600"/>
                  </a:spcAft>
                  <a:buSzPct val="100000"/>
                  <a:defRPr/>
                </a:pPr>
                <a:r>
                  <a:rPr lang="en-US" altLang="ko-KR" sz="1400" kern="0" dirty="0" smtClean="0">
                    <a:gradFill>
                      <a:gsLst>
                        <a:gs pos="100000">
                          <a:prstClr val="black">
                            <a:lumMod val="85000"/>
                            <a:lumOff val="15000"/>
                          </a:prst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  <a:latin typeface="-윤고딕330" pitchFamily="18" charset="-127"/>
                    <a:ea typeface="-윤고딕330" pitchFamily="18" charset="-127"/>
                  </a:rPr>
                  <a:t>MMS</a:t>
                </a:r>
                <a:endParaRPr lang="ko-KR" altLang="en-US" sz="1400" kern="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endParaRPr>
              </a:p>
            </p:txBody>
          </p:sp>
        </p:grpSp>
      </p:grpSp>
      <p:grpSp>
        <p:nvGrpSpPr>
          <p:cNvPr id="6" name="그룹 200"/>
          <p:cNvGrpSpPr/>
          <p:nvPr/>
        </p:nvGrpSpPr>
        <p:grpSpPr>
          <a:xfrm>
            <a:off x="1369789" y="1587501"/>
            <a:ext cx="968168" cy="968168"/>
            <a:chOff x="6085522" y="1621515"/>
            <a:chExt cx="1086390" cy="1086392"/>
          </a:xfrm>
        </p:grpSpPr>
        <p:pic>
          <p:nvPicPr>
            <p:cNvPr id="202" name="그림 20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0114" y="1913983"/>
              <a:ext cx="791022" cy="627116"/>
            </a:xfrm>
            <a:prstGeom prst="rect">
              <a:avLst/>
            </a:prstGeom>
          </p:spPr>
        </p:pic>
        <p:sp>
          <p:nvSpPr>
            <p:cNvPr id="203" name="타원 202"/>
            <p:cNvSpPr/>
            <p:nvPr/>
          </p:nvSpPr>
          <p:spPr>
            <a:xfrm>
              <a:off x="6085522" y="1621515"/>
              <a:ext cx="1086390" cy="1086392"/>
            </a:xfrm>
            <a:prstGeom prst="ellipse">
              <a:avLst/>
            </a:prstGeom>
            <a:noFill/>
            <a:ln w="6350" cap="rnd">
              <a:solidFill>
                <a:srgbClr val="0070C0"/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04" name="직사각형 203"/>
            <p:cNvSpPr/>
            <p:nvPr/>
          </p:nvSpPr>
          <p:spPr>
            <a:xfrm>
              <a:off x="6088306" y="1690281"/>
              <a:ext cx="1075151" cy="22477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defTabSz="1330325" eaLnBrk="0" latinLnBrk="0" hangingPunct="0">
                <a:lnSpc>
                  <a:spcPct val="130000"/>
                </a:lnSpc>
                <a:spcAft>
                  <a:spcPts val="600"/>
                </a:spcAft>
                <a:buSzPct val="100000"/>
                <a:defRPr/>
              </a:pPr>
              <a:r>
                <a:rPr lang="en-US" altLang="ko-KR" sz="1400" kern="0" dirty="0" smtClean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UHD</a:t>
              </a:r>
              <a:endParaRPr lang="ko-KR" altLang="en-US" sz="14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endParaRPr>
            </a:p>
          </p:txBody>
        </p:sp>
      </p:grpSp>
      <p:grpSp>
        <p:nvGrpSpPr>
          <p:cNvPr id="7" name="그룹 106"/>
          <p:cNvGrpSpPr/>
          <p:nvPr/>
        </p:nvGrpSpPr>
        <p:grpSpPr>
          <a:xfrm>
            <a:off x="763066" y="2419616"/>
            <a:ext cx="1000622" cy="971328"/>
            <a:chOff x="4845442" y="1059607"/>
            <a:chExt cx="1111693" cy="1079146"/>
          </a:xfrm>
        </p:grpSpPr>
        <p:pic>
          <p:nvPicPr>
            <p:cNvPr id="109" name="Picture 6" descr="C:\Users\MULTI-S\Desktop\이미지\10페이지\17.png"/>
            <p:cNvPicPr preferRelativeResize="0">
              <a:picLocks noChangeArrowheads="1"/>
            </p:cNvPicPr>
            <p:nvPr/>
          </p:nvPicPr>
          <p:blipFill>
            <a:blip r:embed="rId5" cstate="print"/>
            <a:srcRect l="71074" t="44850"/>
            <a:stretch>
              <a:fillRect/>
            </a:stretch>
          </p:blipFill>
          <p:spPr bwMode="auto">
            <a:xfrm>
              <a:off x="5568201" y="1257220"/>
              <a:ext cx="388934" cy="537787"/>
            </a:xfrm>
            <a:prstGeom prst="rect">
              <a:avLst/>
            </a:prstGeom>
            <a:noFill/>
          </p:spPr>
        </p:pic>
        <p:pic>
          <p:nvPicPr>
            <p:cNvPr id="110" name="Picture 5" descr="C:\Users\MULTI-S\Desktop\이미지\10페이지\16.png"/>
            <p:cNvPicPr preferRelativeResize="0">
              <a:picLocks noChangeArrowheads="1"/>
            </p:cNvPicPr>
            <p:nvPr/>
          </p:nvPicPr>
          <p:blipFill>
            <a:blip r:embed="rId6" cstate="print"/>
            <a:srcRect l="31191" t="24969" r="32060" b="19124"/>
            <a:stretch>
              <a:fillRect/>
            </a:stretch>
          </p:blipFill>
          <p:spPr bwMode="auto">
            <a:xfrm>
              <a:off x="5174275" y="1316496"/>
              <a:ext cx="440352" cy="490699"/>
            </a:xfrm>
            <a:prstGeom prst="rect">
              <a:avLst/>
            </a:prstGeom>
            <a:noFill/>
          </p:spPr>
        </p:pic>
        <p:sp>
          <p:nvSpPr>
            <p:cNvPr id="111" name="직사각형 110"/>
            <p:cNvSpPr/>
            <p:nvPr/>
          </p:nvSpPr>
          <p:spPr>
            <a:xfrm>
              <a:off x="4850241" y="1090170"/>
              <a:ext cx="1075730" cy="35221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defTabSz="1330325" eaLnBrk="0" latinLnBrk="0" hangingPunct="0">
                <a:lnSpc>
                  <a:spcPct val="130000"/>
                </a:lnSpc>
                <a:spcAft>
                  <a:spcPts val="600"/>
                </a:spcAft>
                <a:buSzPct val="100000"/>
                <a:defRPr/>
              </a:pPr>
              <a:r>
                <a:rPr lang="en-US" altLang="ko-KR" sz="1400" kern="0" dirty="0" smtClean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OTT</a:t>
              </a:r>
              <a:endParaRPr lang="ko-KR" altLang="en-US" sz="14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endParaRPr>
            </a:p>
          </p:txBody>
        </p:sp>
        <p:pic>
          <p:nvPicPr>
            <p:cNvPr id="112" name="Picture 3" descr="C:\Users\MULTI-S\Desktop\이미지\10페이지\14.png"/>
            <p:cNvPicPr>
              <a:picLocks noChangeAspect="1" noChangeArrowheads="1"/>
            </p:cNvPicPr>
            <p:nvPr/>
          </p:nvPicPr>
          <p:blipFill>
            <a:blip r:embed="rId7" cstate="print"/>
            <a:srcRect l="14920" t="83598" r="80159" b="7936"/>
            <a:stretch>
              <a:fillRect/>
            </a:stretch>
          </p:blipFill>
          <p:spPr bwMode="auto">
            <a:xfrm>
              <a:off x="5373506" y="1563930"/>
              <a:ext cx="445488" cy="574823"/>
            </a:xfrm>
            <a:prstGeom prst="rect">
              <a:avLst/>
            </a:prstGeom>
            <a:noFill/>
          </p:spPr>
        </p:pic>
        <p:sp>
          <p:nvSpPr>
            <p:cNvPr id="114" name="타원 113"/>
            <p:cNvSpPr/>
            <p:nvPr/>
          </p:nvSpPr>
          <p:spPr>
            <a:xfrm>
              <a:off x="4845442" y="1059607"/>
              <a:ext cx="1075635" cy="1075635"/>
            </a:xfrm>
            <a:prstGeom prst="ellipse">
              <a:avLst/>
            </a:prstGeom>
            <a:noFill/>
            <a:ln w="6350" cap="rnd">
              <a:solidFill>
                <a:srgbClr val="0070C0"/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pic>
          <p:nvPicPr>
            <p:cNvPr id="108" name="Picture 4" descr="C:\Users\MULTI-S\Desktop\이미지\10페이지\15.png"/>
            <p:cNvPicPr>
              <a:picLocks noChangeAspect="1" noChangeArrowheads="1"/>
            </p:cNvPicPr>
            <p:nvPr/>
          </p:nvPicPr>
          <p:blipFill>
            <a:blip r:embed="rId8" cstate="print"/>
            <a:srcRect r="58001" b="43703"/>
            <a:stretch>
              <a:fillRect/>
            </a:stretch>
          </p:blipFill>
          <p:spPr bwMode="auto">
            <a:xfrm>
              <a:off x="4921091" y="1353814"/>
              <a:ext cx="374287" cy="361876"/>
            </a:xfrm>
            <a:prstGeom prst="rect">
              <a:avLst/>
            </a:prstGeom>
            <a:noFill/>
          </p:spPr>
        </p:pic>
        <p:pic>
          <p:nvPicPr>
            <p:cNvPr id="113" name="Picture 2" descr="C:\Users\MULTI-S\Desktop\이미지\10페이지\13.png"/>
            <p:cNvPicPr>
              <a:picLocks noChangeAspect="1" noChangeArrowheads="1"/>
            </p:cNvPicPr>
            <p:nvPr/>
          </p:nvPicPr>
          <p:blipFill>
            <a:blip r:embed="rId9" cstate="print"/>
            <a:srcRect l="9207" t="82963" r="85714" b="7936"/>
            <a:stretch>
              <a:fillRect/>
            </a:stretch>
          </p:blipFill>
          <p:spPr bwMode="auto">
            <a:xfrm>
              <a:off x="5022310" y="1550800"/>
              <a:ext cx="380048" cy="510689"/>
            </a:xfrm>
            <a:prstGeom prst="rect">
              <a:avLst/>
            </a:prstGeom>
            <a:noFill/>
          </p:spPr>
        </p:pic>
      </p:grpSp>
      <p:grpSp>
        <p:nvGrpSpPr>
          <p:cNvPr id="8" name="그룹 118"/>
          <p:cNvGrpSpPr/>
          <p:nvPr/>
        </p:nvGrpSpPr>
        <p:grpSpPr>
          <a:xfrm>
            <a:off x="3184885" y="2407395"/>
            <a:ext cx="1017645" cy="968168"/>
            <a:chOff x="6113213" y="1628800"/>
            <a:chExt cx="1130603" cy="1075635"/>
          </a:xfrm>
        </p:grpSpPr>
        <p:sp>
          <p:nvSpPr>
            <p:cNvPr id="120" name="직사각형 119"/>
            <p:cNvSpPr/>
            <p:nvPr/>
          </p:nvSpPr>
          <p:spPr>
            <a:xfrm>
              <a:off x="6113213" y="1654107"/>
              <a:ext cx="1130603" cy="41374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defTabSz="1330325" eaLnBrk="0" latinLnBrk="0" hangingPunct="0">
                <a:lnSpc>
                  <a:spcPct val="130000"/>
                </a:lnSpc>
                <a:spcAft>
                  <a:spcPts val="600"/>
                </a:spcAft>
                <a:buSzPct val="100000"/>
                <a:defRPr/>
              </a:pPr>
              <a:r>
                <a:rPr lang="ko-KR" altLang="en-US" sz="1400" kern="0" spc="-150" dirty="0" smtClean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실감미디어</a:t>
              </a:r>
              <a:endParaRPr lang="ko-KR" altLang="en-US" sz="1400" kern="0" spc="-15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endParaRPr>
            </a:p>
          </p:txBody>
        </p:sp>
        <p:pic>
          <p:nvPicPr>
            <p:cNvPr id="122" name="그림 12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5585" y="2004838"/>
              <a:ext cx="782261" cy="553866"/>
            </a:xfrm>
            <a:prstGeom prst="rect">
              <a:avLst/>
            </a:prstGeom>
          </p:spPr>
        </p:pic>
        <p:sp>
          <p:nvSpPr>
            <p:cNvPr id="121" name="타원 120"/>
            <p:cNvSpPr/>
            <p:nvPr/>
          </p:nvSpPr>
          <p:spPr>
            <a:xfrm>
              <a:off x="6163620" y="1628800"/>
              <a:ext cx="1075635" cy="1075635"/>
            </a:xfrm>
            <a:prstGeom prst="ellipse">
              <a:avLst/>
            </a:prstGeom>
            <a:noFill/>
            <a:ln w="6350" cap="rnd">
              <a:solidFill>
                <a:srgbClr val="0070C0"/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96" name="TextBox 39"/>
          <p:cNvSpPr txBox="1">
            <a:spLocks noChangeArrowheads="1"/>
          </p:cNvSpPr>
          <p:nvPr/>
        </p:nvSpPr>
        <p:spPr bwMode="auto">
          <a:xfrm>
            <a:off x="4766281" y="1542515"/>
            <a:ext cx="995712" cy="72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defTabSz="1327648" latinLnBrk="0">
              <a:lnSpc>
                <a:spcPct val="120000"/>
              </a:lnSpc>
              <a:spcAft>
                <a:spcPts val="300"/>
              </a:spcAft>
              <a:buSzPct val="100000"/>
              <a:defRPr/>
            </a:pPr>
            <a:r>
              <a:rPr lang="ko-KR" altLang="en-US" sz="1700" spc="-150" dirty="0" smtClean="0">
                <a:gradFill>
                  <a:gsLst>
                    <a:gs pos="100000">
                      <a:srgbClr val="007BC2"/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-윤고딕350" panose="02030504000101010101" pitchFamily="18" charset="-127"/>
                <a:ea typeface="-윤고딕350" panose="02030504000101010101" pitchFamily="18" charset="-127"/>
              </a:rPr>
              <a:t>중소 채널 제작 인력</a:t>
            </a:r>
            <a:endParaRPr lang="en-US" altLang="ko-KR" sz="1700" spc="-150" dirty="0">
              <a:gradFill>
                <a:gsLst>
                  <a:gs pos="100000">
                    <a:srgbClr val="007BC2"/>
                  </a:gs>
                  <a:gs pos="100000">
                    <a:prstClr val="black">
                      <a:lumMod val="75000"/>
                      <a:lumOff val="25000"/>
                    </a:prstClr>
                  </a:gs>
                </a:gsLst>
                <a:lin ang="5400000" scaled="0"/>
              </a:gradFill>
              <a:latin typeface="-윤고딕350" panose="02030504000101010101" pitchFamily="18" charset="-127"/>
              <a:ea typeface="-윤고딕350" panose="02030504000101010101" pitchFamily="18" charset="-127"/>
            </a:endParaRPr>
          </a:p>
        </p:txBody>
      </p:sp>
      <p:sp>
        <p:nvSpPr>
          <p:cNvPr id="97" name="직사각형 96"/>
          <p:cNvSpPr/>
          <p:nvPr/>
        </p:nvSpPr>
        <p:spPr>
          <a:xfrm>
            <a:off x="4784671" y="2434684"/>
            <a:ext cx="951950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  <a:defRPr/>
            </a:pPr>
            <a:r>
              <a:rPr lang="ko-KR" altLang="en-US" sz="2400" spc="-150" dirty="0" smtClean="0">
                <a:gradFill>
                  <a:gsLst>
                    <a:gs pos="100000">
                      <a:srgbClr val="007BC2"/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-윤고딕350" panose="02030504000101010101" pitchFamily="18" charset="-127"/>
                <a:ea typeface="-윤고딕350" panose="02030504000101010101" pitchFamily="18" charset="-127"/>
              </a:rPr>
              <a:t>평균</a:t>
            </a:r>
            <a:endParaRPr lang="en-US" altLang="ko-KR" sz="2400" spc="-150" dirty="0" smtClean="0">
              <a:gradFill>
                <a:gsLst>
                  <a:gs pos="100000">
                    <a:srgbClr val="007BC2"/>
                  </a:gs>
                  <a:gs pos="100000">
                    <a:prstClr val="black">
                      <a:lumMod val="75000"/>
                      <a:lumOff val="25000"/>
                    </a:prstClr>
                  </a:gs>
                </a:gsLst>
                <a:lin ang="5400000" scaled="0"/>
              </a:gradFill>
              <a:latin typeface="-윤고딕350" panose="02030504000101010101" pitchFamily="18" charset="-127"/>
              <a:ea typeface="-윤고딕350" panose="02030504000101010101" pitchFamily="18" charset="-127"/>
            </a:endParaRPr>
          </a:p>
          <a:p>
            <a:pPr algn="ctr">
              <a:spcAft>
                <a:spcPts val="300"/>
              </a:spcAft>
              <a:defRPr/>
            </a:pPr>
            <a:endParaRPr lang="en-US" altLang="ko-KR" sz="100" spc="-150" dirty="0" smtClean="0">
              <a:gradFill>
                <a:gsLst>
                  <a:gs pos="100000">
                    <a:srgbClr val="007BC2"/>
                  </a:gs>
                  <a:gs pos="100000">
                    <a:prstClr val="black">
                      <a:lumMod val="75000"/>
                      <a:lumOff val="25000"/>
                    </a:prstClr>
                  </a:gs>
                </a:gsLst>
                <a:lin ang="5400000" scaled="0"/>
              </a:gradFill>
              <a:latin typeface="-윤고딕350" panose="02030504000101010101" pitchFamily="18" charset="-127"/>
              <a:ea typeface="-윤고딕350" panose="02030504000101010101" pitchFamily="18" charset="-127"/>
            </a:endParaRPr>
          </a:p>
          <a:p>
            <a:pPr algn="ctr">
              <a:spcAft>
                <a:spcPts val="300"/>
              </a:spcAft>
              <a:defRPr/>
            </a:pPr>
            <a:r>
              <a:rPr lang="en-US" altLang="ko-KR" sz="1400" spc="-150" dirty="0" smtClean="0">
                <a:gradFill>
                  <a:gsLst>
                    <a:gs pos="100000">
                      <a:srgbClr val="007BC2"/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-윤고딕350" panose="02030504000101010101" pitchFamily="18" charset="-127"/>
                <a:ea typeface="-윤고딕350" panose="02030504000101010101" pitchFamily="18" charset="-127"/>
              </a:rPr>
              <a:t> </a:t>
            </a:r>
            <a:r>
              <a:rPr lang="en-US" altLang="ko-KR" sz="3000" spc="-150" dirty="0" smtClean="0">
                <a:gradFill>
                  <a:gsLst>
                    <a:gs pos="100000">
                      <a:srgbClr val="007BC2"/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-윤고딕350" panose="02030504000101010101" pitchFamily="18" charset="-127"/>
                <a:ea typeface="-윤고딕350" panose="02030504000101010101" pitchFamily="18" charset="-127"/>
              </a:rPr>
              <a:t>21</a:t>
            </a:r>
            <a:r>
              <a:rPr lang="ko-KR" altLang="en-US" sz="3000" spc="-150" dirty="0" smtClean="0">
                <a:gradFill>
                  <a:gsLst>
                    <a:gs pos="100000">
                      <a:srgbClr val="007BC2"/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-윤고딕350" panose="02030504000101010101" pitchFamily="18" charset="-127"/>
                <a:ea typeface="-윤고딕350" panose="02030504000101010101" pitchFamily="18" charset="-127"/>
              </a:rPr>
              <a:t>명</a:t>
            </a:r>
            <a:endParaRPr lang="ko-KR" altLang="en-US" sz="3000" spc="-150" dirty="0">
              <a:gradFill>
                <a:gsLst>
                  <a:gs pos="100000">
                    <a:srgbClr val="007BC2"/>
                  </a:gs>
                  <a:gs pos="100000">
                    <a:prstClr val="black">
                      <a:lumMod val="75000"/>
                      <a:lumOff val="25000"/>
                    </a:prstClr>
                  </a:gs>
                </a:gsLst>
                <a:lin ang="5400000" scaled="0"/>
              </a:gradFill>
              <a:latin typeface="-윤고딕350" panose="02030504000101010101" pitchFamily="18" charset="-127"/>
              <a:ea typeface="-윤고딕350" panose="02030504000101010101" pitchFamily="18" charset="-127"/>
            </a:endParaRPr>
          </a:p>
        </p:txBody>
      </p:sp>
      <p:cxnSp>
        <p:nvCxnSpPr>
          <p:cNvPr id="98" name="직선 연결선 97"/>
          <p:cNvCxnSpPr/>
          <p:nvPr/>
        </p:nvCxnSpPr>
        <p:spPr>
          <a:xfrm>
            <a:off x="4851298" y="2333475"/>
            <a:ext cx="838603" cy="0"/>
          </a:xfrm>
          <a:prstGeom prst="line">
            <a:avLst/>
          </a:prstGeom>
          <a:ln w="25400">
            <a:solidFill>
              <a:srgbClr val="007B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39"/>
          <p:cNvSpPr txBox="1">
            <a:spLocks noChangeArrowheads="1"/>
          </p:cNvSpPr>
          <p:nvPr/>
        </p:nvSpPr>
        <p:spPr bwMode="auto">
          <a:xfrm>
            <a:off x="7399709" y="1532569"/>
            <a:ext cx="124457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defTabSz="1327648" latinLnBrk="0">
              <a:lnSpc>
                <a:spcPct val="120000"/>
              </a:lnSpc>
              <a:spcAft>
                <a:spcPts val="300"/>
              </a:spcAft>
              <a:buSzPct val="100000"/>
              <a:defRPr/>
            </a:pPr>
            <a:r>
              <a:rPr lang="ko-KR" altLang="en-US" sz="1400" spc="-150" dirty="0" smtClean="0">
                <a:gradFill>
                  <a:gsLst>
                    <a:gs pos="100000">
                      <a:srgbClr val="707070"/>
                    </a:gs>
                    <a:gs pos="100000">
                      <a:srgbClr val="707070"/>
                    </a:gs>
                  </a:gsLst>
                  <a:lin ang="5400000" scaled="0"/>
                </a:gradFill>
                <a:latin typeface="-윤고딕350" panose="02030504000101010101" pitchFamily="18" charset="-127"/>
                <a:ea typeface="-윤고딕350" panose="02030504000101010101" pitchFamily="18" charset="-127"/>
              </a:rPr>
              <a:t> </a:t>
            </a:r>
            <a:r>
              <a:rPr lang="ko-KR" altLang="en-US" sz="1700" spc="-150" dirty="0" smtClean="0">
                <a:gradFill>
                  <a:gsLst>
                    <a:gs pos="100000">
                      <a:srgbClr val="707070"/>
                    </a:gs>
                    <a:gs pos="100000">
                      <a:srgbClr val="707070"/>
                    </a:gs>
                  </a:gsLst>
                  <a:lin ang="5400000" scaled="0"/>
                </a:gradFill>
                <a:latin typeface="-윤고딕350" panose="02030504000101010101" pitchFamily="18" charset="-127"/>
                <a:ea typeface="-윤고딕350" panose="02030504000101010101" pitchFamily="18" charset="-127"/>
              </a:rPr>
              <a:t>매출</a:t>
            </a:r>
            <a:r>
              <a:rPr lang="ko-KR" altLang="en-US" sz="900" spc="-150" dirty="0" smtClean="0">
                <a:gradFill>
                  <a:gsLst>
                    <a:gs pos="100000">
                      <a:srgbClr val="707070"/>
                    </a:gs>
                    <a:gs pos="100000">
                      <a:srgbClr val="707070"/>
                    </a:gs>
                  </a:gsLst>
                  <a:lin ang="5400000" scaled="0"/>
                </a:gradFill>
                <a:latin typeface="-윤고딕350" panose="02030504000101010101" pitchFamily="18" charset="-127"/>
                <a:ea typeface="-윤고딕350" panose="02030504000101010101" pitchFamily="18" charset="-127"/>
              </a:rPr>
              <a:t> </a:t>
            </a:r>
            <a:r>
              <a:rPr lang="ko-KR" altLang="en-US" sz="1600" spc="-150" dirty="0" smtClean="0">
                <a:gradFill>
                  <a:gsLst>
                    <a:gs pos="100000">
                      <a:srgbClr val="707070"/>
                    </a:gs>
                    <a:gs pos="100000">
                      <a:srgbClr val="707070"/>
                    </a:gs>
                  </a:gsLst>
                  <a:lin ang="5400000" scaled="0"/>
                </a:gradFill>
                <a:latin typeface="-윤고딕350" panose="02030504000101010101" pitchFamily="18" charset="-127"/>
                <a:ea typeface="-윤고딕350" panose="02030504000101010101" pitchFamily="18" charset="-127"/>
              </a:rPr>
              <a:t> </a:t>
            </a:r>
            <a:r>
              <a:rPr lang="ko-KR" altLang="en-US" sz="700" spc="-150" dirty="0" smtClean="0">
                <a:gradFill>
                  <a:gsLst>
                    <a:gs pos="100000">
                      <a:srgbClr val="707070"/>
                    </a:gs>
                    <a:gs pos="100000">
                      <a:srgbClr val="707070"/>
                    </a:gs>
                  </a:gsLst>
                  <a:lin ang="5400000" scaled="0"/>
                </a:gradFill>
                <a:latin typeface="-윤고딕350" panose="02030504000101010101" pitchFamily="18" charset="-127"/>
                <a:ea typeface="-윤고딕350" panose="02030504000101010101" pitchFamily="18" charset="-127"/>
              </a:rPr>
              <a:t>  </a:t>
            </a:r>
            <a:r>
              <a:rPr lang="ko-KR" altLang="en-US" sz="1700" spc="-150" dirty="0">
                <a:gradFill>
                  <a:gsLst>
                    <a:gs pos="100000">
                      <a:srgbClr val="707070"/>
                    </a:gs>
                    <a:gs pos="100000">
                      <a:srgbClr val="707070"/>
                    </a:gs>
                  </a:gsLst>
                  <a:lin ang="5400000" scaled="0"/>
                </a:gradFill>
                <a:latin typeface="-윤고딕350" panose="02030504000101010101" pitchFamily="18" charset="-127"/>
                <a:ea typeface="-윤고딕350" panose="02030504000101010101" pitchFamily="18" charset="-127"/>
              </a:rPr>
              <a:t>중</a:t>
            </a:r>
            <a:r>
              <a:rPr lang="en-US" altLang="ko-KR" sz="1700" spc="-150" dirty="0" smtClean="0">
                <a:gradFill>
                  <a:gsLst>
                    <a:gs pos="100000">
                      <a:srgbClr val="707070"/>
                    </a:gs>
                    <a:gs pos="100000">
                      <a:srgbClr val="707070"/>
                    </a:gs>
                  </a:gsLst>
                  <a:lin ang="5400000" scaled="0"/>
                </a:gradFill>
                <a:latin typeface="-윤고딕350" panose="02030504000101010101" pitchFamily="18" charset="-127"/>
                <a:ea typeface="-윤고딕350" panose="02030504000101010101" pitchFamily="18" charset="-127"/>
              </a:rPr>
              <a:t/>
            </a:r>
            <a:br>
              <a:rPr lang="en-US" altLang="ko-KR" sz="1700" spc="-150" dirty="0" smtClean="0">
                <a:gradFill>
                  <a:gsLst>
                    <a:gs pos="100000">
                      <a:srgbClr val="707070"/>
                    </a:gs>
                    <a:gs pos="100000">
                      <a:srgbClr val="707070"/>
                    </a:gs>
                  </a:gsLst>
                  <a:lin ang="5400000" scaled="0"/>
                </a:gradFill>
                <a:latin typeface="-윤고딕350" panose="02030504000101010101" pitchFamily="18" charset="-127"/>
                <a:ea typeface="-윤고딕350" panose="02030504000101010101" pitchFamily="18" charset="-127"/>
              </a:rPr>
            </a:br>
            <a:r>
              <a:rPr lang="ko-KR" altLang="en-US" sz="1600" spc="-150" dirty="0" smtClean="0">
                <a:gradFill>
                  <a:gsLst>
                    <a:gs pos="100000">
                      <a:srgbClr val="707070"/>
                    </a:gs>
                    <a:gs pos="100000">
                      <a:srgbClr val="707070"/>
                    </a:gs>
                  </a:gsLst>
                  <a:lin ang="5400000" scaled="0"/>
                </a:gradFill>
                <a:latin typeface="-윤고딕350" panose="02030504000101010101" pitchFamily="18" charset="-127"/>
                <a:ea typeface="-윤고딕350" panose="02030504000101010101" pitchFamily="18" charset="-127"/>
              </a:rPr>
              <a:t> </a:t>
            </a:r>
            <a:r>
              <a:rPr lang="ko-KR" altLang="en-US" sz="1700" spc="-150" dirty="0" smtClean="0">
                <a:gradFill>
                  <a:gsLst>
                    <a:gs pos="100000">
                      <a:srgbClr val="707070"/>
                    </a:gs>
                    <a:gs pos="100000">
                      <a:srgbClr val="707070"/>
                    </a:gs>
                  </a:gsLst>
                  <a:lin ang="5400000" scaled="0"/>
                </a:gradFill>
                <a:latin typeface="-윤고딕350" panose="02030504000101010101" pitchFamily="18" charset="-127"/>
                <a:ea typeface="-윤고딕350" panose="02030504000101010101" pitchFamily="18" charset="-127"/>
              </a:rPr>
              <a:t>판매</a:t>
            </a:r>
            <a:r>
              <a:rPr lang="en-US" altLang="ko-KR" sz="1700" spc="-150" dirty="0">
                <a:gradFill>
                  <a:gsLst>
                    <a:gs pos="100000">
                      <a:srgbClr val="707070"/>
                    </a:gs>
                    <a:gs pos="100000">
                      <a:srgbClr val="707070"/>
                    </a:gs>
                  </a:gsLst>
                  <a:lin ang="5400000" scaled="0"/>
                </a:gradFill>
                <a:latin typeface="-윤고딕350" panose="02030504000101010101" pitchFamily="18" charset="-127"/>
                <a:ea typeface="-윤고딕350" panose="02030504000101010101" pitchFamily="18" charset="-127"/>
              </a:rPr>
              <a:t>‧</a:t>
            </a:r>
            <a:r>
              <a:rPr lang="ko-KR" altLang="en-US" sz="1700" spc="-150" dirty="0">
                <a:gradFill>
                  <a:gsLst>
                    <a:gs pos="100000">
                      <a:srgbClr val="707070"/>
                    </a:gs>
                    <a:gs pos="100000">
                      <a:srgbClr val="707070"/>
                    </a:gs>
                  </a:gsLst>
                  <a:lin ang="5400000" scaled="0"/>
                </a:gradFill>
                <a:latin typeface="-윤고딕350" panose="02030504000101010101" pitchFamily="18" charset="-127"/>
                <a:ea typeface="-윤고딕350" panose="02030504000101010101" pitchFamily="18" charset="-127"/>
              </a:rPr>
              <a:t>수출</a:t>
            </a:r>
            <a:endParaRPr lang="en-US" altLang="ko-KR" sz="1700" spc="-150" dirty="0">
              <a:gradFill>
                <a:gsLst>
                  <a:gs pos="100000">
                    <a:srgbClr val="707070"/>
                  </a:gs>
                  <a:gs pos="100000">
                    <a:srgbClr val="707070"/>
                  </a:gs>
                </a:gsLst>
                <a:lin ang="5400000" scaled="0"/>
              </a:gradFill>
              <a:latin typeface="-윤고딕350" panose="02030504000101010101" pitchFamily="18" charset="-127"/>
              <a:ea typeface="-윤고딕350" panose="02030504000101010101" pitchFamily="18" charset="-127"/>
            </a:endParaRPr>
          </a:p>
        </p:txBody>
      </p:sp>
      <p:sp>
        <p:nvSpPr>
          <p:cNvPr id="100" name="TextBox 39"/>
          <p:cNvSpPr txBox="1">
            <a:spLocks noChangeArrowheads="1"/>
          </p:cNvSpPr>
          <p:nvPr/>
        </p:nvSpPr>
        <p:spPr bwMode="auto">
          <a:xfrm>
            <a:off x="7430180" y="2636501"/>
            <a:ext cx="122322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defTabSz="1327648" latinLnBrk="0">
              <a:spcAft>
                <a:spcPts val="300"/>
              </a:spcAft>
              <a:buSzPct val="100000"/>
              <a:defRPr/>
            </a:pPr>
            <a:r>
              <a:rPr lang="en-US" altLang="ko-KR" sz="3000" spc="-150" dirty="0" smtClean="0">
                <a:gradFill>
                  <a:gsLst>
                    <a:gs pos="100000">
                      <a:srgbClr val="707070"/>
                    </a:gs>
                    <a:gs pos="100000">
                      <a:srgbClr val="707070"/>
                    </a:gs>
                  </a:gsLst>
                  <a:lin ang="5400000" scaled="0"/>
                </a:gradFill>
                <a:latin typeface="-윤고딕350" panose="02030504000101010101" pitchFamily="18" charset="-127"/>
                <a:ea typeface="-윤고딕350" panose="02030504000101010101" pitchFamily="18" charset="-127"/>
              </a:rPr>
              <a:t>7.3</a:t>
            </a:r>
            <a:r>
              <a:rPr lang="en-US" altLang="ko-KR" sz="2400" spc="-150" dirty="0" smtClean="0">
                <a:gradFill>
                  <a:gsLst>
                    <a:gs pos="100000">
                      <a:srgbClr val="707070"/>
                    </a:gs>
                    <a:gs pos="100000">
                      <a:srgbClr val="707070"/>
                    </a:gs>
                  </a:gsLst>
                  <a:lin ang="5400000" scaled="0"/>
                </a:gradFill>
                <a:latin typeface="-윤고딕350" panose="02030504000101010101" pitchFamily="18" charset="-127"/>
                <a:ea typeface="-윤고딕350" panose="02030504000101010101" pitchFamily="18" charset="-127"/>
              </a:rPr>
              <a:t>%</a:t>
            </a:r>
            <a:endParaRPr lang="en-US" altLang="ko-KR" sz="2400" spc="-150" dirty="0">
              <a:gradFill>
                <a:gsLst>
                  <a:gs pos="100000">
                    <a:srgbClr val="707070"/>
                  </a:gs>
                  <a:gs pos="100000">
                    <a:srgbClr val="707070"/>
                  </a:gs>
                </a:gsLst>
                <a:lin ang="5400000" scaled="0"/>
              </a:gradFill>
              <a:latin typeface="-윤고딕350" panose="02030504000101010101" pitchFamily="18" charset="-127"/>
              <a:ea typeface="-윤고딕350" panose="02030504000101010101" pitchFamily="18" charset="-127"/>
            </a:endParaRPr>
          </a:p>
        </p:txBody>
      </p:sp>
      <p:cxnSp>
        <p:nvCxnSpPr>
          <p:cNvPr id="105" name="직선 연결선 104"/>
          <p:cNvCxnSpPr/>
          <p:nvPr/>
        </p:nvCxnSpPr>
        <p:spPr>
          <a:xfrm>
            <a:off x="7593332" y="2333971"/>
            <a:ext cx="926341" cy="0"/>
          </a:xfrm>
          <a:prstGeom prst="line">
            <a:avLst/>
          </a:prstGeom>
          <a:ln w="25400">
            <a:solidFill>
              <a:srgbClr val="7070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39"/>
          <p:cNvSpPr txBox="1">
            <a:spLocks noChangeArrowheads="1"/>
          </p:cNvSpPr>
          <p:nvPr/>
        </p:nvSpPr>
        <p:spPr bwMode="auto">
          <a:xfrm>
            <a:off x="6273587" y="1542492"/>
            <a:ext cx="774716" cy="720197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lnSpc>
                <a:spcPct val="120000"/>
              </a:lnSpc>
              <a:spcAft>
                <a:spcPts val="300"/>
              </a:spcAft>
            </a:pPr>
            <a:r>
              <a:rPr lang="ko-KR" altLang="en-US" sz="1700" spc="-150" dirty="0">
                <a:gradFill>
                  <a:gsLst>
                    <a:gs pos="100000">
                      <a:srgbClr val="248E9C"/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50" panose="02030504000101010101" pitchFamily="18" charset="-127"/>
                <a:ea typeface="-윤고딕350" panose="02030504000101010101" pitchFamily="18" charset="-127"/>
              </a:rPr>
              <a:t>한   류여   건</a:t>
            </a:r>
            <a:endParaRPr lang="en-US" altLang="ko-KR" sz="1700" spc="-150" dirty="0">
              <a:gradFill>
                <a:gsLst>
                  <a:gs pos="100000">
                    <a:srgbClr val="248E9C"/>
                  </a:gs>
                  <a:gs pos="100000">
                    <a:srgbClr val="F79646">
                      <a:lumMod val="75000"/>
                    </a:srgbClr>
                  </a:gs>
                </a:gsLst>
                <a:lin ang="5400000" scaled="0"/>
              </a:gradFill>
              <a:latin typeface="-윤고딕350" panose="02030504000101010101" pitchFamily="18" charset="-127"/>
              <a:ea typeface="-윤고딕350" panose="02030504000101010101" pitchFamily="18" charset="-127"/>
            </a:endParaRPr>
          </a:p>
        </p:txBody>
      </p:sp>
      <p:cxnSp>
        <p:nvCxnSpPr>
          <p:cNvPr id="130" name="직선 연결선 129"/>
          <p:cNvCxnSpPr/>
          <p:nvPr/>
        </p:nvCxnSpPr>
        <p:spPr>
          <a:xfrm>
            <a:off x="6270480" y="2337555"/>
            <a:ext cx="838603" cy="0"/>
          </a:xfrm>
          <a:prstGeom prst="line">
            <a:avLst/>
          </a:prstGeom>
          <a:ln w="25400">
            <a:solidFill>
              <a:srgbClr val="248E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직사각형 132"/>
          <p:cNvSpPr/>
          <p:nvPr/>
        </p:nvSpPr>
        <p:spPr>
          <a:xfrm>
            <a:off x="6105789" y="2457623"/>
            <a:ext cx="1232106" cy="961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  <a:defRPr/>
            </a:pPr>
            <a:r>
              <a:rPr kumimoji="1" lang="ko-KR" altLang="en-US" sz="2300" spc="-150" dirty="0">
                <a:gradFill>
                  <a:gsLst>
                    <a:gs pos="100000">
                      <a:srgbClr val="248E9C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-윤고딕350" panose="02030504000101010101" pitchFamily="18" charset="-127"/>
                <a:ea typeface="-윤고딕350" panose="02030504000101010101" pitchFamily="18" charset="-127"/>
              </a:rPr>
              <a:t>드라마</a:t>
            </a:r>
            <a:r>
              <a:rPr kumimoji="1" lang="ko-KR" altLang="en-US" sz="1600" spc="-150" dirty="0">
                <a:solidFill>
                  <a:srgbClr val="248E9C"/>
                </a:solidFill>
                <a:latin typeface="-윤고딕350" panose="02030504000101010101" pitchFamily="18" charset="-127"/>
                <a:ea typeface="-윤고딕350" panose="02030504000101010101" pitchFamily="18" charset="-127"/>
              </a:rPr>
              <a:t> </a:t>
            </a:r>
            <a:r>
              <a:rPr kumimoji="1" lang="ko-KR" altLang="en-US" sz="1600" spc="-150" dirty="0" smtClean="0">
                <a:gradFill>
                  <a:gsLst>
                    <a:gs pos="100000">
                      <a:srgbClr val="248E9C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-윤고딕350" panose="02030504000101010101" pitchFamily="18" charset="-127"/>
                <a:ea typeface="-윤고딕350" panose="02030504000101010101" pitchFamily="18" charset="-127"/>
              </a:rPr>
              <a:t>등</a:t>
            </a:r>
            <a:r>
              <a:rPr kumimoji="1" lang="ko-KR" altLang="en-US" sz="2000" spc="-150" dirty="0" smtClean="0">
                <a:solidFill>
                  <a:srgbClr val="248E9C"/>
                </a:solidFill>
                <a:latin typeface="-윤고딕350" panose="02030504000101010101" pitchFamily="18" charset="-127"/>
                <a:ea typeface="-윤고딕350" panose="02030504000101010101" pitchFamily="18" charset="-127"/>
              </a:rPr>
              <a:t> </a:t>
            </a:r>
            <a:r>
              <a:rPr kumimoji="1" lang="en-US" altLang="ko-KR" sz="400" spc="-150" dirty="0" smtClean="0">
                <a:solidFill>
                  <a:srgbClr val="248E9C"/>
                </a:solidFill>
                <a:latin typeface="-윤고딕350" panose="02030504000101010101" pitchFamily="18" charset="-127"/>
                <a:ea typeface="-윤고딕350" panose="02030504000101010101" pitchFamily="18" charset="-127"/>
              </a:rPr>
              <a:t/>
            </a:r>
            <a:br>
              <a:rPr kumimoji="1" lang="en-US" altLang="ko-KR" sz="400" spc="-150" dirty="0" smtClean="0">
                <a:solidFill>
                  <a:srgbClr val="248E9C"/>
                </a:solidFill>
                <a:latin typeface="-윤고딕350" panose="02030504000101010101" pitchFamily="18" charset="-127"/>
                <a:ea typeface="-윤고딕350" panose="02030504000101010101" pitchFamily="18" charset="-127"/>
              </a:rPr>
            </a:br>
            <a:endParaRPr kumimoji="1" lang="en-US" altLang="ko-KR" sz="800" spc="-150" dirty="0" smtClean="0">
              <a:solidFill>
                <a:srgbClr val="248E9C"/>
              </a:solidFill>
              <a:latin typeface="-윤고딕350" panose="02030504000101010101" pitchFamily="18" charset="-127"/>
              <a:ea typeface="-윤고딕350" panose="02030504000101010101" pitchFamily="18" charset="-127"/>
            </a:endParaRPr>
          </a:p>
          <a:p>
            <a:pPr algn="ctr">
              <a:spcAft>
                <a:spcPts val="300"/>
              </a:spcAft>
              <a:defRPr/>
            </a:pPr>
            <a:r>
              <a:rPr kumimoji="1" lang="ko-KR" altLang="en-US" sz="2300" spc="-150" dirty="0">
                <a:gradFill>
                  <a:gsLst>
                    <a:gs pos="100000">
                      <a:srgbClr val="248E9C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-윤고딕350" panose="02030504000101010101" pitchFamily="18" charset="-127"/>
                <a:ea typeface="-윤고딕350" panose="02030504000101010101" pitchFamily="18" charset="-127"/>
              </a:rPr>
              <a:t>규제강화</a:t>
            </a:r>
          </a:p>
        </p:txBody>
      </p:sp>
      <p:grpSp>
        <p:nvGrpSpPr>
          <p:cNvPr id="9" name="그룹 86"/>
          <p:cNvGrpSpPr/>
          <p:nvPr/>
        </p:nvGrpSpPr>
        <p:grpSpPr>
          <a:xfrm>
            <a:off x="323528" y="924088"/>
            <a:ext cx="8741788" cy="549717"/>
            <a:chOff x="323528" y="5798540"/>
            <a:chExt cx="8741788" cy="549717"/>
          </a:xfrm>
        </p:grpSpPr>
        <p:sp>
          <p:nvSpPr>
            <p:cNvPr id="90" name="직사각형 89"/>
            <p:cNvSpPr/>
            <p:nvPr/>
          </p:nvSpPr>
          <p:spPr bwMode="auto">
            <a:xfrm>
              <a:off x="330567" y="5798540"/>
              <a:ext cx="8734749" cy="549717"/>
            </a:xfrm>
            <a:prstGeom prst="rect">
              <a:avLst/>
            </a:prstGeom>
            <a:gradFill rotWithShape="1">
              <a:gsLst>
                <a:gs pos="833">
                  <a:srgbClr val="FFFFFF">
                    <a:alpha val="0"/>
                  </a:srgbClr>
                </a:gs>
                <a:gs pos="69550">
                  <a:srgbClr val="FFFFFF"/>
                </a:gs>
                <a:gs pos="25000">
                  <a:schemeClr val="bg1"/>
                </a:gs>
                <a:gs pos="100000">
                  <a:srgbClr val="FFFFFF">
                    <a:alpha val="0"/>
                  </a:srgbClr>
                </a:gs>
              </a:gsLst>
              <a:lin ang="21594000" scaled="0"/>
            </a:gradFill>
            <a:ln>
              <a:noFill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>
              <a:bevelT w="0" h="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atinLnBrk="0">
                <a:defRPr/>
              </a:pPr>
              <a:endParaRPr lang="ko-KR" altLang="en-US" kern="0">
                <a:solidFill>
                  <a:srgbClr val="FFFF00"/>
                </a:solidFill>
                <a:latin typeface="HY헤드라인M"/>
                <a:ea typeface="HY헤드라인M"/>
              </a:endParaRPr>
            </a:p>
          </p:txBody>
        </p:sp>
        <p:sp>
          <p:nvSpPr>
            <p:cNvPr id="89" name="직사각형 88"/>
            <p:cNvSpPr/>
            <p:nvPr/>
          </p:nvSpPr>
          <p:spPr>
            <a:xfrm>
              <a:off x="323528" y="5813086"/>
              <a:ext cx="8424935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2600" kern="0" spc="-9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 역동적 혁신경제의 핵심</a:t>
              </a:r>
              <a:r>
                <a:rPr lang="en-US" altLang="ko-KR" sz="2600" kern="0" spc="-9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, </a:t>
              </a:r>
              <a:r>
                <a:rPr lang="ko-KR" altLang="en-US" sz="2600" kern="0" spc="-9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방송 산업의 활성화 추진</a:t>
              </a:r>
              <a:endParaRPr lang="ko-KR" altLang="en-US" sz="2600" kern="0" spc="-9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endParaRPr>
            </a:p>
          </p:txBody>
        </p:sp>
      </p:grpSp>
      <p:sp>
        <p:nvSpPr>
          <p:cNvPr id="94" name="AutoShape 55"/>
          <p:cNvSpPr>
            <a:spLocks noChangeArrowheads="1"/>
          </p:cNvSpPr>
          <p:nvPr/>
        </p:nvSpPr>
        <p:spPr bwMode="auto">
          <a:xfrm>
            <a:off x="471600" y="3566105"/>
            <a:ext cx="4042800" cy="366951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95" name="자유형 94"/>
          <p:cNvSpPr/>
          <p:nvPr/>
        </p:nvSpPr>
        <p:spPr>
          <a:xfrm>
            <a:off x="474464" y="3569678"/>
            <a:ext cx="928842" cy="358130"/>
          </a:xfrm>
          <a:custGeom>
            <a:avLst/>
            <a:gdLst>
              <a:gd name="connsiteX0" fmla="*/ 0 w 922421"/>
              <a:gd name="connsiteY0" fmla="*/ 409074 h 409074"/>
              <a:gd name="connsiteX1" fmla="*/ 922421 w 922421"/>
              <a:gd name="connsiteY1" fmla="*/ 0 h 409074"/>
              <a:gd name="connsiteX2" fmla="*/ 0 w 922421"/>
              <a:gd name="connsiteY2" fmla="*/ 0 h 409074"/>
              <a:gd name="connsiteX3" fmla="*/ 0 w 922421"/>
              <a:gd name="connsiteY3" fmla="*/ 409074 h 40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421" h="409074">
                <a:moveTo>
                  <a:pt x="0" y="409074"/>
                </a:moveTo>
                <a:lnTo>
                  <a:pt x="922421" y="0"/>
                </a:lnTo>
                <a:lnTo>
                  <a:pt x="0" y="0"/>
                </a:lnTo>
                <a:lnTo>
                  <a:pt x="0" y="409074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10000"/>
                </a:schemeClr>
              </a:gs>
              <a:gs pos="0">
                <a:schemeClr val="bg1">
                  <a:alpha val="27000"/>
                </a:schemeClr>
              </a:gs>
            </a:gsLst>
            <a:lin ang="9000000" scaled="0"/>
          </a:gradFill>
          <a:ln w="1587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3" name="제목 114"/>
          <p:cNvSpPr txBox="1">
            <a:spLocks/>
          </p:cNvSpPr>
          <p:nvPr/>
        </p:nvSpPr>
        <p:spPr>
          <a:xfrm>
            <a:off x="462409" y="3575025"/>
            <a:ext cx="4060450" cy="356659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eaLnBrk="0" latinLnBrk="0" hangingPunct="0">
              <a:defRPr/>
            </a:pPr>
            <a:r>
              <a:rPr lang="ko-KR" altLang="en-US" sz="2000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새로운 미디어 환경 대응</a:t>
            </a:r>
            <a:endParaRPr lang="ko-KR" altLang="en-US" kern="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40" panose="02030504000101010101" pitchFamily="18" charset="-127"/>
              <a:ea typeface="-윤고딕340" panose="02030504000101010101" pitchFamily="18" charset="-127"/>
              <a:cs typeface="Arial" pitchFamily="34" charset="0"/>
            </a:endParaRPr>
          </a:p>
        </p:txBody>
      </p:sp>
      <p:sp>
        <p:nvSpPr>
          <p:cNvPr id="124" name="AutoShape 55"/>
          <p:cNvSpPr>
            <a:spLocks noChangeArrowheads="1"/>
          </p:cNvSpPr>
          <p:nvPr/>
        </p:nvSpPr>
        <p:spPr bwMode="auto">
          <a:xfrm>
            <a:off x="473214" y="6162746"/>
            <a:ext cx="4042800" cy="372616"/>
          </a:xfrm>
          <a:prstGeom prst="roundRect">
            <a:avLst>
              <a:gd name="adj" fmla="val 0"/>
            </a:avLst>
          </a:prstGeom>
          <a:solidFill>
            <a:srgbClr val="AC7300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26" name="제목 114"/>
          <p:cNvSpPr txBox="1">
            <a:spLocks/>
          </p:cNvSpPr>
          <p:nvPr/>
        </p:nvSpPr>
        <p:spPr>
          <a:xfrm>
            <a:off x="454603" y="6172662"/>
            <a:ext cx="4038453" cy="352972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eaLnBrk="0" latinLnBrk="0" hangingPunct="0">
              <a:defRPr/>
            </a:pPr>
            <a:r>
              <a:rPr lang="ko-KR" altLang="en-US" sz="2000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방송 재원 확충</a:t>
            </a:r>
            <a:endParaRPr lang="ko-KR" altLang="en-US" sz="2000" kern="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40" panose="02030504000101010101" pitchFamily="18" charset="-127"/>
              <a:ea typeface="-윤고딕340" panose="02030504000101010101" pitchFamily="18" charset="-127"/>
              <a:cs typeface="Arial" pitchFamily="34" charset="0"/>
            </a:endParaRPr>
          </a:p>
        </p:txBody>
      </p:sp>
      <p:sp>
        <p:nvSpPr>
          <p:cNvPr id="127" name="AutoShape 55"/>
          <p:cNvSpPr>
            <a:spLocks noChangeArrowheads="1"/>
          </p:cNvSpPr>
          <p:nvPr/>
        </p:nvSpPr>
        <p:spPr bwMode="auto">
          <a:xfrm>
            <a:off x="4639253" y="6150169"/>
            <a:ext cx="4046400" cy="372617"/>
          </a:xfrm>
          <a:prstGeom prst="roundRect">
            <a:avLst>
              <a:gd name="adj" fmla="val 0"/>
            </a:avLst>
          </a:prstGeom>
          <a:solidFill>
            <a:srgbClr val="368E73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28" name="자유형 127"/>
          <p:cNvSpPr/>
          <p:nvPr/>
        </p:nvSpPr>
        <p:spPr>
          <a:xfrm>
            <a:off x="4644119" y="6154779"/>
            <a:ext cx="928842" cy="358130"/>
          </a:xfrm>
          <a:custGeom>
            <a:avLst/>
            <a:gdLst>
              <a:gd name="connsiteX0" fmla="*/ 0 w 922421"/>
              <a:gd name="connsiteY0" fmla="*/ 409074 h 409074"/>
              <a:gd name="connsiteX1" fmla="*/ 922421 w 922421"/>
              <a:gd name="connsiteY1" fmla="*/ 0 h 409074"/>
              <a:gd name="connsiteX2" fmla="*/ 0 w 922421"/>
              <a:gd name="connsiteY2" fmla="*/ 0 h 409074"/>
              <a:gd name="connsiteX3" fmla="*/ 0 w 922421"/>
              <a:gd name="connsiteY3" fmla="*/ 409074 h 40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421" h="409074">
                <a:moveTo>
                  <a:pt x="0" y="409074"/>
                </a:moveTo>
                <a:lnTo>
                  <a:pt x="922421" y="0"/>
                </a:lnTo>
                <a:lnTo>
                  <a:pt x="0" y="0"/>
                </a:lnTo>
                <a:lnTo>
                  <a:pt x="0" y="409074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10000"/>
                </a:schemeClr>
              </a:gs>
              <a:gs pos="0">
                <a:schemeClr val="bg1">
                  <a:alpha val="27000"/>
                </a:schemeClr>
              </a:gs>
            </a:gsLst>
            <a:lin ang="9000000" scaled="0"/>
          </a:gradFill>
          <a:ln w="1587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9" name="제목 114"/>
          <p:cNvSpPr txBox="1">
            <a:spLocks/>
          </p:cNvSpPr>
          <p:nvPr/>
        </p:nvSpPr>
        <p:spPr>
          <a:xfrm>
            <a:off x="4660898" y="6157356"/>
            <a:ext cx="4012058" cy="362306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eaLnBrk="0" latinLnBrk="0" hangingPunct="0">
              <a:defRPr/>
            </a:pPr>
            <a:r>
              <a:rPr lang="ko-KR" altLang="en-US" sz="2000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시장 질서 확립</a:t>
            </a:r>
            <a:endParaRPr lang="ko-KR" altLang="en-US" sz="2000" kern="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40" panose="02030504000101010101" pitchFamily="18" charset="-127"/>
              <a:ea typeface="-윤고딕340" panose="02030504000101010101" pitchFamily="18" charset="-127"/>
              <a:cs typeface="Arial" pitchFamily="34" charset="0"/>
            </a:endParaRPr>
          </a:p>
        </p:txBody>
      </p:sp>
      <p:sp>
        <p:nvSpPr>
          <p:cNvPr id="131" name="AutoShape 55"/>
          <p:cNvSpPr>
            <a:spLocks noChangeArrowheads="1"/>
          </p:cNvSpPr>
          <p:nvPr/>
        </p:nvSpPr>
        <p:spPr bwMode="auto">
          <a:xfrm>
            <a:off x="4639255" y="3573016"/>
            <a:ext cx="4046400" cy="366951"/>
          </a:xfrm>
          <a:prstGeom prst="roundRect">
            <a:avLst>
              <a:gd name="adj" fmla="val 0"/>
            </a:avLst>
          </a:prstGeom>
          <a:solidFill>
            <a:srgbClr val="248E9C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32" name="자유형 131"/>
          <p:cNvSpPr/>
          <p:nvPr/>
        </p:nvSpPr>
        <p:spPr>
          <a:xfrm>
            <a:off x="4639255" y="3581453"/>
            <a:ext cx="928841" cy="358130"/>
          </a:xfrm>
          <a:custGeom>
            <a:avLst/>
            <a:gdLst>
              <a:gd name="connsiteX0" fmla="*/ 0 w 922421"/>
              <a:gd name="connsiteY0" fmla="*/ 409074 h 409074"/>
              <a:gd name="connsiteX1" fmla="*/ 922421 w 922421"/>
              <a:gd name="connsiteY1" fmla="*/ 0 h 409074"/>
              <a:gd name="connsiteX2" fmla="*/ 0 w 922421"/>
              <a:gd name="connsiteY2" fmla="*/ 0 h 409074"/>
              <a:gd name="connsiteX3" fmla="*/ 0 w 922421"/>
              <a:gd name="connsiteY3" fmla="*/ 409074 h 40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421" h="409074">
                <a:moveTo>
                  <a:pt x="0" y="409074"/>
                </a:moveTo>
                <a:lnTo>
                  <a:pt x="922421" y="0"/>
                </a:lnTo>
                <a:lnTo>
                  <a:pt x="0" y="0"/>
                </a:lnTo>
                <a:lnTo>
                  <a:pt x="0" y="409074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10000"/>
                </a:schemeClr>
              </a:gs>
              <a:gs pos="0">
                <a:schemeClr val="bg1">
                  <a:alpha val="27000"/>
                </a:schemeClr>
              </a:gs>
            </a:gsLst>
            <a:lin ang="9000000" scaled="0"/>
          </a:gradFill>
          <a:ln w="1587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4" name="제목 114"/>
          <p:cNvSpPr txBox="1">
            <a:spLocks/>
          </p:cNvSpPr>
          <p:nvPr/>
        </p:nvSpPr>
        <p:spPr>
          <a:xfrm>
            <a:off x="4647133" y="3587962"/>
            <a:ext cx="4032142" cy="367466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eaLnBrk="0" latinLnBrk="0" hangingPunct="0">
              <a:defRPr/>
            </a:pPr>
            <a:r>
              <a:rPr lang="ko-KR" altLang="en-US" sz="2000" kern="0" dirty="0" err="1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콘텐츠</a:t>
            </a:r>
            <a:r>
              <a:rPr lang="ko-KR" altLang="en-US" sz="2000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 역량 강화</a:t>
            </a:r>
            <a:endParaRPr lang="ko-KR" altLang="en-US" sz="2000" kern="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40" panose="02030504000101010101" pitchFamily="18" charset="-127"/>
              <a:ea typeface="-윤고딕340" panose="02030504000101010101" pitchFamily="18" charset="-127"/>
              <a:cs typeface="Arial" pitchFamily="34" charset="0"/>
            </a:endParaRPr>
          </a:p>
        </p:txBody>
      </p:sp>
      <p:grpSp>
        <p:nvGrpSpPr>
          <p:cNvPr id="10" name="그룹 138"/>
          <p:cNvGrpSpPr/>
          <p:nvPr/>
        </p:nvGrpSpPr>
        <p:grpSpPr>
          <a:xfrm>
            <a:off x="6923306" y="481896"/>
            <a:ext cx="1753150" cy="333943"/>
            <a:chOff x="5957544" y="497136"/>
            <a:chExt cx="1753150" cy="333943"/>
          </a:xfrm>
        </p:grpSpPr>
        <p:sp>
          <p:nvSpPr>
            <p:cNvPr id="140" name="모서리가 둥근 직사각형 139"/>
            <p:cNvSpPr/>
            <p:nvPr/>
          </p:nvSpPr>
          <p:spPr>
            <a:xfrm>
              <a:off x="6035047" y="525727"/>
              <a:ext cx="812855" cy="25059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 w="952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141" name="Text Box 5"/>
            <p:cNvSpPr txBox="1">
              <a:spLocks noChangeArrowheads="1"/>
            </p:cNvSpPr>
            <p:nvPr/>
          </p:nvSpPr>
          <p:spPr bwMode="auto">
            <a:xfrm>
              <a:off x="6807082" y="507914"/>
              <a:ext cx="90361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latinLnBrk="0" hangingPunct="1">
                <a:defRPr/>
              </a:pPr>
              <a:r>
                <a:rPr lang="ko-KR" altLang="en-US" sz="1500" kern="0" spc="-90" dirty="0" smtClean="0">
                  <a:gradFill>
                    <a:gsLst>
                      <a:gs pos="100000">
                        <a:srgbClr val="4F81BD">
                          <a:lumMod val="75000"/>
                        </a:srgbClr>
                      </a:gs>
                      <a:gs pos="100000">
                        <a:srgbClr val="00589A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방송 산업</a:t>
              </a:r>
              <a:endParaRPr lang="ko-KR" altLang="en-US" sz="1500" kern="0" spc="-90" dirty="0">
                <a:gradFill>
                  <a:gsLst>
                    <a:gs pos="100000">
                      <a:srgbClr val="4F81BD">
                        <a:lumMod val="75000"/>
                      </a:srgbClr>
                    </a:gs>
                    <a:gs pos="100000">
                      <a:srgbClr val="00589A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5957544" y="497136"/>
              <a:ext cx="9678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base">
                <a:spcAft>
                  <a:spcPct val="0"/>
                </a:spcAft>
                <a:buClr>
                  <a:prstClr val="black">
                    <a:lumMod val="85000"/>
                    <a:lumOff val="15000"/>
                  </a:prstClr>
                </a:buClr>
              </a:pPr>
              <a:r>
                <a:rPr kumimoji="1" lang="ko-KR" altLang="en-US" sz="1400" b="1" spc="-40" dirty="0">
                  <a:gradFill>
                    <a:gsLst>
                      <a:gs pos="100000">
                        <a:prstClr val="white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미래대비</a:t>
              </a:r>
            </a:p>
          </p:txBody>
        </p:sp>
      </p:grpSp>
      <p:sp>
        <p:nvSpPr>
          <p:cNvPr id="104" name="Text Box 170"/>
          <p:cNvSpPr txBox="1">
            <a:spLocks noChangeArrowheads="1"/>
          </p:cNvSpPr>
          <p:nvPr/>
        </p:nvSpPr>
        <p:spPr bwMode="auto">
          <a:xfrm>
            <a:off x="1983515" y="4174299"/>
            <a:ext cx="55827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anchor="ctr">
            <a:spAutoFit/>
          </a:bodyPr>
          <a:lstStyle/>
          <a:p>
            <a:pPr algn="ctr" eaLnBrk="0" latinLnBrk="0" hangingPunct="0">
              <a:buSzPct val="100000"/>
              <a:defRPr/>
            </a:pPr>
            <a:r>
              <a:rPr lang="en-US" altLang="ko-KR" sz="12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3.7</a:t>
            </a:r>
            <a:r>
              <a:rPr lang="ko-KR" altLang="en-US" sz="12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조</a:t>
            </a:r>
            <a:r>
              <a:rPr lang="en-US" altLang="ko-KR" sz="12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</a:p>
        </p:txBody>
      </p:sp>
      <p:sp>
        <p:nvSpPr>
          <p:cNvPr id="136" name="Text Box 170"/>
          <p:cNvSpPr txBox="1">
            <a:spLocks noChangeArrowheads="1"/>
          </p:cNvSpPr>
          <p:nvPr/>
        </p:nvSpPr>
        <p:spPr bwMode="auto">
          <a:xfrm>
            <a:off x="3521965" y="4395325"/>
            <a:ext cx="5418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anchor="ctr">
            <a:spAutoFit/>
          </a:bodyPr>
          <a:lstStyle/>
          <a:p>
            <a:pPr algn="ctr" eaLnBrk="0" latinLnBrk="0" hangingPunct="0">
              <a:buSzPct val="100000"/>
              <a:defRPr/>
            </a:pPr>
            <a:r>
              <a:rPr lang="en-US" altLang="ko-KR" sz="1200" kern="0" dirty="0" smtClean="0">
                <a:solidFill>
                  <a:srgbClr val="078D34"/>
                </a:solidFill>
                <a:latin typeface="-윤고딕340" pitchFamily="18" charset="-127"/>
                <a:ea typeface="-윤고딕340" pitchFamily="18" charset="-127"/>
              </a:rPr>
              <a:t>3.4</a:t>
            </a:r>
            <a:r>
              <a:rPr lang="ko-KR" altLang="en-US" sz="1200" kern="0" dirty="0" smtClean="0">
                <a:solidFill>
                  <a:srgbClr val="078D34"/>
                </a:solidFill>
                <a:latin typeface="-윤고딕340" pitchFamily="18" charset="-127"/>
                <a:ea typeface="-윤고딕340" pitchFamily="18" charset="-127"/>
              </a:rPr>
              <a:t>조</a:t>
            </a:r>
            <a:endParaRPr lang="en-US" altLang="ko-KR" sz="1200" kern="0" dirty="0">
              <a:solidFill>
                <a:srgbClr val="078D34"/>
              </a:solidFill>
              <a:latin typeface="-윤고딕340" pitchFamily="18" charset="-127"/>
              <a:ea typeface="-윤고딕340" pitchFamily="18" charset="-127"/>
            </a:endParaRPr>
          </a:p>
        </p:txBody>
      </p:sp>
      <p:pic>
        <p:nvPicPr>
          <p:cNvPr id="190" name="Picture 2" descr="E:\PNG\화살표\1304 - 복사본.png"/>
          <p:cNvPicPr preferRelativeResize="0">
            <a:picLocks noChangeArrowheads="1"/>
          </p:cNvPicPr>
          <p:nvPr/>
        </p:nvPicPr>
        <p:blipFill>
          <a:blip r:embed="rId11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04253" y="5144914"/>
            <a:ext cx="316800" cy="1742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1" name="Picture 2" descr="E:\PNG\화살표\1304 - 복사본.png"/>
          <p:cNvPicPr preferRelativeResize="0">
            <a:picLocks noChangeArrowheads="1"/>
          </p:cNvPicPr>
          <p:nvPr/>
        </p:nvPicPr>
        <p:blipFill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99088" y="5205222"/>
            <a:ext cx="316800" cy="16367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7" name="Picture 2" descr="E:\PNG\화살표\1304 - 복사본.png"/>
          <p:cNvPicPr preferRelativeResize="0">
            <a:picLocks noChangeArrowheads="1"/>
          </p:cNvPicPr>
          <p:nvPr/>
        </p:nvPicPr>
        <p:blipFill>
          <a:blip r:embed="rId11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94170" y="2562596"/>
            <a:ext cx="316800" cy="1742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" name="Picture 2" descr="E:\PNG\화살표\1304 - 복사본.png"/>
          <p:cNvPicPr preferRelativeResize="0">
            <a:picLocks noChangeArrowheads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25725" y="2553217"/>
            <a:ext cx="316246" cy="1742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9" name="자유형 198"/>
          <p:cNvSpPr/>
          <p:nvPr/>
        </p:nvSpPr>
        <p:spPr>
          <a:xfrm>
            <a:off x="474806" y="6169520"/>
            <a:ext cx="928842" cy="358130"/>
          </a:xfrm>
          <a:custGeom>
            <a:avLst/>
            <a:gdLst>
              <a:gd name="connsiteX0" fmla="*/ 0 w 922421"/>
              <a:gd name="connsiteY0" fmla="*/ 409074 h 409074"/>
              <a:gd name="connsiteX1" fmla="*/ 922421 w 922421"/>
              <a:gd name="connsiteY1" fmla="*/ 0 h 409074"/>
              <a:gd name="connsiteX2" fmla="*/ 0 w 922421"/>
              <a:gd name="connsiteY2" fmla="*/ 0 h 409074"/>
              <a:gd name="connsiteX3" fmla="*/ 0 w 922421"/>
              <a:gd name="connsiteY3" fmla="*/ 409074 h 40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421" h="409074">
                <a:moveTo>
                  <a:pt x="0" y="409074"/>
                </a:moveTo>
                <a:lnTo>
                  <a:pt x="922421" y="0"/>
                </a:lnTo>
                <a:lnTo>
                  <a:pt x="0" y="0"/>
                </a:lnTo>
                <a:lnTo>
                  <a:pt x="0" y="409074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10000"/>
                </a:schemeClr>
              </a:gs>
              <a:gs pos="0">
                <a:schemeClr val="bg1">
                  <a:alpha val="27000"/>
                </a:schemeClr>
              </a:gs>
            </a:gsLst>
            <a:lin ang="9000000" scaled="0"/>
          </a:gradFill>
          <a:ln w="1587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cxnSp>
        <p:nvCxnSpPr>
          <p:cNvPr id="213" name="직선 연결선 212"/>
          <p:cNvCxnSpPr/>
          <p:nvPr/>
        </p:nvCxnSpPr>
        <p:spPr bwMode="auto">
          <a:xfrm flipH="1">
            <a:off x="323528" y="914895"/>
            <a:ext cx="8387174" cy="0"/>
          </a:xfrm>
          <a:prstGeom prst="line">
            <a:avLst/>
          </a:prstGeom>
          <a:solidFill>
            <a:srgbClr val="0066FF"/>
          </a:solidFill>
          <a:ln w="9525" cap="flat" cmpd="sng" algn="ctr">
            <a:gradFill>
              <a:gsLst>
                <a:gs pos="0">
                  <a:srgbClr val="0070C0">
                    <a:alpha val="0"/>
                  </a:srgbClr>
                </a:gs>
                <a:gs pos="21000">
                  <a:srgbClr val="0070C0"/>
                </a:gs>
                <a:gs pos="79000">
                  <a:srgbClr val="0070C0"/>
                </a:gs>
                <a:gs pos="100000">
                  <a:srgbClr val="FFFFFF">
                    <a:lumMod val="85000"/>
                    <a:alpha val="0"/>
                  </a:srgbClr>
                </a:gs>
              </a:gsLst>
              <a:lin ang="108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4" name="직선 연결선 213"/>
          <p:cNvCxnSpPr/>
          <p:nvPr/>
        </p:nvCxnSpPr>
        <p:spPr bwMode="auto">
          <a:xfrm flipH="1">
            <a:off x="323528" y="1451164"/>
            <a:ext cx="8387174" cy="0"/>
          </a:xfrm>
          <a:prstGeom prst="line">
            <a:avLst/>
          </a:prstGeom>
          <a:solidFill>
            <a:srgbClr val="0066FF"/>
          </a:solidFill>
          <a:ln w="9525" cap="flat" cmpd="sng" algn="ctr">
            <a:gradFill>
              <a:gsLst>
                <a:gs pos="0">
                  <a:srgbClr val="0070C0">
                    <a:alpha val="0"/>
                  </a:srgbClr>
                </a:gs>
                <a:gs pos="21000">
                  <a:srgbClr val="0070C0"/>
                </a:gs>
                <a:gs pos="79000">
                  <a:srgbClr val="0070C0"/>
                </a:gs>
                <a:gs pos="100000">
                  <a:srgbClr val="FFFFFF">
                    <a:lumMod val="85000"/>
                    <a:alpha val="0"/>
                  </a:srgbClr>
                </a:gs>
              </a:gsLst>
              <a:lin ang="108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1" name="그룹 114"/>
          <p:cNvGrpSpPr/>
          <p:nvPr/>
        </p:nvGrpSpPr>
        <p:grpSpPr>
          <a:xfrm>
            <a:off x="1962794" y="2408650"/>
            <a:ext cx="1017645" cy="968168"/>
            <a:chOff x="6074469" y="1061598"/>
            <a:chExt cx="1130603" cy="1075635"/>
          </a:xfrm>
        </p:grpSpPr>
        <p:sp>
          <p:nvSpPr>
            <p:cNvPr id="117" name="타원 116"/>
            <p:cNvSpPr/>
            <p:nvPr/>
          </p:nvSpPr>
          <p:spPr>
            <a:xfrm>
              <a:off x="6110959" y="1061598"/>
              <a:ext cx="1075635" cy="1075635"/>
            </a:xfrm>
            <a:prstGeom prst="ellipse">
              <a:avLst/>
            </a:prstGeom>
            <a:solidFill>
              <a:schemeClr val="bg1"/>
            </a:solidFill>
            <a:ln w="6350" cap="rnd">
              <a:solidFill>
                <a:srgbClr val="0070C0"/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16" name="직사각형 115"/>
            <p:cNvSpPr/>
            <p:nvPr/>
          </p:nvSpPr>
          <p:spPr>
            <a:xfrm>
              <a:off x="6074469" y="1103640"/>
              <a:ext cx="1130603" cy="35573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defTabSz="1330325" eaLnBrk="0" latinLnBrk="0" hangingPunct="0">
                <a:lnSpc>
                  <a:spcPct val="130000"/>
                </a:lnSpc>
                <a:spcAft>
                  <a:spcPts val="600"/>
                </a:spcAft>
                <a:buSzPct val="100000"/>
                <a:defRPr/>
              </a:pPr>
              <a:r>
                <a:rPr lang="ko-KR" altLang="en-US" sz="1400" kern="0" dirty="0" err="1" smtClean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사이니지</a:t>
              </a:r>
              <a:endParaRPr lang="ko-KR" altLang="en-US" sz="14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endParaRPr>
            </a:p>
          </p:txBody>
        </p:sp>
        <p:pic>
          <p:nvPicPr>
            <p:cNvPr id="118" name="그림 11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5028" y="1386732"/>
              <a:ext cx="688751" cy="632139"/>
            </a:xfrm>
            <a:prstGeom prst="rect">
              <a:avLst/>
            </a:prstGeom>
          </p:spPr>
        </p:pic>
      </p:grpSp>
      <p:grpSp>
        <p:nvGrpSpPr>
          <p:cNvPr id="12" name="그룹 383"/>
          <p:cNvGrpSpPr/>
          <p:nvPr/>
        </p:nvGrpSpPr>
        <p:grpSpPr>
          <a:xfrm>
            <a:off x="1905440" y="4748345"/>
            <a:ext cx="2226591" cy="318671"/>
            <a:chOff x="1043608" y="5570077"/>
            <a:chExt cx="2503561" cy="545265"/>
          </a:xfrm>
        </p:grpSpPr>
        <p:sp>
          <p:nvSpPr>
            <p:cNvPr id="165" name="직사각형 164"/>
            <p:cNvSpPr/>
            <p:nvPr/>
          </p:nvSpPr>
          <p:spPr>
            <a:xfrm>
              <a:off x="1043608" y="5817789"/>
              <a:ext cx="2503561" cy="297553"/>
            </a:xfrm>
            <a:prstGeom prst="rect">
              <a:avLst/>
            </a:prstGeom>
            <a:solidFill>
              <a:srgbClr val="078D34"/>
            </a:solidFill>
            <a:ln w="15875" cap="rnd">
              <a:noFill/>
              <a:tailEnd type="none"/>
            </a:ln>
            <a:effectLst>
              <a:innerShdw blurRad="63500">
                <a:schemeClr val="tx2">
                  <a:lumMod val="75000"/>
                  <a:alpha val="73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70" name="사다리꼴 169"/>
            <p:cNvSpPr/>
            <p:nvPr/>
          </p:nvSpPr>
          <p:spPr>
            <a:xfrm>
              <a:off x="1043608" y="5570077"/>
              <a:ext cx="2503561" cy="231660"/>
            </a:xfrm>
            <a:prstGeom prst="trapezoid">
              <a:avLst>
                <a:gd name="adj" fmla="val 64961"/>
              </a:avLst>
            </a:prstGeom>
            <a:solidFill>
              <a:schemeClr val="bg1">
                <a:lumMod val="95000"/>
              </a:schemeClr>
            </a:solidFill>
            <a:ln w="6350" cap="rnd">
              <a:solidFill>
                <a:schemeClr val="bg1">
                  <a:lumMod val="85000"/>
                </a:schemeClr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900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그룹 432"/>
          <p:cNvGrpSpPr/>
          <p:nvPr/>
        </p:nvGrpSpPr>
        <p:grpSpPr>
          <a:xfrm>
            <a:off x="2105386" y="4410478"/>
            <a:ext cx="302320" cy="432000"/>
            <a:chOff x="2967011" y="8254663"/>
            <a:chExt cx="289840" cy="335238"/>
          </a:xfrm>
        </p:grpSpPr>
        <p:sp>
          <p:nvSpPr>
            <p:cNvPr id="175" name="Rectangle 29"/>
            <p:cNvSpPr>
              <a:spLocks noChangeArrowheads="1"/>
            </p:cNvSpPr>
            <p:nvPr/>
          </p:nvSpPr>
          <p:spPr bwMode="auto">
            <a:xfrm rot="10800000">
              <a:off x="2967011" y="8254663"/>
              <a:ext cx="289840" cy="335238"/>
            </a:xfrm>
            <a:prstGeom prst="rect">
              <a:avLst/>
            </a:prstGeom>
            <a:gradFill rotWithShape="1">
              <a:gsLst>
                <a:gs pos="100000">
                  <a:schemeClr val="tx1">
                    <a:lumMod val="75000"/>
                    <a:lumOff val="25000"/>
                  </a:schemeClr>
                </a:gs>
                <a:gs pos="0">
                  <a:schemeClr val="tx1">
                    <a:lumMod val="75000"/>
                    <a:lumOff val="25000"/>
                  </a:schemeClr>
                </a:gs>
                <a:gs pos="51000">
                  <a:schemeClr val="tx1">
                    <a:lumMod val="50000"/>
                    <a:lumOff val="50000"/>
                  </a:schemeClr>
                </a:gs>
                <a:gs pos="45000">
                  <a:schemeClr val="tx1">
                    <a:lumMod val="75000"/>
                    <a:lumOff val="25000"/>
                  </a:schemeClr>
                </a:gs>
              </a:gsLst>
              <a:lin ang="10800000" scaled="0"/>
            </a:gradFill>
            <a:ln>
              <a:noFill/>
            </a:ln>
            <a:effectLst>
              <a:reflection blurRad="6350" stA="32000" endPos="9000" dir="5400000" sy="-100000" algn="bl" rotWithShape="0"/>
            </a:effectLst>
            <a:ex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76" name="직사각형 175"/>
            <p:cNvSpPr/>
            <p:nvPr/>
          </p:nvSpPr>
          <p:spPr>
            <a:xfrm>
              <a:off x="3100469" y="8254663"/>
              <a:ext cx="51027" cy="335238"/>
            </a:xfrm>
            <a:prstGeom prst="rect">
              <a:avLst/>
            </a:prstGeom>
            <a:gradFill>
              <a:gsLst>
                <a:gs pos="0">
                  <a:srgbClr val="3E7898">
                    <a:tint val="66000"/>
                    <a:satMod val="160000"/>
                    <a:alpha val="0"/>
                  </a:srgbClr>
                </a:gs>
                <a:gs pos="50000">
                  <a:srgbClr val="FFFFFF">
                    <a:alpha val="73000"/>
                  </a:srgbClr>
                </a:gs>
                <a:gs pos="100000">
                  <a:srgbClr val="3E7898">
                    <a:tint val="23500"/>
                    <a:satMod val="160000"/>
                    <a:alpha val="0"/>
                  </a:srgbClr>
                </a:gs>
              </a:gsLst>
              <a:lin ang="0" scaled="0"/>
            </a:gradFill>
            <a:ln w="15875" cap="rnd" cmpd="sng" algn="ctr">
              <a:noFill/>
              <a:prstDash val="solid"/>
              <a:tailEnd type="none"/>
            </a:ln>
            <a:effectLst/>
          </p:spPr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latinLnBrk="0">
                <a:defRPr/>
              </a:pPr>
              <a:endParaRPr lang="ko-KR" altLang="en-US" kern="0">
                <a:solidFill>
                  <a:prstClr val="white"/>
                </a:solidFill>
              </a:endParaRPr>
            </a:p>
          </p:txBody>
        </p:sp>
      </p:grpSp>
      <p:grpSp>
        <p:nvGrpSpPr>
          <p:cNvPr id="14" name="그룹 435"/>
          <p:cNvGrpSpPr/>
          <p:nvPr/>
        </p:nvGrpSpPr>
        <p:grpSpPr>
          <a:xfrm>
            <a:off x="2613535" y="4484272"/>
            <a:ext cx="302320" cy="360000"/>
            <a:chOff x="2967011" y="8254663"/>
            <a:chExt cx="289840" cy="335238"/>
          </a:xfrm>
        </p:grpSpPr>
        <p:sp>
          <p:nvSpPr>
            <p:cNvPr id="181" name="Rectangle 29"/>
            <p:cNvSpPr>
              <a:spLocks noChangeArrowheads="1"/>
            </p:cNvSpPr>
            <p:nvPr/>
          </p:nvSpPr>
          <p:spPr bwMode="auto">
            <a:xfrm rot="10800000">
              <a:off x="2967011" y="8254663"/>
              <a:ext cx="289840" cy="335238"/>
            </a:xfrm>
            <a:prstGeom prst="rect">
              <a:avLst/>
            </a:prstGeom>
            <a:gradFill rotWithShape="1">
              <a:gsLst>
                <a:gs pos="100000">
                  <a:schemeClr val="tx1">
                    <a:lumMod val="75000"/>
                    <a:lumOff val="25000"/>
                  </a:schemeClr>
                </a:gs>
                <a:gs pos="0">
                  <a:schemeClr val="tx1">
                    <a:lumMod val="75000"/>
                    <a:lumOff val="25000"/>
                  </a:schemeClr>
                </a:gs>
                <a:gs pos="51000">
                  <a:schemeClr val="tx1">
                    <a:lumMod val="50000"/>
                    <a:lumOff val="50000"/>
                  </a:schemeClr>
                </a:gs>
                <a:gs pos="45000">
                  <a:schemeClr val="tx1">
                    <a:lumMod val="75000"/>
                    <a:lumOff val="25000"/>
                  </a:schemeClr>
                </a:gs>
              </a:gsLst>
              <a:lin ang="10800000" scaled="0"/>
            </a:gradFill>
            <a:ln>
              <a:noFill/>
            </a:ln>
            <a:effectLst>
              <a:reflection blurRad="6350" stA="32000" endPos="9000" dir="5400000" sy="-100000" algn="bl" rotWithShape="0"/>
            </a:effectLst>
            <a:ex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82" name="직사각형 181"/>
            <p:cNvSpPr/>
            <p:nvPr/>
          </p:nvSpPr>
          <p:spPr>
            <a:xfrm>
              <a:off x="3100469" y="8254663"/>
              <a:ext cx="51027" cy="335238"/>
            </a:xfrm>
            <a:prstGeom prst="rect">
              <a:avLst/>
            </a:prstGeom>
            <a:gradFill>
              <a:gsLst>
                <a:gs pos="0">
                  <a:srgbClr val="3E7898">
                    <a:tint val="66000"/>
                    <a:satMod val="160000"/>
                    <a:alpha val="0"/>
                  </a:srgbClr>
                </a:gs>
                <a:gs pos="50000">
                  <a:srgbClr val="FFFFFF">
                    <a:alpha val="73000"/>
                  </a:srgbClr>
                </a:gs>
                <a:gs pos="100000">
                  <a:srgbClr val="3E7898">
                    <a:tint val="23500"/>
                    <a:satMod val="160000"/>
                    <a:alpha val="0"/>
                  </a:srgbClr>
                </a:gs>
              </a:gsLst>
              <a:lin ang="0" scaled="0"/>
            </a:gradFill>
            <a:ln w="15875" cap="rnd" cmpd="sng" algn="ctr">
              <a:noFill/>
              <a:prstDash val="solid"/>
              <a:tailEnd type="none"/>
            </a:ln>
            <a:effectLst/>
          </p:spPr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latinLnBrk="0">
                <a:defRPr/>
              </a:pPr>
              <a:endParaRPr lang="ko-KR" altLang="en-US" kern="0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그룹 182"/>
          <p:cNvGrpSpPr/>
          <p:nvPr/>
        </p:nvGrpSpPr>
        <p:grpSpPr>
          <a:xfrm>
            <a:off x="3639949" y="4626261"/>
            <a:ext cx="302320" cy="216000"/>
            <a:chOff x="5783297" y="3324264"/>
            <a:chExt cx="259995" cy="256713"/>
          </a:xfrm>
        </p:grpSpPr>
        <p:sp>
          <p:nvSpPr>
            <p:cNvPr id="185" name="Rectangle 29"/>
            <p:cNvSpPr>
              <a:spLocks noChangeArrowheads="1"/>
            </p:cNvSpPr>
            <p:nvPr/>
          </p:nvSpPr>
          <p:spPr bwMode="auto">
            <a:xfrm rot="10800000">
              <a:off x="5783297" y="3324264"/>
              <a:ext cx="259995" cy="252000"/>
            </a:xfrm>
            <a:prstGeom prst="rect">
              <a:avLst/>
            </a:prstGeom>
            <a:gradFill rotWithShape="1">
              <a:gsLst>
                <a:gs pos="100000">
                  <a:srgbClr val="078D34"/>
                </a:gs>
                <a:gs pos="0">
                  <a:srgbClr val="368E73"/>
                </a:gs>
                <a:gs pos="51000">
                  <a:srgbClr val="368E73"/>
                </a:gs>
                <a:gs pos="45000">
                  <a:srgbClr val="078D34"/>
                </a:gs>
              </a:gsLst>
              <a:lin ang="10800000" scaled="0"/>
            </a:gradFill>
            <a:ln>
              <a:noFill/>
            </a:ln>
            <a:effectLst>
              <a:reflection blurRad="6350" stA="32000" endPos="9000" dir="5400000" sy="-100000" algn="bl" rotWithShape="0"/>
            </a:effectLst>
            <a:ex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86" name="직사각형 185"/>
            <p:cNvSpPr/>
            <p:nvPr/>
          </p:nvSpPr>
          <p:spPr>
            <a:xfrm>
              <a:off x="5900744" y="3328977"/>
              <a:ext cx="45773" cy="252000"/>
            </a:xfrm>
            <a:prstGeom prst="rect">
              <a:avLst/>
            </a:prstGeom>
            <a:gradFill>
              <a:gsLst>
                <a:gs pos="0">
                  <a:srgbClr val="3E7898">
                    <a:tint val="66000"/>
                    <a:satMod val="160000"/>
                    <a:alpha val="0"/>
                  </a:srgbClr>
                </a:gs>
                <a:gs pos="50000">
                  <a:srgbClr val="FFFFFF">
                    <a:alpha val="73000"/>
                  </a:srgbClr>
                </a:gs>
                <a:gs pos="100000">
                  <a:srgbClr val="3E7898">
                    <a:tint val="23500"/>
                    <a:satMod val="160000"/>
                    <a:alpha val="0"/>
                  </a:srgbClr>
                </a:gs>
              </a:gsLst>
              <a:lin ang="0" scaled="0"/>
            </a:gradFill>
            <a:ln w="15875" cap="rnd" cmpd="sng" algn="ctr">
              <a:noFill/>
              <a:prstDash val="solid"/>
              <a:tailEnd type="none"/>
            </a:ln>
            <a:effectLst/>
          </p:spPr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latinLnBrk="0">
                <a:defRPr/>
              </a:pPr>
              <a:endParaRPr lang="ko-KR" altLang="en-US" kern="0">
                <a:solidFill>
                  <a:prstClr val="white"/>
                </a:solidFill>
              </a:endParaRPr>
            </a:p>
          </p:txBody>
        </p:sp>
      </p:grpSp>
      <p:grpSp>
        <p:nvGrpSpPr>
          <p:cNvPr id="16" name="그룹 391"/>
          <p:cNvGrpSpPr/>
          <p:nvPr/>
        </p:nvGrpSpPr>
        <p:grpSpPr>
          <a:xfrm>
            <a:off x="2033707" y="4834460"/>
            <a:ext cx="1978911" cy="308599"/>
            <a:chOff x="4940676" y="3206748"/>
            <a:chExt cx="1406500" cy="308599"/>
          </a:xfrm>
        </p:grpSpPr>
        <p:sp>
          <p:nvSpPr>
            <p:cNvPr id="200" name="제목 114"/>
            <p:cNvSpPr txBox="1">
              <a:spLocks/>
            </p:cNvSpPr>
            <p:nvPr/>
          </p:nvSpPr>
          <p:spPr>
            <a:xfrm>
              <a:off x="4940676" y="3206748"/>
              <a:ext cx="314796" cy="302249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wrap="none" lIns="0" tIns="0" rIns="0" bIns="0" anchor="ctr" anchorCtr="0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latinLnBrk="0" hangingPunct="0">
                <a:defRPr/>
              </a:pPr>
              <a:r>
                <a:rPr lang="en-US" altLang="ko-KR" sz="1200" kern="0" spc="-100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’</a:t>
              </a:r>
              <a:r>
                <a:rPr lang="en-US" altLang="ko-KR" sz="1200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11</a:t>
              </a:r>
              <a:endParaRPr lang="ko-KR" altLang="en-US" sz="120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endParaRPr>
            </a:p>
          </p:txBody>
        </p:sp>
        <p:sp>
          <p:nvSpPr>
            <p:cNvPr id="205" name="제목 114"/>
            <p:cNvSpPr txBox="1">
              <a:spLocks/>
            </p:cNvSpPr>
            <p:nvPr/>
          </p:nvSpPr>
          <p:spPr>
            <a:xfrm>
              <a:off x="5307078" y="3213098"/>
              <a:ext cx="314795" cy="302249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wrap="none" lIns="0" tIns="0" rIns="0" bIns="0" anchor="ctr" anchorCtr="0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latinLnBrk="0" hangingPunct="0">
                <a:defRPr/>
              </a:pPr>
              <a:r>
                <a:rPr lang="en-US" altLang="ko-KR" sz="1200" kern="0" spc="-100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’</a:t>
              </a:r>
              <a:r>
                <a:rPr lang="en-US" altLang="ko-KR" sz="1200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12</a:t>
              </a:r>
              <a:endParaRPr lang="ko-KR" altLang="en-US" sz="120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endParaRPr>
            </a:p>
          </p:txBody>
        </p:sp>
        <p:sp>
          <p:nvSpPr>
            <p:cNvPr id="206" name="제목 114"/>
            <p:cNvSpPr txBox="1">
              <a:spLocks/>
            </p:cNvSpPr>
            <p:nvPr/>
          </p:nvSpPr>
          <p:spPr>
            <a:xfrm>
              <a:off x="6029234" y="3212133"/>
              <a:ext cx="317942" cy="302249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wrap="none" lIns="0" tIns="0" rIns="0" bIns="0" anchor="ctr" anchorCtr="0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latinLnBrk="0" hangingPunct="0">
                <a:defRPr/>
              </a:pPr>
              <a:r>
                <a:rPr lang="en-US" altLang="ko-KR" sz="1200" kern="0" spc="-100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’</a:t>
              </a:r>
              <a:r>
                <a:rPr lang="en-US" altLang="ko-KR" sz="1200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14</a:t>
              </a:r>
              <a:endParaRPr lang="ko-KR" altLang="en-US" sz="120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endParaRPr>
            </a:p>
          </p:txBody>
        </p:sp>
      </p:grpSp>
      <p:sp>
        <p:nvSpPr>
          <p:cNvPr id="207" name="Text Box 170"/>
          <p:cNvSpPr txBox="1">
            <a:spLocks noChangeArrowheads="1"/>
          </p:cNvSpPr>
          <p:nvPr/>
        </p:nvSpPr>
        <p:spPr bwMode="auto">
          <a:xfrm>
            <a:off x="2498840" y="4256355"/>
            <a:ext cx="53649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anchor="ctr">
            <a:spAutoFit/>
          </a:bodyPr>
          <a:lstStyle/>
          <a:p>
            <a:pPr algn="ctr" eaLnBrk="0" latinLnBrk="0" hangingPunct="0">
              <a:buSzPct val="100000"/>
              <a:defRPr/>
            </a:pPr>
            <a:r>
              <a:rPr lang="en-US" altLang="ko-KR" sz="12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3.6</a:t>
            </a:r>
            <a:r>
              <a:rPr lang="ko-KR" altLang="en-US" sz="12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조</a:t>
            </a:r>
            <a:r>
              <a:rPr lang="en-US" altLang="ko-KR" sz="12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endParaRPr lang="en-US" altLang="ko-KR" sz="1200" kern="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209" name="모서리가 둥근 직사각형 8"/>
          <p:cNvSpPr/>
          <p:nvPr/>
        </p:nvSpPr>
        <p:spPr>
          <a:xfrm>
            <a:off x="4751205" y="4265712"/>
            <a:ext cx="3803372" cy="450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875">
            <a:solidFill>
              <a:srgbClr val="007BC2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4750137" y="4396802"/>
            <a:ext cx="38335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400" dirty="0">
                <a:gradFill>
                  <a:gsLst>
                    <a:gs pos="100000">
                      <a:srgbClr val="007BC2"/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-윤고딕350" panose="02030504000101010101" pitchFamily="18" charset="-127"/>
                <a:ea typeface="-윤고딕350" panose="02030504000101010101" pitchFamily="18" charset="-127"/>
              </a:rPr>
              <a:t>“</a:t>
            </a:r>
            <a:r>
              <a:rPr kumimoji="1" lang="ko-KR" altLang="en-US" sz="1400" dirty="0" smtClean="0">
                <a:gradFill>
                  <a:gsLst>
                    <a:gs pos="100000">
                      <a:srgbClr val="007BC2"/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-윤고딕350" panose="02030504000101010101" pitchFamily="18" charset="-127"/>
                <a:ea typeface="-윤고딕350" panose="02030504000101010101" pitchFamily="18" charset="-127"/>
              </a:rPr>
              <a:t>유료방송</a:t>
            </a:r>
            <a:r>
              <a:rPr kumimoji="1" lang="en-US" altLang="ko-KR" sz="1400" dirty="0" smtClean="0">
                <a:gradFill>
                  <a:gsLst>
                    <a:gs pos="100000">
                      <a:srgbClr val="007BC2"/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-윤고딕350" panose="02030504000101010101" pitchFamily="18" charset="-127"/>
                <a:ea typeface="-윤고딕350" panose="02030504000101010101" pitchFamily="18" charset="-127"/>
              </a:rPr>
              <a:t>,</a:t>
            </a:r>
            <a:r>
              <a:rPr kumimoji="1" lang="ko-KR" altLang="en-US" sz="1400" dirty="0" smtClean="0">
                <a:gradFill>
                  <a:gsLst>
                    <a:gs pos="100000">
                      <a:srgbClr val="007BC2"/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-윤고딕350" panose="02030504000101010101" pitchFamily="18" charset="-127"/>
                <a:ea typeface="-윤고딕350" panose="02030504000101010101" pitchFamily="18" charset="-127"/>
              </a:rPr>
              <a:t> </a:t>
            </a:r>
            <a:r>
              <a:rPr kumimoji="1" lang="ko-KR" altLang="en-US" sz="1400" dirty="0">
                <a:gradFill>
                  <a:gsLst>
                    <a:gs pos="100000">
                      <a:srgbClr val="007BC2"/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-윤고딕350" panose="02030504000101010101" pitchFamily="18" charset="-127"/>
                <a:ea typeface="-윤고딕350" panose="02030504000101010101" pitchFamily="18" charset="-127"/>
              </a:rPr>
              <a:t>결합상품</a:t>
            </a:r>
            <a:r>
              <a:rPr kumimoji="1" lang="en-US" altLang="ko-KR" sz="1400" dirty="0">
                <a:gradFill>
                  <a:gsLst>
                    <a:gs pos="100000">
                      <a:srgbClr val="007BC2"/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-윤고딕350" panose="02030504000101010101" pitchFamily="18" charset="-127"/>
                <a:ea typeface="-윤고딕350" panose="02030504000101010101" pitchFamily="18" charset="-127"/>
              </a:rPr>
              <a:t> </a:t>
            </a:r>
            <a:r>
              <a:rPr kumimoji="1" lang="ko-KR" altLang="en-US" sz="1400" dirty="0" smtClean="0">
                <a:gradFill>
                  <a:gsLst>
                    <a:gs pos="100000">
                      <a:srgbClr val="007BC2"/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-윤고딕350" panose="02030504000101010101" pitchFamily="18" charset="-127"/>
                <a:ea typeface="-윤고딕350" panose="02030504000101010101" pitchFamily="18" charset="-127"/>
              </a:rPr>
              <a:t>탓에 미끼상품 </a:t>
            </a:r>
            <a:r>
              <a:rPr kumimoji="1" lang="ko-KR" altLang="en-US" sz="1400" dirty="0">
                <a:gradFill>
                  <a:gsLst>
                    <a:gs pos="100000">
                      <a:srgbClr val="007BC2"/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-윤고딕350" panose="02030504000101010101" pitchFamily="18" charset="-127"/>
                <a:ea typeface="-윤고딕350" panose="02030504000101010101" pitchFamily="18" charset="-127"/>
              </a:rPr>
              <a:t>전락</a:t>
            </a:r>
            <a:r>
              <a:rPr kumimoji="1" lang="en-US" altLang="ko-KR" sz="1400" dirty="0">
                <a:gradFill>
                  <a:gsLst>
                    <a:gs pos="100000">
                      <a:srgbClr val="007BC2"/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-윤고딕350" panose="02030504000101010101" pitchFamily="18" charset="-127"/>
                <a:ea typeface="-윤고딕350" panose="02030504000101010101" pitchFamily="18" charset="-127"/>
              </a:rPr>
              <a:t>”</a:t>
            </a:r>
            <a:endParaRPr kumimoji="1" lang="ko-KR" altLang="en-US" sz="1400" dirty="0">
              <a:gradFill>
                <a:gsLst>
                  <a:gs pos="100000">
                    <a:srgbClr val="007BC2"/>
                  </a:gs>
                  <a:gs pos="100000">
                    <a:prstClr val="black">
                      <a:lumMod val="75000"/>
                      <a:lumOff val="25000"/>
                    </a:prstClr>
                  </a:gs>
                </a:gsLst>
                <a:lin ang="5400000" scaled="0"/>
              </a:gradFill>
              <a:latin typeface="-윤고딕350" panose="02030504000101010101" pitchFamily="18" charset="-127"/>
              <a:ea typeface="-윤고딕350" panose="02030504000101010101" pitchFamily="18" charset="-127"/>
            </a:endParaRPr>
          </a:p>
        </p:txBody>
      </p:sp>
      <p:sp>
        <p:nvSpPr>
          <p:cNvPr id="237" name="모서리가 둥근 직사각형 8"/>
          <p:cNvSpPr/>
          <p:nvPr/>
        </p:nvSpPr>
        <p:spPr>
          <a:xfrm>
            <a:off x="4748531" y="4864887"/>
            <a:ext cx="3805200" cy="450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875">
            <a:solidFill>
              <a:srgbClr val="248E9C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4748901" y="4997462"/>
            <a:ext cx="3795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400" dirty="0" smtClean="0">
                <a:gradFill>
                  <a:gsLst>
                    <a:gs pos="100000">
                      <a:srgbClr val="248E9C"/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50" panose="02030504000101010101" pitchFamily="18" charset="-127"/>
                <a:ea typeface="-윤고딕350" panose="02030504000101010101" pitchFamily="18" charset="-127"/>
              </a:rPr>
              <a:t>“</a:t>
            </a:r>
            <a:r>
              <a:rPr kumimoji="1" lang="en-US" altLang="ko-KR" sz="200" dirty="0" smtClean="0">
                <a:gradFill>
                  <a:gsLst>
                    <a:gs pos="100000">
                      <a:srgbClr val="248E9C"/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50" panose="02030504000101010101" pitchFamily="18" charset="-127"/>
                <a:ea typeface="-윤고딕350" panose="02030504000101010101" pitchFamily="18" charset="-127"/>
              </a:rPr>
              <a:t>`</a:t>
            </a:r>
            <a:r>
              <a:rPr kumimoji="1" lang="ko-KR" altLang="en-US" sz="1400" dirty="0" smtClean="0">
                <a:gradFill>
                  <a:gsLst>
                    <a:gs pos="100000">
                      <a:srgbClr val="248E9C"/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50" panose="02030504000101010101" pitchFamily="18" charset="-127"/>
                <a:ea typeface="-윤고딕350" panose="02030504000101010101" pitchFamily="18" charset="-127"/>
              </a:rPr>
              <a:t>해결 </a:t>
            </a:r>
            <a:r>
              <a:rPr kumimoji="1" lang="ko-KR" altLang="en-US" sz="1400" dirty="0">
                <a:gradFill>
                  <a:gsLst>
                    <a:gs pos="100000">
                      <a:srgbClr val="248E9C"/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50" panose="02030504000101010101" pitchFamily="18" charset="-127"/>
                <a:ea typeface="-윤고딕350" panose="02030504000101010101" pitchFamily="18" charset="-127"/>
              </a:rPr>
              <a:t>기미 안 보이는 </a:t>
            </a:r>
            <a:r>
              <a:rPr kumimoji="1" lang="en-US" altLang="ko-KR" sz="1400" dirty="0">
                <a:gradFill>
                  <a:gsLst>
                    <a:gs pos="100000">
                      <a:srgbClr val="248E9C"/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50" panose="02030504000101010101" pitchFamily="18" charset="-127"/>
                <a:ea typeface="-윤고딕350" panose="02030504000101010101" pitchFamily="18" charset="-127"/>
              </a:rPr>
              <a:t>SO-</a:t>
            </a:r>
            <a:r>
              <a:rPr kumimoji="1" lang="ko-KR" altLang="en-US" sz="1400" dirty="0" err="1">
                <a:gradFill>
                  <a:gsLst>
                    <a:gs pos="100000">
                      <a:srgbClr val="248E9C"/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50" panose="02030504000101010101" pitchFamily="18" charset="-127"/>
                <a:ea typeface="-윤고딕350" panose="02030504000101010101" pitchFamily="18" charset="-127"/>
              </a:rPr>
              <a:t>지상파</a:t>
            </a:r>
            <a:r>
              <a:rPr kumimoji="1" lang="en-US" altLang="ko-KR" sz="1400" dirty="0">
                <a:gradFill>
                  <a:gsLst>
                    <a:gs pos="100000">
                      <a:srgbClr val="248E9C"/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50" panose="02030504000101010101" pitchFamily="18" charset="-127"/>
                <a:ea typeface="-윤고딕350" panose="02030504000101010101" pitchFamily="18" charset="-127"/>
              </a:rPr>
              <a:t> </a:t>
            </a:r>
            <a:r>
              <a:rPr kumimoji="1" lang="ko-KR" altLang="en-US" sz="1400" dirty="0">
                <a:gradFill>
                  <a:gsLst>
                    <a:gs pos="100000">
                      <a:srgbClr val="248E9C"/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50" panose="02030504000101010101" pitchFamily="18" charset="-127"/>
                <a:ea typeface="-윤고딕350" panose="02030504000101010101" pitchFamily="18" charset="-127"/>
              </a:rPr>
              <a:t>재송신</a:t>
            </a:r>
            <a:r>
              <a:rPr kumimoji="1" lang="en-US" altLang="ko-KR" sz="1400" dirty="0">
                <a:gradFill>
                  <a:gsLst>
                    <a:gs pos="100000">
                      <a:srgbClr val="248E9C"/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50" panose="02030504000101010101" pitchFamily="18" charset="-127"/>
                <a:ea typeface="-윤고딕350" panose="02030504000101010101" pitchFamily="18" charset="-127"/>
              </a:rPr>
              <a:t>”</a:t>
            </a:r>
            <a:endParaRPr kumimoji="1" lang="ko-KR" altLang="en-US" sz="1400" dirty="0">
              <a:gradFill>
                <a:gsLst>
                  <a:gs pos="100000">
                    <a:srgbClr val="248E9C"/>
                  </a:gs>
                  <a:gs pos="100000">
                    <a:srgbClr val="F79646">
                      <a:lumMod val="75000"/>
                    </a:srgbClr>
                  </a:gs>
                </a:gsLst>
                <a:lin ang="5400000" scaled="0"/>
              </a:gradFill>
              <a:latin typeface="-윤고딕350" panose="02030504000101010101" pitchFamily="18" charset="-127"/>
              <a:ea typeface="-윤고딕350" panose="02030504000101010101" pitchFamily="18" charset="-127"/>
            </a:endParaRPr>
          </a:p>
        </p:txBody>
      </p:sp>
      <p:sp>
        <p:nvSpPr>
          <p:cNvPr id="258" name="모서리가 둥근 직사각형 8"/>
          <p:cNvSpPr/>
          <p:nvPr/>
        </p:nvSpPr>
        <p:spPr>
          <a:xfrm>
            <a:off x="4759755" y="5498914"/>
            <a:ext cx="3805200" cy="450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59" name="TextBox 258"/>
          <p:cNvSpPr txBox="1"/>
          <p:nvPr/>
        </p:nvSpPr>
        <p:spPr>
          <a:xfrm>
            <a:off x="4753425" y="5622124"/>
            <a:ext cx="4216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-윤고딕350" panose="02030504000101010101" pitchFamily="18" charset="-127"/>
                <a:ea typeface="-윤고딕350" panose="02030504000101010101" pitchFamily="18" charset="-127"/>
              </a:rPr>
              <a:t>“</a:t>
            </a:r>
            <a:r>
              <a:rPr kumimoji="1" lang="en-US" altLang="ko-KR" sz="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-윤고딕350" panose="02030504000101010101" pitchFamily="18" charset="-127"/>
                <a:ea typeface="-윤고딕350" panose="02030504000101010101" pitchFamily="18" charset="-127"/>
              </a:rPr>
              <a:t> </a:t>
            </a:r>
            <a:r>
              <a:rPr kumimoji="1" lang="ko-KR" alt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-윤고딕350" panose="02030504000101010101" pitchFamily="18" charset="-127"/>
                <a:ea typeface="-윤고딕350" panose="02030504000101010101" pitchFamily="18" charset="-127"/>
              </a:rPr>
              <a:t>콘텐츠</a:t>
            </a:r>
            <a:r>
              <a:rPr kumimoji="1" lang="ko-KR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-윤고딕350" panose="02030504000101010101" pitchFamily="18" charset="-127"/>
                <a:ea typeface="-윤고딕350" panose="02030504000101010101" pitchFamily="18" charset="-127"/>
              </a:rPr>
              <a:t> 불공정 거래</a:t>
            </a:r>
            <a:r>
              <a:rPr kumimoji="1" lang="en-US" altLang="ko-K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-윤고딕350" panose="02030504000101010101" pitchFamily="18" charset="-127"/>
                <a:ea typeface="-윤고딕350" panose="02030504000101010101" pitchFamily="18" charset="-127"/>
              </a:rPr>
              <a:t>, </a:t>
            </a:r>
            <a:r>
              <a:rPr kumimoji="1" lang="ko-KR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-윤고딕350" panose="02030504000101010101" pitchFamily="18" charset="-127"/>
                <a:ea typeface="-윤고딕350" panose="02030504000101010101" pitchFamily="18" charset="-127"/>
              </a:rPr>
              <a:t>피해액 연간 </a:t>
            </a:r>
            <a:r>
              <a:rPr kumimoji="1" lang="en-US" altLang="ko-K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-윤고딕350" panose="02030504000101010101" pitchFamily="18" charset="-127"/>
                <a:ea typeface="-윤고딕350" panose="02030504000101010101" pitchFamily="18" charset="-127"/>
              </a:rPr>
              <a:t>4</a:t>
            </a:r>
            <a:r>
              <a:rPr kumimoji="1" lang="en-US" altLang="ko-KR" sz="1400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-윤고딕350" panose="02030504000101010101" pitchFamily="18" charset="-127"/>
                <a:ea typeface="-윤고딕350" panose="02030504000101010101" pitchFamily="18" charset="-127"/>
              </a:rPr>
              <a:t>,</a:t>
            </a:r>
            <a:r>
              <a:rPr kumimoji="1" lang="en-US" altLang="ko-K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-윤고딕350" panose="02030504000101010101" pitchFamily="18" charset="-127"/>
                <a:ea typeface="-윤고딕350" panose="02030504000101010101" pitchFamily="18" charset="-127"/>
              </a:rPr>
              <a:t>746</a:t>
            </a:r>
            <a:r>
              <a:rPr kumimoji="1" lang="ko-KR" alt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-윤고딕350" panose="02030504000101010101" pitchFamily="18" charset="-127"/>
                <a:ea typeface="-윤고딕350" panose="02030504000101010101" pitchFamily="18" charset="-127"/>
              </a:rPr>
              <a:t>억원</a:t>
            </a:r>
            <a:r>
              <a:rPr kumimoji="1" lang="en-US" altLang="ko-K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-윤고딕350" panose="02030504000101010101" pitchFamily="18" charset="-127"/>
                <a:ea typeface="-윤고딕350" panose="02030504000101010101" pitchFamily="18" charset="-127"/>
              </a:rPr>
              <a:t>”</a:t>
            </a:r>
            <a:endParaRPr kumimoji="1" lang="ko-KR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-윤고딕350" panose="02030504000101010101" pitchFamily="18" charset="-127"/>
              <a:ea typeface="-윤고딕350" panose="02030504000101010101" pitchFamily="18" charset="-127"/>
            </a:endParaRPr>
          </a:p>
        </p:txBody>
      </p:sp>
      <p:grpSp>
        <p:nvGrpSpPr>
          <p:cNvPr id="17" name="그룹 270"/>
          <p:cNvGrpSpPr/>
          <p:nvPr/>
        </p:nvGrpSpPr>
        <p:grpSpPr>
          <a:xfrm>
            <a:off x="4878668" y="4151527"/>
            <a:ext cx="1100826" cy="216000"/>
            <a:chOff x="-2844824" y="3501008"/>
            <a:chExt cx="1856339" cy="314559"/>
          </a:xfrm>
        </p:grpSpPr>
        <p:sp>
          <p:nvSpPr>
            <p:cNvPr id="272" name="모서리가 둥근 직사각형 271"/>
            <p:cNvSpPr/>
            <p:nvPr/>
          </p:nvSpPr>
          <p:spPr>
            <a:xfrm>
              <a:off x="-2811856" y="3501008"/>
              <a:ext cx="1786078" cy="314559"/>
            </a:xfrm>
            <a:prstGeom prst="roundRect">
              <a:avLst>
                <a:gd name="adj" fmla="val 0"/>
              </a:avLst>
            </a:prstGeom>
            <a:solidFill>
              <a:srgbClr val="007BC2"/>
            </a:solidFill>
            <a:ln w="6350">
              <a:solidFill>
                <a:schemeClr val="bg1"/>
              </a:solidFill>
            </a:ln>
            <a:effectLst>
              <a:outerShdw blurRad="25400" dist="25400" dir="5400000" algn="t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273" name="자유형 272"/>
            <p:cNvSpPr/>
            <p:nvPr/>
          </p:nvSpPr>
          <p:spPr>
            <a:xfrm>
              <a:off x="-1021475" y="3509326"/>
              <a:ext cx="32990" cy="153327"/>
            </a:xfrm>
            <a:custGeom>
              <a:avLst/>
              <a:gdLst>
                <a:gd name="connsiteX0" fmla="*/ 0 w 45991"/>
                <a:gd name="connsiteY0" fmla="*/ 0 h 91981"/>
                <a:gd name="connsiteX1" fmla="*/ 0 w 45991"/>
                <a:gd name="connsiteY1" fmla="*/ 91981 h 91981"/>
                <a:gd name="connsiteX2" fmla="*/ 45991 w 45991"/>
                <a:gd name="connsiteY2" fmla="*/ 91981 h 91981"/>
                <a:gd name="connsiteX3" fmla="*/ 0 w 45991"/>
                <a:gd name="connsiteY3" fmla="*/ 0 h 91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991" h="91981">
                  <a:moveTo>
                    <a:pt x="0" y="0"/>
                  </a:moveTo>
                  <a:lnTo>
                    <a:pt x="0" y="91981"/>
                  </a:lnTo>
                  <a:lnTo>
                    <a:pt x="45991" y="919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74" name="자유형 273"/>
            <p:cNvSpPr/>
            <p:nvPr/>
          </p:nvSpPr>
          <p:spPr>
            <a:xfrm flipH="1">
              <a:off x="-2844824" y="3509326"/>
              <a:ext cx="32990" cy="153327"/>
            </a:xfrm>
            <a:custGeom>
              <a:avLst/>
              <a:gdLst>
                <a:gd name="connsiteX0" fmla="*/ 0 w 45991"/>
                <a:gd name="connsiteY0" fmla="*/ 0 h 91981"/>
                <a:gd name="connsiteX1" fmla="*/ 0 w 45991"/>
                <a:gd name="connsiteY1" fmla="*/ 91981 h 91981"/>
                <a:gd name="connsiteX2" fmla="*/ 45991 w 45991"/>
                <a:gd name="connsiteY2" fmla="*/ 91981 h 91981"/>
                <a:gd name="connsiteX3" fmla="*/ 0 w 45991"/>
                <a:gd name="connsiteY3" fmla="*/ 0 h 91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991" h="91981">
                  <a:moveTo>
                    <a:pt x="0" y="0"/>
                  </a:moveTo>
                  <a:lnTo>
                    <a:pt x="0" y="91981"/>
                  </a:lnTo>
                  <a:lnTo>
                    <a:pt x="45991" y="919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그룹 283"/>
          <p:cNvGrpSpPr/>
          <p:nvPr/>
        </p:nvGrpSpPr>
        <p:grpSpPr>
          <a:xfrm>
            <a:off x="4877358" y="4748391"/>
            <a:ext cx="1100826" cy="216000"/>
            <a:chOff x="-2844824" y="3501008"/>
            <a:chExt cx="1856339" cy="314559"/>
          </a:xfrm>
        </p:grpSpPr>
        <p:sp>
          <p:nvSpPr>
            <p:cNvPr id="285" name="모서리가 둥근 직사각형 284"/>
            <p:cNvSpPr/>
            <p:nvPr/>
          </p:nvSpPr>
          <p:spPr>
            <a:xfrm>
              <a:off x="-2811856" y="3501008"/>
              <a:ext cx="1786078" cy="314559"/>
            </a:xfrm>
            <a:prstGeom prst="roundRect">
              <a:avLst>
                <a:gd name="adj" fmla="val 0"/>
              </a:avLst>
            </a:prstGeom>
            <a:solidFill>
              <a:srgbClr val="248E9C"/>
            </a:solidFill>
            <a:ln w="6350">
              <a:solidFill>
                <a:schemeClr val="bg1"/>
              </a:solidFill>
            </a:ln>
            <a:effectLst>
              <a:outerShdw blurRad="25400" dist="25400" dir="5400000" algn="t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286" name="자유형 285"/>
            <p:cNvSpPr/>
            <p:nvPr/>
          </p:nvSpPr>
          <p:spPr>
            <a:xfrm>
              <a:off x="-1021475" y="3509326"/>
              <a:ext cx="32990" cy="153327"/>
            </a:xfrm>
            <a:custGeom>
              <a:avLst/>
              <a:gdLst>
                <a:gd name="connsiteX0" fmla="*/ 0 w 45991"/>
                <a:gd name="connsiteY0" fmla="*/ 0 h 91981"/>
                <a:gd name="connsiteX1" fmla="*/ 0 w 45991"/>
                <a:gd name="connsiteY1" fmla="*/ 91981 h 91981"/>
                <a:gd name="connsiteX2" fmla="*/ 45991 w 45991"/>
                <a:gd name="connsiteY2" fmla="*/ 91981 h 91981"/>
                <a:gd name="connsiteX3" fmla="*/ 0 w 45991"/>
                <a:gd name="connsiteY3" fmla="*/ 0 h 91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991" h="91981">
                  <a:moveTo>
                    <a:pt x="0" y="0"/>
                  </a:moveTo>
                  <a:lnTo>
                    <a:pt x="0" y="91981"/>
                  </a:lnTo>
                  <a:lnTo>
                    <a:pt x="45991" y="919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87" name="자유형 286"/>
            <p:cNvSpPr/>
            <p:nvPr/>
          </p:nvSpPr>
          <p:spPr>
            <a:xfrm flipH="1">
              <a:off x="-2844824" y="3509326"/>
              <a:ext cx="32990" cy="153327"/>
            </a:xfrm>
            <a:custGeom>
              <a:avLst/>
              <a:gdLst>
                <a:gd name="connsiteX0" fmla="*/ 0 w 45991"/>
                <a:gd name="connsiteY0" fmla="*/ 0 h 91981"/>
                <a:gd name="connsiteX1" fmla="*/ 0 w 45991"/>
                <a:gd name="connsiteY1" fmla="*/ 91981 h 91981"/>
                <a:gd name="connsiteX2" fmla="*/ 45991 w 45991"/>
                <a:gd name="connsiteY2" fmla="*/ 91981 h 91981"/>
                <a:gd name="connsiteX3" fmla="*/ 0 w 45991"/>
                <a:gd name="connsiteY3" fmla="*/ 0 h 91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991" h="91981">
                  <a:moveTo>
                    <a:pt x="0" y="0"/>
                  </a:moveTo>
                  <a:lnTo>
                    <a:pt x="0" y="91981"/>
                  </a:lnTo>
                  <a:lnTo>
                    <a:pt x="45991" y="919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89" name="TextBox 288"/>
          <p:cNvSpPr txBox="1"/>
          <p:nvPr/>
        </p:nvSpPr>
        <p:spPr>
          <a:xfrm>
            <a:off x="4894298" y="4708625"/>
            <a:ext cx="105857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1400" kern="0" spc="-15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△</a:t>
            </a:r>
            <a:r>
              <a:rPr lang="ko-KR" altLang="en-US" sz="1400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△일보</a:t>
            </a:r>
            <a:endParaRPr lang="ko-KR" altLang="en-US" sz="1400" kern="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40" panose="02030504000101010101" pitchFamily="18" charset="-127"/>
              <a:ea typeface="-윤고딕340" panose="02030504000101010101" pitchFamily="18" charset="-127"/>
              <a:cs typeface="Arial" pitchFamily="34" charset="0"/>
            </a:endParaRPr>
          </a:p>
        </p:txBody>
      </p:sp>
      <p:grpSp>
        <p:nvGrpSpPr>
          <p:cNvPr id="19" name="그룹 290"/>
          <p:cNvGrpSpPr/>
          <p:nvPr/>
        </p:nvGrpSpPr>
        <p:grpSpPr>
          <a:xfrm>
            <a:off x="4877358" y="5381450"/>
            <a:ext cx="1100826" cy="216000"/>
            <a:chOff x="-2844824" y="3501008"/>
            <a:chExt cx="1856339" cy="314559"/>
          </a:xfrm>
        </p:grpSpPr>
        <p:sp>
          <p:nvSpPr>
            <p:cNvPr id="292" name="모서리가 둥근 직사각형 291"/>
            <p:cNvSpPr/>
            <p:nvPr/>
          </p:nvSpPr>
          <p:spPr>
            <a:xfrm>
              <a:off x="-2811856" y="3501008"/>
              <a:ext cx="1786078" cy="31455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50000"/>
              </a:schemeClr>
            </a:solidFill>
            <a:ln w="6350">
              <a:solidFill>
                <a:schemeClr val="bg1"/>
              </a:solidFill>
            </a:ln>
            <a:effectLst>
              <a:outerShdw blurRad="25400" dist="25400" dir="5400000" algn="t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293" name="자유형 292"/>
            <p:cNvSpPr/>
            <p:nvPr/>
          </p:nvSpPr>
          <p:spPr>
            <a:xfrm>
              <a:off x="-1021475" y="3509326"/>
              <a:ext cx="32990" cy="153327"/>
            </a:xfrm>
            <a:custGeom>
              <a:avLst/>
              <a:gdLst>
                <a:gd name="connsiteX0" fmla="*/ 0 w 45991"/>
                <a:gd name="connsiteY0" fmla="*/ 0 h 91981"/>
                <a:gd name="connsiteX1" fmla="*/ 0 w 45991"/>
                <a:gd name="connsiteY1" fmla="*/ 91981 h 91981"/>
                <a:gd name="connsiteX2" fmla="*/ 45991 w 45991"/>
                <a:gd name="connsiteY2" fmla="*/ 91981 h 91981"/>
                <a:gd name="connsiteX3" fmla="*/ 0 w 45991"/>
                <a:gd name="connsiteY3" fmla="*/ 0 h 91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991" h="91981">
                  <a:moveTo>
                    <a:pt x="0" y="0"/>
                  </a:moveTo>
                  <a:lnTo>
                    <a:pt x="0" y="91981"/>
                  </a:lnTo>
                  <a:lnTo>
                    <a:pt x="45991" y="919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94" name="자유형 293"/>
            <p:cNvSpPr/>
            <p:nvPr/>
          </p:nvSpPr>
          <p:spPr>
            <a:xfrm flipH="1">
              <a:off x="-2844824" y="3509326"/>
              <a:ext cx="32990" cy="153327"/>
            </a:xfrm>
            <a:custGeom>
              <a:avLst/>
              <a:gdLst>
                <a:gd name="connsiteX0" fmla="*/ 0 w 45991"/>
                <a:gd name="connsiteY0" fmla="*/ 0 h 91981"/>
                <a:gd name="connsiteX1" fmla="*/ 0 w 45991"/>
                <a:gd name="connsiteY1" fmla="*/ 91981 h 91981"/>
                <a:gd name="connsiteX2" fmla="*/ 45991 w 45991"/>
                <a:gd name="connsiteY2" fmla="*/ 91981 h 91981"/>
                <a:gd name="connsiteX3" fmla="*/ 0 w 45991"/>
                <a:gd name="connsiteY3" fmla="*/ 0 h 91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991" h="91981">
                  <a:moveTo>
                    <a:pt x="0" y="0"/>
                  </a:moveTo>
                  <a:lnTo>
                    <a:pt x="0" y="91981"/>
                  </a:lnTo>
                  <a:lnTo>
                    <a:pt x="45991" y="919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97" name="TextBox 296"/>
          <p:cNvSpPr txBox="1"/>
          <p:nvPr/>
        </p:nvSpPr>
        <p:spPr>
          <a:xfrm>
            <a:off x="4899538" y="5335933"/>
            <a:ext cx="104809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1400" kern="0" spc="-15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□</a:t>
            </a:r>
            <a:r>
              <a:rPr lang="ko-KR" altLang="en-US" sz="1400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□신문</a:t>
            </a:r>
            <a:endParaRPr lang="ko-KR" altLang="en-US" sz="1400" kern="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40" panose="02030504000101010101" pitchFamily="18" charset="-127"/>
              <a:ea typeface="-윤고딕340" panose="02030504000101010101" pitchFamily="18" charset="-127"/>
              <a:cs typeface="Arial" pitchFamily="34" charset="0"/>
            </a:endParaRPr>
          </a:p>
        </p:txBody>
      </p:sp>
      <p:sp>
        <p:nvSpPr>
          <p:cNvPr id="298" name="TextBox 297"/>
          <p:cNvSpPr txBox="1"/>
          <p:nvPr/>
        </p:nvSpPr>
        <p:spPr>
          <a:xfrm>
            <a:off x="4900848" y="4106010"/>
            <a:ext cx="104809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1400" kern="0" spc="-15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○</a:t>
            </a:r>
            <a:r>
              <a:rPr lang="ko-KR" altLang="en-US" sz="1400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○신문</a:t>
            </a:r>
            <a:endParaRPr lang="ko-KR" altLang="en-US" sz="1400" kern="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40" panose="02030504000101010101" pitchFamily="18" charset="-127"/>
              <a:ea typeface="-윤고딕340" panose="02030504000101010101" pitchFamily="18" charset="-127"/>
              <a:cs typeface="Arial" pitchFamily="34" charset="0"/>
            </a:endParaRPr>
          </a:p>
        </p:txBody>
      </p:sp>
      <p:grpSp>
        <p:nvGrpSpPr>
          <p:cNvPr id="20" name="그룹 435"/>
          <p:cNvGrpSpPr/>
          <p:nvPr/>
        </p:nvGrpSpPr>
        <p:grpSpPr>
          <a:xfrm>
            <a:off x="3121753" y="4552813"/>
            <a:ext cx="302320" cy="288000"/>
            <a:chOff x="2967011" y="8254663"/>
            <a:chExt cx="289840" cy="335238"/>
          </a:xfrm>
        </p:grpSpPr>
        <p:sp>
          <p:nvSpPr>
            <p:cNvPr id="138" name="Rectangle 29"/>
            <p:cNvSpPr>
              <a:spLocks noChangeArrowheads="1"/>
            </p:cNvSpPr>
            <p:nvPr/>
          </p:nvSpPr>
          <p:spPr bwMode="auto">
            <a:xfrm rot="10800000">
              <a:off x="2967011" y="8254663"/>
              <a:ext cx="289840" cy="335238"/>
            </a:xfrm>
            <a:prstGeom prst="rect">
              <a:avLst/>
            </a:prstGeom>
            <a:gradFill rotWithShape="1">
              <a:gsLst>
                <a:gs pos="100000">
                  <a:schemeClr val="tx1">
                    <a:lumMod val="75000"/>
                    <a:lumOff val="25000"/>
                  </a:schemeClr>
                </a:gs>
                <a:gs pos="0">
                  <a:schemeClr val="tx1">
                    <a:lumMod val="75000"/>
                    <a:lumOff val="25000"/>
                  </a:schemeClr>
                </a:gs>
                <a:gs pos="51000">
                  <a:schemeClr val="tx1">
                    <a:lumMod val="50000"/>
                    <a:lumOff val="50000"/>
                  </a:schemeClr>
                </a:gs>
                <a:gs pos="45000">
                  <a:schemeClr val="tx1">
                    <a:lumMod val="75000"/>
                    <a:lumOff val="25000"/>
                  </a:schemeClr>
                </a:gs>
              </a:gsLst>
              <a:lin ang="10800000" scaled="0"/>
            </a:gradFill>
            <a:ln>
              <a:noFill/>
            </a:ln>
            <a:effectLst>
              <a:reflection blurRad="6350" stA="32000" endPos="9000" dir="5400000" sy="-100000" algn="bl" rotWithShape="0"/>
            </a:effectLst>
            <a:ex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43" name="직사각형 142"/>
            <p:cNvSpPr/>
            <p:nvPr/>
          </p:nvSpPr>
          <p:spPr>
            <a:xfrm>
              <a:off x="3100469" y="8254663"/>
              <a:ext cx="51027" cy="335238"/>
            </a:xfrm>
            <a:prstGeom prst="rect">
              <a:avLst/>
            </a:prstGeom>
            <a:gradFill>
              <a:gsLst>
                <a:gs pos="0">
                  <a:srgbClr val="3E7898">
                    <a:tint val="66000"/>
                    <a:satMod val="160000"/>
                    <a:alpha val="0"/>
                  </a:srgbClr>
                </a:gs>
                <a:gs pos="50000">
                  <a:srgbClr val="FFFFFF">
                    <a:alpha val="73000"/>
                  </a:srgbClr>
                </a:gs>
                <a:gs pos="100000">
                  <a:srgbClr val="3E7898">
                    <a:tint val="23500"/>
                    <a:satMod val="160000"/>
                    <a:alpha val="0"/>
                  </a:srgbClr>
                </a:gs>
              </a:gsLst>
              <a:lin ang="0" scaled="0"/>
            </a:gradFill>
            <a:ln w="15875" cap="rnd" cmpd="sng" algn="ctr">
              <a:noFill/>
              <a:prstDash val="solid"/>
              <a:tailEnd type="none"/>
            </a:ln>
            <a:effectLst/>
          </p:spPr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latinLnBrk="0">
                <a:defRPr/>
              </a:pPr>
              <a:endParaRPr lang="ko-KR" altLang="en-US" kern="0">
                <a:solidFill>
                  <a:prstClr val="white"/>
                </a:solidFill>
              </a:endParaRPr>
            </a:p>
          </p:txBody>
        </p:sp>
      </p:grpSp>
      <p:sp>
        <p:nvSpPr>
          <p:cNvPr id="144" name="제목 114"/>
          <p:cNvSpPr txBox="1">
            <a:spLocks/>
          </p:cNvSpPr>
          <p:nvPr/>
        </p:nvSpPr>
        <p:spPr>
          <a:xfrm>
            <a:off x="3052468" y="4842337"/>
            <a:ext cx="442909" cy="302249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wrap="none" lIns="0" tIns="0" rIns="0" bIns="0" anchor="ctr" anchorCtr="0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latinLnBrk="0" hangingPunct="0">
              <a:defRPr/>
            </a:pPr>
            <a:r>
              <a:rPr lang="en-US" altLang="ko-KR" sz="1200" kern="0" spc="-100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’</a:t>
            </a:r>
            <a:r>
              <a:rPr lang="en-US" altLang="ko-KR" sz="1200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13</a:t>
            </a:r>
            <a:endParaRPr lang="ko-KR" altLang="en-US" sz="1200" kern="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40" panose="02030504000101010101" pitchFamily="18" charset="-127"/>
              <a:ea typeface="-윤고딕340" panose="02030504000101010101" pitchFamily="18" charset="-127"/>
              <a:cs typeface="Arial" pitchFamily="34" charset="0"/>
            </a:endParaRPr>
          </a:p>
        </p:txBody>
      </p:sp>
      <p:sp>
        <p:nvSpPr>
          <p:cNvPr id="145" name="Text Box 170"/>
          <p:cNvSpPr txBox="1">
            <a:spLocks noChangeArrowheads="1"/>
          </p:cNvSpPr>
          <p:nvPr/>
        </p:nvSpPr>
        <p:spPr bwMode="auto">
          <a:xfrm>
            <a:off x="3007920" y="4313291"/>
            <a:ext cx="53649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anchor="ctr">
            <a:spAutoFit/>
          </a:bodyPr>
          <a:lstStyle/>
          <a:p>
            <a:pPr algn="ctr" eaLnBrk="0" latinLnBrk="0" hangingPunct="0">
              <a:buSzPct val="100000"/>
              <a:defRPr/>
            </a:pPr>
            <a:r>
              <a:rPr lang="en-US" altLang="ko-KR" sz="12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3.5</a:t>
            </a:r>
            <a:r>
              <a:rPr lang="ko-KR" altLang="en-US" sz="12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조</a:t>
            </a:r>
            <a:r>
              <a:rPr lang="en-US" altLang="ko-KR" sz="12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endParaRPr lang="en-US" altLang="ko-KR" sz="1200" kern="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5464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 bwMode="auto">
          <a:xfrm>
            <a:off x="478159" y="242257"/>
            <a:ext cx="3233578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00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2015</a:t>
            </a:r>
            <a:r>
              <a:rPr lang="ko-KR" altLang="en-US" sz="30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년도 중점과제</a:t>
            </a:r>
            <a:endParaRPr lang="ko-KR" altLang="en-US" sz="300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40" pitchFamily="18" charset="-127"/>
              <a:ea typeface="-윤고딕340" pitchFamily="18" charset="-127"/>
            </a:endParaRPr>
          </a:p>
        </p:txBody>
      </p:sp>
      <p:sp>
        <p:nvSpPr>
          <p:cNvPr id="65" name="모서리가 둥근 직사각형 8"/>
          <p:cNvSpPr/>
          <p:nvPr/>
        </p:nvSpPr>
        <p:spPr>
          <a:xfrm>
            <a:off x="467560" y="2241336"/>
            <a:ext cx="2630742" cy="4212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>
              <a:solidFill>
                <a:srgbClr val="FFFFFF"/>
              </a:solidFill>
              <a:cs typeface="Arial" pitchFamily="34" charset="0"/>
            </a:endParaRPr>
          </a:p>
        </p:txBody>
      </p:sp>
      <p:grpSp>
        <p:nvGrpSpPr>
          <p:cNvPr id="2" name="그룹 84"/>
          <p:cNvGrpSpPr/>
          <p:nvPr/>
        </p:nvGrpSpPr>
        <p:grpSpPr>
          <a:xfrm>
            <a:off x="468200" y="2246759"/>
            <a:ext cx="2630102" cy="426159"/>
            <a:chOff x="469465" y="1674340"/>
            <a:chExt cx="4007925" cy="354747"/>
          </a:xfrm>
        </p:grpSpPr>
        <p:sp>
          <p:nvSpPr>
            <p:cNvPr id="133" name="AutoShape 55"/>
            <p:cNvSpPr>
              <a:spLocks noChangeArrowheads="1"/>
            </p:cNvSpPr>
            <p:nvPr/>
          </p:nvSpPr>
          <p:spPr bwMode="auto">
            <a:xfrm>
              <a:off x="469465" y="1674340"/>
              <a:ext cx="4007925" cy="354747"/>
            </a:xfrm>
            <a:prstGeom prst="roundRect">
              <a:avLst>
                <a:gd name="adj" fmla="val 0"/>
              </a:avLst>
            </a:prstGeom>
            <a:solidFill>
              <a:srgbClr val="0070C0"/>
            </a:solidFill>
            <a:ln w="31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34" name="자유형 133"/>
            <p:cNvSpPr/>
            <p:nvPr/>
          </p:nvSpPr>
          <p:spPr>
            <a:xfrm>
              <a:off x="483181" y="1682496"/>
              <a:ext cx="922421" cy="346220"/>
            </a:xfrm>
            <a:custGeom>
              <a:avLst/>
              <a:gdLst>
                <a:gd name="connsiteX0" fmla="*/ 0 w 922421"/>
                <a:gd name="connsiteY0" fmla="*/ 409074 h 409074"/>
                <a:gd name="connsiteX1" fmla="*/ 922421 w 922421"/>
                <a:gd name="connsiteY1" fmla="*/ 0 h 409074"/>
                <a:gd name="connsiteX2" fmla="*/ 0 w 922421"/>
                <a:gd name="connsiteY2" fmla="*/ 0 h 409074"/>
                <a:gd name="connsiteX3" fmla="*/ 0 w 922421"/>
                <a:gd name="connsiteY3" fmla="*/ 409074 h 40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421" h="409074">
                  <a:moveTo>
                    <a:pt x="0" y="409074"/>
                  </a:moveTo>
                  <a:lnTo>
                    <a:pt x="922421" y="0"/>
                  </a:lnTo>
                  <a:lnTo>
                    <a:pt x="0" y="0"/>
                  </a:lnTo>
                  <a:lnTo>
                    <a:pt x="0" y="409074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10000"/>
                  </a:schemeClr>
                </a:gs>
                <a:gs pos="0">
                  <a:schemeClr val="bg1">
                    <a:alpha val="27000"/>
                  </a:schemeClr>
                </a:gs>
              </a:gsLst>
              <a:lin ang="9000000" scaled="0"/>
            </a:gra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36" name="제목 114"/>
          <p:cNvSpPr txBox="1">
            <a:spLocks/>
          </p:cNvSpPr>
          <p:nvPr/>
        </p:nvSpPr>
        <p:spPr>
          <a:xfrm>
            <a:off x="480083" y="2332446"/>
            <a:ext cx="2594952" cy="267963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eaLnBrk="0" latinLnBrk="0" hangingPunct="0">
              <a:defRPr/>
            </a:pPr>
            <a:r>
              <a:rPr lang="en-US" altLang="ko-KR" sz="2200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UHD</a:t>
            </a:r>
            <a:endParaRPr lang="ko-KR" altLang="en-US" sz="2200" kern="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40" panose="02030504000101010101" pitchFamily="18" charset="-127"/>
              <a:ea typeface="-윤고딕340" panose="02030504000101010101" pitchFamily="18" charset="-127"/>
              <a:cs typeface="Arial" pitchFamily="34" charset="0"/>
            </a:endParaRPr>
          </a:p>
        </p:txBody>
      </p:sp>
      <p:sp>
        <p:nvSpPr>
          <p:cNvPr id="137" name="AutoShape 55"/>
          <p:cNvSpPr>
            <a:spLocks noChangeArrowheads="1"/>
          </p:cNvSpPr>
          <p:nvPr/>
        </p:nvSpPr>
        <p:spPr bwMode="auto">
          <a:xfrm>
            <a:off x="3273979" y="2246757"/>
            <a:ext cx="2634531" cy="426159"/>
          </a:xfrm>
          <a:prstGeom prst="roundRect">
            <a:avLst>
              <a:gd name="adj" fmla="val 0"/>
            </a:avLst>
          </a:prstGeom>
          <a:solidFill>
            <a:srgbClr val="248E9C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39" name="자유형 138"/>
          <p:cNvSpPr/>
          <p:nvPr/>
        </p:nvSpPr>
        <p:spPr>
          <a:xfrm>
            <a:off x="3294906" y="2256555"/>
            <a:ext cx="605316" cy="415915"/>
          </a:xfrm>
          <a:custGeom>
            <a:avLst/>
            <a:gdLst>
              <a:gd name="connsiteX0" fmla="*/ 0 w 922421"/>
              <a:gd name="connsiteY0" fmla="*/ 409074 h 409074"/>
              <a:gd name="connsiteX1" fmla="*/ 922421 w 922421"/>
              <a:gd name="connsiteY1" fmla="*/ 0 h 409074"/>
              <a:gd name="connsiteX2" fmla="*/ 0 w 922421"/>
              <a:gd name="connsiteY2" fmla="*/ 0 h 409074"/>
              <a:gd name="connsiteX3" fmla="*/ 0 w 922421"/>
              <a:gd name="connsiteY3" fmla="*/ 409074 h 40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421" h="409074">
                <a:moveTo>
                  <a:pt x="0" y="409074"/>
                </a:moveTo>
                <a:lnTo>
                  <a:pt x="922421" y="0"/>
                </a:lnTo>
                <a:lnTo>
                  <a:pt x="0" y="0"/>
                </a:lnTo>
                <a:lnTo>
                  <a:pt x="0" y="409074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10000"/>
                </a:schemeClr>
              </a:gs>
              <a:gs pos="0">
                <a:schemeClr val="bg1">
                  <a:alpha val="27000"/>
                </a:schemeClr>
              </a:gs>
            </a:gsLst>
            <a:lin ang="9000000" scaled="0"/>
          </a:gradFill>
          <a:ln w="1587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1" name="제목 114"/>
          <p:cNvSpPr txBox="1">
            <a:spLocks/>
          </p:cNvSpPr>
          <p:nvPr/>
        </p:nvSpPr>
        <p:spPr>
          <a:xfrm>
            <a:off x="3273979" y="2334979"/>
            <a:ext cx="2630742" cy="267963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eaLnBrk="0" latinLnBrk="0" hangingPunct="0">
              <a:defRPr/>
            </a:pPr>
            <a:r>
              <a:rPr lang="en-US" altLang="ko-KR" sz="2200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MMS</a:t>
            </a:r>
            <a:r>
              <a:rPr lang="en-US" altLang="ko-KR" sz="1500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 </a:t>
            </a:r>
            <a:r>
              <a:rPr lang="en-US" altLang="ko-KR" sz="1700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(</a:t>
            </a:r>
            <a:r>
              <a:rPr lang="ko-KR" altLang="en-US" sz="1700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다채널</a:t>
            </a:r>
            <a:r>
              <a:rPr lang="ko-KR" altLang="en-US" sz="1500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 </a:t>
            </a:r>
            <a:r>
              <a:rPr lang="ko-KR" altLang="en-US" sz="1700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방송</a:t>
            </a:r>
            <a:r>
              <a:rPr lang="en-US" altLang="ko-KR" sz="1700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)</a:t>
            </a:r>
            <a:endParaRPr lang="ko-KR" altLang="en-US" sz="1700" kern="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40" panose="02030504000101010101" pitchFamily="18" charset="-127"/>
              <a:ea typeface="-윤고딕340" panose="02030504000101010101" pitchFamily="18" charset="-127"/>
              <a:cs typeface="Arial" pitchFamily="34" charset="0"/>
            </a:endParaRPr>
          </a:p>
        </p:txBody>
      </p:sp>
      <p:sp>
        <p:nvSpPr>
          <p:cNvPr id="142" name="AutoShape 55"/>
          <p:cNvSpPr>
            <a:spLocks noChangeArrowheads="1"/>
          </p:cNvSpPr>
          <p:nvPr/>
        </p:nvSpPr>
        <p:spPr bwMode="auto">
          <a:xfrm>
            <a:off x="6066504" y="2246757"/>
            <a:ext cx="2634531" cy="426159"/>
          </a:xfrm>
          <a:prstGeom prst="roundRect">
            <a:avLst>
              <a:gd name="adj" fmla="val 0"/>
            </a:avLst>
          </a:prstGeom>
          <a:solidFill>
            <a:srgbClr val="239D6C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49" name="자유형 148"/>
          <p:cNvSpPr/>
          <p:nvPr/>
        </p:nvSpPr>
        <p:spPr>
          <a:xfrm>
            <a:off x="6084168" y="2256555"/>
            <a:ext cx="605316" cy="415915"/>
          </a:xfrm>
          <a:custGeom>
            <a:avLst/>
            <a:gdLst>
              <a:gd name="connsiteX0" fmla="*/ 0 w 922421"/>
              <a:gd name="connsiteY0" fmla="*/ 409074 h 409074"/>
              <a:gd name="connsiteX1" fmla="*/ 922421 w 922421"/>
              <a:gd name="connsiteY1" fmla="*/ 0 h 409074"/>
              <a:gd name="connsiteX2" fmla="*/ 0 w 922421"/>
              <a:gd name="connsiteY2" fmla="*/ 0 h 409074"/>
              <a:gd name="connsiteX3" fmla="*/ 0 w 922421"/>
              <a:gd name="connsiteY3" fmla="*/ 409074 h 40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421" h="409074">
                <a:moveTo>
                  <a:pt x="0" y="409074"/>
                </a:moveTo>
                <a:lnTo>
                  <a:pt x="922421" y="0"/>
                </a:lnTo>
                <a:lnTo>
                  <a:pt x="0" y="0"/>
                </a:lnTo>
                <a:lnTo>
                  <a:pt x="0" y="409074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10000"/>
                </a:schemeClr>
              </a:gs>
              <a:gs pos="0">
                <a:schemeClr val="bg1">
                  <a:alpha val="27000"/>
                </a:schemeClr>
              </a:gs>
            </a:gsLst>
            <a:lin ang="9000000" scaled="0"/>
          </a:gradFill>
          <a:ln w="1587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4" name="제목 114"/>
          <p:cNvSpPr txBox="1">
            <a:spLocks/>
          </p:cNvSpPr>
          <p:nvPr/>
        </p:nvSpPr>
        <p:spPr>
          <a:xfrm>
            <a:off x="6084168" y="2334979"/>
            <a:ext cx="2613078" cy="267963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eaLnBrk="0" latinLnBrk="0" hangingPunct="0">
              <a:defRPr/>
            </a:pPr>
            <a:r>
              <a:rPr lang="ko-KR" altLang="en-US" sz="2200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홈쇼</a:t>
            </a:r>
            <a:r>
              <a:rPr lang="ko-KR" altLang="en-US" sz="220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핑</a:t>
            </a:r>
          </a:p>
        </p:txBody>
      </p:sp>
      <p:sp>
        <p:nvSpPr>
          <p:cNvPr id="167" name="모서리가 둥근 직사각형 8"/>
          <p:cNvSpPr/>
          <p:nvPr/>
        </p:nvSpPr>
        <p:spPr>
          <a:xfrm>
            <a:off x="6066504" y="2241336"/>
            <a:ext cx="2630742" cy="4212000"/>
          </a:xfrm>
          <a:prstGeom prst="roundRect">
            <a:avLst>
              <a:gd name="adj" fmla="val 0"/>
            </a:avLst>
          </a:prstGeom>
          <a:noFill/>
          <a:ln w="6350">
            <a:solidFill>
              <a:srgbClr val="248E9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>
              <a:solidFill>
                <a:srgbClr val="FFFFFF"/>
              </a:solidFill>
              <a:cs typeface="Arial" pitchFamily="34" charset="0"/>
            </a:endParaRPr>
          </a:p>
        </p:txBody>
      </p:sp>
      <p:grpSp>
        <p:nvGrpSpPr>
          <p:cNvPr id="3" name="그룹 169"/>
          <p:cNvGrpSpPr/>
          <p:nvPr/>
        </p:nvGrpSpPr>
        <p:grpSpPr>
          <a:xfrm>
            <a:off x="323528" y="1547135"/>
            <a:ext cx="8741788" cy="549717"/>
            <a:chOff x="323528" y="5798540"/>
            <a:chExt cx="8741788" cy="549717"/>
          </a:xfrm>
        </p:grpSpPr>
        <p:grpSp>
          <p:nvGrpSpPr>
            <p:cNvPr id="4" name="그룹 39"/>
            <p:cNvGrpSpPr/>
            <p:nvPr/>
          </p:nvGrpSpPr>
          <p:grpSpPr>
            <a:xfrm>
              <a:off x="323528" y="5798540"/>
              <a:ext cx="8741788" cy="549717"/>
              <a:chOff x="9525" y="336688"/>
              <a:chExt cx="4102220" cy="558662"/>
            </a:xfrm>
          </p:grpSpPr>
          <p:sp>
            <p:nvSpPr>
              <p:cNvPr id="173" name="직사각형 172"/>
              <p:cNvSpPr/>
              <p:nvPr/>
            </p:nvSpPr>
            <p:spPr bwMode="auto">
              <a:xfrm>
                <a:off x="12828" y="336688"/>
                <a:ext cx="4098917" cy="558662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kern="0">
                  <a:solidFill>
                    <a:srgbClr val="FFFF00"/>
                  </a:solidFill>
                  <a:latin typeface="HY헤드라인M"/>
                  <a:ea typeface="HY헤드라인M"/>
                </a:endParaRPr>
              </a:p>
            </p:txBody>
          </p:sp>
          <p:grpSp>
            <p:nvGrpSpPr>
              <p:cNvPr id="5" name="그룹 42"/>
              <p:cNvGrpSpPr/>
              <p:nvPr/>
            </p:nvGrpSpPr>
            <p:grpSpPr>
              <a:xfrm>
                <a:off x="9525" y="348304"/>
                <a:ext cx="3935812" cy="510456"/>
                <a:chOff x="130761" y="348304"/>
                <a:chExt cx="3814576" cy="510456"/>
              </a:xfrm>
            </p:grpSpPr>
            <p:cxnSp>
              <p:nvCxnSpPr>
                <p:cNvPr id="175" name="직선 연결선 174"/>
                <p:cNvCxnSpPr/>
                <p:nvPr/>
              </p:nvCxnSpPr>
              <p:spPr bwMode="auto">
                <a:xfrm flipH="1">
                  <a:off x="130761" y="348304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6" name="직선 연결선 175"/>
                <p:cNvCxnSpPr/>
                <p:nvPr/>
              </p:nvCxnSpPr>
              <p:spPr bwMode="auto">
                <a:xfrm flipH="1">
                  <a:off x="130761" y="858760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172" name="직사각형 171"/>
            <p:cNvSpPr/>
            <p:nvPr/>
          </p:nvSpPr>
          <p:spPr>
            <a:xfrm>
              <a:off x="323528" y="5819810"/>
              <a:ext cx="8424935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2600" kern="0" spc="-9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 다양한 방송 서비스를 도입하겠습니다</a:t>
              </a:r>
              <a:r>
                <a:rPr lang="en-US" altLang="ko-KR" sz="2600" kern="0" spc="-9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.</a:t>
              </a:r>
              <a:endParaRPr lang="ko-KR" altLang="en-US" sz="2600" kern="0" spc="-9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6" name="그룹 48"/>
          <p:cNvGrpSpPr/>
          <p:nvPr/>
        </p:nvGrpSpPr>
        <p:grpSpPr>
          <a:xfrm>
            <a:off x="473685" y="1021640"/>
            <a:ext cx="7387823" cy="460857"/>
            <a:chOff x="9525" y="336688"/>
            <a:chExt cx="4102220" cy="558662"/>
          </a:xfrm>
        </p:grpSpPr>
        <p:sp>
          <p:nvSpPr>
            <p:cNvPr id="180" name="직사각형 179"/>
            <p:cNvSpPr/>
            <p:nvPr/>
          </p:nvSpPr>
          <p:spPr bwMode="auto">
            <a:xfrm>
              <a:off x="12828" y="336688"/>
              <a:ext cx="4098917" cy="558662"/>
            </a:xfrm>
            <a:prstGeom prst="rect">
              <a:avLst/>
            </a:prstGeom>
            <a:gradFill rotWithShape="1">
              <a:gsLst>
                <a:gs pos="833">
                  <a:srgbClr val="FFFFFF">
                    <a:alpha val="30000"/>
                  </a:srgbClr>
                </a:gs>
                <a:gs pos="52000">
                  <a:srgbClr val="FFFFFF">
                    <a:lumMod val="85000"/>
                    <a:alpha val="48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21594000" scaled="0"/>
            </a:gradFill>
            <a:ln>
              <a:noFill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>
              <a:bevelT w="0" h="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atinLnBrk="0">
                <a:defRPr/>
              </a:pPr>
              <a:endParaRPr lang="ko-KR" altLang="en-US" kern="0" smtClean="0">
                <a:solidFill>
                  <a:srgbClr val="FFFF00"/>
                </a:solidFill>
                <a:latin typeface="HY헤드라인M"/>
                <a:ea typeface="HY헤드라인M"/>
              </a:endParaRPr>
            </a:p>
          </p:txBody>
        </p:sp>
        <p:grpSp>
          <p:nvGrpSpPr>
            <p:cNvPr id="7" name="그룹 53"/>
            <p:cNvGrpSpPr/>
            <p:nvPr/>
          </p:nvGrpSpPr>
          <p:grpSpPr>
            <a:xfrm>
              <a:off x="9525" y="336688"/>
              <a:ext cx="3935812" cy="558662"/>
              <a:chOff x="130761" y="336688"/>
              <a:chExt cx="3814576" cy="558662"/>
            </a:xfrm>
          </p:grpSpPr>
          <p:cxnSp>
            <p:nvCxnSpPr>
              <p:cNvPr id="182" name="직선 연결선 181"/>
              <p:cNvCxnSpPr/>
              <p:nvPr/>
            </p:nvCxnSpPr>
            <p:spPr bwMode="auto">
              <a:xfrm flipH="1">
                <a:off x="130761" y="336688"/>
                <a:ext cx="3814576" cy="0"/>
              </a:xfrm>
              <a:prstGeom prst="line">
                <a:avLst/>
              </a:prstGeom>
              <a:solidFill>
                <a:srgbClr val="0066FF"/>
              </a:solidFill>
              <a:ln w="12700" cap="flat" cmpd="sng" algn="ctr">
                <a:gradFill>
                  <a:gsLst>
                    <a:gs pos="0">
                      <a:srgbClr val="FFFFFF">
                        <a:lumMod val="85000"/>
                      </a:srgbClr>
                    </a:gs>
                    <a:gs pos="35000">
                      <a:schemeClr val="bg1">
                        <a:lumMod val="85000"/>
                      </a:scheme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3" name="직선 연결선 182"/>
              <p:cNvCxnSpPr/>
              <p:nvPr/>
            </p:nvCxnSpPr>
            <p:spPr bwMode="auto">
              <a:xfrm flipH="1">
                <a:off x="130761" y="895350"/>
                <a:ext cx="3814576" cy="0"/>
              </a:xfrm>
              <a:prstGeom prst="line">
                <a:avLst/>
              </a:prstGeom>
              <a:solidFill>
                <a:srgbClr val="0066FF"/>
              </a:solidFill>
              <a:ln w="12700" cap="flat" cmpd="sng" algn="ctr">
                <a:gradFill>
                  <a:gsLst>
                    <a:gs pos="0">
                      <a:srgbClr val="FFFFFF">
                        <a:lumMod val="85000"/>
                      </a:srgbClr>
                    </a:gs>
                    <a:gs pos="35000">
                      <a:schemeClr val="bg1">
                        <a:lumMod val="85000"/>
                      </a:scheme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184" name="Text Box 33"/>
          <p:cNvSpPr txBox="1">
            <a:spLocks noChangeArrowheads="1"/>
          </p:cNvSpPr>
          <p:nvPr/>
        </p:nvSpPr>
        <p:spPr bwMode="auto">
          <a:xfrm>
            <a:off x="420572" y="1011978"/>
            <a:ext cx="775878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600" spc="-9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1. </a:t>
            </a:r>
            <a:r>
              <a:rPr lang="ko-KR" altLang="en-US" sz="2600" spc="-9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새로운 미디어 환경 대응</a:t>
            </a:r>
            <a:endParaRPr lang="ko-KR" altLang="en-US" sz="2600" spc="-9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prstClr val="black">
                      <a:lumMod val="85000"/>
                      <a:lumOff val="15000"/>
                    </a:prstClr>
                  </a:gs>
                </a:gsLst>
                <a:lin ang="54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  <a:cs typeface="Arial" pitchFamily="34" charset="0"/>
            </a:endParaRPr>
          </a:p>
        </p:txBody>
      </p:sp>
      <p:pic>
        <p:nvPicPr>
          <p:cNvPr id="80" name="그림 79" descr="아이디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6895" y="3996342"/>
            <a:ext cx="781415" cy="1088842"/>
          </a:xfrm>
          <a:prstGeom prst="rect">
            <a:avLst/>
          </a:prstGeom>
        </p:spPr>
      </p:pic>
      <p:sp>
        <p:nvSpPr>
          <p:cNvPr id="88" name="Text Box 5"/>
          <p:cNvSpPr txBox="1">
            <a:spLocks noChangeArrowheads="1"/>
          </p:cNvSpPr>
          <p:nvPr/>
        </p:nvSpPr>
        <p:spPr bwMode="auto">
          <a:xfrm>
            <a:off x="403918" y="5322225"/>
            <a:ext cx="2772498" cy="83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kumimoji="0" lang="ko-KR" altLang="en-US" sz="1700" b="1" dirty="0" err="1" smtClean="0">
                <a:gradFill>
                  <a:gsLst>
                    <a:gs pos="100000">
                      <a:srgbClr val="0070C0"/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지상파</a:t>
            </a:r>
            <a:r>
              <a:rPr kumimoji="0" lang="ko-KR" altLang="en-US" sz="1200" b="1" dirty="0" smtClean="0">
                <a:gradFill>
                  <a:gsLst>
                    <a:gs pos="100000">
                      <a:srgbClr val="0070C0"/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kumimoji="0" lang="en-US" altLang="ko-KR" sz="1700" b="1" dirty="0" smtClean="0">
                <a:gradFill>
                  <a:gsLst>
                    <a:gs pos="100000">
                      <a:srgbClr val="0070C0"/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UHD</a:t>
            </a:r>
            <a:r>
              <a:rPr kumimoji="0" lang="ko-KR" altLang="en-US" sz="1100" b="1" dirty="0" smtClean="0">
                <a:gradFill>
                  <a:gsLst>
                    <a:gs pos="100000">
                      <a:srgbClr val="0070C0"/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kumimoji="0" lang="ko-KR" altLang="en-US" sz="1700" b="1" dirty="0" smtClean="0">
                <a:gradFill>
                  <a:gsLst>
                    <a:gs pos="100000">
                      <a:srgbClr val="0070C0"/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정책</a:t>
            </a:r>
            <a:r>
              <a:rPr kumimoji="0" lang="ko-KR" altLang="en-US" sz="1200" b="1" dirty="0" smtClean="0">
                <a:gradFill>
                  <a:gsLst>
                    <a:gs pos="100000">
                      <a:srgbClr val="0070C0"/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kumimoji="0" lang="ko-KR" altLang="en-US" sz="1700" b="1" dirty="0" smtClean="0">
                <a:gradFill>
                  <a:gsLst>
                    <a:gs pos="100000">
                      <a:srgbClr val="0070C0"/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마련</a:t>
            </a:r>
            <a:r>
              <a:rPr kumimoji="0" lang="ko-KR" altLang="en-US" sz="900" b="1" dirty="0" smtClean="0">
                <a:gradFill>
                  <a:gsLst>
                    <a:gs pos="100000">
                      <a:srgbClr val="0070C0"/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kumimoji="0" lang="en-US" altLang="ko-KR" sz="140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(</a:t>
            </a:r>
            <a:r>
              <a:rPr kumimoji="0" lang="en-US" altLang="ko-KR" sz="1400" spc="-120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’</a:t>
            </a:r>
            <a:r>
              <a:rPr kumimoji="0" lang="en-US" altLang="ko-KR" sz="140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15.</a:t>
            </a:r>
            <a:r>
              <a:rPr kumimoji="0" lang="en-US" altLang="ko-KR" sz="60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kumimoji="0" lang="ko-KR" altLang="en-US" sz="140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상</a:t>
            </a:r>
            <a:r>
              <a:rPr kumimoji="0" lang="en-US" altLang="ko-KR" sz="140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)</a:t>
            </a:r>
          </a:p>
          <a:p>
            <a:pPr algn="ctr" eaLnBrk="1" hangingPunct="1"/>
            <a:endParaRPr kumimoji="0" lang="en-US" altLang="ko-KR" sz="1450" dirty="0">
              <a:gradFill>
                <a:gsLst>
                  <a:gs pos="100000">
                    <a:srgbClr val="000000"/>
                  </a:gs>
                  <a:gs pos="100000">
                    <a:srgbClr val="BBE0E3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  <a:p>
            <a:pPr eaLnBrk="1" hangingPunct="1"/>
            <a:r>
              <a:rPr kumimoji="0" lang="ko-KR" altLang="en-US" sz="65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kumimoji="0" lang="ko-KR" altLang="en-US" sz="1700" dirty="0" err="1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콘텐츠</a:t>
            </a:r>
            <a:r>
              <a:rPr kumimoji="0" lang="ko-KR" altLang="en-US" sz="100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kumimoji="0" lang="ko-KR" altLang="en-US" sz="1700" spc="-15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민</a:t>
            </a:r>
            <a:r>
              <a:rPr kumimoji="0" lang="ko-KR" altLang="en-US" sz="170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관펀드</a:t>
            </a:r>
            <a:r>
              <a:rPr kumimoji="0" lang="ko-KR" altLang="en-US" sz="100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kumimoji="0" lang="en-US" altLang="ko-KR" sz="170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90</a:t>
            </a:r>
            <a:r>
              <a:rPr kumimoji="0" lang="ko-KR" altLang="en-US" sz="1700" dirty="0" err="1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억원</a:t>
            </a:r>
            <a:r>
              <a:rPr kumimoji="0" lang="ko-KR" altLang="en-US" sz="100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kumimoji="0" lang="ko-KR" altLang="en-US" sz="170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조</a:t>
            </a:r>
            <a:r>
              <a:rPr kumimoji="0" lang="ko-KR" altLang="en-US" sz="170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성</a:t>
            </a:r>
          </a:p>
        </p:txBody>
      </p:sp>
      <p:sp>
        <p:nvSpPr>
          <p:cNvPr id="89" name="Text Box 5"/>
          <p:cNvSpPr txBox="1">
            <a:spLocks noChangeArrowheads="1"/>
          </p:cNvSpPr>
          <p:nvPr/>
        </p:nvSpPr>
        <p:spPr bwMode="auto">
          <a:xfrm>
            <a:off x="3279035" y="5849097"/>
            <a:ext cx="2685792" cy="29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ts val="1600"/>
              </a:lnSpc>
            </a:pPr>
            <a:r>
              <a:rPr kumimoji="0" lang="ko-KR" altLang="en-US" sz="40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kumimoji="0" lang="ko-KR" altLang="en-US" sz="170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시범서비스</a:t>
            </a:r>
            <a:r>
              <a:rPr kumimoji="0" lang="ko-KR" altLang="en-US" sz="60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kumimoji="0" lang="en-US" altLang="ko-KR" sz="140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(</a:t>
            </a:r>
            <a:r>
              <a:rPr kumimoji="0" lang="en-US" altLang="ko-KR" sz="1400" spc="-120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’</a:t>
            </a:r>
            <a:r>
              <a:rPr kumimoji="0" lang="en-US" altLang="ko-KR" sz="140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15.</a:t>
            </a:r>
            <a:r>
              <a:rPr kumimoji="0" lang="en-US" altLang="ko-KR" sz="90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kumimoji="0" lang="en-US" altLang="ko-KR" sz="140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2)</a:t>
            </a:r>
            <a:r>
              <a:rPr kumimoji="0" lang="ko-KR" altLang="en-US" sz="170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  </a:t>
            </a:r>
            <a:r>
              <a:rPr kumimoji="0" lang="ko-KR" altLang="en-US" sz="120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kumimoji="0" lang="ko-KR" altLang="en-US" sz="1700" dirty="0" err="1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로드맵</a:t>
            </a:r>
            <a:endParaRPr kumimoji="0" lang="ko-KR" altLang="en-US" sz="1700" dirty="0">
              <a:gradFill>
                <a:gsLst>
                  <a:gs pos="100000">
                    <a:srgbClr val="000000"/>
                  </a:gs>
                  <a:gs pos="100000">
                    <a:srgbClr val="BBE0E3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90" name="Text Box 5"/>
          <p:cNvSpPr txBox="1">
            <a:spLocks noChangeArrowheads="1"/>
          </p:cNvSpPr>
          <p:nvPr/>
        </p:nvSpPr>
        <p:spPr bwMode="auto">
          <a:xfrm>
            <a:off x="6074311" y="5842528"/>
            <a:ext cx="2614803" cy="29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lnSpc>
                <a:spcPts val="1600"/>
              </a:lnSpc>
            </a:pPr>
            <a:r>
              <a:rPr kumimoji="0" lang="en-US" altLang="ko-KR" sz="170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T </a:t>
            </a:r>
            <a:r>
              <a:rPr kumimoji="0" lang="ko-KR" altLang="en-US" sz="1700" dirty="0" err="1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커머스</a:t>
            </a:r>
            <a:r>
              <a:rPr kumimoji="0" lang="ko-KR" altLang="en-US" sz="170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활성화</a:t>
            </a:r>
            <a:endParaRPr kumimoji="0" lang="ko-KR" altLang="en-US" sz="1700" dirty="0">
              <a:gradFill>
                <a:gsLst>
                  <a:gs pos="100000">
                    <a:srgbClr val="000000"/>
                  </a:gs>
                  <a:gs pos="100000">
                    <a:srgbClr val="BBE0E3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grpSp>
        <p:nvGrpSpPr>
          <p:cNvPr id="8" name="그룹 90"/>
          <p:cNvGrpSpPr/>
          <p:nvPr/>
        </p:nvGrpSpPr>
        <p:grpSpPr>
          <a:xfrm>
            <a:off x="550568" y="2979346"/>
            <a:ext cx="2524467" cy="2105850"/>
            <a:chOff x="3449928" y="2978950"/>
            <a:chExt cx="2274200" cy="1905355"/>
          </a:xfrm>
        </p:grpSpPr>
        <p:pic>
          <p:nvPicPr>
            <p:cNvPr id="92" name="_x38170848" descr="EMB000001044495"/>
            <p:cNvPicPr>
              <a:picLocks noChangeAspect="1" noChangeArrowheads="1"/>
            </p:cNvPicPr>
            <p:nvPr/>
          </p:nvPicPr>
          <p:blipFill>
            <a:blip r:embed="rId4" cstate="print"/>
            <a:srcRect l="74863" r="5695" b="69881"/>
            <a:stretch>
              <a:fillRect/>
            </a:stretch>
          </p:blipFill>
          <p:spPr bwMode="auto">
            <a:xfrm>
              <a:off x="4566462" y="2978950"/>
              <a:ext cx="1157666" cy="1368152"/>
            </a:xfrm>
            <a:prstGeom prst="rect">
              <a:avLst/>
            </a:prstGeom>
            <a:noFill/>
          </p:spPr>
        </p:pic>
        <p:pic>
          <p:nvPicPr>
            <p:cNvPr id="93" name="_x38159784" descr="EMB000001044494"/>
            <p:cNvPicPr>
              <a:picLocks noChangeAspect="1" noChangeArrowheads="1"/>
            </p:cNvPicPr>
            <p:nvPr/>
          </p:nvPicPr>
          <p:blipFill>
            <a:blip r:embed="rId4" cstate="print"/>
            <a:srcRect l="57010" t="16887" r="29868" b="58159"/>
            <a:stretch>
              <a:fillRect/>
            </a:stretch>
          </p:blipFill>
          <p:spPr bwMode="auto">
            <a:xfrm>
              <a:off x="3449928" y="2978950"/>
              <a:ext cx="925183" cy="1368152"/>
            </a:xfrm>
            <a:prstGeom prst="rect">
              <a:avLst/>
            </a:prstGeom>
            <a:noFill/>
          </p:spPr>
        </p:pic>
        <p:sp>
          <p:nvSpPr>
            <p:cNvPr id="94" name="직사각형 93"/>
            <p:cNvSpPr/>
            <p:nvPr/>
          </p:nvSpPr>
          <p:spPr>
            <a:xfrm>
              <a:off x="3800296" y="4577984"/>
              <a:ext cx="1449881" cy="3063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330325" eaLnBrk="0" fontAlgn="base" latinLnBrk="0" hangingPunct="0">
                <a:spcBef>
                  <a:spcPct val="0"/>
                </a:spcBef>
                <a:spcAft>
                  <a:spcPts val="600"/>
                </a:spcAft>
                <a:buSzPct val="100000"/>
                <a:defRPr/>
              </a:pPr>
              <a:r>
                <a:rPr kumimoji="1" lang="en-US" altLang="ko-KR" sz="1600" kern="0" dirty="0">
                  <a:gradFill>
                    <a:gsLst>
                      <a:gs pos="100000">
                        <a:srgbClr val="0070C0"/>
                      </a:gs>
                      <a:gs pos="100000">
                        <a:prstClr val="black">
                          <a:lumMod val="85000"/>
                          <a:lumOff val="15000"/>
                        </a:prstClr>
                      </a:gs>
                    </a:gsLst>
                    <a:lin ang="21594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4~16</a:t>
              </a:r>
              <a:r>
                <a:rPr kumimoji="1" lang="ko-KR" altLang="en-US" sz="1600" kern="0" dirty="0">
                  <a:gradFill>
                    <a:gsLst>
                      <a:gs pos="100000">
                        <a:srgbClr val="0070C0"/>
                      </a:gs>
                      <a:gs pos="100000">
                        <a:prstClr val="black">
                          <a:lumMod val="85000"/>
                          <a:lumOff val="15000"/>
                        </a:prstClr>
                      </a:gs>
                    </a:gsLst>
                    <a:lin ang="21594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배 선명</a:t>
              </a:r>
            </a:p>
          </p:txBody>
        </p:sp>
        <p:cxnSp>
          <p:nvCxnSpPr>
            <p:cNvPr id="95" name="꺾인 연결선 94"/>
            <p:cNvCxnSpPr>
              <a:stCxn id="93" idx="2"/>
              <a:endCxn id="92" idx="2"/>
            </p:cNvCxnSpPr>
            <p:nvPr/>
          </p:nvCxnSpPr>
          <p:spPr>
            <a:xfrm rot="16200000" flipH="1">
              <a:off x="4528907" y="3730714"/>
              <a:ext cx="12700" cy="1232775"/>
            </a:xfrm>
            <a:prstGeom prst="bentConnector3">
              <a:avLst>
                <a:gd name="adj1" fmla="val 1800000"/>
              </a:avLst>
            </a:prstGeom>
            <a:ln w="2222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그룹 95"/>
          <p:cNvGrpSpPr/>
          <p:nvPr/>
        </p:nvGrpSpPr>
        <p:grpSpPr>
          <a:xfrm>
            <a:off x="3101558" y="2586221"/>
            <a:ext cx="2875854" cy="2650215"/>
            <a:chOff x="409002" y="2663915"/>
            <a:chExt cx="2614412" cy="2544300"/>
          </a:xfrm>
        </p:grpSpPr>
        <p:grpSp>
          <p:nvGrpSpPr>
            <p:cNvPr id="10" name="그룹 96"/>
            <p:cNvGrpSpPr/>
            <p:nvPr/>
          </p:nvGrpSpPr>
          <p:grpSpPr>
            <a:xfrm>
              <a:off x="409002" y="2663915"/>
              <a:ext cx="2614412" cy="2544300"/>
              <a:chOff x="455621" y="2572275"/>
              <a:chExt cx="2614412" cy="2544300"/>
            </a:xfrm>
          </p:grpSpPr>
          <p:pic>
            <p:nvPicPr>
              <p:cNvPr id="99" name="Picture 9" descr="C:\Users\MULTI-S\Desktop\이미지\25페이지\45.png"/>
              <p:cNvPicPr preferRelativeResize="0">
                <a:picLocks noChangeArrowheads="1"/>
              </p:cNvPicPr>
              <p:nvPr/>
            </p:nvPicPr>
            <p:blipFill>
              <a:blip r:embed="rId5" cstate="print"/>
              <a:srcRect l="71111" t="60790" r="18730" b="28205"/>
              <a:stretch>
                <a:fillRect/>
              </a:stretch>
            </p:blipFill>
            <p:spPr bwMode="auto">
              <a:xfrm>
                <a:off x="1725452" y="3618105"/>
                <a:ext cx="1344581" cy="1498470"/>
              </a:xfrm>
              <a:prstGeom prst="rect">
                <a:avLst/>
              </a:prstGeom>
              <a:noFill/>
            </p:spPr>
          </p:pic>
          <p:pic>
            <p:nvPicPr>
              <p:cNvPr id="100" name="Picture 9" descr="C:\Users\MULTI-S\Desktop\이미지\25페이지\45.png"/>
              <p:cNvPicPr preferRelativeResize="0">
                <a:picLocks noChangeArrowheads="1"/>
              </p:cNvPicPr>
              <p:nvPr/>
            </p:nvPicPr>
            <p:blipFill>
              <a:blip r:embed="rId5" cstate="print"/>
              <a:srcRect l="71111" t="60790" r="18730" b="28205"/>
              <a:stretch>
                <a:fillRect/>
              </a:stretch>
            </p:blipFill>
            <p:spPr bwMode="auto">
              <a:xfrm>
                <a:off x="1719431" y="2572275"/>
                <a:ext cx="1344582" cy="1498470"/>
              </a:xfrm>
              <a:prstGeom prst="rect">
                <a:avLst/>
              </a:prstGeom>
              <a:noFill/>
            </p:spPr>
          </p:pic>
          <p:pic>
            <p:nvPicPr>
              <p:cNvPr id="101" name="Picture 9" descr="C:\Users\MULTI-S\Desktop\이미지\25페이지\45.png"/>
              <p:cNvPicPr preferRelativeResize="0">
                <a:picLocks noChangeArrowheads="1"/>
              </p:cNvPicPr>
              <p:nvPr/>
            </p:nvPicPr>
            <p:blipFill>
              <a:blip r:embed="rId5" cstate="print"/>
              <a:srcRect l="71111" t="60790" r="18730" b="28205"/>
              <a:stretch>
                <a:fillRect/>
              </a:stretch>
            </p:blipFill>
            <p:spPr bwMode="auto">
              <a:xfrm>
                <a:off x="455621" y="3099191"/>
                <a:ext cx="1249499" cy="1441313"/>
              </a:xfrm>
              <a:prstGeom prst="rect">
                <a:avLst/>
              </a:prstGeom>
              <a:noFill/>
            </p:spPr>
          </p:pic>
          <p:pic>
            <p:nvPicPr>
              <p:cNvPr id="103" name="그림 102"/>
              <p:cNvPicPr preferRelativeResize="0">
                <a:picLocks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959" y="3502082"/>
                <a:ext cx="861208" cy="677401"/>
              </a:xfrm>
              <a:prstGeom prst="rect">
                <a:avLst/>
              </a:prstGeom>
            </p:spPr>
          </p:pic>
        </p:grpSp>
        <p:pic>
          <p:nvPicPr>
            <p:cNvPr id="98" name="Picture 2" descr="E:\PNG\화살표\1304 - 복사본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4602" y="3561162"/>
              <a:ext cx="335484" cy="76793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6" name="그림 10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020" y="5291842"/>
            <a:ext cx="975612" cy="403601"/>
          </a:xfrm>
          <a:prstGeom prst="rect">
            <a:avLst/>
          </a:prstGeom>
        </p:spPr>
      </p:pic>
      <p:sp>
        <p:nvSpPr>
          <p:cNvPr id="107" name="직사각형 106"/>
          <p:cNvSpPr/>
          <p:nvPr/>
        </p:nvSpPr>
        <p:spPr>
          <a:xfrm>
            <a:off x="4296084" y="5263170"/>
            <a:ext cx="1628972" cy="43242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defTabSz="1330325" eaLnBrk="0" latinLnBrk="0" hangingPunct="0">
              <a:lnSpc>
                <a:spcPct val="130000"/>
              </a:lnSpc>
              <a:spcAft>
                <a:spcPts val="600"/>
              </a:spcAft>
              <a:buSzPct val="100000"/>
              <a:defRPr/>
            </a:pPr>
            <a:r>
              <a:rPr lang="ko-KR" altLang="en-US" sz="1700" b="1" kern="0" dirty="0">
                <a:gradFill>
                  <a:gsLst>
                    <a:gs pos="100000">
                      <a:srgbClr val="248E9C"/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초</a:t>
            </a:r>
            <a:r>
              <a:rPr lang="en-US" altLang="ko-KR" sz="1700" b="1" kern="0" dirty="0">
                <a:gradFill>
                  <a:gsLst>
                    <a:gs pos="100000">
                      <a:srgbClr val="248E9C"/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‧</a:t>
            </a:r>
            <a:r>
              <a:rPr lang="ko-KR" altLang="en-US" sz="1700" b="1" kern="0" dirty="0" smtClean="0">
                <a:gradFill>
                  <a:gsLst>
                    <a:gs pos="100000">
                      <a:srgbClr val="248E9C"/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중등 교육 등</a:t>
            </a:r>
            <a:endParaRPr lang="en-US" altLang="ko-KR" sz="1700" b="1" kern="0" dirty="0">
              <a:gradFill>
                <a:gsLst>
                  <a:gs pos="100000">
                    <a:srgbClr val="248E9C"/>
                  </a:gs>
                  <a:gs pos="100000">
                    <a:prstClr val="black">
                      <a:lumMod val="75000"/>
                      <a:lumOff val="25000"/>
                    </a:prst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pic>
        <p:nvPicPr>
          <p:cNvPr id="108" name="Picture 2" descr="E:\PNG\화살표\1304 - 복사본.png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333" y="5830855"/>
            <a:ext cx="261847" cy="3357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그림 111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028946"/>
            <a:ext cx="1025823" cy="738000"/>
          </a:xfrm>
          <a:prstGeom prst="rect">
            <a:avLst/>
          </a:prstGeom>
        </p:spPr>
      </p:pic>
      <p:grpSp>
        <p:nvGrpSpPr>
          <p:cNvPr id="11" name="그룹 112"/>
          <p:cNvGrpSpPr/>
          <p:nvPr/>
        </p:nvGrpSpPr>
        <p:grpSpPr>
          <a:xfrm>
            <a:off x="5418094" y="3468740"/>
            <a:ext cx="448549" cy="320400"/>
            <a:chOff x="364144" y="1487719"/>
            <a:chExt cx="870313" cy="624266"/>
          </a:xfrm>
        </p:grpSpPr>
        <p:sp>
          <p:nvSpPr>
            <p:cNvPr id="114" name="타원 113"/>
            <p:cNvSpPr/>
            <p:nvPr/>
          </p:nvSpPr>
          <p:spPr>
            <a:xfrm>
              <a:off x="511499" y="1487719"/>
              <a:ext cx="621667" cy="624266"/>
            </a:xfrm>
            <a:prstGeom prst="ellipse">
              <a:avLst/>
            </a:prstGeom>
            <a:solidFill>
              <a:schemeClr val="bg1"/>
            </a:solidFill>
            <a:ln w="41275" cap="rnd">
              <a:solidFill>
                <a:schemeClr val="accent5">
                  <a:lumMod val="75000"/>
                </a:schemeClr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15" name="직사각형 114"/>
            <p:cNvSpPr/>
            <p:nvPr/>
          </p:nvSpPr>
          <p:spPr>
            <a:xfrm>
              <a:off x="364144" y="1578173"/>
              <a:ext cx="870313" cy="4797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9388" indent="-179388"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en-US" altLang="ko-KR" sz="1000" kern="0" spc="-150" dirty="0" smtClean="0">
                  <a:gradFill>
                    <a:gsLst>
                      <a:gs pos="100000">
                        <a:srgbClr val="1F497D">
                          <a:lumMod val="75000"/>
                        </a:srgbClr>
                      </a:gs>
                      <a:gs pos="10000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1-1</a:t>
              </a:r>
              <a:r>
                <a:rPr lang="ko-KR" altLang="en-US" sz="1000" kern="0" spc="-150" dirty="0" smtClean="0">
                  <a:gradFill>
                    <a:gsLst>
                      <a:gs pos="100000">
                        <a:srgbClr val="1F497D">
                          <a:lumMod val="75000"/>
                        </a:srgbClr>
                      </a:gs>
                      <a:gs pos="10000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번</a:t>
              </a:r>
              <a:endParaRPr lang="en-US" altLang="ko-KR" sz="1000" kern="0" spc="-150" dirty="0">
                <a:gradFill>
                  <a:gsLst>
                    <a:gs pos="100000">
                      <a:srgbClr val="1F497D">
                        <a:lumMod val="75000"/>
                      </a:srgbClr>
                    </a:gs>
                    <a:gs pos="10000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endParaRPr>
            </a:p>
          </p:txBody>
        </p:sp>
      </p:grpSp>
      <p:pic>
        <p:nvPicPr>
          <p:cNvPr id="116" name="그림 115"/>
          <p:cNvPicPr preferRelativeResize="0"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735" y="4120923"/>
            <a:ext cx="1044393" cy="728566"/>
          </a:xfrm>
          <a:prstGeom prst="rect">
            <a:avLst/>
          </a:prstGeom>
        </p:spPr>
      </p:pic>
      <p:grpSp>
        <p:nvGrpSpPr>
          <p:cNvPr id="12" name="그룹 116"/>
          <p:cNvGrpSpPr/>
          <p:nvPr/>
        </p:nvGrpSpPr>
        <p:grpSpPr>
          <a:xfrm>
            <a:off x="5372497" y="4553114"/>
            <a:ext cx="542744" cy="320647"/>
            <a:chOff x="272760" y="1475531"/>
            <a:chExt cx="1053078" cy="624747"/>
          </a:xfrm>
        </p:grpSpPr>
        <p:sp>
          <p:nvSpPr>
            <p:cNvPr id="118" name="타원 117"/>
            <p:cNvSpPr/>
            <p:nvPr/>
          </p:nvSpPr>
          <p:spPr>
            <a:xfrm>
              <a:off x="499312" y="1475531"/>
              <a:ext cx="624747" cy="624747"/>
            </a:xfrm>
            <a:prstGeom prst="ellipse">
              <a:avLst/>
            </a:prstGeom>
            <a:solidFill>
              <a:schemeClr val="bg1"/>
            </a:solidFill>
            <a:ln w="41275" cap="rnd">
              <a:solidFill>
                <a:schemeClr val="accent5">
                  <a:lumMod val="75000"/>
                </a:schemeClr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19" name="직사각형 118"/>
            <p:cNvSpPr/>
            <p:nvPr/>
          </p:nvSpPr>
          <p:spPr>
            <a:xfrm>
              <a:off x="272760" y="1566968"/>
              <a:ext cx="1053078" cy="4797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9388" indent="-179388"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en-US" altLang="ko-KR" sz="1000" kern="0" spc="-150" dirty="0" smtClean="0">
                  <a:gradFill>
                    <a:gsLst>
                      <a:gs pos="100000">
                        <a:srgbClr val="1F497D">
                          <a:lumMod val="75000"/>
                        </a:srgbClr>
                      </a:gs>
                      <a:gs pos="10000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1-2</a:t>
              </a:r>
              <a:r>
                <a:rPr lang="ko-KR" altLang="en-US" sz="1000" kern="0" spc="-150" dirty="0" smtClean="0">
                  <a:gradFill>
                    <a:gsLst>
                      <a:gs pos="100000">
                        <a:srgbClr val="1F497D">
                          <a:lumMod val="75000"/>
                        </a:srgbClr>
                      </a:gs>
                      <a:gs pos="10000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번</a:t>
              </a:r>
              <a:endParaRPr lang="en-US" altLang="ko-KR" sz="1000" kern="0" spc="-150" dirty="0">
                <a:gradFill>
                  <a:gsLst>
                    <a:gs pos="100000">
                      <a:srgbClr val="1F497D">
                        <a:lumMod val="75000"/>
                      </a:srgbClr>
                    </a:gs>
                    <a:gs pos="10000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endParaRPr>
            </a:p>
          </p:txBody>
        </p:sp>
      </p:grpSp>
      <p:sp>
        <p:nvSpPr>
          <p:cNvPr id="120" name="직사각형 119"/>
          <p:cNvSpPr/>
          <p:nvPr/>
        </p:nvSpPr>
        <p:spPr>
          <a:xfrm>
            <a:off x="6050296" y="3075975"/>
            <a:ext cx="1756235" cy="609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30325" eaLnBrk="0" latinLnBrk="0" hangingPunct="0">
              <a:lnSpc>
                <a:spcPct val="120000"/>
              </a:lnSpc>
              <a:spcAft>
                <a:spcPts val="300"/>
              </a:spcAft>
              <a:buSzPct val="100000"/>
              <a:defRPr/>
            </a:pPr>
            <a:r>
              <a:rPr lang="ko-KR" altLang="en-US" sz="140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중기제품</a:t>
            </a:r>
            <a:r>
              <a:rPr lang="en-US" altLang="ko-KR" sz="140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‧</a:t>
            </a:r>
            <a:r>
              <a:rPr lang="ko-KR" altLang="en-US" sz="140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농축수산물</a:t>
            </a:r>
            <a:r>
              <a:rPr lang="en-US" altLang="ko-KR" sz="140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/>
            </a:r>
            <a:br>
              <a:rPr lang="en-US" altLang="ko-KR" sz="140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</a:br>
            <a:r>
              <a:rPr lang="ko-KR" altLang="en-US" sz="140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판매</a:t>
            </a:r>
            <a:r>
              <a:rPr lang="ko-KR" altLang="en-US" sz="50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en-US" altLang="ko-KR" sz="140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‧</a:t>
            </a:r>
            <a:r>
              <a:rPr lang="en-US" altLang="ko-KR" sz="50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sz="140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홍보</a:t>
            </a:r>
            <a:r>
              <a:rPr lang="ko-KR" altLang="en-US" sz="120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sz="140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채널 확충</a:t>
            </a:r>
            <a:endParaRPr lang="en-US" altLang="ko-KR" sz="1400" dirty="0">
              <a:gradFill>
                <a:gsLst>
                  <a:gs pos="100000">
                    <a:srgbClr val="000000"/>
                  </a:gs>
                  <a:gs pos="100000">
                    <a:srgbClr val="BBE0E3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21" name="직사각형 120"/>
          <p:cNvSpPr/>
          <p:nvPr/>
        </p:nvSpPr>
        <p:spPr>
          <a:xfrm>
            <a:off x="7091007" y="4160902"/>
            <a:ext cx="1482924" cy="609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30325" eaLnBrk="0" latinLnBrk="0" hangingPunct="0">
              <a:lnSpc>
                <a:spcPct val="120000"/>
              </a:lnSpc>
              <a:spcAft>
                <a:spcPts val="300"/>
              </a:spcAft>
              <a:buSzPct val="100000"/>
              <a:defRPr/>
            </a:pPr>
            <a:r>
              <a:rPr lang="ko-KR" altLang="en-US" sz="140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창의</a:t>
            </a:r>
            <a:r>
              <a:rPr lang="ko-KR" altLang="en-US" sz="30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en-US" altLang="ko-KR" sz="140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‧</a:t>
            </a:r>
            <a:r>
              <a:rPr lang="en-US" altLang="ko-KR" sz="10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sz="140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혁신기업의</a:t>
            </a:r>
            <a:r>
              <a:rPr lang="en-US" altLang="ko-KR" sz="140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/>
            </a:r>
            <a:br>
              <a:rPr lang="en-US" altLang="ko-KR" sz="140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</a:br>
            <a:r>
              <a:rPr lang="ko-KR" altLang="en-US" sz="140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원활한 시장 진입</a:t>
            </a:r>
            <a:endParaRPr lang="en-US" altLang="ko-KR" sz="1400" dirty="0">
              <a:gradFill>
                <a:gsLst>
                  <a:gs pos="100000">
                    <a:srgbClr val="000000"/>
                  </a:gs>
                  <a:gs pos="100000">
                    <a:srgbClr val="BBE0E3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23" name="직사각형 122"/>
          <p:cNvSpPr/>
          <p:nvPr/>
        </p:nvSpPr>
        <p:spPr>
          <a:xfrm>
            <a:off x="6068235" y="5268056"/>
            <a:ext cx="2656497" cy="43242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defTabSz="1330325" eaLnBrk="0" latinLnBrk="0" hangingPunct="0">
              <a:lnSpc>
                <a:spcPct val="130000"/>
              </a:lnSpc>
              <a:spcAft>
                <a:spcPts val="600"/>
              </a:spcAft>
              <a:buSzPct val="100000"/>
              <a:defRPr/>
            </a:pPr>
            <a:r>
              <a:rPr lang="ko-KR" altLang="en-US" sz="1700" b="1" kern="0" dirty="0">
                <a:gradFill>
                  <a:gsLst>
                    <a:gs pos="100000">
                      <a:srgbClr val="239D6C"/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공영 </a:t>
            </a:r>
            <a:r>
              <a:rPr lang="en-US" altLang="ko-KR" sz="1700" b="1" kern="0" dirty="0">
                <a:gradFill>
                  <a:gsLst>
                    <a:gs pos="100000">
                      <a:srgbClr val="239D6C"/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TV </a:t>
            </a:r>
            <a:r>
              <a:rPr lang="ko-KR" altLang="en-US" sz="1700" b="1" kern="0" dirty="0" smtClean="0">
                <a:gradFill>
                  <a:gsLst>
                    <a:gs pos="100000">
                      <a:srgbClr val="239D6C"/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홈쇼핑 승인</a:t>
            </a:r>
            <a:r>
              <a:rPr lang="ko-KR" altLang="en-US" sz="1200" b="1" kern="0" dirty="0" smtClean="0">
                <a:gradFill>
                  <a:gsLst>
                    <a:gs pos="100000">
                      <a:srgbClr val="239D6C"/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en-US" altLang="ko-KR" sz="140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(</a:t>
            </a:r>
            <a:r>
              <a:rPr lang="en-US" altLang="ko-KR" sz="1400" spc="-120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’</a:t>
            </a:r>
            <a:r>
              <a:rPr lang="en-US" altLang="ko-KR" sz="140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15.</a:t>
            </a:r>
            <a:r>
              <a:rPr lang="en-US" altLang="ko-KR" sz="90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en-US" altLang="ko-KR" sz="140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1)</a:t>
            </a:r>
            <a:endParaRPr lang="en-US" altLang="ko-KR" sz="1400" dirty="0">
              <a:gradFill>
                <a:gsLst>
                  <a:gs pos="100000">
                    <a:srgbClr val="000000"/>
                  </a:gs>
                  <a:gs pos="100000">
                    <a:srgbClr val="BBE0E3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pic>
        <p:nvPicPr>
          <p:cNvPr id="124" name="그림 12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18" t="11220" r="35343" b="16569"/>
          <a:stretch/>
        </p:blipFill>
        <p:spPr>
          <a:xfrm>
            <a:off x="7713623" y="3016374"/>
            <a:ext cx="962833" cy="936023"/>
          </a:xfrm>
          <a:prstGeom prst="rect">
            <a:avLst/>
          </a:prstGeom>
        </p:spPr>
      </p:pic>
      <p:sp>
        <p:nvSpPr>
          <p:cNvPr id="104" name="모서리가 둥근 직사각형 8"/>
          <p:cNvSpPr/>
          <p:nvPr/>
        </p:nvSpPr>
        <p:spPr>
          <a:xfrm>
            <a:off x="3273979" y="2241336"/>
            <a:ext cx="2630742" cy="4212000"/>
          </a:xfrm>
          <a:prstGeom prst="roundRect">
            <a:avLst>
              <a:gd name="adj" fmla="val 0"/>
            </a:avLst>
          </a:prstGeom>
          <a:noFill/>
          <a:ln w="6350">
            <a:solidFill>
              <a:srgbClr val="248E9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>
              <a:solidFill>
                <a:srgbClr val="FFFFFF"/>
              </a:solidFill>
              <a:cs typeface="Arial" pitchFamily="34" charset="0"/>
            </a:endParaRPr>
          </a:p>
        </p:txBody>
      </p:sp>
      <p:grpSp>
        <p:nvGrpSpPr>
          <p:cNvPr id="13" name="그룹 74"/>
          <p:cNvGrpSpPr/>
          <p:nvPr/>
        </p:nvGrpSpPr>
        <p:grpSpPr>
          <a:xfrm>
            <a:off x="3938786" y="3949836"/>
            <a:ext cx="448549" cy="320400"/>
            <a:chOff x="364144" y="1487719"/>
            <a:chExt cx="870313" cy="624266"/>
          </a:xfrm>
        </p:grpSpPr>
        <p:sp>
          <p:nvSpPr>
            <p:cNvPr id="76" name="타원 75"/>
            <p:cNvSpPr/>
            <p:nvPr/>
          </p:nvSpPr>
          <p:spPr>
            <a:xfrm>
              <a:off x="511499" y="1487719"/>
              <a:ext cx="621667" cy="624266"/>
            </a:xfrm>
            <a:prstGeom prst="ellipse">
              <a:avLst/>
            </a:prstGeom>
            <a:solidFill>
              <a:schemeClr val="bg1"/>
            </a:solidFill>
            <a:ln w="41275" cap="rnd">
              <a:solidFill>
                <a:schemeClr val="accent5">
                  <a:lumMod val="75000"/>
                </a:schemeClr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8" name="직사각형 77"/>
            <p:cNvSpPr/>
            <p:nvPr/>
          </p:nvSpPr>
          <p:spPr>
            <a:xfrm>
              <a:off x="364144" y="1578173"/>
              <a:ext cx="870313" cy="4797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9388" indent="-179388"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en-US" altLang="ko-KR" sz="1000" kern="0" spc="-150" dirty="0" smtClean="0">
                  <a:gradFill>
                    <a:gsLst>
                      <a:gs pos="100000">
                        <a:srgbClr val="1F497D">
                          <a:lumMod val="75000"/>
                        </a:srgbClr>
                      </a:gs>
                      <a:gs pos="10000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1-1</a:t>
              </a:r>
              <a:r>
                <a:rPr lang="ko-KR" altLang="en-US" sz="1000" kern="0" spc="-150" dirty="0" smtClean="0">
                  <a:gradFill>
                    <a:gsLst>
                      <a:gs pos="100000">
                        <a:srgbClr val="1F497D">
                          <a:lumMod val="75000"/>
                        </a:srgbClr>
                      </a:gs>
                      <a:gs pos="10000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번</a:t>
              </a:r>
              <a:endParaRPr lang="en-US" altLang="ko-KR" sz="1000" kern="0" spc="-150" dirty="0">
                <a:gradFill>
                  <a:gsLst>
                    <a:gs pos="100000">
                      <a:srgbClr val="1F497D">
                        <a:lumMod val="75000"/>
                      </a:srgbClr>
                    </a:gs>
                    <a:gs pos="10000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endParaRPr>
            </a:p>
          </p:txBody>
        </p:sp>
      </p:grpSp>
      <p:grpSp>
        <p:nvGrpSpPr>
          <p:cNvPr id="14" name="그룹 86"/>
          <p:cNvGrpSpPr/>
          <p:nvPr/>
        </p:nvGrpSpPr>
        <p:grpSpPr>
          <a:xfrm>
            <a:off x="6923306" y="481896"/>
            <a:ext cx="1753150" cy="333943"/>
            <a:chOff x="5957544" y="497136"/>
            <a:chExt cx="1753150" cy="333943"/>
          </a:xfrm>
        </p:grpSpPr>
        <p:sp>
          <p:nvSpPr>
            <p:cNvPr id="102" name="모서리가 둥근 직사각형 101"/>
            <p:cNvSpPr/>
            <p:nvPr/>
          </p:nvSpPr>
          <p:spPr>
            <a:xfrm>
              <a:off x="6035047" y="525727"/>
              <a:ext cx="812855" cy="25059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 w="952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105" name="Text Box 5"/>
            <p:cNvSpPr txBox="1">
              <a:spLocks noChangeArrowheads="1"/>
            </p:cNvSpPr>
            <p:nvPr/>
          </p:nvSpPr>
          <p:spPr bwMode="auto">
            <a:xfrm>
              <a:off x="6807082" y="507914"/>
              <a:ext cx="90361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latinLnBrk="0" hangingPunct="1">
                <a:defRPr/>
              </a:pPr>
              <a:r>
                <a:rPr lang="ko-KR" altLang="en-US" sz="1500" kern="0" spc="-90" dirty="0" smtClean="0">
                  <a:gradFill>
                    <a:gsLst>
                      <a:gs pos="100000">
                        <a:srgbClr val="4F81BD">
                          <a:lumMod val="75000"/>
                        </a:srgbClr>
                      </a:gs>
                      <a:gs pos="100000">
                        <a:srgbClr val="00589A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방송 산업</a:t>
              </a:r>
              <a:endParaRPr lang="ko-KR" altLang="en-US" sz="1500" kern="0" spc="-90" dirty="0">
                <a:gradFill>
                  <a:gsLst>
                    <a:gs pos="100000">
                      <a:srgbClr val="4F81BD">
                        <a:lumMod val="75000"/>
                      </a:srgbClr>
                    </a:gs>
                    <a:gs pos="100000">
                      <a:srgbClr val="00589A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5957544" y="497136"/>
              <a:ext cx="9678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base">
                <a:spcAft>
                  <a:spcPct val="0"/>
                </a:spcAft>
                <a:buClr>
                  <a:prstClr val="black">
                    <a:lumMod val="85000"/>
                    <a:lumOff val="15000"/>
                  </a:prstClr>
                </a:buClr>
              </a:pPr>
              <a:r>
                <a:rPr kumimoji="1" lang="ko-KR" altLang="en-US" sz="1400" b="1" spc="-40" dirty="0">
                  <a:gradFill>
                    <a:gsLst>
                      <a:gs pos="100000">
                        <a:prstClr val="white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미래대비</a:t>
              </a:r>
            </a:p>
          </p:txBody>
        </p:sp>
      </p:grpSp>
      <p:grpSp>
        <p:nvGrpSpPr>
          <p:cNvPr id="15" name="그룹 78"/>
          <p:cNvGrpSpPr/>
          <p:nvPr/>
        </p:nvGrpSpPr>
        <p:grpSpPr>
          <a:xfrm>
            <a:off x="7821413" y="1498232"/>
            <a:ext cx="788524" cy="588986"/>
            <a:chOff x="8185688" y="1669950"/>
            <a:chExt cx="480801" cy="359134"/>
          </a:xfrm>
        </p:grpSpPr>
        <p:pic>
          <p:nvPicPr>
            <p:cNvPr id="81" name="그림 8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5688" y="1669950"/>
              <a:ext cx="480801" cy="216000"/>
            </a:xfrm>
            <a:prstGeom prst="rect">
              <a:avLst/>
            </a:prstGeom>
          </p:spPr>
        </p:pic>
        <p:pic>
          <p:nvPicPr>
            <p:cNvPr id="82" name="그림 8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5688" y="1813084"/>
              <a:ext cx="480801" cy="21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543604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 bwMode="auto">
          <a:xfrm>
            <a:off x="478159" y="242257"/>
            <a:ext cx="4289957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00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1. </a:t>
            </a:r>
            <a:r>
              <a:rPr lang="ko-KR" altLang="en-US" sz="300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새로운 미디어 환경 대응</a:t>
            </a:r>
            <a:endParaRPr lang="ko-KR" altLang="en-US" sz="300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40" pitchFamily="18" charset="-127"/>
              <a:ea typeface="-윤고딕340" pitchFamily="18" charset="-127"/>
            </a:endParaRPr>
          </a:p>
        </p:txBody>
      </p:sp>
      <p:sp>
        <p:nvSpPr>
          <p:cNvPr id="132" name="모서리가 둥근 직사각형 8"/>
          <p:cNvSpPr/>
          <p:nvPr/>
        </p:nvSpPr>
        <p:spPr>
          <a:xfrm>
            <a:off x="461826" y="1716265"/>
            <a:ext cx="4000027" cy="4881087"/>
          </a:xfrm>
          <a:prstGeom prst="roundRect">
            <a:avLst>
              <a:gd name="adj" fmla="val 0"/>
            </a:avLst>
          </a:prstGeom>
          <a:noFill/>
          <a:ln w="6350"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>
              <a:solidFill>
                <a:srgbClr val="FFFFFF"/>
              </a:solidFill>
              <a:cs typeface="Arial" pitchFamily="34" charset="0"/>
            </a:endParaRPr>
          </a:p>
        </p:txBody>
      </p:sp>
      <p:grpSp>
        <p:nvGrpSpPr>
          <p:cNvPr id="2" name="그룹 84"/>
          <p:cNvGrpSpPr/>
          <p:nvPr/>
        </p:nvGrpSpPr>
        <p:grpSpPr>
          <a:xfrm>
            <a:off x="468523" y="1719982"/>
            <a:ext cx="3996000" cy="426159"/>
            <a:chOff x="469465" y="1674340"/>
            <a:chExt cx="4007925" cy="354747"/>
          </a:xfrm>
        </p:grpSpPr>
        <p:sp>
          <p:nvSpPr>
            <p:cNvPr id="140" name="AutoShape 55"/>
            <p:cNvSpPr>
              <a:spLocks noChangeArrowheads="1"/>
            </p:cNvSpPr>
            <p:nvPr/>
          </p:nvSpPr>
          <p:spPr bwMode="auto">
            <a:xfrm>
              <a:off x="469465" y="1674340"/>
              <a:ext cx="4007925" cy="354747"/>
            </a:xfrm>
            <a:prstGeom prst="roundRect">
              <a:avLst>
                <a:gd name="adj" fmla="val 0"/>
              </a:avLst>
            </a:prstGeom>
            <a:solidFill>
              <a:srgbClr val="0070C0"/>
            </a:solidFill>
            <a:ln w="31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41" name="자유형 140"/>
            <p:cNvSpPr/>
            <p:nvPr/>
          </p:nvSpPr>
          <p:spPr>
            <a:xfrm>
              <a:off x="483181" y="1682496"/>
              <a:ext cx="922421" cy="346220"/>
            </a:xfrm>
            <a:custGeom>
              <a:avLst/>
              <a:gdLst>
                <a:gd name="connsiteX0" fmla="*/ 0 w 922421"/>
                <a:gd name="connsiteY0" fmla="*/ 409074 h 409074"/>
                <a:gd name="connsiteX1" fmla="*/ 922421 w 922421"/>
                <a:gd name="connsiteY1" fmla="*/ 0 h 409074"/>
                <a:gd name="connsiteX2" fmla="*/ 0 w 922421"/>
                <a:gd name="connsiteY2" fmla="*/ 0 h 409074"/>
                <a:gd name="connsiteX3" fmla="*/ 0 w 922421"/>
                <a:gd name="connsiteY3" fmla="*/ 409074 h 40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421" h="409074">
                  <a:moveTo>
                    <a:pt x="0" y="409074"/>
                  </a:moveTo>
                  <a:lnTo>
                    <a:pt x="922421" y="0"/>
                  </a:lnTo>
                  <a:lnTo>
                    <a:pt x="0" y="0"/>
                  </a:lnTo>
                  <a:lnTo>
                    <a:pt x="0" y="409074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10000"/>
                  </a:schemeClr>
                </a:gs>
                <a:gs pos="0">
                  <a:schemeClr val="bg1">
                    <a:alpha val="27000"/>
                  </a:schemeClr>
                </a:gs>
              </a:gsLst>
              <a:lin ang="9000000" scaled="0"/>
            </a:gra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43" name="제목 114"/>
          <p:cNvSpPr txBox="1">
            <a:spLocks/>
          </p:cNvSpPr>
          <p:nvPr/>
        </p:nvSpPr>
        <p:spPr>
          <a:xfrm>
            <a:off x="495288" y="1806567"/>
            <a:ext cx="3945607" cy="267963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eaLnBrk="0" latinLnBrk="0" hangingPunct="0">
              <a:defRPr/>
            </a:pPr>
            <a:r>
              <a:rPr lang="ko-KR" altLang="en-US" sz="2200" kern="0" spc="-9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산업 육성</a:t>
            </a:r>
            <a:endParaRPr lang="ko-KR" altLang="en-US" sz="2200" kern="0" spc="-9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40" panose="02030504000101010101" pitchFamily="18" charset="-127"/>
              <a:ea typeface="-윤고딕340" panose="02030504000101010101" pitchFamily="18" charset="-127"/>
              <a:cs typeface="Arial" pitchFamily="34" charset="0"/>
            </a:endParaRPr>
          </a:p>
        </p:txBody>
      </p:sp>
      <p:grpSp>
        <p:nvGrpSpPr>
          <p:cNvPr id="3" name="그룹 251"/>
          <p:cNvGrpSpPr/>
          <p:nvPr/>
        </p:nvGrpSpPr>
        <p:grpSpPr>
          <a:xfrm>
            <a:off x="323528" y="1000108"/>
            <a:ext cx="8741788" cy="549717"/>
            <a:chOff x="323528" y="5798540"/>
            <a:chExt cx="8741788" cy="549717"/>
          </a:xfrm>
        </p:grpSpPr>
        <p:grpSp>
          <p:nvGrpSpPr>
            <p:cNvPr id="4" name="그룹 39"/>
            <p:cNvGrpSpPr/>
            <p:nvPr/>
          </p:nvGrpSpPr>
          <p:grpSpPr>
            <a:xfrm>
              <a:off x="323528" y="5798540"/>
              <a:ext cx="8741788" cy="549717"/>
              <a:chOff x="9525" y="336688"/>
              <a:chExt cx="4102220" cy="558662"/>
            </a:xfrm>
          </p:grpSpPr>
          <p:sp>
            <p:nvSpPr>
              <p:cNvPr id="255" name="직사각형 254"/>
              <p:cNvSpPr/>
              <p:nvPr/>
            </p:nvSpPr>
            <p:spPr bwMode="auto">
              <a:xfrm>
                <a:off x="12828" y="336688"/>
                <a:ext cx="4098917" cy="558662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kern="0">
                  <a:solidFill>
                    <a:srgbClr val="FFFF00"/>
                  </a:solidFill>
                  <a:latin typeface="HY헤드라인M"/>
                  <a:ea typeface="HY헤드라인M"/>
                </a:endParaRPr>
              </a:p>
            </p:txBody>
          </p:sp>
          <p:grpSp>
            <p:nvGrpSpPr>
              <p:cNvPr id="5" name="그룹 42"/>
              <p:cNvGrpSpPr/>
              <p:nvPr/>
            </p:nvGrpSpPr>
            <p:grpSpPr>
              <a:xfrm>
                <a:off x="9525" y="351676"/>
                <a:ext cx="3935812" cy="507084"/>
                <a:chOff x="130761" y="351676"/>
                <a:chExt cx="3814576" cy="507084"/>
              </a:xfrm>
            </p:grpSpPr>
            <p:cxnSp>
              <p:nvCxnSpPr>
                <p:cNvPr id="269" name="직선 연결선 268"/>
                <p:cNvCxnSpPr/>
                <p:nvPr/>
              </p:nvCxnSpPr>
              <p:spPr bwMode="auto">
                <a:xfrm flipH="1">
                  <a:off x="130761" y="351676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70" name="직선 연결선 269"/>
                <p:cNvCxnSpPr/>
                <p:nvPr/>
              </p:nvCxnSpPr>
              <p:spPr bwMode="auto">
                <a:xfrm flipH="1">
                  <a:off x="130761" y="858760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254" name="직사각형 253"/>
            <p:cNvSpPr/>
            <p:nvPr/>
          </p:nvSpPr>
          <p:spPr>
            <a:xfrm>
              <a:off x="467544" y="5810285"/>
              <a:ext cx="7260312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2600" kern="0" spc="-9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스마트 미디어를 육성하겠습니다</a:t>
              </a:r>
              <a:r>
                <a:rPr lang="en-US" altLang="ko-KR" sz="2600" kern="0" spc="-9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.</a:t>
              </a:r>
              <a:endParaRPr lang="ko-KR" altLang="en-US" sz="2600" kern="0" spc="-9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6" name="그룹 151"/>
          <p:cNvGrpSpPr/>
          <p:nvPr/>
        </p:nvGrpSpPr>
        <p:grpSpPr>
          <a:xfrm>
            <a:off x="6991665" y="5399904"/>
            <a:ext cx="360744" cy="373142"/>
            <a:chOff x="7199231" y="4078394"/>
            <a:chExt cx="397105" cy="430726"/>
          </a:xfrm>
          <a:solidFill>
            <a:srgbClr val="00B050"/>
          </a:solidFill>
        </p:grpSpPr>
        <p:sp>
          <p:nvSpPr>
            <p:cNvPr id="154" name="Shape 267"/>
            <p:cNvSpPr/>
            <p:nvPr/>
          </p:nvSpPr>
          <p:spPr>
            <a:xfrm>
              <a:off x="7350709" y="4078394"/>
              <a:ext cx="94149" cy="430726"/>
            </a:xfrm>
            <a:prstGeom prst="rect">
              <a:avLst/>
            </a:prstGeom>
            <a:grpFill/>
            <a:ln w="12700" cap="flat">
              <a:solidFill>
                <a:srgbClr val="00B050"/>
              </a:solidFill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800" dirty="0">
                <a:solidFill>
                  <a:prstClr val="black">
                    <a:lumMod val="50000"/>
                    <a:lumOff val="50000"/>
                  </a:prstClr>
                </a:solidFill>
                <a:latin typeface="[Yoon] 윤고딕 140_OTF"/>
                <a:ea typeface="[Yoon] 윤고딕 140_OTF"/>
                <a:cs typeface="[Yoon] 윤고딕 140_OTF"/>
              </a:endParaRPr>
            </a:p>
          </p:txBody>
        </p:sp>
        <p:sp>
          <p:nvSpPr>
            <p:cNvPr id="155" name="Shape 268"/>
            <p:cNvSpPr/>
            <p:nvPr/>
          </p:nvSpPr>
          <p:spPr>
            <a:xfrm>
              <a:off x="7199231" y="4242069"/>
              <a:ext cx="397105" cy="103375"/>
            </a:xfrm>
            <a:prstGeom prst="rect">
              <a:avLst/>
            </a:prstGeom>
            <a:grpFill/>
            <a:ln w="12700" cap="flat">
              <a:solidFill>
                <a:srgbClr val="00B050"/>
              </a:solidFill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800" dirty="0">
                <a:solidFill>
                  <a:prstClr val="black">
                    <a:lumMod val="50000"/>
                    <a:lumOff val="50000"/>
                  </a:prstClr>
                </a:solidFill>
                <a:latin typeface="[Yoon] 윤고딕 140_OTF"/>
                <a:ea typeface="[Yoon] 윤고딕 140_OTF"/>
                <a:cs typeface="[Yoon] 윤고딕 140_OTF"/>
              </a:endParaRPr>
            </a:p>
          </p:txBody>
        </p:sp>
      </p:grpSp>
      <p:sp>
        <p:nvSpPr>
          <p:cNvPr id="156" name="Shape 499"/>
          <p:cNvSpPr/>
          <p:nvPr/>
        </p:nvSpPr>
        <p:spPr>
          <a:xfrm>
            <a:off x="5743020" y="4995381"/>
            <a:ext cx="1202400" cy="1206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B0F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dirty="0">
              <a:solidFill>
                <a:prstClr val="black"/>
              </a:solidFill>
              <a:latin typeface="[Yoon] 윤고딕 140_OTF"/>
              <a:ea typeface="[Yoon] 윤고딕 140_OTF"/>
              <a:cs typeface="[Yoon] 윤고딕 140_OTF"/>
            </a:endParaRPr>
          </a:p>
        </p:txBody>
      </p:sp>
      <p:sp>
        <p:nvSpPr>
          <p:cNvPr id="157" name="Shape 500"/>
          <p:cNvSpPr/>
          <p:nvPr/>
        </p:nvSpPr>
        <p:spPr>
          <a:xfrm>
            <a:off x="4716016" y="4996977"/>
            <a:ext cx="1203164" cy="12066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D4D4D">
              <a:alpha val="63000"/>
            </a:srgb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dirty="0">
              <a:solidFill>
                <a:prstClr val="black"/>
              </a:solidFill>
              <a:latin typeface="[Yoon] 윤고딕 140_OTF"/>
              <a:ea typeface="[Yoon] 윤고딕 140_OTF"/>
              <a:cs typeface="[Yoon] 윤고딕 140_OTF"/>
            </a:endParaRPr>
          </a:p>
        </p:txBody>
      </p:sp>
      <p:sp>
        <p:nvSpPr>
          <p:cNvPr id="158" name="Shape 501"/>
          <p:cNvSpPr/>
          <p:nvPr/>
        </p:nvSpPr>
        <p:spPr>
          <a:xfrm>
            <a:off x="7432547" y="4996218"/>
            <a:ext cx="1202400" cy="1206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B050">
              <a:alpha val="84000"/>
            </a:srgb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dirty="0">
              <a:solidFill>
                <a:prstClr val="black"/>
              </a:solidFill>
              <a:latin typeface="[Yoon] 윤고딕 140_OTF"/>
              <a:ea typeface="[Yoon] 윤고딕 140_OTF"/>
              <a:cs typeface="[Yoon] 윤고딕 140_OTF"/>
            </a:endParaRPr>
          </a:p>
        </p:txBody>
      </p:sp>
      <p:sp>
        <p:nvSpPr>
          <p:cNvPr id="186" name="Shape 503"/>
          <p:cNvSpPr/>
          <p:nvPr/>
        </p:nvSpPr>
        <p:spPr>
          <a:xfrm>
            <a:off x="4775949" y="5079740"/>
            <a:ext cx="1073761" cy="10607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>
              <a:defRPr sz="1800"/>
            </a:pPr>
            <a:r>
              <a:rPr lang="ko-KR" altLang="en-US" dirty="0" err="1" smtClean="0">
                <a:gradFill>
                  <a:gsLst>
                    <a:gs pos="100000">
                      <a:prstClr val="white"/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  <a:cs typeface="RixHead B"/>
                <a:sym typeface="RixHead B"/>
              </a:rPr>
              <a:t>지상파</a:t>
            </a:r>
            <a:endParaRPr lang="en-US" altLang="ko-KR" dirty="0" smtClean="0">
              <a:gradFill>
                <a:gsLst>
                  <a:gs pos="100000">
                    <a:prstClr val="white"/>
                  </a:gs>
                  <a:gs pos="100000">
                    <a:prstClr val="black">
                      <a:lumMod val="75000"/>
                      <a:lumOff val="25000"/>
                    </a:prstClr>
                  </a:gs>
                </a:gsLst>
                <a:lin ang="5400000" scaled="0"/>
              </a:gradFill>
              <a:latin typeface="-윤고딕340" pitchFamily="18" charset="-127"/>
              <a:ea typeface="-윤고딕340" pitchFamily="18" charset="-127"/>
              <a:cs typeface="RixHead B"/>
              <a:sym typeface="RixHead B"/>
            </a:endParaRPr>
          </a:p>
          <a:p>
            <a:pPr algn="ctr">
              <a:defRPr sz="1800"/>
            </a:pPr>
            <a:r>
              <a:rPr lang="ko-KR" altLang="en-US" dirty="0" smtClean="0">
                <a:gradFill>
                  <a:gsLst>
                    <a:gs pos="100000">
                      <a:prstClr val="white"/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  <a:cs typeface="RixHead B"/>
                <a:sym typeface="RixHead B"/>
              </a:rPr>
              <a:t>방</a:t>
            </a:r>
            <a:r>
              <a:rPr lang="ko-KR" altLang="en-US" dirty="0">
                <a:gradFill>
                  <a:gsLst>
                    <a:gs pos="100000">
                      <a:prstClr val="white"/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  <a:cs typeface="RixHead B"/>
                <a:sym typeface="RixHead B"/>
              </a:rPr>
              <a:t>송</a:t>
            </a:r>
            <a:endParaRPr dirty="0">
              <a:gradFill>
                <a:gsLst>
                  <a:gs pos="100000">
                    <a:prstClr val="white"/>
                  </a:gs>
                  <a:gs pos="100000">
                    <a:prstClr val="black">
                      <a:lumMod val="75000"/>
                      <a:lumOff val="25000"/>
                    </a:prstClr>
                  </a:gs>
                </a:gsLst>
                <a:lin ang="5400000" scaled="0"/>
              </a:gradFill>
              <a:latin typeface="-윤고딕340" pitchFamily="18" charset="-127"/>
              <a:ea typeface="-윤고딕340" pitchFamily="18" charset="-127"/>
              <a:cs typeface="RixHead B"/>
              <a:sym typeface="RixHead B"/>
            </a:endParaRPr>
          </a:p>
        </p:txBody>
      </p:sp>
      <p:sp>
        <p:nvSpPr>
          <p:cNvPr id="187" name="Shape 504"/>
          <p:cNvSpPr/>
          <p:nvPr/>
        </p:nvSpPr>
        <p:spPr>
          <a:xfrm>
            <a:off x="5751841" y="5012691"/>
            <a:ext cx="1192950" cy="12123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>
              <a:defRPr sz="1800"/>
            </a:pPr>
            <a:r>
              <a:rPr lang="ko-KR" altLang="en-US" dirty="0">
                <a:gradFill>
                  <a:gsLst>
                    <a:gs pos="100000">
                      <a:prstClr val="white"/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  <a:cs typeface="RixHead B"/>
                <a:sym typeface="RixHead B"/>
              </a:rPr>
              <a:t>유료방송</a:t>
            </a:r>
            <a:r>
              <a:rPr lang="en-US" altLang="ko-KR" dirty="0">
                <a:gradFill>
                  <a:gsLst>
                    <a:gs pos="100000">
                      <a:prstClr val="white"/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  <a:cs typeface="RixHead B"/>
                <a:sym typeface="RixHead B"/>
              </a:rPr>
              <a:t/>
            </a:r>
            <a:br>
              <a:rPr lang="en-US" altLang="ko-KR" dirty="0">
                <a:gradFill>
                  <a:gsLst>
                    <a:gs pos="100000">
                      <a:prstClr val="white"/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  <a:cs typeface="RixHead B"/>
                <a:sym typeface="RixHead B"/>
              </a:rPr>
            </a:br>
            <a:r>
              <a:rPr lang="en-US" altLang="ko-KR" dirty="0">
                <a:gradFill>
                  <a:gsLst>
                    <a:gs pos="100000">
                      <a:prstClr val="white"/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  <a:cs typeface="RixHead B"/>
                <a:sym typeface="RixHead B"/>
              </a:rPr>
              <a:t>P </a:t>
            </a:r>
            <a:r>
              <a:rPr lang="en-US" altLang="ko-KR" dirty="0" err="1">
                <a:gradFill>
                  <a:gsLst>
                    <a:gs pos="100000">
                      <a:prstClr val="white"/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  <a:cs typeface="RixHead B"/>
                <a:sym typeface="RixHead B"/>
              </a:rPr>
              <a:t>P</a:t>
            </a:r>
            <a:endParaRPr dirty="0">
              <a:gradFill>
                <a:gsLst>
                  <a:gs pos="100000">
                    <a:prstClr val="white"/>
                  </a:gs>
                  <a:gs pos="100000">
                    <a:prstClr val="black">
                      <a:lumMod val="75000"/>
                      <a:lumOff val="25000"/>
                    </a:prstClr>
                  </a:gs>
                </a:gsLst>
                <a:lin ang="5400000" scaled="0"/>
              </a:gradFill>
              <a:latin typeface="-윤고딕340" pitchFamily="18" charset="-127"/>
              <a:ea typeface="-윤고딕340" pitchFamily="18" charset="-127"/>
              <a:cs typeface="RixHead B"/>
              <a:sym typeface="RixHead B"/>
            </a:endParaRPr>
          </a:p>
        </p:txBody>
      </p:sp>
      <p:sp>
        <p:nvSpPr>
          <p:cNvPr id="189" name="Shape 503"/>
          <p:cNvSpPr/>
          <p:nvPr/>
        </p:nvSpPr>
        <p:spPr>
          <a:xfrm>
            <a:off x="7446562" y="5035598"/>
            <a:ext cx="1181137" cy="11486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>
              <a:defRPr sz="1800"/>
            </a:pPr>
            <a:r>
              <a:rPr lang="ko-KR" altLang="en-US" spc="-100" dirty="0">
                <a:gradFill>
                  <a:gsLst>
                    <a:gs pos="100000">
                      <a:prstClr val="white"/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  <a:cs typeface="RixHead B"/>
                <a:sym typeface="RixHead B"/>
              </a:rPr>
              <a:t>인터넷기반</a:t>
            </a:r>
            <a:r>
              <a:rPr lang="en-US" altLang="ko-KR" dirty="0">
                <a:gradFill>
                  <a:gsLst>
                    <a:gs pos="100000">
                      <a:prstClr val="white"/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  <a:cs typeface="RixHead B"/>
                <a:sym typeface="RixHead B"/>
              </a:rPr>
              <a:t/>
            </a:r>
            <a:br>
              <a:rPr lang="en-US" altLang="ko-KR" dirty="0">
                <a:gradFill>
                  <a:gsLst>
                    <a:gs pos="100000">
                      <a:prstClr val="white"/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  <a:cs typeface="RixHead B"/>
                <a:sym typeface="RixHead B"/>
              </a:rPr>
            </a:br>
            <a:r>
              <a:rPr lang="en-US" altLang="ko-KR" dirty="0">
                <a:gradFill>
                  <a:gsLst>
                    <a:gs pos="100000">
                      <a:prstClr val="white"/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  <a:cs typeface="RixHead B"/>
                <a:sym typeface="RixHead B"/>
              </a:rPr>
              <a:t>O T </a:t>
            </a:r>
            <a:r>
              <a:rPr lang="en-US" altLang="ko-KR" dirty="0" err="1">
                <a:gradFill>
                  <a:gsLst>
                    <a:gs pos="100000">
                      <a:prstClr val="white"/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  <a:cs typeface="RixHead B"/>
                <a:sym typeface="RixHead B"/>
              </a:rPr>
              <a:t>T</a:t>
            </a:r>
            <a:endParaRPr dirty="0">
              <a:gradFill>
                <a:gsLst>
                  <a:gs pos="100000">
                    <a:prstClr val="white"/>
                  </a:gs>
                  <a:gs pos="100000">
                    <a:prstClr val="black">
                      <a:lumMod val="75000"/>
                      <a:lumOff val="25000"/>
                    </a:prstClr>
                  </a:gs>
                </a:gsLst>
                <a:lin ang="5400000" scaled="0"/>
              </a:gradFill>
              <a:latin typeface="-윤고딕340" pitchFamily="18" charset="-127"/>
              <a:ea typeface="-윤고딕340" pitchFamily="18" charset="-127"/>
              <a:cs typeface="RixHead B"/>
              <a:sym typeface="RixHead B"/>
            </a:endParaRPr>
          </a:p>
        </p:txBody>
      </p:sp>
      <p:sp>
        <p:nvSpPr>
          <p:cNvPr id="190" name="직사각형 189"/>
          <p:cNvSpPr/>
          <p:nvPr/>
        </p:nvSpPr>
        <p:spPr>
          <a:xfrm>
            <a:off x="473868" y="3819428"/>
            <a:ext cx="3965369" cy="4524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1330325" eaLnBrk="0" latinLnBrk="0" hangingPunct="0">
              <a:lnSpc>
                <a:spcPct val="130000"/>
              </a:lnSpc>
              <a:spcAft>
                <a:spcPts val="600"/>
              </a:spcAft>
              <a:buSzPct val="100000"/>
              <a:defRPr/>
            </a:pPr>
            <a:r>
              <a:rPr lang="en-US" altLang="ko-KR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R&amp;</a:t>
            </a:r>
            <a:r>
              <a:rPr lang="en-US" altLang="ko-KR" kern="0" spc="-10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D</a:t>
            </a:r>
            <a:r>
              <a:rPr lang="en-US" altLang="ko-KR" sz="1400" kern="0" spc="-10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en-US" altLang="ko-KR" sz="1400" kern="0" spc="-10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(</a:t>
            </a:r>
            <a:r>
              <a:rPr lang="en-US" altLang="ko-KR" sz="1400" spc="-110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’</a:t>
            </a:r>
            <a:r>
              <a:rPr lang="en-US" altLang="ko-KR" sz="1400" kern="0" spc="-10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15</a:t>
            </a:r>
            <a:r>
              <a:rPr lang="ko-KR" altLang="en-US" sz="1000" kern="0" spc="-10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en-US" altLang="ko-KR" sz="1400" kern="0" spc="-10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~</a:t>
            </a:r>
            <a:r>
              <a:rPr lang="en-US" altLang="ko-KR" sz="1000" kern="0" spc="-10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en-US" altLang="ko-KR" sz="1400" spc="-110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’</a:t>
            </a:r>
            <a:r>
              <a:rPr lang="en-US" altLang="ko-KR" sz="1400" kern="0" spc="-10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20)</a:t>
            </a:r>
            <a:r>
              <a:rPr lang="en-US" altLang="ko-KR" kern="0" spc="-10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   </a:t>
            </a:r>
            <a:r>
              <a:rPr lang="en-US" altLang="ko-KR" sz="500" kern="0" spc="-10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시범서비스    기술이전</a:t>
            </a:r>
            <a:endParaRPr lang="ko-KR" altLang="en-US" kern="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pic>
        <p:nvPicPr>
          <p:cNvPr id="191" name="Picture 2" descr="E:\PNG\화살표\1304 - 복사본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237" y="3878821"/>
            <a:ext cx="281134" cy="3848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" name="Picture 2" descr="E:\PNG\화살표\1304 - 복사본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894" y="3878821"/>
            <a:ext cx="281134" cy="3848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4" name="Text Box 5"/>
          <p:cNvSpPr txBox="1">
            <a:spLocks noChangeArrowheads="1"/>
          </p:cNvSpPr>
          <p:nvPr/>
        </p:nvSpPr>
        <p:spPr bwMode="auto">
          <a:xfrm>
            <a:off x="472877" y="2364408"/>
            <a:ext cx="3956248" cy="32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92075" indent="-92075" eaLnBrk="1" hangingPunct="1">
              <a:lnSpc>
                <a:spcPts val="1600"/>
              </a:lnSpc>
              <a:buFont typeface="Wingdings" panose="05000000000000000000" pitchFamily="2" charset="2"/>
              <a:buChar char="§"/>
            </a:pPr>
            <a:r>
              <a:rPr kumimoji="0" lang="ko-KR" altLang="en-US" sz="2000" dirty="0">
                <a:gradFill>
                  <a:gsLst>
                    <a:gs pos="100000">
                      <a:srgbClr val="0070C0"/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 </a:t>
            </a:r>
            <a:r>
              <a:rPr kumimoji="0" lang="en-US" altLang="ko-KR" sz="2000" dirty="0" smtClean="0">
                <a:gradFill>
                  <a:gsLst>
                    <a:gs pos="100000">
                      <a:srgbClr val="0070C0"/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5</a:t>
            </a:r>
            <a:r>
              <a:rPr kumimoji="0" lang="ko-KR" altLang="en-US" sz="2000" dirty="0">
                <a:gradFill>
                  <a:gsLst>
                    <a:gs pos="100000">
                      <a:srgbClr val="0070C0"/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대 기반기술 </a:t>
            </a:r>
            <a:r>
              <a:rPr kumimoji="0" lang="ko-KR" altLang="en-US" sz="2000" dirty="0" smtClean="0">
                <a:gradFill>
                  <a:gsLst>
                    <a:gs pos="100000">
                      <a:srgbClr val="0070C0"/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개발</a:t>
            </a:r>
            <a:endParaRPr kumimoji="0" lang="ko-KR" altLang="en-US" sz="2000" dirty="0">
              <a:gradFill>
                <a:gsLst>
                  <a:gs pos="100000">
                    <a:srgbClr val="0070C0"/>
                  </a:gs>
                  <a:gs pos="100000">
                    <a:prstClr val="black">
                      <a:lumMod val="75000"/>
                      <a:lumOff val="25000"/>
                    </a:prstClr>
                  </a:gs>
                </a:gsLst>
                <a:lin ang="5400000" scaled="0"/>
              </a:gradFill>
              <a:latin typeface="-윤고딕340" pitchFamily="18" charset="-127"/>
              <a:ea typeface="-윤고딕340" pitchFamily="18" charset="-127"/>
            </a:endParaRPr>
          </a:p>
        </p:txBody>
      </p:sp>
      <p:sp>
        <p:nvSpPr>
          <p:cNvPr id="325" name="Text Box 5"/>
          <p:cNvSpPr txBox="1">
            <a:spLocks noChangeArrowheads="1"/>
          </p:cNvSpPr>
          <p:nvPr/>
        </p:nvSpPr>
        <p:spPr bwMode="auto">
          <a:xfrm>
            <a:off x="4664650" y="2373792"/>
            <a:ext cx="3956248" cy="32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92075" indent="-92075" eaLnBrk="1" hangingPunct="1">
              <a:lnSpc>
                <a:spcPts val="1600"/>
              </a:lnSpc>
              <a:buFont typeface="Wingdings" panose="05000000000000000000" pitchFamily="2" charset="2"/>
              <a:buChar char="§"/>
            </a:pPr>
            <a:r>
              <a:rPr kumimoji="0" lang="en-US" altLang="ko-KR" sz="2000" dirty="0" smtClean="0">
                <a:gradFill>
                  <a:gsLst>
                    <a:gs pos="100000">
                      <a:srgbClr val="0186A1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 </a:t>
            </a:r>
            <a:r>
              <a:rPr kumimoji="0" lang="ko-KR" altLang="en-US" sz="2000" dirty="0">
                <a:gradFill>
                  <a:gsLst>
                    <a:gs pos="100000">
                      <a:srgbClr val="0186A1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통합 시청점유율 </a:t>
            </a:r>
            <a:r>
              <a:rPr kumimoji="0" lang="ko-KR" altLang="en-US" sz="2000" dirty="0" smtClean="0">
                <a:gradFill>
                  <a:gsLst>
                    <a:gs pos="100000">
                      <a:srgbClr val="0186A1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조사</a:t>
            </a:r>
            <a:endParaRPr kumimoji="0" lang="ko-KR" altLang="en-US" sz="2000" dirty="0">
              <a:gradFill>
                <a:gsLst>
                  <a:gs pos="100000">
                    <a:srgbClr val="0186A1"/>
                  </a:gs>
                  <a:gs pos="100000">
                    <a:srgbClr val="BBE0E3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40" pitchFamily="18" charset="-127"/>
              <a:ea typeface="-윤고딕340" pitchFamily="18" charset="-127"/>
            </a:endParaRPr>
          </a:p>
        </p:txBody>
      </p:sp>
      <p:sp>
        <p:nvSpPr>
          <p:cNvPr id="326" name="Text Box 5"/>
          <p:cNvSpPr txBox="1">
            <a:spLocks noChangeArrowheads="1"/>
          </p:cNvSpPr>
          <p:nvPr/>
        </p:nvSpPr>
        <p:spPr bwMode="auto">
          <a:xfrm>
            <a:off x="467544" y="4455668"/>
            <a:ext cx="3956248" cy="32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92075" indent="-92075" eaLnBrk="1" hangingPunct="1">
              <a:lnSpc>
                <a:spcPts val="1600"/>
              </a:lnSpc>
              <a:buFont typeface="Wingdings" panose="05000000000000000000" pitchFamily="2" charset="2"/>
              <a:buChar char="§"/>
            </a:pPr>
            <a:r>
              <a:rPr kumimoji="0" lang="ko-KR" altLang="en-US" sz="2000" dirty="0" smtClean="0">
                <a:gradFill>
                  <a:gsLst>
                    <a:gs pos="100000">
                      <a:srgbClr val="0070C0"/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 신규 </a:t>
            </a:r>
            <a:r>
              <a:rPr kumimoji="0" lang="ko-KR" altLang="en-US" sz="2000" dirty="0">
                <a:gradFill>
                  <a:gsLst>
                    <a:gs pos="100000">
                      <a:srgbClr val="0070C0"/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서비스 </a:t>
            </a:r>
            <a:r>
              <a:rPr kumimoji="0" lang="ko-KR" altLang="en-US" sz="2000" dirty="0" smtClean="0">
                <a:gradFill>
                  <a:gsLst>
                    <a:gs pos="100000">
                      <a:srgbClr val="0070C0"/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사업화</a:t>
            </a:r>
            <a:endParaRPr kumimoji="0" lang="ko-KR" altLang="en-US" sz="2000" dirty="0">
              <a:gradFill>
                <a:gsLst>
                  <a:gs pos="100000">
                    <a:srgbClr val="0070C0"/>
                  </a:gs>
                  <a:gs pos="100000">
                    <a:prstClr val="black">
                      <a:lumMod val="75000"/>
                      <a:lumOff val="25000"/>
                    </a:prstClr>
                  </a:gs>
                </a:gsLst>
                <a:lin ang="5400000" scaled="0"/>
              </a:gradFill>
              <a:latin typeface="-윤고딕340" pitchFamily="18" charset="-127"/>
              <a:ea typeface="-윤고딕340" pitchFamily="18" charset="-127"/>
            </a:endParaRPr>
          </a:p>
        </p:txBody>
      </p:sp>
      <p:sp>
        <p:nvSpPr>
          <p:cNvPr id="327" name="Text Box 5"/>
          <p:cNvSpPr txBox="1">
            <a:spLocks noChangeArrowheads="1"/>
          </p:cNvSpPr>
          <p:nvPr/>
        </p:nvSpPr>
        <p:spPr bwMode="auto">
          <a:xfrm>
            <a:off x="4667664" y="4455668"/>
            <a:ext cx="3956248" cy="32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92075" indent="-92075" eaLnBrk="1" hangingPunct="1">
              <a:lnSpc>
                <a:spcPts val="1600"/>
              </a:lnSpc>
              <a:buFont typeface="Wingdings" panose="05000000000000000000" pitchFamily="2" charset="2"/>
              <a:buChar char="§"/>
            </a:pPr>
            <a:r>
              <a:rPr kumimoji="0" lang="ko-KR" altLang="en-US" sz="2000" dirty="0" smtClean="0">
                <a:gradFill>
                  <a:gsLst>
                    <a:gs pos="100000">
                      <a:srgbClr val="0186A1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 방송 </a:t>
            </a:r>
            <a:r>
              <a:rPr kumimoji="0" lang="ko-KR" altLang="en-US" sz="2000" dirty="0">
                <a:gradFill>
                  <a:gsLst>
                    <a:gs pos="100000">
                      <a:srgbClr val="0186A1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경쟁상황 </a:t>
            </a:r>
            <a:r>
              <a:rPr kumimoji="0" lang="ko-KR" altLang="en-US" sz="2000" dirty="0" smtClean="0">
                <a:gradFill>
                  <a:gsLst>
                    <a:gs pos="100000">
                      <a:srgbClr val="0186A1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평가</a:t>
            </a:r>
            <a:r>
              <a:rPr kumimoji="0" lang="en-US" altLang="ko-KR" sz="2000" dirty="0" smtClean="0">
                <a:gradFill>
                  <a:gsLst>
                    <a:gs pos="100000">
                      <a:srgbClr val="0186A1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 </a:t>
            </a:r>
            <a:endParaRPr kumimoji="0" lang="ko-KR" altLang="en-US" sz="2000" dirty="0">
              <a:gradFill>
                <a:gsLst>
                  <a:gs pos="100000">
                    <a:srgbClr val="0070C0"/>
                  </a:gs>
                  <a:gs pos="100000">
                    <a:prstClr val="black">
                      <a:lumMod val="75000"/>
                      <a:lumOff val="25000"/>
                    </a:prstClr>
                  </a:gs>
                </a:gsLst>
                <a:lin ang="5400000" scaled="0"/>
              </a:gradFill>
              <a:latin typeface="-윤고딕340" pitchFamily="18" charset="-127"/>
              <a:ea typeface="-윤고딕340" pitchFamily="18" charset="-127"/>
            </a:endParaRPr>
          </a:p>
        </p:txBody>
      </p:sp>
      <p:grpSp>
        <p:nvGrpSpPr>
          <p:cNvPr id="7" name="그룹 348"/>
          <p:cNvGrpSpPr/>
          <p:nvPr/>
        </p:nvGrpSpPr>
        <p:grpSpPr>
          <a:xfrm>
            <a:off x="472960" y="2871467"/>
            <a:ext cx="3956575" cy="826485"/>
            <a:chOff x="4703080" y="2893845"/>
            <a:chExt cx="3878615" cy="818302"/>
          </a:xfrm>
        </p:grpSpPr>
        <p:grpSp>
          <p:nvGrpSpPr>
            <p:cNvPr id="8" name="그룹 349"/>
            <p:cNvGrpSpPr/>
            <p:nvPr/>
          </p:nvGrpSpPr>
          <p:grpSpPr>
            <a:xfrm>
              <a:off x="6234857" y="2893965"/>
              <a:ext cx="818182" cy="818182"/>
              <a:chOff x="331304" y="1265263"/>
              <a:chExt cx="1370229" cy="1370229"/>
            </a:xfrm>
          </p:grpSpPr>
          <p:pic>
            <p:nvPicPr>
              <p:cNvPr id="363" name="Picture 9" descr="C:\Users\Administrator\Desktop\미래부가치평가\img\26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304" y="1265263"/>
                <a:ext cx="1370229" cy="13702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64" name="TextBox 39"/>
              <p:cNvSpPr txBox="1">
                <a:spLocks noChangeArrowheads="1"/>
              </p:cNvSpPr>
              <p:nvPr/>
            </p:nvSpPr>
            <p:spPr bwMode="auto">
              <a:xfrm>
                <a:off x="347919" y="1474612"/>
                <a:ext cx="1319891" cy="10104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  <a:spcBef>
                    <a:spcPct val="50000"/>
                  </a:spcBef>
                </a:pPr>
                <a:r>
                  <a:rPr kumimoji="0" lang="ko-KR" altLang="en-US" sz="1400" dirty="0" smtClean="0">
                    <a:gradFill>
                      <a:gsLst>
                        <a:gs pos="100000">
                          <a:srgbClr val="F79646">
                            <a:lumMod val="50000"/>
                          </a:srgbClr>
                        </a:gs>
                        <a:gs pos="100000">
                          <a:srgbClr val="BBE0E3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  <a:latin typeface="-윤고딕340" pitchFamily="18" charset="-127"/>
                    <a:ea typeface="-윤고딕340" pitchFamily="18" charset="-127"/>
                  </a:rPr>
                  <a:t>인터넷</a:t>
                </a:r>
                <a:r>
                  <a:rPr kumimoji="0" lang="en-US" altLang="ko-KR" sz="1400" dirty="0" smtClean="0">
                    <a:gradFill>
                      <a:gsLst>
                        <a:gs pos="100000">
                          <a:srgbClr val="F79646">
                            <a:lumMod val="50000"/>
                          </a:srgbClr>
                        </a:gs>
                        <a:gs pos="100000">
                          <a:srgbClr val="BBE0E3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  <a:latin typeface="-윤고딕340" pitchFamily="18" charset="-127"/>
                    <a:ea typeface="-윤고딕340" pitchFamily="18" charset="-127"/>
                  </a:rPr>
                  <a:t/>
                </a:r>
                <a:br>
                  <a:rPr kumimoji="0" lang="en-US" altLang="ko-KR" sz="1400" dirty="0" smtClean="0">
                    <a:gradFill>
                      <a:gsLst>
                        <a:gs pos="100000">
                          <a:srgbClr val="F79646">
                            <a:lumMod val="50000"/>
                          </a:srgbClr>
                        </a:gs>
                        <a:gs pos="100000">
                          <a:srgbClr val="BBE0E3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  <a:latin typeface="-윤고딕340" pitchFamily="18" charset="-127"/>
                    <a:ea typeface="-윤고딕340" pitchFamily="18" charset="-127"/>
                  </a:rPr>
                </a:br>
                <a:r>
                  <a:rPr kumimoji="0" lang="ko-KR" altLang="en-US" sz="1400" dirty="0" err="1" smtClean="0">
                    <a:gradFill>
                      <a:gsLst>
                        <a:gs pos="100000">
                          <a:srgbClr val="F79646">
                            <a:lumMod val="50000"/>
                          </a:srgbClr>
                        </a:gs>
                        <a:gs pos="100000">
                          <a:srgbClr val="BBE0E3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  <a:latin typeface="-윤고딕340" pitchFamily="18" charset="-127"/>
                    <a:ea typeface="-윤고딕340" pitchFamily="18" charset="-127"/>
                  </a:rPr>
                  <a:t>오브</a:t>
                </a:r>
                <a:r>
                  <a:rPr kumimoji="0" lang="en-US" altLang="ko-KR" sz="1400" dirty="0" smtClean="0">
                    <a:gradFill>
                      <a:gsLst>
                        <a:gs pos="100000">
                          <a:srgbClr val="F79646">
                            <a:lumMod val="50000"/>
                          </a:srgbClr>
                        </a:gs>
                        <a:gs pos="100000">
                          <a:srgbClr val="BBE0E3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  <a:latin typeface="-윤고딕340" pitchFamily="18" charset="-127"/>
                    <a:ea typeface="-윤고딕340" pitchFamily="18" charset="-127"/>
                  </a:rPr>
                  <a:t/>
                </a:r>
                <a:br>
                  <a:rPr kumimoji="0" lang="en-US" altLang="ko-KR" sz="1400" dirty="0" smtClean="0">
                    <a:gradFill>
                      <a:gsLst>
                        <a:gs pos="100000">
                          <a:srgbClr val="F79646">
                            <a:lumMod val="50000"/>
                          </a:srgbClr>
                        </a:gs>
                        <a:gs pos="100000">
                          <a:srgbClr val="BBE0E3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  <a:latin typeface="-윤고딕340" pitchFamily="18" charset="-127"/>
                    <a:ea typeface="-윤고딕340" pitchFamily="18" charset="-127"/>
                  </a:rPr>
                </a:br>
                <a:r>
                  <a:rPr kumimoji="0" lang="ko-KR" altLang="en-US" sz="1400" dirty="0" smtClean="0">
                    <a:gradFill>
                      <a:gsLst>
                        <a:gs pos="100000">
                          <a:srgbClr val="F79646">
                            <a:lumMod val="50000"/>
                          </a:srgbClr>
                        </a:gs>
                        <a:gs pos="100000">
                          <a:srgbClr val="BBE0E3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  <a:latin typeface="-윤고딕340" pitchFamily="18" charset="-127"/>
                    <a:ea typeface="-윤고딕340" pitchFamily="18" charset="-127"/>
                  </a:rPr>
                  <a:t>미디어</a:t>
                </a:r>
                <a:endParaRPr kumimoji="0" lang="en-US" altLang="ko-KR" sz="1400" dirty="0">
                  <a:gradFill>
                    <a:gsLst>
                      <a:gs pos="100000">
                        <a:srgbClr val="F79646">
                          <a:lumMod val="50000"/>
                        </a:srgbClr>
                      </a:gs>
                      <a:gs pos="100000">
                        <a:srgbClr val="BBE0E3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endParaRPr>
              </a:p>
            </p:txBody>
          </p:sp>
        </p:grpSp>
        <p:grpSp>
          <p:nvGrpSpPr>
            <p:cNvPr id="9" name="그룹 350"/>
            <p:cNvGrpSpPr/>
            <p:nvPr/>
          </p:nvGrpSpPr>
          <p:grpSpPr>
            <a:xfrm>
              <a:off x="6993269" y="2893845"/>
              <a:ext cx="818182" cy="818182"/>
              <a:chOff x="3510427" y="1265263"/>
              <a:chExt cx="1370229" cy="1370229"/>
            </a:xfrm>
          </p:grpSpPr>
          <p:pic>
            <p:nvPicPr>
              <p:cNvPr id="361" name="Picture 6" descr="C:\Users\Administrator\Desktop\미래부가치평가\img\27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10427" y="1265263"/>
                <a:ext cx="1370229" cy="13702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62" name="TextBox 39"/>
              <p:cNvSpPr txBox="1">
                <a:spLocks noChangeArrowheads="1"/>
              </p:cNvSpPr>
              <p:nvPr/>
            </p:nvSpPr>
            <p:spPr bwMode="auto">
              <a:xfrm>
                <a:off x="3534508" y="1437939"/>
                <a:ext cx="1319892" cy="9707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algn="ctr" eaLnBrk="1" hangingPunct="1">
                  <a:lnSpc>
                    <a:spcPts val="1900"/>
                  </a:lnSpc>
                  <a:spcBef>
                    <a:spcPct val="50000"/>
                  </a:spcBef>
                </a:pPr>
                <a:r>
                  <a:rPr kumimoji="0" lang="ko-KR" altLang="en-US" sz="1400" dirty="0" smtClean="0">
                    <a:gradFill>
                      <a:gsLst>
                        <a:gs pos="100000">
                          <a:srgbClr val="C00000"/>
                        </a:gs>
                        <a:gs pos="100000">
                          <a:srgbClr val="BBE0E3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  <a:latin typeface="-윤고딕340" pitchFamily="18" charset="-127"/>
                    <a:ea typeface="-윤고딕340" pitchFamily="18" charset="-127"/>
                  </a:rPr>
                  <a:t>감성</a:t>
                </a:r>
                <a:r>
                  <a:rPr kumimoji="0" lang="en-US" altLang="ko-KR" sz="1400" dirty="0">
                    <a:gradFill>
                      <a:gsLst>
                        <a:gs pos="100000">
                          <a:srgbClr val="C00000"/>
                        </a:gs>
                        <a:gs pos="100000">
                          <a:srgbClr val="BBE0E3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  <a:latin typeface="-윤고딕340" pitchFamily="18" charset="-127"/>
                    <a:ea typeface="-윤고딕340" pitchFamily="18" charset="-127"/>
                  </a:rPr>
                  <a:t/>
                </a:r>
                <a:br>
                  <a:rPr kumimoji="0" lang="en-US" altLang="ko-KR" sz="1400" dirty="0">
                    <a:gradFill>
                      <a:gsLst>
                        <a:gs pos="100000">
                          <a:srgbClr val="C00000"/>
                        </a:gs>
                        <a:gs pos="100000">
                          <a:srgbClr val="BBE0E3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  <a:latin typeface="-윤고딕340" pitchFamily="18" charset="-127"/>
                    <a:ea typeface="-윤고딕340" pitchFamily="18" charset="-127"/>
                  </a:rPr>
                </a:br>
                <a:r>
                  <a:rPr kumimoji="0" lang="ko-KR" altLang="en-US" sz="1400" dirty="0" smtClean="0">
                    <a:gradFill>
                      <a:gsLst>
                        <a:gs pos="100000">
                          <a:srgbClr val="C00000"/>
                        </a:gs>
                        <a:gs pos="100000">
                          <a:srgbClr val="BBE0E3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  <a:latin typeface="-윤고딕340" pitchFamily="18" charset="-127"/>
                    <a:ea typeface="-윤고딕340" pitchFamily="18" charset="-127"/>
                  </a:rPr>
                  <a:t>미디어</a:t>
                </a:r>
                <a:endParaRPr kumimoji="0" lang="en-US" altLang="ko-KR" sz="1400" dirty="0" smtClean="0">
                  <a:gradFill>
                    <a:gsLst>
                      <a:gs pos="100000">
                        <a:srgbClr val="C00000"/>
                      </a:gs>
                      <a:gs pos="100000">
                        <a:srgbClr val="BBE0E3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endParaRPr>
              </a:p>
            </p:txBody>
          </p:sp>
        </p:grpSp>
        <p:grpSp>
          <p:nvGrpSpPr>
            <p:cNvPr id="10" name="그룹 351"/>
            <p:cNvGrpSpPr/>
            <p:nvPr/>
          </p:nvGrpSpPr>
          <p:grpSpPr>
            <a:xfrm>
              <a:off x="5470910" y="2893965"/>
              <a:ext cx="818182" cy="818182"/>
              <a:chOff x="7314595" y="1267441"/>
              <a:chExt cx="1371273" cy="1371273"/>
            </a:xfrm>
          </p:grpSpPr>
          <p:pic>
            <p:nvPicPr>
              <p:cNvPr id="359" name="Picture 19" descr="C:\Users\Administrator\Desktop\미래부가치평가\img\24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14595" y="1267441"/>
                <a:ext cx="1371273" cy="1371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60" name="TextBox 39"/>
              <p:cNvSpPr txBox="1">
                <a:spLocks noChangeArrowheads="1"/>
              </p:cNvSpPr>
              <p:nvPr/>
            </p:nvSpPr>
            <p:spPr bwMode="auto">
              <a:xfrm>
                <a:off x="7330026" y="1440047"/>
                <a:ext cx="1319890" cy="7986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algn="ctr" eaLnBrk="1" hangingPunct="1">
                  <a:lnSpc>
                    <a:spcPts val="1900"/>
                  </a:lnSpc>
                  <a:spcBef>
                    <a:spcPct val="50000"/>
                  </a:spcBef>
                </a:pPr>
                <a:r>
                  <a:rPr kumimoji="0" lang="ko-KR" altLang="en-US" sz="1400" dirty="0" smtClean="0">
                    <a:gradFill>
                      <a:gsLst>
                        <a:gs pos="100000">
                          <a:srgbClr val="0186A1"/>
                        </a:gs>
                        <a:gs pos="100000">
                          <a:srgbClr val="BBE0E3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  <a:latin typeface="-윤고딕340" pitchFamily="18" charset="-127"/>
                    <a:ea typeface="-윤고딕340" pitchFamily="18" charset="-127"/>
                  </a:rPr>
                  <a:t>공간</a:t>
                </a:r>
                <a:r>
                  <a:rPr kumimoji="0" lang="en-US" altLang="ko-KR" sz="1400" dirty="0" smtClean="0">
                    <a:gradFill>
                      <a:gsLst>
                        <a:gs pos="100000">
                          <a:srgbClr val="0186A1"/>
                        </a:gs>
                        <a:gs pos="100000">
                          <a:srgbClr val="BBE0E3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  <a:latin typeface="-윤고딕340" pitchFamily="18" charset="-127"/>
                    <a:ea typeface="-윤고딕340" pitchFamily="18" charset="-127"/>
                  </a:rPr>
                  <a:t/>
                </a:r>
                <a:br>
                  <a:rPr kumimoji="0" lang="en-US" altLang="ko-KR" sz="1400" dirty="0" smtClean="0">
                    <a:gradFill>
                      <a:gsLst>
                        <a:gs pos="100000">
                          <a:srgbClr val="0186A1"/>
                        </a:gs>
                        <a:gs pos="100000">
                          <a:srgbClr val="BBE0E3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  <a:latin typeface="-윤고딕340" pitchFamily="18" charset="-127"/>
                    <a:ea typeface="-윤고딕340" pitchFamily="18" charset="-127"/>
                  </a:rPr>
                </a:br>
                <a:r>
                  <a:rPr kumimoji="0" lang="ko-KR" altLang="en-US" sz="1400" dirty="0" smtClean="0">
                    <a:gradFill>
                      <a:gsLst>
                        <a:gs pos="100000">
                          <a:srgbClr val="0186A1"/>
                        </a:gs>
                        <a:gs pos="100000">
                          <a:srgbClr val="BBE0E3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  <a:latin typeface="-윤고딕340" pitchFamily="18" charset="-127"/>
                    <a:ea typeface="-윤고딕340" pitchFamily="18" charset="-127"/>
                  </a:rPr>
                  <a:t>미디어</a:t>
                </a:r>
                <a:endParaRPr kumimoji="0" lang="ko-KR" altLang="en-US" sz="1400" dirty="0">
                  <a:gradFill>
                    <a:gsLst>
                      <a:gs pos="100000">
                        <a:srgbClr val="0186A1"/>
                      </a:gs>
                      <a:gs pos="100000">
                        <a:srgbClr val="BBE0E3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endParaRPr>
              </a:p>
            </p:txBody>
          </p:sp>
        </p:grpSp>
        <p:grpSp>
          <p:nvGrpSpPr>
            <p:cNvPr id="11" name="그룹 352"/>
            <p:cNvGrpSpPr/>
            <p:nvPr/>
          </p:nvGrpSpPr>
          <p:grpSpPr>
            <a:xfrm>
              <a:off x="7763513" y="2893965"/>
              <a:ext cx="818182" cy="818182"/>
              <a:chOff x="1624781" y="2345435"/>
              <a:chExt cx="1371273" cy="1371273"/>
            </a:xfrm>
          </p:grpSpPr>
          <p:pic>
            <p:nvPicPr>
              <p:cNvPr id="357" name="Picture 7" descr="C:\Users\Administrator\Desktop\미래부가치평가\img\28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24781" y="2345435"/>
                <a:ext cx="1371273" cy="1371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8" name="TextBox 39"/>
              <p:cNvSpPr txBox="1">
                <a:spLocks noChangeArrowheads="1"/>
              </p:cNvSpPr>
              <p:nvPr/>
            </p:nvSpPr>
            <p:spPr bwMode="auto">
              <a:xfrm>
                <a:off x="1708547" y="2532907"/>
                <a:ext cx="1199900" cy="10213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  <a:spcBef>
                    <a:spcPct val="50000"/>
                  </a:spcBef>
                </a:pPr>
                <a:r>
                  <a:rPr kumimoji="0" lang="ko-KR" altLang="en-US" sz="1400" dirty="0" smtClean="0">
                    <a:gradFill>
                      <a:gsLst>
                        <a:gs pos="100000">
                          <a:prstClr val="black">
                            <a:lumMod val="85000"/>
                            <a:lumOff val="15000"/>
                          </a:prstClr>
                        </a:gs>
                        <a:gs pos="100000">
                          <a:srgbClr val="BBE0E3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  <a:latin typeface="-윤고딕340" pitchFamily="18" charset="-127"/>
                    <a:ea typeface="-윤고딕340" pitchFamily="18" charset="-127"/>
                  </a:rPr>
                  <a:t>광고</a:t>
                </a:r>
                <a:r>
                  <a:rPr kumimoji="0" lang="en-US" altLang="ko-KR" sz="1400" dirty="0" smtClean="0">
                    <a:gradFill>
                      <a:gsLst>
                        <a:gs pos="100000">
                          <a:prstClr val="black">
                            <a:lumMod val="85000"/>
                            <a:lumOff val="15000"/>
                          </a:prstClr>
                        </a:gs>
                        <a:gs pos="100000">
                          <a:srgbClr val="BBE0E3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  <a:latin typeface="-윤고딕340" pitchFamily="18" charset="-127"/>
                    <a:ea typeface="-윤고딕340" pitchFamily="18" charset="-127"/>
                  </a:rPr>
                  <a:t/>
                </a:r>
                <a:br>
                  <a:rPr kumimoji="0" lang="en-US" altLang="ko-KR" sz="1400" dirty="0" smtClean="0">
                    <a:gradFill>
                      <a:gsLst>
                        <a:gs pos="100000">
                          <a:prstClr val="black">
                            <a:lumMod val="85000"/>
                            <a:lumOff val="15000"/>
                          </a:prstClr>
                        </a:gs>
                        <a:gs pos="100000">
                          <a:srgbClr val="BBE0E3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  <a:latin typeface="-윤고딕340" pitchFamily="18" charset="-127"/>
                    <a:ea typeface="-윤고딕340" pitchFamily="18" charset="-127"/>
                  </a:rPr>
                </a:br>
                <a:r>
                  <a:rPr kumimoji="0" lang="ko-KR" altLang="en-US" sz="1400" dirty="0" smtClean="0">
                    <a:gradFill>
                      <a:gsLst>
                        <a:gs pos="100000">
                          <a:prstClr val="black">
                            <a:lumMod val="85000"/>
                            <a:lumOff val="15000"/>
                          </a:prstClr>
                        </a:gs>
                        <a:gs pos="100000">
                          <a:srgbClr val="BBE0E3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  <a:latin typeface="-윤고딕340" pitchFamily="18" charset="-127"/>
                    <a:ea typeface="-윤고딕340" pitchFamily="18" charset="-127"/>
                  </a:rPr>
                  <a:t>프레임</a:t>
                </a:r>
                <a:r>
                  <a:rPr kumimoji="0" lang="en-US" altLang="ko-KR" sz="1400" dirty="0" smtClean="0">
                    <a:gradFill>
                      <a:gsLst>
                        <a:gs pos="100000">
                          <a:prstClr val="black">
                            <a:lumMod val="85000"/>
                            <a:lumOff val="15000"/>
                          </a:prstClr>
                        </a:gs>
                        <a:gs pos="100000">
                          <a:srgbClr val="BBE0E3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  <a:latin typeface="-윤고딕340" pitchFamily="18" charset="-127"/>
                    <a:ea typeface="-윤고딕340" pitchFamily="18" charset="-127"/>
                  </a:rPr>
                  <a:t/>
                </a:r>
                <a:br>
                  <a:rPr kumimoji="0" lang="en-US" altLang="ko-KR" sz="1400" dirty="0" smtClean="0">
                    <a:gradFill>
                      <a:gsLst>
                        <a:gs pos="100000">
                          <a:prstClr val="black">
                            <a:lumMod val="85000"/>
                            <a:lumOff val="15000"/>
                          </a:prstClr>
                        </a:gs>
                        <a:gs pos="100000">
                          <a:srgbClr val="BBE0E3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  <a:latin typeface="-윤고딕340" pitchFamily="18" charset="-127"/>
                    <a:ea typeface="-윤고딕340" pitchFamily="18" charset="-127"/>
                  </a:rPr>
                </a:br>
                <a:r>
                  <a:rPr kumimoji="0" lang="ko-KR" altLang="en-US" sz="1400" dirty="0" smtClean="0">
                    <a:gradFill>
                      <a:gsLst>
                        <a:gs pos="100000">
                          <a:prstClr val="black">
                            <a:lumMod val="85000"/>
                            <a:lumOff val="15000"/>
                          </a:prstClr>
                        </a:gs>
                        <a:gs pos="100000">
                          <a:srgbClr val="BBE0E3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  <a:latin typeface="-윤고딕340" pitchFamily="18" charset="-127"/>
                    <a:ea typeface="-윤고딕340" pitchFamily="18" charset="-127"/>
                  </a:rPr>
                  <a:t>워크</a:t>
                </a:r>
                <a:endParaRPr kumimoji="0" lang="en-US" altLang="ko-KR" sz="140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srgbClr val="BBE0E3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endParaRPr>
              </a:p>
            </p:txBody>
          </p:sp>
        </p:grpSp>
        <p:grpSp>
          <p:nvGrpSpPr>
            <p:cNvPr id="12" name="그룹 353"/>
            <p:cNvGrpSpPr/>
            <p:nvPr/>
          </p:nvGrpSpPr>
          <p:grpSpPr>
            <a:xfrm>
              <a:off x="4703080" y="2893845"/>
              <a:ext cx="818182" cy="818182"/>
              <a:chOff x="2146180" y="2615981"/>
              <a:chExt cx="1365747" cy="1581722"/>
            </a:xfrm>
          </p:grpSpPr>
          <p:pic>
            <p:nvPicPr>
              <p:cNvPr id="355" name="Picture 7" descr="C:\Users\Administrator\Desktop\2015미래부-업무보고\img\4.png"/>
              <p:cNvPicPr preferRelativeResize="0">
                <a:picLocks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46180" y="2615981"/>
                <a:ext cx="1365747" cy="15817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6" name="TextBox 39"/>
              <p:cNvSpPr txBox="1">
                <a:spLocks noChangeArrowheads="1"/>
              </p:cNvSpPr>
              <p:nvPr/>
            </p:nvSpPr>
            <p:spPr bwMode="auto">
              <a:xfrm>
                <a:off x="2204847" y="2642483"/>
                <a:ext cx="1211901" cy="14659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algn="ctr" eaLnBrk="1" hangingPunct="1">
                  <a:lnSpc>
                    <a:spcPts val="1900"/>
                  </a:lnSpc>
                  <a:spcBef>
                    <a:spcPct val="50000"/>
                  </a:spcBef>
                </a:pPr>
                <a:r>
                  <a:rPr kumimoji="0" lang="ko-KR" altLang="en-US" sz="1400" dirty="0" smtClean="0">
                    <a:gradFill>
                      <a:gsLst>
                        <a:gs pos="100000">
                          <a:srgbClr val="0070C0"/>
                        </a:gs>
                        <a:gs pos="100000">
                          <a:srgbClr val="BBE0E3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  <a:latin typeface="-윤고딕340" pitchFamily="18" charset="-127"/>
                    <a:ea typeface="-윤고딕340" pitchFamily="18" charset="-127"/>
                  </a:rPr>
                  <a:t>실감</a:t>
                </a:r>
                <a:r>
                  <a:rPr kumimoji="0" lang="en-US" altLang="ko-KR" sz="1400" dirty="0" smtClean="0">
                    <a:gradFill>
                      <a:gsLst>
                        <a:gs pos="100000">
                          <a:srgbClr val="0070C0"/>
                        </a:gs>
                        <a:gs pos="100000">
                          <a:srgbClr val="BBE0E3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  <a:latin typeface="-윤고딕340" pitchFamily="18" charset="-127"/>
                    <a:ea typeface="-윤고딕340" pitchFamily="18" charset="-127"/>
                  </a:rPr>
                  <a:t/>
                </a:r>
                <a:br>
                  <a:rPr kumimoji="0" lang="en-US" altLang="ko-KR" sz="1400" dirty="0" smtClean="0">
                    <a:gradFill>
                      <a:gsLst>
                        <a:gs pos="100000">
                          <a:srgbClr val="0070C0"/>
                        </a:gs>
                        <a:gs pos="100000">
                          <a:srgbClr val="BBE0E3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  <a:latin typeface="-윤고딕340" pitchFamily="18" charset="-127"/>
                    <a:ea typeface="-윤고딕340" pitchFamily="18" charset="-127"/>
                  </a:rPr>
                </a:br>
                <a:r>
                  <a:rPr kumimoji="0" lang="ko-KR" altLang="en-US" sz="1400" dirty="0" smtClean="0">
                    <a:gradFill>
                      <a:gsLst>
                        <a:gs pos="100000">
                          <a:srgbClr val="0070C0"/>
                        </a:gs>
                        <a:gs pos="100000">
                          <a:srgbClr val="BBE0E3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  <a:latin typeface="-윤고딕340" pitchFamily="18" charset="-127"/>
                    <a:ea typeface="-윤고딕340" pitchFamily="18" charset="-127"/>
                  </a:rPr>
                  <a:t>미디어</a:t>
                </a:r>
                <a:endParaRPr kumimoji="0" lang="en-US" altLang="ko-KR" sz="1400" dirty="0" smtClean="0">
                  <a:gradFill>
                    <a:gsLst>
                      <a:gs pos="100000">
                        <a:srgbClr val="0070C0"/>
                      </a:gs>
                      <a:gs pos="100000">
                        <a:srgbClr val="BBE0E3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endParaRPr>
              </a:p>
            </p:txBody>
          </p:sp>
        </p:grpSp>
      </p:grpSp>
      <p:grpSp>
        <p:nvGrpSpPr>
          <p:cNvPr id="13" name="그룹 150"/>
          <p:cNvGrpSpPr/>
          <p:nvPr/>
        </p:nvGrpSpPr>
        <p:grpSpPr>
          <a:xfrm>
            <a:off x="6923306" y="481896"/>
            <a:ext cx="1753150" cy="333943"/>
            <a:chOff x="5957544" y="497136"/>
            <a:chExt cx="1753150" cy="333943"/>
          </a:xfrm>
        </p:grpSpPr>
        <p:sp>
          <p:nvSpPr>
            <p:cNvPr id="163" name="모서리가 둥근 직사각형 162"/>
            <p:cNvSpPr/>
            <p:nvPr/>
          </p:nvSpPr>
          <p:spPr>
            <a:xfrm>
              <a:off x="6035047" y="525727"/>
              <a:ext cx="812855" cy="25059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 w="952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170" name="Text Box 5"/>
            <p:cNvSpPr txBox="1">
              <a:spLocks noChangeArrowheads="1"/>
            </p:cNvSpPr>
            <p:nvPr/>
          </p:nvSpPr>
          <p:spPr bwMode="auto">
            <a:xfrm>
              <a:off x="6807082" y="507914"/>
              <a:ext cx="90361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latinLnBrk="0" hangingPunct="1">
                <a:defRPr/>
              </a:pPr>
              <a:r>
                <a:rPr lang="ko-KR" altLang="en-US" sz="1500" kern="0" spc="-90" dirty="0" smtClean="0">
                  <a:gradFill>
                    <a:gsLst>
                      <a:gs pos="100000">
                        <a:srgbClr val="4F81BD">
                          <a:lumMod val="75000"/>
                        </a:srgbClr>
                      </a:gs>
                      <a:gs pos="100000">
                        <a:srgbClr val="00589A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방송 산업</a:t>
              </a:r>
              <a:endParaRPr lang="ko-KR" altLang="en-US" sz="1500" kern="0" spc="-90" dirty="0">
                <a:gradFill>
                  <a:gsLst>
                    <a:gs pos="100000">
                      <a:srgbClr val="4F81BD">
                        <a:lumMod val="75000"/>
                      </a:srgbClr>
                    </a:gs>
                    <a:gs pos="100000">
                      <a:srgbClr val="00589A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5957544" y="497136"/>
              <a:ext cx="9678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base">
                <a:spcAft>
                  <a:spcPct val="0"/>
                </a:spcAft>
                <a:buClr>
                  <a:prstClr val="black">
                    <a:lumMod val="85000"/>
                    <a:lumOff val="15000"/>
                  </a:prstClr>
                </a:buClr>
              </a:pPr>
              <a:r>
                <a:rPr kumimoji="1" lang="ko-KR" altLang="en-US" sz="1400" b="1" spc="-40" dirty="0">
                  <a:gradFill>
                    <a:gsLst>
                      <a:gs pos="100000">
                        <a:prstClr val="white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미래대비</a:t>
              </a:r>
            </a:p>
          </p:txBody>
        </p:sp>
      </p:grpSp>
      <p:pic>
        <p:nvPicPr>
          <p:cNvPr id="166" name="Picture 11" descr="C:\Users\MULTI-S\Desktop\이미지\25페이지\47.png"/>
          <p:cNvPicPr>
            <a:picLocks noChangeAspect="1" noChangeArrowheads="1"/>
          </p:cNvPicPr>
          <p:nvPr/>
        </p:nvPicPr>
        <p:blipFill>
          <a:blip r:embed="rId9" cstate="print"/>
          <a:srcRect l="84630" t="82417" r="4418" b="6578"/>
          <a:stretch>
            <a:fillRect/>
          </a:stretch>
        </p:blipFill>
        <p:spPr bwMode="auto">
          <a:xfrm>
            <a:off x="7672666" y="2767061"/>
            <a:ext cx="1042951" cy="1008109"/>
          </a:xfrm>
          <a:prstGeom prst="rect">
            <a:avLst/>
          </a:prstGeom>
          <a:noFill/>
        </p:spPr>
      </p:pic>
      <p:sp>
        <p:nvSpPr>
          <p:cNvPr id="167" name="직사각형 166"/>
          <p:cNvSpPr/>
          <p:nvPr/>
        </p:nvSpPr>
        <p:spPr>
          <a:xfrm>
            <a:off x="4660131" y="3827300"/>
            <a:ext cx="3981600" cy="4524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1330325" eaLnBrk="0" latinLnBrk="0" hangingPunct="0">
              <a:lnSpc>
                <a:spcPct val="130000"/>
              </a:lnSpc>
              <a:spcAft>
                <a:spcPts val="600"/>
              </a:spcAft>
              <a:buSzPct val="100000"/>
              <a:defRPr/>
            </a:pPr>
            <a:r>
              <a:rPr lang="en-US" altLang="ko-KR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시범조사 </a:t>
            </a:r>
            <a:r>
              <a:rPr lang="en-US" altLang="ko-KR" sz="14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(</a:t>
            </a:r>
            <a:r>
              <a:rPr lang="en-US" altLang="ko-KR" sz="1400" spc="-110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’</a:t>
            </a:r>
            <a:r>
              <a:rPr lang="en-US" altLang="ko-KR" sz="14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15. </a:t>
            </a:r>
            <a:r>
              <a:rPr lang="ko-KR" altLang="en-US" sz="14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하</a:t>
            </a:r>
            <a:r>
              <a:rPr lang="en-US" altLang="ko-KR" sz="14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)</a:t>
            </a:r>
            <a:r>
              <a:rPr lang="en-US" altLang="ko-KR" sz="12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en-US" altLang="ko-KR" sz="16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~</a:t>
            </a:r>
            <a:endParaRPr lang="ko-KR" altLang="en-US" kern="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pic>
        <p:nvPicPr>
          <p:cNvPr id="168" name="Picture 3" descr="C:\Users\MULTI-S\Desktop\이미지\8페이지\2.png"/>
          <p:cNvPicPr>
            <a:picLocks noChangeAspect="1" noChangeArrowheads="1"/>
          </p:cNvPicPr>
          <p:nvPr/>
        </p:nvPicPr>
        <p:blipFill>
          <a:blip r:embed="rId10" cstate="print"/>
          <a:srcRect l="21694" t="53968" r="67512" b="34603"/>
          <a:stretch>
            <a:fillRect/>
          </a:stretch>
        </p:blipFill>
        <p:spPr bwMode="auto">
          <a:xfrm>
            <a:off x="4594293" y="2904409"/>
            <a:ext cx="986971" cy="754952"/>
          </a:xfrm>
          <a:prstGeom prst="rect">
            <a:avLst/>
          </a:prstGeom>
          <a:noFill/>
        </p:spPr>
      </p:pic>
      <p:pic>
        <p:nvPicPr>
          <p:cNvPr id="169" name="Picture 3" descr="C:\Users\MULTI-S\Desktop\이미지\8페이지\2.png"/>
          <p:cNvPicPr>
            <a:picLocks noChangeAspect="1" noChangeArrowheads="1"/>
          </p:cNvPicPr>
          <p:nvPr/>
        </p:nvPicPr>
        <p:blipFill>
          <a:blip r:embed="rId10" cstate="print"/>
          <a:srcRect l="21694" t="53968" r="67512" b="34603"/>
          <a:stretch>
            <a:fillRect/>
          </a:stretch>
        </p:blipFill>
        <p:spPr bwMode="auto">
          <a:xfrm>
            <a:off x="5944443" y="2904409"/>
            <a:ext cx="986971" cy="754952"/>
          </a:xfrm>
          <a:prstGeom prst="rect">
            <a:avLst/>
          </a:prstGeom>
          <a:noFill/>
        </p:spPr>
      </p:pic>
      <p:sp>
        <p:nvSpPr>
          <p:cNvPr id="172" name="직사각형 171"/>
          <p:cNvSpPr/>
          <p:nvPr/>
        </p:nvSpPr>
        <p:spPr>
          <a:xfrm>
            <a:off x="4871717" y="2676249"/>
            <a:ext cx="4192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gradFill>
                  <a:gsLst>
                    <a:gs pos="100000">
                      <a:srgbClr val="4D4D4D"/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TV</a:t>
            </a:r>
            <a:endParaRPr lang="ko-KR" altLang="en-US" sz="1400" dirty="0">
              <a:gradFill>
                <a:gsLst>
                  <a:gs pos="100000">
                    <a:srgbClr val="4D4D4D"/>
                  </a:gs>
                  <a:gs pos="100000">
                    <a:prstClr val="black">
                      <a:lumMod val="75000"/>
                      <a:lumOff val="25000"/>
                    </a:prstClr>
                  </a:gs>
                </a:gsLst>
                <a:lin ang="5400000" scaled="0"/>
              </a:gradFill>
              <a:latin typeface="-윤고딕340" pitchFamily="18" charset="-127"/>
              <a:ea typeface="-윤고딕340" pitchFamily="18" charset="-127"/>
            </a:endParaRPr>
          </a:p>
        </p:txBody>
      </p:sp>
      <p:sp>
        <p:nvSpPr>
          <p:cNvPr id="173" name="직사각형 172"/>
          <p:cNvSpPr/>
          <p:nvPr/>
        </p:nvSpPr>
        <p:spPr>
          <a:xfrm>
            <a:off x="6231342" y="2676248"/>
            <a:ext cx="4192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gradFill>
                  <a:gsLst>
                    <a:gs pos="100000">
                      <a:srgbClr val="4D4D4D"/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TV</a:t>
            </a:r>
            <a:endParaRPr lang="ko-KR" altLang="en-US" sz="1400" dirty="0">
              <a:gradFill>
                <a:gsLst>
                  <a:gs pos="100000">
                    <a:srgbClr val="4D4D4D"/>
                  </a:gs>
                  <a:gs pos="100000">
                    <a:prstClr val="black">
                      <a:lumMod val="75000"/>
                      <a:lumOff val="25000"/>
                    </a:prstClr>
                  </a:gs>
                </a:gsLst>
                <a:lin ang="5400000" scaled="0"/>
              </a:gradFill>
              <a:latin typeface="-윤고딕340" pitchFamily="18" charset="-127"/>
              <a:ea typeface="-윤고딕340" pitchFamily="18" charset="-127"/>
            </a:endParaRPr>
          </a:p>
        </p:txBody>
      </p:sp>
      <p:sp>
        <p:nvSpPr>
          <p:cNvPr id="174" name="직사각형 173"/>
          <p:cNvSpPr/>
          <p:nvPr/>
        </p:nvSpPr>
        <p:spPr>
          <a:xfrm>
            <a:off x="8034132" y="2676834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gradFill>
                  <a:gsLst>
                    <a:gs pos="100000">
                      <a:srgbClr val="0070C0"/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PC</a:t>
            </a:r>
            <a:endParaRPr lang="ko-KR" altLang="en-US" sz="1400" dirty="0">
              <a:gradFill>
                <a:gsLst>
                  <a:gs pos="100000">
                    <a:srgbClr val="0070C0"/>
                  </a:gs>
                  <a:gs pos="100000">
                    <a:prstClr val="black">
                      <a:lumMod val="75000"/>
                      <a:lumOff val="25000"/>
                    </a:prstClr>
                  </a:gs>
                </a:gsLst>
                <a:lin ang="5400000" scaled="0"/>
              </a:gradFill>
              <a:latin typeface="-윤고딕340" pitchFamily="18" charset="-127"/>
              <a:ea typeface="-윤고딕340" pitchFamily="18" charset="-127"/>
            </a:endParaRPr>
          </a:p>
        </p:txBody>
      </p:sp>
      <p:pic>
        <p:nvPicPr>
          <p:cNvPr id="175" name="Picture 2" descr="E:\PNG\화살표\1304 - 복사본.png"/>
          <p:cNvPicPr preferRelativeResize="0"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257" y="2859010"/>
            <a:ext cx="548691" cy="81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그룹 175"/>
          <p:cNvGrpSpPr/>
          <p:nvPr/>
        </p:nvGrpSpPr>
        <p:grpSpPr>
          <a:xfrm>
            <a:off x="4773375" y="3660246"/>
            <a:ext cx="698986" cy="251022"/>
            <a:chOff x="3666989" y="3119966"/>
            <a:chExt cx="810480" cy="287543"/>
          </a:xfrm>
        </p:grpSpPr>
        <p:sp>
          <p:nvSpPr>
            <p:cNvPr id="177" name="모서리가 둥근 직사각형 176"/>
            <p:cNvSpPr/>
            <p:nvPr/>
          </p:nvSpPr>
          <p:spPr>
            <a:xfrm>
              <a:off x="3684213" y="3128062"/>
              <a:ext cx="764614" cy="270575"/>
            </a:xfrm>
            <a:prstGeom prst="roundRect">
              <a:avLst>
                <a:gd name="adj" fmla="val 50000"/>
              </a:avLst>
            </a:prstGeom>
            <a:solidFill>
              <a:srgbClr val="707070"/>
            </a:solidFill>
            <a:ln w="15875" cap="rnd">
              <a:noFill/>
              <a:tailEnd type="none"/>
            </a:ln>
            <a:effectLst>
              <a:innerShdw blurRad="114300">
                <a:prstClr val="black">
                  <a:alpha val="1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8" name="직사각형 177"/>
            <p:cNvSpPr/>
            <p:nvPr/>
          </p:nvSpPr>
          <p:spPr>
            <a:xfrm>
              <a:off x="3666989" y="3119966"/>
              <a:ext cx="810480" cy="287543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eaLnBrk="0" latinLnBrk="0" hangingPunct="0"/>
              <a:r>
                <a:rPr lang="ko-KR" altLang="en-US" sz="1300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실시간</a:t>
              </a:r>
              <a:endParaRPr lang="ko-KR" altLang="en-US" sz="130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endParaRPr>
            </a:p>
          </p:txBody>
        </p:sp>
      </p:grpSp>
      <p:pic>
        <p:nvPicPr>
          <p:cNvPr id="182" name="Picture 10" descr="C:\Users\MULTI-S\Desktop\이미지\25페이지\46.png"/>
          <p:cNvPicPr>
            <a:picLocks noChangeAspect="1" noChangeArrowheads="1"/>
          </p:cNvPicPr>
          <p:nvPr/>
        </p:nvPicPr>
        <p:blipFill>
          <a:blip r:embed="rId12" cstate="print"/>
          <a:srcRect l="76027" t="83022" r="15402" b="7031"/>
          <a:stretch>
            <a:fillRect/>
          </a:stretch>
        </p:blipFill>
        <p:spPr bwMode="auto">
          <a:xfrm>
            <a:off x="6879414" y="2781126"/>
            <a:ext cx="867979" cy="942168"/>
          </a:xfrm>
          <a:prstGeom prst="rect">
            <a:avLst/>
          </a:prstGeom>
          <a:noFill/>
        </p:spPr>
      </p:pic>
      <p:sp>
        <p:nvSpPr>
          <p:cNvPr id="183" name="직사각형 182"/>
          <p:cNvSpPr/>
          <p:nvPr/>
        </p:nvSpPr>
        <p:spPr>
          <a:xfrm>
            <a:off x="6937462" y="2669267"/>
            <a:ext cx="8451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 err="1">
                <a:gradFill>
                  <a:gsLst>
                    <a:gs pos="100000">
                      <a:srgbClr val="0070C0"/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스마트폰</a:t>
            </a:r>
            <a:endParaRPr lang="ko-KR" altLang="en-US" sz="1400" dirty="0">
              <a:gradFill>
                <a:gsLst>
                  <a:gs pos="100000">
                    <a:srgbClr val="0070C0"/>
                  </a:gs>
                  <a:gs pos="100000">
                    <a:prstClr val="black">
                      <a:lumMod val="75000"/>
                      <a:lumOff val="25000"/>
                    </a:prstClr>
                  </a:gs>
                </a:gsLst>
                <a:lin ang="5400000" scaled="0"/>
              </a:gradFill>
              <a:latin typeface="-윤고딕340" pitchFamily="18" charset="-127"/>
              <a:ea typeface="-윤고딕340" pitchFamily="18" charset="-127"/>
            </a:endParaRPr>
          </a:p>
        </p:txBody>
      </p:sp>
      <p:sp>
        <p:nvSpPr>
          <p:cNvPr id="147" name="모서리가 둥근 직사각형 8"/>
          <p:cNvSpPr/>
          <p:nvPr/>
        </p:nvSpPr>
        <p:spPr>
          <a:xfrm>
            <a:off x="4658583" y="1907807"/>
            <a:ext cx="4000027" cy="4682718"/>
          </a:xfrm>
          <a:prstGeom prst="roundRect">
            <a:avLst>
              <a:gd name="adj" fmla="val 0"/>
            </a:avLst>
          </a:prstGeom>
          <a:noFill/>
          <a:ln w="6350">
            <a:solidFill>
              <a:srgbClr val="248E9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>
              <a:solidFill>
                <a:srgbClr val="FFFFFF"/>
              </a:solidFill>
              <a:cs typeface="Arial" pitchFamily="34" charset="0"/>
            </a:endParaRPr>
          </a:p>
        </p:txBody>
      </p:sp>
      <p:grpSp>
        <p:nvGrpSpPr>
          <p:cNvPr id="15" name="그룹 183"/>
          <p:cNvGrpSpPr/>
          <p:nvPr/>
        </p:nvGrpSpPr>
        <p:grpSpPr>
          <a:xfrm>
            <a:off x="1493318" y="4861041"/>
            <a:ext cx="894997" cy="235116"/>
            <a:chOff x="3553351" y="3080754"/>
            <a:chExt cx="1037754" cy="369332"/>
          </a:xfrm>
        </p:grpSpPr>
        <p:sp>
          <p:nvSpPr>
            <p:cNvPr id="185" name="모서리가 둥근 직사각형 184"/>
            <p:cNvSpPr/>
            <p:nvPr/>
          </p:nvSpPr>
          <p:spPr>
            <a:xfrm>
              <a:off x="3595834" y="3116342"/>
              <a:ext cx="925184" cy="315944"/>
            </a:xfrm>
            <a:prstGeom prst="roundRect">
              <a:avLst>
                <a:gd name="adj" fmla="val 50000"/>
              </a:avLst>
            </a:prstGeom>
            <a:solidFill>
              <a:srgbClr val="558EBE"/>
            </a:solidFill>
            <a:ln w="15875" cap="rnd">
              <a:noFill/>
              <a:tailEnd type="none"/>
            </a:ln>
            <a:effectLst>
              <a:innerShdw blurRad="114300">
                <a:prstClr val="black">
                  <a:alpha val="1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88" name="직사각형 187"/>
            <p:cNvSpPr/>
            <p:nvPr/>
          </p:nvSpPr>
          <p:spPr>
            <a:xfrm>
              <a:off x="3553351" y="3080754"/>
              <a:ext cx="1037754" cy="369332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eaLnBrk="0" latinLnBrk="0" hangingPunct="0"/>
              <a:r>
                <a:rPr lang="en-US" altLang="ko-KR" sz="1300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X </a:t>
              </a:r>
              <a:r>
                <a:rPr lang="ko-KR" altLang="en-US" sz="1300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캠프</a:t>
              </a:r>
              <a:endParaRPr lang="ko-KR" altLang="en-US" sz="130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endParaRPr>
            </a:p>
          </p:txBody>
        </p:sp>
      </p:grpSp>
      <p:grpSp>
        <p:nvGrpSpPr>
          <p:cNvPr id="16" name="그룹 196"/>
          <p:cNvGrpSpPr/>
          <p:nvPr/>
        </p:nvGrpSpPr>
        <p:grpSpPr>
          <a:xfrm>
            <a:off x="3105199" y="4873400"/>
            <a:ext cx="1431937" cy="216517"/>
            <a:chOff x="3038173" y="3101911"/>
            <a:chExt cx="1252438" cy="340116"/>
          </a:xfrm>
        </p:grpSpPr>
        <p:sp>
          <p:nvSpPr>
            <p:cNvPr id="201" name="모서리가 둥근 직사각형 200"/>
            <p:cNvSpPr/>
            <p:nvPr/>
          </p:nvSpPr>
          <p:spPr>
            <a:xfrm>
              <a:off x="3189472" y="3116342"/>
              <a:ext cx="968308" cy="315944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 w="15875" cap="rnd">
              <a:noFill/>
              <a:tailEnd type="none"/>
            </a:ln>
            <a:effectLst>
              <a:innerShdw blurRad="114300">
                <a:prstClr val="black">
                  <a:alpha val="1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02" name="직사각형 201"/>
            <p:cNvSpPr/>
            <p:nvPr/>
          </p:nvSpPr>
          <p:spPr>
            <a:xfrm>
              <a:off x="3038173" y="3101911"/>
              <a:ext cx="1252438" cy="340116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eaLnBrk="0" latinLnBrk="0" hangingPunct="0"/>
              <a:r>
                <a:rPr lang="ko-KR" altLang="en-US" sz="1300" kern="0" spc="-12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이노베이션</a:t>
              </a:r>
              <a:r>
                <a:rPr lang="ko-KR" altLang="en-US" sz="1000" kern="0" spc="-12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 </a:t>
              </a:r>
              <a:r>
                <a:rPr lang="ko-KR" altLang="en-US" sz="1300" kern="0" spc="-12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센터</a:t>
              </a:r>
              <a:endParaRPr lang="ko-KR" altLang="en-US" sz="1300" kern="0" spc="-12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endParaRPr>
            </a:p>
          </p:txBody>
        </p:sp>
      </p:grpSp>
      <p:grpSp>
        <p:nvGrpSpPr>
          <p:cNvPr id="17" name="그룹 208"/>
          <p:cNvGrpSpPr/>
          <p:nvPr/>
        </p:nvGrpSpPr>
        <p:grpSpPr>
          <a:xfrm>
            <a:off x="2152208" y="5218675"/>
            <a:ext cx="636348" cy="370839"/>
            <a:chOff x="7828576" y="4668564"/>
            <a:chExt cx="636348" cy="385895"/>
          </a:xfrm>
        </p:grpSpPr>
        <p:sp>
          <p:nvSpPr>
            <p:cNvPr id="210" name="직사각형 209"/>
            <p:cNvSpPr/>
            <p:nvPr/>
          </p:nvSpPr>
          <p:spPr>
            <a:xfrm>
              <a:off x="7828576" y="4770555"/>
              <a:ext cx="636348" cy="22485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ko-KR" altLang="en-US" sz="950" dirty="0" err="1" smtClean="0">
                  <a:gradFill>
                    <a:gsLst>
                      <a:gs pos="99000">
                        <a:srgbClr val="0070C0"/>
                      </a:gs>
                      <a:gs pos="100000">
                        <a:prstClr val="black">
                          <a:lumMod val="85000"/>
                          <a:lumOff val="15000"/>
                        </a:prst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</a:rPr>
                <a:t>지상파</a:t>
              </a:r>
              <a:endParaRPr lang="ko-KR" altLang="en-US" sz="950" dirty="0">
                <a:gradFill>
                  <a:gsLst>
                    <a:gs pos="99000">
                      <a:srgbClr val="0070C0"/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</a:endParaRPr>
            </a:p>
          </p:txBody>
        </p:sp>
        <p:sp>
          <p:nvSpPr>
            <p:cNvPr id="211" name="타원 210"/>
            <p:cNvSpPr/>
            <p:nvPr/>
          </p:nvSpPr>
          <p:spPr>
            <a:xfrm flipV="1">
              <a:off x="7959942" y="4668564"/>
              <a:ext cx="368479" cy="385895"/>
            </a:xfrm>
            <a:prstGeom prst="ellipse">
              <a:avLst/>
            </a:prstGeom>
            <a:noFill/>
            <a:ln w="19050" cap="rnd">
              <a:solidFill>
                <a:srgbClr val="0070C0"/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070C0"/>
                </a:solidFill>
              </a:endParaRPr>
            </a:p>
          </p:txBody>
        </p:sp>
      </p:grpSp>
      <p:grpSp>
        <p:nvGrpSpPr>
          <p:cNvPr id="18" name="그룹 211"/>
          <p:cNvGrpSpPr/>
          <p:nvPr/>
        </p:nvGrpSpPr>
        <p:grpSpPr>
          <a:xfrm>
            <a:off x="2549842" y="5219031"/>
            <a:ext cx="636348" cy="370800"/>
            <a:chOff x="8080463" y="5085992"/>
            <a:chExt cx="636348" cy="370800"/>
          </a:xfrm>
        </p:grpSpPr>
        <p:sp>
          <p:nvSpPr>
            <p:cNvPr id="213" name="직사각형 212"/>
            <p:cNvSpPr/>
            <p:nvPr/>
          </p:nvSpPr>
          <p:spPr>
            <a:xfrm>
              <a:off x="8080463" y="5181317"/>
              <a:ext cx="636348" cy="216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ko-KR" sz="950" dirty="0">
                  <a:gradFill>
                    <a:gsLst>
                      <a:gs pos="99000">
                        <a:srgbClr val="0070C0"/>
                      </a:gs>
                      <a:gs pos="100000">
                        <a:prstClr val="black">
                          <a:lumMod val="85000"/>
                          <a:lumOff val="15000"/>
                        </a:prst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</a:rPr>
                <a:t>IPTV</a:t>
              </a:r>
              <a:endParaRPr lang="ko-KR" altLang="en-US" sz="950" dirty="0">
                <a:gradFill>
                  <a:gsLst>
                    <a:gs pos="99000">
                      <a:srgbClr val="0070C0"/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</a:endParaRPr>
            </a:p>
          </p:txBody>
        </p:sp>
        <p:sp>
          <p:nvSpPr>
            <p:cNvPr id="214" name="타원 213"/>
            <p:cNvSpPr/>
            <p:nvPr/>
          </p:nvSpPr>
          <p:spPr>
            <a:xfrm flipV="1">
              <a:off x="8198800" y="5085992"/>
              <a:ext cx="368479" cy="370800"/>
            </a:xfrm>
            <a:prstGeom prst="ellipse">
              <a:avLst/>
            </a:prstGeom>
            <a:noFill/>
            <a:ln w="19050" cap="rnd">
              <a:solidFill>
                <a:srgbClr val="0070C0"/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070C0"/>
                </a:solidFill>
              </a:endParaRPr>
            </a:p>
          </p:txBody>
        </p:sp>
      </p:grpSp>
      <p:grpSp>
        <p:nvGrpSpPr>
          <p:cNvPr id="19" name="그룹 214"/>
          <p:cNvGrpSpPr/>
          <p:nvPr/>
        </p:nvGrpSpPr>
        <p:grpSpPr>
          <a:xfrm>
            <a:off x="2562656" y="5594249"/>
            <a:ext cx="578498" cy="376906"/>
            <a:chOff x="7832796" y="5858844"/>
            <a:chExt cx="578498" cy="414597"/>
          </a:xfrm>
        </p:grpSpPr>
        <p:sp>
          <p:nvSpPr>
            <p:cNvPr id="216" name="직사각형 215"/>
            <p:cNvSpPr/>
            <p:nvPr/>
          </p:nvSpPr>
          <p:spPr>
            <a:xfrm>
              <a:off x="7832796" y="5914573"/>
              <a:ext cx="578498" cy="3588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ko-KR" altLang="en-US" sz="950" dirty="0" smtClean="0">
                  <a:gradFill>
                    <a:gsLst>
                      <a:gs pos="99000">
                        <a:srgbClr val="0070C0"/>
                      </a:gs>
                      <a:gs pos="100000">
                        <a:prstClr val="black">
                          <a:lumMod val="85000"/>
                          <a:lumOff val="15000"/>
                        </a:prst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</a:rPr>
                <a:t>스마트</a:t>
              </a:r>
              <a:r>
                <a:rPr lang="en-US" altLang="ko-KR" sz="950" dirty="0" smtClean="0">
                  <a:gradFill>
                    <a:gsLst>
                      <a:gs pos="99000">
                        <a:srgbClr val="0070C0"/>
                      </a:gs>
                      <a:gs pos="100000">
                        <a:prstClr val="black">
                          <a:lumMod val="85000"/>
                          <a:lumOff val="15000"/>
                        </a:prst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</a:rPr>
                <a:t/>
              </a:r>
              <a:br>
                <a:rPr lang="en-US" altLang="ko-KR" sz="950" dirty="0" smtClean="0">
                  <a:gradFill>
                    <a:gsLst>
                      <a:gs pos="99000">
                        <a:srgbClr val="0070C0"/>
                      </a:gs>
                      <a:gs pos="100000">
                        <a:prstClr val="black">
                          <a:lumMod val="85000"/>
                          <a:lumOff val="15000"/>
                        </a:prst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</a:rPr>
              </a:br>
              <a:r>
                <a:rPr lang="en-US" altLang="ko-KR" sz="950" dirty="0" smtClean="0">
                  <a:gradFill>
                    <a:gsLst>
                      <a:gs pos="99000">
                        <a:srgbClr val="0070C0"/>
                      </a:gs>
                      <a:gs pos="100000">
                        <a:prstClr val="black">
                          <a:lumMod val="85000"/>
                          <a:lumOff val="15000"/>
                        </a:prst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</a:rPr>
                <a:t>TV</a:t>
              </a:r>
              <a:endParaRPr lang="ko-KR" altLang="en-US" sz="950" dirty="0">
                <a:gradFill>
                  <a:gsLst>
                    <a:gs pos="99000">
                      <a:srgbClr val="0070C0"/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</a:endParaRPr>
            </a:p>
          </p:txBody>
        </p:sp>
        <p:sp>
          <p:nvSpPr>
            <p:cNvPr id="217" name="타원 216"/>
            <p:cNvSpPr/>
            <p:nvPr/>
          </p:nvSpPr>
          <p:spPr>
            <a:xfrm flipV="1">
              <a:off x="7937062" y="5858844"/>
              <a:ext cx="368479" cy="407880"/>
            </a:xfrm>
            <a:prstGeom prst="ellipse">
              <a:avLst/>
            </a:prstGeom>
            <a:noFill/>
            <a:ln w="19050" cap="rnd">
              <a:solidFill>
                <a:srgbClr val="0070C0"/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070C0"/>
                </a:solidFill>
              </a:endParaRPr>
            </a:p>
          </p:txBody>
        </p:sp>
      </p:grpSp>
      <p:grpSp>
        <p:nvGrpSpPr>
          <p:cNvPr id="20" name="그룹 217"/>
          <p:cNvGrpSpPr/>
          <p:nvPr/>
        </p:nvGrpSpPr>
        <p:grpSpPr>
          <a:xfrm>
            <a:off x="3323465" y="5139260"/>
            <a:ext cx="1074394" cy="891891"/>
            <a:chOff x="1528371" y="4163010"/>
            <a:chExt cx="1673361" cy="1386069"/>
          </a:xfrm>
        </p:grpSpPr>
        <p:sp>
          <p:nvSpPr>
            <p:cNvPr id="219" name="타원 218"/>
            <p:cNvSpPr/>
            <p:nvPr/>
          </p:nvSpPr>
          <p:spPr bwMode="auto">
            <a:xfrm>
              <a:off x="1660149" y="4163010"/>
              <a:ext cx="1384550" cy="1386069"/>
            </a:xfrm>
            <a:prstGeom prst="ellipse">
              <a:avLst/>
            </a:prstGeom>
            <a:solidFill>
              <a:schemeClr val="bg1"/>
            </a:solidFill>
            <a:ln w="60325"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20" name="직사각형 219"/>
            <p:cNvSpPr/>
            <p:nvPr/>
          </p:nvSpPr>
          <p:spPr bwMode="auto">
            <a:xfrm>
              <a:off x="1528371" y="4512664"/>
              <a:ext cx="1673361" cy="765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ko-KR" altLang="en-US" sz="1300" dirty="0">
                  <a:gradFill>
                    <a:gsLst>
                      <a:gs pos="100000">
                        <a:srgbClr val="006666"/>
                      </a:gs>
                      <a:gs pos="100000">
                        <a:prstClr val="black">
                          <a:lumMod val="75000"/>
                          <a:lumOff val="25000"/>
                        </a:prst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신규서비스</a:t>
              </a:r>
              <a:r>
                <a:rPr lang="en-US" altLang="ko-KR" sz="1300" dirty="0">
                  <a:gradFill>
                    <a:gsLst>
                      <a:gs pos="100000">
                        <a:srgbClr val="006666"/>
                      </a:gs>
                      <a:gs pos="100000">
                        <a:prstClr val="black">
                          <a:lumMod val="75000"/>
                          <a:lumOff val="25000"/>
                        </a:prst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/>
              </a:r>
              <a:br>
                <a:rPr lang="en-US" altLang="ko-KR" sz="1300" dirty="0">
                  <a:gradFill>
                    <a:gsLst>
                      <a:gs pos="100000">
                        <a:srgbClr val="006666"/>
                      </a:gs>
                      <a:gs pos="100000">
                        <a:prstClr val="black">
                          <a:lumMod val="75000"/>
                          <a:lumOff val="25000"/>
                        </a:prst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</a:br>
              <a:r>
                <a:rPr lang="ko-KR" altLang="en-US" sz="1300" dirty="0">
                  <a:gradFill>
                    <a:gsLst>
                      <a:gs pos="100000">
                        <a:srgbClr val="006666"/>
                      </a:gs>
                      <a:gs pos="100000">
                        <a:prstClr val="black">
                          <a:lumMod val="75000"/>
                          <a:lumOff val="25000"/>
                        </a:prst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상용화</a:t>
              </a:r>
            </a:p>
          </p:txBody>
        </p:sp>
      </p:grpSp>
      <p:grpSp>
        <p:nvGrpSpPr>
          <p:cNvPr id="21" name="그룹 221"/>
          <p:cNvGrpSpPr/>
          <p:nvPr/>
        </p:nvGrpSpPr>
        <p:grpSpPr>
          <a:xfrm>
            <a:off x="645621" y="5038242"/>
            <a:ext cx="525907" cy="370800"/>
            <a:chOff x="4465669" y="4995273"/>
            <a:chExt cx="525907" cy="370800"/>
          </a:xfrm>
        </p:grpSpPr>
        <p:sp>
          <p:nvSpPr>
            <p:cNvPr id="223" name="타원 222"/>
            <p:cNvSpPr/>
            <p:nvPr/>
          </p:nvSpPr>
          <p:spPr>
            <a:xfrm rot="10800000" flipV="1">
              <a:off x="4553924" y="4995273"/>
              <a:ext cx="370800" cy="370800"/>
            </a:xfrm>
            <a:prstGeom prst="ellipse">
              <a:avLst/>
            </a:prstGeom>
            <a:solidFill>
              <a:schemeClr val="bg1"/>
            </a:solidFill>
            <a:ln w="19050" cap="rnd">
              <a:solidFill>
                <a:srgbClr val="0070C0"/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b="1" spc="-150" dirty="0">
                <a:gradFill>
                  <a:gsLst>
                    <a:gs pos="99000">
                      <a:srgbClr val="0070C0"/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224" name="직사각형 223"/>
            <p:cNvSpPr/>
            <p:nvPr/>
          </p:nvSpPr>
          <p:spPr>
            <a:xfrm>
              <a:off x="4465669" y="5062302"/>
              <a:ext cx="52590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950" spc="-150" dirty="0" smtClean="0">
                  <a:gradFill>
                    <a:gsLst>
                      <a:gs pos="99000">
                        <a:srgbClr val="0070C0"/>
                      </a:gs>
                      <a:gs pos="100000">
                        <a:prstClr val="black">
                          <a:lumMod val="85000"/>
                          <a:lumOff val="15000"/>
                        </a:prst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</a:rPr>
                <a:t>일반인</a:t>
              </a:r>
              <a:endParaRPr lang="ko-KR" altLang="en-US" sz="950" spc="-150" dirty="0">
                <a:gradFill>
                  <a:gsLst>
                    <a:gs pos="99000">
                      <a:srgbClr val="0070C0"/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</a:endParaRPr>
            </a:p>
          </p:txBody>
        </p:sp>
      </p:grpSp>
      <p:grpSp>
        <p:nvGrpSpPr>
          <p:cNvPr id="22" name="그룹 224"/>
          <p:cNvGrpSpPr/>
          <p:nvPr/>
        </p:nvGrpSpPr>
        <p:grpSpPr>
          <a:xfrm>
            <a:off x="488608" y="5391656"/>
            <a:ext cx="525907" cy="384721"/>
            <a:chOff x="4458845" y="5006531"/>
            <a:chExt cx="525907" cy="384721"/>
          </a:xfrm>
        </p:grpSpPr>
        <p:sp>
          <p:nvSpPr>
            <p:cNvPr id="226" name="타원 225"/>
            <p:cNvSpPr/>
            <p:nvPr/>
          </p:nvSpPr>
          <p:spPr>
            <a:xfrm rot="10800000" flipV="1">
              <a:off x="4546609" y="5006581"/>
              <a:ext cx="370800" cy="370800"/>
            </a:xfrm>
            <a:prstGeom prst="ellipse">
              <a:avLst/>
            </a:prstGeom>
            <a:solidFill>
              <a:schemeClr val="bg1"/>
            </a:solidFill>
            <a:ln w="19050" cap="rnd">
              <a:solidFill>
                <a:srgbClr val="0070C0"/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b="1" spc="-150" dirty="0">
                <a:gradFill>
                  <a:gsLst>
                    <a:gs pos="99000">
                      <a:srgbClr val="0070C0"/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227" name="직사각형 226"/>
            <p:cNvSpPr/>
            <p:nvPr/>
          </p:nvSpPr>
          <p:spPr>
            <a:xfrm>
              <a:off x="4458845" y="5006531"/>
              <a:ext cx="525907" cy="3847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950" spc="-150" dirty="0" smtClean="0">
                  <a:gradFill>
                    <a:gsLst>
                      <a:gs pos="99000">
                        <a:srgbClr val="0070C0"/>
                      </a:gs>
                      <a:gs pos="100000">
                        <a:prstClr val="black">
                          <a:lumMod val="85000"/>
                          <a:lumOff val="15000"/>
                        </a:prst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</a:rPr>
                <a:t>중소</a:t>
              </a:r>
              <a:endParaRPr lang="en-US" altLang="ko-KR" sz="950" spc="-150" dirty="0" smtClean="0">
                <a:gradFill>
                  <a:gsLst>
                    <a:gs pos="99000">
                      <a:srgbClr val="0070C0"/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</a:endParaRPr>
            </a:p>
            <a:p>
              <a:pPr algn="ctr"/>
              <a:r>
                <a:rPr lang="ko-KR" altLang="en-US" sz="950" spc="-150" dirty="0" smtClean="0">
                  <a:gradFill>
                    <a:gsLst>
                      <a:gs pos="99000">
                        <a:srgbClr val="0070C0"/>
                      </a:gs>
                      <a:gs pos="100000">
                        <a:prstClr val="black">
                          <a:lumMod val="85000"/>
                          <a:lumOff val="15000"/>
                        </a:prst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</a:rPr>
                <a:t>기</a:t>
              </a:r>
              <a:r>
                <a:rPr lang="ko-KR" altLang="en-US" sz="950" spc="-150" dirty="0">
                  <a:gradFill>
                    <a:gsLst>
                      <a:gs pos="99000">
                        <a:srgbClr val="0070C0"/>
                      </a:gs>
                      <a:gs pos="100000">
                        <a:prstClr val="black">
                          <a:lumMod val="85000"/>
                          <a:lumOff val="15000"/>
                        </a:prst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</a:rPr>
                <a:t>업</a:t>
              </a:r>
            </a:p>
          </p:txBody>
        </p:sp>
      </p:grpSp>
      <p:grpSp>
        <p:nvGrpSpPr>
          <p:cNvPr id="23" name="그룹 227"/>
          <p:cNvGrpSpPr/>
          <p:nvPr/>
        </p:nvGrpSpPr>
        <p:grpSpPr>
          <a:xfrm>
            <a:off x="640080" y="5755989"/>
            <a:ext cx="525907" cy="384721"/>
            <a:chOff x="4458845" y="4999216"/>
            <a:chExt cx="525907" cy="384721"/>
          </a:xfrm>
        </p:grpSpPr>
        <p:sp>
          <p:nvSpPr>
            <p:cNvPr id="229" name="타원 228"/>
            <p:cNvSpPr/>
            <p:nvPr/>
          </p:nvSpPr>
          <p:spPr>
            <a:xfrm rot="10800000" flipV="1">
              <a:off x="4546609" y="4999266"/>
              <a:ext cx="370800" cy="370800"/>
            </a:xfrm>
            <a:prstGeom prst="ellipse">
              <a:avLst/>
            </a:prstGeom>
            <a:solidFill>
              <a:schemeClr val="bg1"/>
            </a:solidFill>
            <a:ln w="19050" cap="rnd">
              <a:solidFill>
                <a:srgbClr val="0070C0"/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b="1" spc="-150" dirty="0">
                <a:gradFill>
                  <a:gsLst>
                    <a:gs pos="99000">
                      <a:srgbClr val="0070C0"/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230" name="직사각형 229"/>
            <p:cNvSpPr/>
            <p:nvPr/>
          </p:nvSpPr>
          <p:spPr>
            <a:xfrm>
              <a:off x="4458845" y="4999216"/>
              <a:ext cx="525907" cy="3847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950" spc="-150" dirty="0" smtClean="0">
                  <a:gradFill>
                    <a:gsLst>
                      <a:gs pos="99000">
                        <a:srgbClr val="0070C0"/>
                      </a:gs>
                      <a:gs pos="100000">
                        <a:prstClr val="black">
                          <a:lumMod val="85000"/>
                          <a:lumOff val="15000"/>
                        </a:prst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</a:rPr>
                <a:t>신진</a:t>
              </a:r>
              <a:r>
                <a:rPr lang="en-US" altLang="ko-KR" sz="950" spc="-150" dirty="0" smtClean="0">
                  <a:gradFill>
                    <a:gsLst>
                      <a:gs pos="99000">
                        <a:srgbClr val="0070C0"/>
                      </a:gs>
                      <a:gs pos="100000">
                        <a:prstClr val="black">
                          <a:lumMod val="85000"/>
                          <a:lumOff val="15000"/>
                        </a:prst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</a:rPr>
                <a:t/>
              </a:r>
              <a:br>
                <a:rPr lang="en-US" altLang="ko-KR" sz="950" spc="-150" dirty="0" smtClean="0">
                  <a:gradFill>
                    <a:gsLst>
                      <a:gs pos="99000">
                        <a:srgbClr val="0070C0"/>
                      </a:gs>
                      <a:gs pos="100000">
                        <a:prstClr val="black">
                          <a:lumMod val="85000"/>
                          <a:lumOff val="15000"/>
                        </a:prst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</a:rPr>
              </a:br>
              <a:r>
                <a:rPr lang="ko-KR" altLang="en-US" sz="950" spc="-150" dirty="0" smtClean="0">
                  <a:gradFill>
                    <a:gsLst>
                      <a:gs pos="99000">
                        <a:srgbClr val="0070C0"/>
                      </a:gs>
                      <a:gs pos="100000">
                        <a:prstClr val="black">
                          <a:lumMod val="85000"/>
                          <a:lumOff val="15000"/>
                        </a:prst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</a:rPr>
                <a:t>벤</a:t>
              </a:r>
              <a:r>
                <a:rPr lang="ko-KR" altLang="en-US" sz="950" spc="-150" dirty="0">
                  <a:gradFill>
                    <a:gsLst>
                      <a:gs pos="99000">
                        <a:srgbClr val="0070C0"/>
                      </a:gs>
                      <a:gs pos="100000">
                        <a:prstClr val="black">
                          <a:lumMod val="85000"/>
                          <a:lumOff val="15000"/>
                        </a:prst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</a:rPr>
                <a:t>처</a:t>
              </a:r>
            </a:p>
          </p:txBody>
        </p:sp>
      </p:grpSp>
      <p:cxnSp>
        <p:nvCxnSpPr>
          <p:cNvPr id="231" name="직선 연결선 230"/>
          <p:cNvCxnSpPr/>
          <p:nvPr/>
        </p:nvCxnSpPr>
        <p:spPr>
          <a:xfrm>
            <a:off x="939732" y="5582466"/>
            <a:ext cx="18000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직선 연결선 231"/>
          <p:cNvCxnSpPr/>
          <p:nvPr/>
        </p:nvCxnSpPr>
        <p:spPr>
          <a:xfrm rot="1800000">
            <a:off x="1066562" y="5367962"/>
            <a:ext cx="10800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직선 연결선 232"/>
          <p:cNvCxnSpPr/>
          <p:nvPr/>
        </p:nvCxnSpPr>
        <p:spPr>
          <a:xfrm rot="19800000">
            <a:off x="1070978" y="5845506"/>
            <a:ext cx="10800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그룹 233"/>
          <p:cNvGrpSpPr/>
          <p:nvPr/>
        </p:nvGrpSpPr>
        <p:grpSpPr>
          <a:xfrm>
            <a:off x="2276373" y="5605672"/>
            <a:ext cx="386927" cy="370800"/>
            <a:chOff x="8201593" y="5550880"/>
            <a:chExt cx="386927" cy="370800"/>
          </a:xfrm>
        </p:grpSpPr>
        <p:sp>
          <p:nvSpPr>
            <p:cNvPr id="235" name="직사각형 234"/>
            <p:cNvSpPr/>
            <p:nvPr/>
          </p:nvSpPr>
          <p:spPr>
            <a:xfrm>
              <a:off x="8201593" y="5645246"/>
              <a:ext cx="386927" cy="216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ko-KR" sz="950" dirty="0">
                  <a:gradFill>
                    <a:gsLst>
                      <a:gs pos="99000">
                        <a:srgbClr val="0070C0"/>
                      </a:gs>
                      <a:gs pos="100000">
                        <a:prstClr val="black">
                          <a:lumMod val="85000"/>
                          <a:lumOff val="15000"/>
                        </a:prst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</a:rPr>
                <a:t>SO</a:t>
              </a:r>
              <a:endParaRPr lang="ko-KR" altLang="en-US" sz="950" dirty="0">
                <a:gradFill>
                  <a:gsLst>
                    <a:gs pos="99000">
                      <a:srgbClr val="0070C0"/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</a:endParaRPr>
            </a:p>
          </p:txBody>
        </p:sp>
        <p:sp>
          <p:nvSpPr>
            <p:cNvPr id="236" name="타원 235"/>
            <p:cNvSpPr/>
            <p:nvPr/>
          </p:nvSpPr>
          <p:spPr>
            <a:xfrm flipV="1">
              <a:off x="8210542" y="5550880"/>
              <a:ext cx="368479" cy="370800"/>
            </a:xfrm>
            <a:prstGeom prst="ellipse">
              <a:avLst/>
            </a:prstGeom>
            <a:noFill/>
            <a:ln w="19050" cap="rnd">
              <a:solidFill>
                <a:srgbClr val="0070C0"/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070C0"/>
                </a:solidFill>
              </a:endParaRPr>
            </a:p>
          </p:txBody>
        </p:sp>
      </p:grpSp>
      <p:grpSp>
        <p:nvGrpSpPr>
          <p:cNvPr id="25" name="그룹 236"/>
          <p:cNvGrpSpPr/>
          <p:nvPr/>
        </p:nvGrpSpPr>
        <p:grpSpPr>
          <a:xfrm>
            <a:off x="2080816" y="5509556"/>
            <a:ext cx="203631" cy="191481"/>
            <a:chOff x="7199231" y="4078394"/>
            <a:chExt cx="397105" cy="430726"/>
          </a:xfrm>
          <a:solidFill>
            <a:srgbClr val="078D34"/>
          </a:solidFill>
        </p:grpSpPr>
        <p:sp>
          <p:nvSpPr>
            <p:cNvPr id="238" name="Shape 267"/>
            <p:cNvSpPr/>
            <p:nvPr/>
          </p:nvSpPr>
          <p:spPr>
            <a:xfrm>
              <a:off x="7350709" y="4078394"/>
              <a:ext cx="94149" cy="430726"/>
            </a:xfrm>
            <a:prstGeom prst="rect">
              <a:avLst/>
            </a:prstGeom>
            <a:solidFill>
              <a:srgbClr val="0070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800" dirty="0">
                <a:solidFill>
                  <a:prstClr val="black">
                    <a:lumMod val="50000"/>
                    <a:lumOff val="50000"/>
                  </a:prstClr>
                </a:solidFill>
                <a:latin typeface="[Yoon] 윤고딕 140_OTF"/>
                <a:ea typeface="[Yoon] 윤고딕 140_OTF"/>
                <a:cs typeface="[Yoon] 윤고딕 140_OTF"/>
              </a:endParaRPr>
            </a:p>
          </p:txBody>
        </p:sp>
        <p:sp>
          <p:nvSpPr>
            <p:cNvPr id="239" name="Shape 268"/>
            <p:cNvSpPr/>
            <p:nvPr/>
          </p:nvSpPr>
          <p:spPr>
            <a:xfrm>
              <a:off x="7199231" y="4242069"/>
              <a:ext cx="397105" cy="103375"/>
            </a:xfrm>
            <a:prstGeom prst="rect">
              <a:avLst/>
            </a:prstGeom>
            <a:solidFill>
              <a:srgbClr val="0070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800" dirty="0">
                <a:solidFill>
                  <a:prstClr val="black">
                    <a:lumMod val="50000"/>
                    <a:lumOff val="50000"/>
                  </a:prstClr>
                </a:solidFill>
                <a:latin typeface="[Yoon] 윤고딕 140_OTF"/>
                <a:ea typeface="[Yoon] 윤고딕 140_OTF"/>
                <a:cs typeface="[Yoon] 윤고딕 140_OTF"/>
              </a:endParaRPr>
            </a:p>
          </p:txBody>
        </p:sp>
      </p:grpSp>
      <p:sp>
        <p:nvSpPr>
          <p:cNvPr id="240" name="아래쪽 화살표 239"/>
          <p:cNvSpPr/>
          <p:nvPr/>
        </p:nvSpPr>
        <p:spPr>
          <a:xfrm rot="5400000" flipV="1">
            <a:off x="3148650" y="5485798"/>
            <a:ext cx="191638" cy="260557"/>
          </a:xfrm>
          <a:prstGeom prst="downArrow">
            <a:avLst>
              <a:gd name="adj1" fmla="val 50000"/>
              <a:gd name="adj2" fmla="val 60738"/>
            </a:avLst>
          </a:prstGeom>
          <a:solidFill>
            <a:srgbClr val="248E9C"/>
          </a:solidFill>
          <a:ln w="1587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41" name="모서리가 둥근 직사각형 240"/>
          <p:cNvSpPr/>
          <p:nvPr/>
        </p:nvSpPr>
        <p:spPr>
          <a:xfrm>
            <a:off x="546662" y="4840641"/>
            <a:ext cx="2523909" cy="1330124"/>
          </a:xfrm>
          <a:prstGeom prst="roundRect">
            <a:avLst/>
          </a:prstGeom>
          <a:noFill/>
          <a:ln w="19050" cap="rnd">
            <a:solidFill>
              <a:srgbClr val="0070C0"/>
            </a:solidFill>
            <a:prstDash val="sysDash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prstClr val="white"/>
                </a:solidFill>
              </a:rPr>
              <a:t>`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242" name="직사각형 241"/>
          <p:cNvSpPr/>
          <p:nvPr/>
        </p:nvSpPr>
        <p:spPr>
          <a:xfrm>
            <a:off x="443641" y="6086053"/>
            <a:ext cx="3981600" cy="4524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defTabSz="1330325" eaLnBrk="0" latinLnBrk="0" hangingPunct="0">
              <a:lnSpc>
                <a:spcPct val="130000"/>
              </a:lnSpc>
              <a:spcAft>
                <a:spcPts val="600"/>
              </a:spcAft>
              <a:buSzPct val="100000"/>
              <a:defRPr/>
            </a:pPr>
            <a:r>
              <a:rPr lang="en-US" altLang="ko-KR" kern="0" dirty="0" smtClean="0">
                <a:solidFill>
                  <a:schemeClr val="accent3">
                    <a:lumMod val="50000"/>
                  </a:schemeClr>
                </a:solidFill>
                <a:latin typeface="-윤고딕350" panose="02030504000101010101" pitchFamily="18" charset="-127"/>
                <a:ea typeface="-윤고딕350" panose="02030504000101010101" pitchFamily="18" charset="-127"/>
              </a:rPr>
              <a:t>     </a:t>
            </a:r>
            <a:r>
              <a:rPr lang="ko-KR" altLang="en-US" dirty="0">
                <a:gradFill>
                  <a:gsLst>
                    <a:gs pos="100000">
                      <a:srgbClr val="029EA2"/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21594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창조경제</a:t>
            </a:r>
            <a:r>
              <a:rPr kumimoji="1" lang="ko-KR" altLang="en-US" kern="0" dirty="0">
                <a:gradFill>
                  <a:gsLst>
                    <a:gs pos="100000">
                      <a:srgbClr val="00A7E2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 </a:t>
            </a:r>
            <a:r>
              <a:rPr lang="ko-KR" altLang="en-US" dirty="0">
                <a:gradFill>
                  <a:gsLst>
                    <a:gs pos="100000">
                      <a:srgbClr val="029EA2"/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21594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혁신센터 연계</a:t>
            </a:r>
          </a:p>
        </p:txBody>
      </p:sp>
      <p:pic>
        <p:nvPicPr>
          <p:cNvPr id="243" name="그림 242" descr="03.png"/>
          <p:cNvPicPr>
            <a:picLocks noChangeAspect="1"/>
          </p:cNvPicPr>
          <p:nvPr/>
        </p:nvPicPr>
        <p:blipFill rotWithShape="1"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 t="19959"/>
          <a:stretch/>
        </p:blipFill>
        <p:spPr>
          <a:xfrm>
            <a:off x="651070" y="6170765"/>
            <a:ext cx="237412" cy="267547"/>
          </a:xfrm>
          <a:prstGeom prst="rect">
            <a:avLst/>
          </a:prstGeom>
        </p:spPr>
      </p:pic>
      <p:grpSp>
        <p:nvGrpSpPr>
          <p:cNvPr id="26" name="그룹 105"/>
          <p:cNvGrpSpPr/>
          <p:nvPr/>
        </p:nvGrpSpPr>
        <p:grpSpPr>
          <a:xfrm>
            <a:off x="4658556" y="1719982"/>
            <a:ext cx="4005787" cy="426159"/>
            <a:chOff x="4547113" y="1674340"/>
            <a:chExt cx="4014674" cy="354747"/>
          </a:xfrm>
        </p:grpSpPr>
        <p:sp>
          <p:nvSpPr>
            <p:cNvPr id="159" name="AutoShape 55"/>
            <p:cNvSpPr>
              <a:spLocks noChangeArrowheads="1"/>
            </p:cNvSpPr>
            <p:nvPr/>
          </p:nvSpPr>
          <p:spPr bwMode="auto">
            <a:xfrm>
              <a:off x="4547113" y="1674340"/>
              <a:ext cx="4014674" cy="354747"/>
            </a:xfrm>
            <a:prstGeom prst="roundRect">
              <a:avLst>
                <a:gd name="adj" fmla="val 0"/>
              </a:avLst>
            </a:prstGeom>
            <a:solidFill>
              <a:srgbClr val="248E9C"/>
            </a:solidFill>
            <a:ln w="31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60" name="자유형 159"/>
            <p:cNvSpPr/>
            <p:nvPr/>
          </p:nvSpPr>
          <p:spPr>
            <a:xfrm>
              <a:off x="4547113" y="1682496"/>
              <a:ext cx="922421" cy="346220"/>
            </a:xfrm>
            <a:custGeom>
              <a:avLst/>
              <a:gdLst>
                <a:gd name="connsiteX0" fmla="*/ 0 w 922421"/>
                <a:gd name="connsiteY0" fmla="*/ 409074 h 409074"/>
                <a:gd name="connsiteX1" fmla="*/ 922421 w 922421"/>
                <a:gd name="connsiteY1" fmla="*/ 0 h 409074"/>
                <a:gd name="connsiteX2" fmla="*/ 0 w 922421"/>
                <a:gd name="connsiteY2" fmla="*/ 0 h 409074"/>
                <a:gd name="connsiteX3" fmla="*/ 0 w 922421"/>
                <a:gd name="connsiteY3" fmla="*/ 409074 h 40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421" h="409074">
                  <a:moveTo>
                    <a:pt x="0" y="409074"/>
                  </a:moveTo>
                  <a:lnTo>
                    <a:pt x="922421" y="0"/>
                  </a:lnTo>
                  <a:lnTo>
                    <a:pt x="0" y="0"/>
                  </a:lnTo>
                  <a:lnTo>
                    <a:pt x="0" y="409074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10000"/>
                  </a:schemeClr>
                </a:gs>
                <a:gs pos="0">
                  <a:schemeClr val="bg1">
                    <a:alpha val="27000"/>
                  </a:schemeClr>
                </a:gs>
              </a:gsLst>
              <a:lin ang="9000000" scaled="0"/>
            </a:gra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62" name="제목 114"/>
          <p:cNvSpPr txBox="1">
            <a:spLocks/>
          </p:cNvSpPr>
          <p:nvPr/>
        </p:nvSpPr>
        <p:spPr>
          <a:xfrm>
            <a:off x="4794072" y="1806567"/>
            <a:ext cx="3779669" cy="267963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eaLnBrk="0" latinLnBrk="0" hangingPunct="0">
              <a:defRPr/>
            </a:pPr>
            <a:r>
              <a:rPr lang="ko-KR" altLang="en-US" sz="2200" kern="0" spc="-9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제도 개선</a:t>
            </a:r>
            <a:endParaRPr lang="ko-KR" altLang="en-US" sz="2200" kern="0" spc="-9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40" panose="02030504000101010101" pitchFamily="18" charset="-127"/>
              <a:ea typeface="-윤고딕340" panose="02030504000101010101" pitchFamily="18" charset="-127"/>
              <a:cs typeface="Arial" pitchFamily="34" charset="0"/>
            </a:endParaRPr>
          </a:p>
        </p:txBody>
      </p:sp>
      <p:grpSp>
        <p:nvGrpSpPr>
          <p:cNvPr id="27" name="그룹 178"/>
          <p:cNvGrpSpPr/>
          <p:nvPr/>
        </p:nvGrpSpPr>
        <p:grpSpPr>
          <a:xfrm>
            <a:off x="6223438" y="3664887"/>
            <a:ext cx="2196560" cy="251757"/>
            <a:chOff x="3059130" y="3132496"/>
            <a:chExt cx="1222028" cy="319459"/>
          </a:xfrm>
        </p:grpSpPr>
        <p:sp>
          <p:nvSpPr>
            <p:cNvPr id="180" name="모서리가 둥근 직사각형 179"/>
            <p:cNvSpPr/>
            <p:nvPr/>
          </p:nvSpPr>
          <p:spPr>
            <a:xfrm>
              <a:off x="3059130" y="3137993"/>
              <a:ext cx="1219228" cy="301235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60000"/>
                <a:lumOff val="40000"/>
              </a:schemeClr>
            </a:solidFill>
            <a:ln w="15875" cap="rnd">
              <a:noFill/>
              <a:tailEnd type="none"/>
            </a:ln>
            <a:effectLst>
              <a:innerShdw blurRad="114300">
                <a:prstClr val="black">
                  <a:alpha val="1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81" name="직사각형 180"/>
            <p:cNvSpPr/>
            <p:nvPr/>
          </p:nvSpPr>
          <p:spPr>
            <a:xfrm>
              <a:off x="3062408" y="3132496"/>
              <a:ext cx="1218750" cy="319459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eaLnBrk="0" latinLnBrk="0" hangingPunct="0"/>
              <a:r>
                <a:rPr lang="ko-KR" altLang="en-US" sz="1300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실시간 </a:t>
              </a:r>
              <a:r>
                <a:rPr lang="en-US" altLang="ko-KR" sz="1300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+ </a:t>
              </a:r>
              <a:r>
                <a:rPr lang="ko-KR" altLang="en-US" sz="1300" kern="0" dirty="0" err="1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비실시간</a:t>
              </a:r>
              <a:r>
                <a:rPr lang="ko-KR" altLang="en-US" sz="1300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 </a:t>
              </a:r>
              <a:r>
                <a:rPr lang="en-US" altLang="ko-KR" sz="1300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(</a:t>
              </a:r>
              <a:r>
                <a:rPr lang="en-US" altLang="ko-KR" sz="1300" b="1" kern="0" dirty="0" err="1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VoD</a:t>
              </a:r>
              <a:r>
                <a:rPr lang="en-US" altLang="ko-KR" sz="1300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)</a:t>
              </a:r>
              <a:endParaRPr lang="ko-KR" altLang="en-US" sz="130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endParaRPr>
            </a:p>
          </p:txBody>
        </p:sp>
      </p:grpSp>
      <p:grpSp>
        <p:nvGrpSpPr>
          <p:cNvPr id="28" name="그룹 122"/>
          <p:cNvGrpSpPr/>
          <p:nvPr/>
        </p:nvGrpSpPr>
        <p:grpSpPr>
          <a:xfrm>
            <a:off x="7857625" y="957449"/>
            <a:ext cx="788524" cy="588986"/>
            <a:chOff x="8185688" y="1669950"/>
            <a:chExt cx="480801" cy="359134"/>
          </a:xfrm>
        </p:grpSpPr>
        <p:pic>
          <p:nvPicPr>
            <p:cNvPr id="124" name="그림 12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5688" y="1669950"/>
              <a:ext cx="480801" cy="216000"/>
            </a:xfrm>
            <a:prstGeom prst="rect">
              <a:avLst/>
            </a:prstGeom>
          </p:spPr>
        </p:pic>
        <p:pic>
          <p:nvPicPr>
            <p:cNvPr id="125" name="그림 12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5688" y="1813084"/>
              <a:ext cx="480801" cy="216000"/>
            </a:xfrm>
            <a:prstGeom prst="rect">
              <a:avLst/>
            </a:prstGeom>
          </p:spPr>
        </p:pic>
      </p:grpSp>
      <p:grpSp>
        <p:nvGrpSpPr>
          <p:cNvPr id="29" name="그룹 121"/>
          <p:cNvGrpSpPr/>
          <p:nvPr/>
        </p:nvGrpSpPr>
        <p:grpSpPr>
          <a:xfrm>
            <a:off x="1049347" y="5151156"/>
            <a:ext cx="1019649" cy="892475"/>
            <a:chOff x="462880" y="2794131"/>
            <a:chExt cx="1121614" cy="981723"/>
          </a:xfrm>
        </p:grpSpPr>
        <p:grpSp>
          <p:nvGrpSpPr>
            <p:cNvPr id="30" name="그룹 125"/>
            <p:cNvGrpSpPr/>
            <p:nvPr/>
          </p:nvGrpSpPr>
          <p:grpSpPr>
            <a:xfrm>
              <a:off x="492444" y="2794131"/>
              <a:ext cx="1050545" cy="981723"/>
              <a:chOff x="3739202" y="4135440"/>
              <a:chExt cx="1481816" cy="1386070"/>
            </a:xfrm>
          </p:grpSpPr>
          <p:sp>
            <p:nvSpPr>
              <p:cNvPr id="128" name="타원 127"/>
              <p:cNvSpPr/>
              <p:nvPr/>
            </p:nvSpPr>
            <p:spPr bwMode="auto">
              <a:xfrm>
                <a:off x="3804313" y="4135440"/>
                <a:ext cx="1386070" cy="1386070"/>
              </a:xfrm>
              <a:prstGeom prst="ellipse">
                <a:avLst/>
              </a:prstGeom>
              <a:solidFill>
                <a:schemeClr val="bg1"/>
              </a:solidFill>
              <a:ln w="603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9" name="직사각형 128"/>
              <p:cNvSpPr/>
              <p:nvPr/>
            </p:nvSpPr>
            <p:spPr bwMode="auto">
              <a:xfrm>
                <a:off x="3739202" y="4583630"/>
                <a:ext cx="1481816" cy="513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327648" eaLnBrk="0" latinLnBrk="0" hangingPunct="0">
                  <a:spcAft>
                    <a:spcPts val="600"/>
                  </a:spcAft>
                  <a:buSzPct val="100000"/>
                  <a:defRPr/>
                </a:pPr>
                <a:endParaRPr lang="en-US" altLang="ko-KR" sz="2000" kern="0" dirty="0">
                  <a:gradFill>
                    <a:gsLst>
                      <a:gs pos="100000">
                        <a:srgbClr val="019FBF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endParaRPr>
              </a:p>
            </p:txBody>
          </p:sp>
        </p:grpSp>
        <p:sp>
          <p:nvSpPr>
            <p:cNvPr id="127" name="직사각형 126"/>
            <p:cNvSpPr/>
            <p:nvPr/>
          </p:nvSpPr>
          <p:spPr bwMode="auto">
            <a:xfrm>
              <a:off x="462880" y="2927985"/>
              <a:ext cx="1121614" cy="7617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327648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1300" spc="-100" dirty="0">
                  <a:gradFill>
                    <a:gsLst>
                      <a:gs pos="100000">
                        <a:srgbClr val="0070C0"/>
                      </a:gs>
                      <a:gs pos="100000">
                        <a:srgbClr val="BBE0E3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아이디어</a:t>
              </a:r>
              <a:r>
                <a:rPr lang="en-US" altLang="ko-KR" sz="1300" spc="-100" dirty="0">
                  <a:gradFill>
                    <a:gsLst>
                      <a:gs pos="100000">
                        <a:srgbClr val="0070C0"/>
                      </a:gs>
                      <a:gs pos="100000">
                        <a:srgbClr val="BBE0E3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/>
              </a:r>
              <a:br>
                <a:rPr lang="en-US" altLang="ko-KR" sz="1300" spc="-100" dirty="0">
                  <a:gradFill>
                    <a:gsLst>
                      <a:gs pos="100000">
                        <a:srgbClr val="0070C0"/>
                      </a:gs>
                      <a:gs pos="100000">
                        <a:srgbClr val="BBE0E3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</a:br>
              <a:r>
                <a:rPr lang="ko-KR" altLang="en-US" sz="1300" spc="-100" dirty="0" err="1">
                  <a:gradFill>
                    <a:gsLst>
                      <a:gs pos="100000">
                        <a:srgbClr val="0070C0"/>
                      </a:gs>
                      <a:gs pos="100000">
                        <a:srgbClr val="BBE0E3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신규기획안</a:t>
              </a:r>
              <a:r>
                <a:rPr lang="en-US" altLang="ko-KR" sz="1300" spc="-100" dirty="0">
                  <a:gradFill>
                    <a:gsLst>
                      <a:gs pos="100000">
                        <a:srgbClr val="0070C0"/>
                      </a:gs>
                      <a:gs pos="100000">
                        <a:srgbClr val="BBE0E3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/>
              </a:r>
              <a:br>
                <a:rPr lang="en-US" altLang="ko-KR" sz="1300" spc="-100" dirty="0">
                  <a:gradFill>
                    <a:gsLst>
                      <a:gs pos="100000">
                        <a:srgbClr val="0070C0"/>
                      </a:gs>
                      <a:gs pos="100000">
                        <a:srgbClr val="BBE0E3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</a:br>
              <a:r>
                <a:rPr lang="ko-KR" altLang="en-US" sz="1300" spc="-100" dirty="0" smtClean="0">
                  <a:gradFill>
                    <a:gsLst>
                      <a:gs pos="100000">
                        <a:srgbClr val="0070C0"/>
                      </a:gs>
                      <a:gs pos="100000">
                        <a:srgbClr val="BBE0E3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기 술</a:t>
              </a:r>
              <a:endParaRPr lang="en-US" altLang="ko-KR" sz="1300" spc="-100" dirty="0">
                <a:gradFill>
                  <a:gsLst>
                    <a:gs pos="100000">
                      <a:srgbClr val="0070C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4961195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 bwMode="auto">
          <a:xfrm>
            <a:off x="478159" y="242257"/>
            <a:ext cx="3534942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0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2. </a:t>
            </a:r>
            <a:r>
              <a:rPr lang="ko-KR" altLang="en-US" sz="3000" dirty="0" err="1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콘텐츠</a:t>
            </a:r>
            <a:r>
              <a:rPr lang="ko-KR" altLang="en-US" sz="30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 역량 강화 </a:t>
            </a:r>
            <a:endParaRPr lang="ko-KR" altLang="en-US" sz="300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40" pitchFamily="18" charset="-127"/>
              <a:ea typeface="-윤고딕340" pitchFamily="18" charset="-127"/>
            </a:endParaRPr>
          </a:p>
        </p:txBody>
      </p:sp>
      <p:sp>
        <p:nvSpPr>
          <p:cNvPr id="62" name="AutoShape 55"/>
          <p:cNvSpPr>
            <a:spLocks noChangeArrowheads="1"/>
          </p:cNvSpPr>
          <p:nvPr/>
        </p:nvSpPr>
        <p:spPr bwMode="auto">
          <a:xfrm rot="5400000">
            <a:off x="1481979" y="3899631"/>
            <a:ext cx="3685384" cy="45797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9000">
                <a:srgbClr val="00ADE9">
                  <a:lumMod val="100000"/>
                </a:srgbClr>
              </a:gs>
              <a:gs pos="99000">
                <a:srgbClr val="005DA2"/>
              </a:gs>
              <a:gs pos="0">
                <a:srgbClr val="83E1D6"/>
              </a:gs>
            </a:gsLst>
            <a:lin ang="0" scaled="1"/>
            <a:tileRect/>
          </a:gra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grpSp>
        <p:nvGrpSpPr>
          <p:cNvPr id="3" name="그룹 142"/>
          <p:cNvGrpSpPr/>
          <p:nvPr/>
        </p:nvGrpSpPr>
        <p:grpSpPr>
          <a:xfrm rot="5400000">
            <a:off x="2902746" y="1968120"/>
            <a:ext cx="861559" cy="926178"/>
            <a:chOff x="1646233" y="4084650"/>
            <a:chExt cx="1412379" cy="1518312"/>
          </a:xfrm>
        </p:grpSpPr>
        <p:sp>
          <p:nvSpPr>
            <p:cNvPr id="75" name="타원 74"/>
            <p:cNvSpPr/>
            <p:nvPr/>
          </p:nvSpPr>
          <p:spPr bwMode="auto">
            <a:xfrm>
              <a:off x="1646233" y="4149080"/>
              <a:ext cx="1412379" cy="141392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32CC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8" name="직사각형 77"/>
            <p:cNvSpPr/>
            <p:nvPr/>
          </p:nvSpPr>
          <p:spPr bwMode="auto">
            <a:xfrm rot="16200000">
              <a:off x="1587136" y="4559998"/>
              <a:ext cx="1518312" cy="56761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ko-KR" altLang="en-US" sz="1650" dirty="0">
                  <a:solidFill>
                    <a:srgbClr val="32CCBA"/>
                  </a:solidFill>
                  <a:latin typeface="-윤고딕340" pitchFamily="18" charset="-127"/>
                  <a:ea typeface="-윤고딕340" pitchFamily="18" charset="-127"/>
                </a:rPr>
                <a:t>발 굴</a:t>
              </a:r>
            </a:p>
          </p:txBody>
        </p:sp>
      </p:grpSp>
      <p:grpSp>
        <p:nvGrpSpPr>
          <p:cNvPr id="4" name="그룹 145"/>
          <p:cNvGrpSpPr/>
          <p:nvPr/>
        </p:nvGrpSpPr>
        <p:grpSpPr>
          <a:xfrm rot="5400000">
            <a:off x="2893009" y="3552281"/>
            <a:ext cx="862505" cy="922083"/>
            <a:chOff x="3790383" y="4095475"/>
            <a:chExt cx="1413930" cy="1511599"/>
          </a:xfrm>
        </p:grpSpPr>
        <p:sp>
          <p:nvSpPr>
            <p:cNvPr id="90" name="타원 89"/>
            <p:cNvSpPr/>
            <p:nvPr/>
          </p:nvSpPr>
          <p:spPr bwMode="auto">
            <a:xfrm>
              <a:off x="3790383" y="4149080"/>
              <a:ext cx="1413930" cy="141392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1" name="직사각형 90"/>
            <p:cNvSpPr/>
            <p:nvPr/>
          </p:nvSpPr>
          <p:spPr bwMode="auto">
            <a:xfrm rot="16200000">
              <a:off x="3771753" y="4567467"/>
              <a:ext cx="1511599" cy="56761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defTabSz="1327648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1650" kern="0" dirty="0">
                  <a:solidFill>
                    <a:srgbClr val="00B0F0"/>
                  </a:solidFill>
                  <a:latin typeface="-윤고딕340" panose="02030504000101010101" pitchFamily="18" charset="-127"/>
                  <a:ea typeface="-윤고딕340" panose="02030504000101010101" pitchFamily="18" charset="-127"/>
                </a:rPr>
                <a:t>제</a:t>
              </a:r>
              <a:r>
                <a:rPr lang="ko-KR" altLang="en-US" sz="1650" kern="0" dirty="0" smtClean="0">
                  <a:solidFill>
                    <a:srgbClr val="00B0F0"/>
                  </a:solidFill>
                  <a:latin typeface="-윤고딕340" panose="02030504000101010101" pitchFamily="18" charset="-127"/>
                  <a:ea typeface="-윤고딕340" panose="02030504000101010101" pitchFamily="18" charset="-127"/>
                </a:rPr>
                <a:t> 작</a:t>
              </a:r>
              <a:endParaRPr lang="en-US" altLang="ko-KR" sz="1650" kern="0" dirty="0">
                <a:solidFill>
                  <a:srgbClr val="00B0F0"/>
                </a:solidFill>
                <a:latin typeface="-윤고딕340" panose="02030504000101010101" pitchFamily="18" charset="-127"/>
                <a:ea typeface="-윤고딕340" panose="02030504000101010101" pitchFamily="18" charset="-127"/>
              </a:endParaRPr>
            </a:p>
          </p:txBody>
        </p:sp>
      </p:grpSp>
      <p:grpSp>
        <p:nvGrpSpPr>
          <p:cNvPr id="5" name="그룹 148"/>
          <p:cNvGrpSpPr/>
          <p:nvPr/>
        </p:nvGrpSpPr>
        <p:grpSpPr>
          <a:xfrm rot="5400000">
            <a:off x="2895597" y="5199447"/>
            <a:ext cx="862811" cy="940424"/>
            <a:chOff x="5994997" y="4223292"/>
            <a:chExt cx="1199469" cy="1307365"/>
          </a:xfrm>
        </p:grpSpPr>
        <p:sp>
          <p:nvSpPr>
            <p:cNvPr id="97" name="타원 96"/>
            <p:cNvSpPr>
              <a:spLocks noChangeAspect="1"/>
            </p:cNvSpPr>
            <p:nvPr/>
          </p:nvSpPr>
          <p:spPr bwMode="auto">
            <a:xfrm>
              <a:off x="5994997" y="4272740"/>
              <a:ext cx="1199469" cy="119946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7B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10" name="직사각형 109"/>
            <p:cNvSpPr/>
            <p:nvPr/>
          </p:nvSpPr>
          <p:spPr bwMode="auto">
            <a:xfrm rot="16200000">
              <a:off x="5966364" y="4636299"/>
              <a:ext cx="1307365" cy="48135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ko-KR" altLang="en-US" sz="1650" dirty="0">
                  <a:solidFill>
                    <a:srgbClr val="007BC2"/>
                  </a:solidFill>
                  <a:latin typeface="-윤고딕340" panose="02030504000101010101" pitchFamily="18" charset="-127"/>
                  <a:ea typeface="-윤고딕340" panose="02030504000101010101" pitchFamily="18" charset="-127"/>
                </a:rPr>
                <a:t>유</a:t>
              </a:r>
              <a:r>
                <a:rPr lang="ko-KR" altLang="en-US" sz="1650" dirty="0" smtClean="0">
                  <a:solidFill>
                    <a:srgbClr val="007BC2"/>
                  </a:solidFill>
                  <a:latin typeface="-윤고딕340" panose="02030504000101010101" pitchFamily="18" charset="-127"/>
                  <a:ea typeface="-윤고딕340" panose="02030504000101010101" pitchFamily="18" charset="-127"/>
                </a:rPr>
                <a:t> 통</a:t>
              </a:r>
              <a:endParaRPr lang="ko-KR" altLang="en-US" sz="1650" dirty="0">
                <a:solidFill>
                  <a:srgbClr val="007BC2"/>
                </a:solidFill>
                <a:latin typeface="-윤고딕340" panose="02030504000101010101" pitchFamily="18" charset="-127"/>
                <a:ea typeface="-윤고딕340" panose="02030504000101010101" pitchFamily="18" charset="-127"/>
              </a:endParaRPr>
            </a:p>
          </p:txBody>
        </p:sp>
      </p:grpSp>
      <p:sp>
        <p:nvSpPr>
          <p:cNvPr id="111" name="모서리가 둥근 직사각형 8"/>
          <p:cNvSpPr/>
          <p:nvPr/>
        </p:nvSpPr>
        <p:spPr>
          <a:xfrm>
            <a:off x="4658583" y="1796096"/>
            <a:ext cx="4000027" cy="453133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rgbClr val="248E9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 b="1" dirty="0">
              <a:solidFill>
                <a:srgbClr val="FFFFFF"/>
              </a:solidFill>
              <a:cs typeface="Arial" pitchFamily="34" charset="0"/>
            </a:endParaRPr>
          </a:p>
        </p:txBody>
      </p:sp>
      <p:grpSp>
        <p:nvGrpSpPr>
          <p:cNvPr id="6" name="그룹 105"/>
          <p:cNvGrpSpPr/>
          <p:nvPr/>
        </p:nvGrpSpPr>
        <p:grpSpPr>
          <a:xfrm>
            <a:off x="4658555" y="1718914"/>
            <a:ext cx="4010400" cy="426159"/>
            <a:chOff x="4547112" y="1674340"/>
            <a:chExt cx="4019297" cy="354747"/>
          </a:xfrm>
        </p:grpSpPr>
        <p:sp>
          <p:nvSpPr>
            <p:cNvPr id="114" name="AutoShape 55"/>
            <p:cNvSpPr>
              <a:spLocks noChangeArrowheads="1"/>
            </p:cNvSpPr>
            <p:nvPr/>
          </p:nvSpPr>
          <p:spPr bwMode="auto">
            <a:xfrm>
              <a:off x="4547112" y="1674340"/>
              <a:ext cx="4019297" cy="354747"/>
            </a:xfrm>
            <a:prstGeom prst="roundRect">
              <a:avLst>
                <a:gd name="adj" fmla="val 0"/>
              </a:avLst>
            </a:prstGeom>
            <a:solidFill>
              <a:srgbClr val="248E9C"/>
            </a:solidFill>
            <a:ln w="31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15" name="자유형 114"/>
            <p:cNvSpPr/>
            <p:nvPr/>
          </p:nvSpPr>
          <p:spPr>
            <a:xfrm>
              <a:off x="4547113" y="1682496"/>
              <a:ext cx="922421" cy="346220"/>
            </a:xfrm>
            <a:custGeom>
              <a:avLst/>
              <a:gdLst>
                <a:gd name="connsiteX0" fmla="*/ 0 w 922421"/>
                <a:gd name="connsiteY0" fmla="*/ 409074 h 409074"/>
                <a:gd name="connsiteX1" fmla="*/ 922421 w 922421"/>
                <a:gd name="connsiteY1" fmla="*/ 0 h 409074"/>
                <a:gd name="connsiteX2" fmla="*/ 0 w 922421"/>
                <a:gd name="connsiteY2" fmla="*/ 0 h 409074"/>
                <a:gd name="connsiteX3" fmla="*/ 0 w 922421"/>
                <a:gd name="connsiteY3" fmla="*/ 409074 h 40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421" h="409074">
                  <a:moveTo>
                    <a:pt x="0" y="409074"/>
                  </a:moveTo>
                  <a:lnTo>
                    <a:pt x="922421" y="0"/>
                  </a:lnTo>
                  <a:lnTo>
                    <a:pt x="0" y="0"/>
                  </a:lnTo>
                  <a:lnTo>
                    <a:pt x="0" y="409074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10000"/>
                  </a:schemeClr>
                </a:gs>
                <a:gs pos="0">
                  <a:schemeClr val="bg1">
                    <a:alpha val="27000"/>
                  </a:schemeClr>
                </a:gs>
              </a:gsLst>
              <a:lin ang="9000000" scaled="0"/>
            </a:gra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17" name="제목 114"/>
          <p:cNvSpPr txBox="1">
            <a:spLocks/>
          </p:cNvSpPr>
          <p:nvPr/>
        </p:nvSpPr>
        <p:spPr>
          <a:xfrm>
            <a:off x="4794072" y="1805499"/>
            <a:ext cx="3779669" cy="267963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eaLnBrk="0" latinLnBrk="0" hangingPunct="0">
              <a:defRPr/>
            </a:pPr>
            <a:r>
              <a:rPr lang="ko-KR" altLang="en-US" sz="2200" kern="0" spc="-9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방송 </a:t>
            </a:r>
            <a:r>
              <a:rPr lang="ko-KR" altLang="en-US" sz="2200" kern="0" spc="-90" dirty="0" err="1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콘텐츠</a:t>
            </a:r>
            <a:r>
              <a:rPr lang="ko-KR" altLang="en-US" sz="2200" kern="0" spc="-9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 해외 진출</a:t>
            </a:r>
            <a:endParaRPr lang="ko-KR" altLang="en-US" sz="2200" kern="0" spc="-9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40" panose="02030504000101010101" pitchFamily="18" charset="-127"/>
              <a:ea typeface="-윤고딕340" panose="02030504000101010101" pitchFamily="18" charset="-127"/>
              <a:cs typeface="Arial" pitchFamily="34" charset="0"/>
            </a:endParaRPr>
          </a:p>
        </p:txBody>
      </p:sp>
      <p:pic>
        <p:nvPicPr>
          <p:cNvPr id="126" name="Picture 2" descr="E:\PNG\화살표\1304 - 복사본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845" y="3294037"/>
            <a:ext cx="782273" cy="14964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그룹 134"/>
          <p:cNvGrpSpPr/>
          <p:nvPr/>
        </p:nvGrpSpPr>
        <p:grpSpPr>
          <a:xfrm>
            <a:off x="323528" y="1013125"/>
            <a:ext cx="8741788" cy="552720"/>
            <a:chOff x="323528" y="5795537"/>
            <a:chExt cx="8741788" cy="552720"/>
          </a:xfrm>
        </p:grpSpPr>
        <p:grpSp>
          <p:nvGrpSpPr>
            <p:cNvPr id="8" name="그룹 39"/>
            <p:cNvGrpSpPr/>
            <p:nvPr/>
          </p:nvGrpSpPr>
          <p:grpSpPr>
            <a:xfrm>
              <a:off x="323528" y="5798540"/>
              <a:ext cx="8741788" cy="549717"/>
              <a:chOff x="9525" y="336688"/>
              <a:chExt cx="4102220" cy="558662"/>
            </a:xfrm>
          </p:grpSpPr>
          <p:sp>
            <p:nvSpPr>
              <p:cNvPr id="139" name="직사각형 138"/>
              <p:cNvSpPr/>
              <p:nvPr/>
            </p:nvSpPr>
            <p:spPr bwMode="auto">
              <a:xfrm>
                <a:off x="12828" y="336688"/>
                <a:ext cx="4098917" cy="558662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kern="0">
                  <a:solidFill>
                    <a:srgbClr val="FFFF00"/>
                  </a:solidFill>
                  <a:latin typeface="HY헤드라인M"/>
                  <a:ea typeface="HY헤드라인M"/>
                </a:endParaRPr>
              </a:p>
            </p:txBody>
          </p:sp>
          <p:grpSp>
            <p:nvGrpSpPr>
              <p:cNvPr id="9" name="그룹 42"/>
              <p:cNvGrpSpPr/>
              <p:nvPr/>
            </p:nvGrpSpPr>
            <p:grpSpPr>
              <a:xfrm>
                <a:off x="9525" y="336688"/>
                <a:ext cx="3935812" cy="498840"/>
                <a:chOff x="130761" y="336688"/>
                <a:chExt cx="3814576" cy="498840"/>
              </a:xfrm>
            </p:grpSpPr>
            <p:cxnSp>
              <p:nvCxnSpPr>
                <p:cNvPr id="141" name="직선 연결선 140"/>
                <p:cNvCxnSpPr/>
                <p:nvPr/>
              </p:nvCxnSpPr>
              <p:spPr bwMode="auto">
                <a:xfrm flipH="1">
                  <a:off x="130761" y="336688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2" name="직선 연결선 141"/>
                <p:cNvCxnSpPr/>
                <p:nvPr/>
              </p:nvCxnSpPr>
              <p:spPr bwMode="auto">
                <a:xfrm flipH="1">
                  <a:off x="130761" y="835528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137" name="직사각형 136"/>
            <p:cNvSpPr/>
            <p:nvPr/>
          </p:nvSpPr>
          <p:spPr>
            <a:xfrm>
              <a:off x="341634" y="5795537"/>
              <a:ext cx="8424935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2600" kern="0" spc="-9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 한류 재도약</a:t>
              </a:r>
              <a:r>
                <a:rPr lang="en-US" altLang="ko-KR" sz="2600" kern="0" spc="-9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, </a:t>
              </a:r>
              <a:r>
                <a:rPr lang="ko-KR" altLang="en-US" sz="2600" kern="0" spc="-90" dirty="0" err="1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콘텐츠</a:t>
              </a:r>
              <a:r>
                <a:rPr lang="ko-KR" altLang="en-US" sz="2600" kern="0" spc="-9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 기반을 튼튼히 하겠습니다</a:t>
              </a:r>
              <a:r>
                <a:rPr lang="en-US" altLang="ko-KR" sz="2600" kern="0" spc="-9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.</a:t>
              </a:r>
              <a:endParaRPr lang="ko-KR" altLang="en-US" sz="2600" kern="0" spc="-9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endParaRPr>
            </a:p>
          </p:txBody>
        </p:sp>
      </p:grpSp>
      <p:sp>
        <p:nvSpPr>
          <p:cNvPr id="143" name="직사각형 142"/>
          <p:cNvSpPr/>
          <p:nvPr/>
        </p:nvSpPr>
        <p:spPr bwMode="auto">
          <a:xfrm>
            <a:off x="640543" y="3510061"/>
            <a:ext cx="2410068" cy="977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27648" eaLnBrk="0" latinLnBrk="0" hangingPunct="0">
              <a:lnSpc>
                <a:spcPts val="2100"/>
              </a:lnSpc>
              <a:spcAft>
                <a:spcPts val="300"/>
              </a:spcAft>
              <a:buSzPct val="100000"/>
              <a:defRPr/>
            </a:pPr>
            <a:r>
              <a:rPr lang="en-US" altLang="ko-KR" sz="1550" dirty="0">
                <a:solidFill>
                  <a:srgbClr val="00B0F0"/>
                </a:solidFill>
                <a:latin typeface="-윤고딕340" pitchFamily="18" charset="-127"/>
                <a:ea typeface="-윤고딕340" pitchFamily="18" charset="-127"/>
              </a:rPr>
              <a:t>•</a:t>
            </a:r>
            <a:r>
              <a:rPr lang="en-US" altLang="ko-KR" sz="1550" dirty="0">
                <a:gradFill>
                  <a:gsLst>
                    <a:gs pos="100000">
                      <a:srgbClr val="0186A1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 </a:t>
            </a:r>
            <a:r>
              <a:rPr lang="ko-KR" altLang="en-US" sz="1550" kern="0" dirty="0" smtClean="0">
                <a:gradFill>
                  <a:gsLst>
                    <a:gs pos="100000">
                      <a:srgbClr val="494949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외주제작 </a:t>
            </a:r>
            <a:r>
              <a:rPr lang="ko-KR" altLang="en-US" sz="1550" kern="0" dirty="0">
                <a:gradFill>
                  <a:gsLst>
                    <a:gs pos="100000">
                      <a:srgbClr val="494949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생태계 조성</a:t>
            </a:r>
            <a:endParaRPr lang="en-US" altLang="ko-KR" sz="1550" kern="0" dirty="0">
              <a:gradFill>
                <a:gsLst>
                  <a:gs pos="100000">
                    <a:srgbClr val="494949"/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  <a:p>
            <a:pPr defTabSz="1327648" eaLnBrk="0" latinLnBrk="0" hangingPunct="0">
              <a:lnSpc>
                <a:spcPts val="2100"/>
              </a:lnSpc>
              <a:spcAft>
                <a:spcPts val="300"/>
              </a:spcAft>
              <a:buSzPct val="100000"/>
              <a:defRPr/>
            </a:pPr>
            <a:r>
              <a:rPr lang="en-US" altLang="ko-KR" sz="1550" dirty="0">
                <a:solidFill>
                  <a:srgbClr val="00B0F0"/>
                </a:solidFill>
                <a:latin typeface="-윤고딕340" pitchFamily="18" charset="-127"/>
                <a:ea typeface="-윤고딕340" pitchFamily="18" charset="-127"/>
              </a:rPr>
              <a:t>•</a:t>
            </a:r>
            <a:r>
              <a:rPr lang="en-US" altLang="ko-KR" sz="1550" dirty="0">
                <a:gradFill>
                  <a:gsLst>
                    <a:gs pos="100000">
                      <a:srgbClr val="0186A1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 </a:t>
            </a:r>
            <a:r>
              <a:rPr lang="en-US" altLang="ko-KR" sz="300" dirty="0" smtClean="0">
                <a:gradFill>
                  <a:gsLst>
                    <a:gs pos="100000">
                      <a:srgbClr val="0186A1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 </a:t>
            </a:r>
            <a:r>
              <a:rPr lang="ko-KR" altLang="en-US" sz="1550" kern="0" dirty="0" err="1" smtClean="0">
                <a:gradFill>
                  <a:gsLst>
                    <a:gs pos="100000">
                      <a:srgbClr val="494949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콘텐츠</a:t>
            </a:r>
            <a:r>
              <a:rPr lang="ko-KR" altLang="en-US" sz="1550" kern="0" dirty="0" smtClean="0">
                <a:gradFill>
                  <a:gsLst>
                    <a:gs pos="100000">
                      <a:srgbClr val="494949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sz="1550" kern="0" dirty="0">
                <a:gradFill>
                  <a:gsLst>
                    <a:gs pos="100000">
                      <a:srgbClr val="494949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코리아 펀드</a:t>
            </a:r>
            <a:endParaRPr lang="en-US" altLang="ko-KR" sz="1550" kern="0" dirty="0">
              <a:gradFill>
                <a:gsLst>
                  <a:gs pos="100000">
                    <a:srgbClr val="494949"/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  <a:p>
            <a:pPr defTabSz="1327648" eaLnBrk="0" latinLnBrk="0" hangingPunct="0">
              <a:lnSpc>
                <a:spcPts val="2100"/>
              </a:lnSpc>
              <a:spcAft>
                <a:spcPts val="300"/>
              </a:spcAft>
              <a:buSzPct val="100000"/>
              <a:defRPr/>
            </a:pPr>
            <a:r>
              <a:rPr lang="en-US" altLang="ko-KR" sz="1550" dirty="0">
                <a:solidFill>
                  <a:srgbClr val="00B0F0"/>
                </a:solidFill>
                <a:latin typeface="-윤고딕340" pitchFamily="18" charset="-127"/>
                <a:ea typeface="-윤고딕340" pitchFamily="18" charset="-127"/>
              </a:rPr>
              <a:t>•</a:t>
            </a:r>
            <a:r>
              <a:rPr lang="en-US" altLang="ko-KR" sz="1550" dirty="0">
                <a:gradFill>
                  <a:gsLst>
                    <a:gs pos="100000">
                      <a:srgbClr val="0186A1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 </a:t>
            </a:r>
            <a:r>
              <a:rPr lang="en-US" altLang="ko-KR" sz="450" dirty="0" smtClean="0">
                <a:gradFill>
                  <a:gsLst>
                    <a:gs pos="100000">
                      <a:srgbClr val="0186A1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 </a:t>
            </a:r>
            <a:r>
              <a:rPr lang="ko-KR" altLang="en-US" sz="1550" kern="0" dirty="0" smtClean="0">
                <a:gradFill>
                  <a:gsLst>
                    <a:gs pos="100000">
                      <a:srgbClr val="494949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프로그램 제작 지원</a:t>
            </a:r>
            <a:endParaRPr lang="en-US" altLang="ko-KR" sz="1550" kern="0" dirty="0">
              <a:gradFill>
                <a:gsLst>
                  <a:gs pos="100000">
                    <a:srgbClr val="494949"/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46" name="직사각형 145"/>
          <p:cNvSpPr/>
          <p:nvPr/>
        </p:nvSpPr>
        <p:spPr bwMode="auto">
          <a:xfrm>
            <a:off x="643996" y="5202041"/>
            <a:ext cx="2410068" cy="977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27648" eaLnBrk="0" latinLnBrk="0" hangingPunct="0">
              <a:lnSpc>
                <a:spcPts val="2100"/>
              </a:lnSpc>
              <a:spcAft>
                <a:spcPts val="300"/>
              </a:spcAft>
              <a:buSzPct val="100000"/>
              <a:defRPr/>
            </a:pPr>
            <a:r>
              <a:rPr lang="en-US" altLang="ko-KR" sz="1550" dirty="0">
                <a:solidFill>
                  <a:srgbClr val="0070C0"/>
                </a:solidFill>
                <a:latin typeface="-윤고딕340" pitchFamily="18" charset="-127"/>
                <a:ea typeface="-윤고딕340" pitchFamily="18" charset="-127"/>
              </a:rPr>
              <a:t>• </a:t>
            </a:r>
            <a:r>
              <a:rPr lang="en-US" altLang="ko-KR" sz="400" dirty="0" smtClean="0">
                <a:solidFill>
                  <a:srgbClr val="0070C0"/>
                </a:solidFill>
                <a:latin typeface="-윤고딕340" pitchFamily="18" charset="-127"/>
                <a:ea typeface="-윤고딕340" pitchFamily="18" charset="-127"/>
              </a:rPr>
              <a:t> </a:t>
            </a:r>
            <a:r>
              <a:rPr lang="en-US" altLang="ko-KR" sz="1550" kern="0" dirty="0" smtClean="0">
                <a:gradFill>
                  <a:gsLst>
                    <a:gs pos="100000">
                      <a:srgbClr val="494949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B2B </a:t>
            </a:r>
            <a:r>
              <a:rPr lang="ko-KR" altLang="en-US" sz="1550" kern="0" dirty="0">
                <a:gradFill>
                  <a:gsLst>
                    <a:gs pos="100000">
                      <a:srgbClr val="494949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마켓 </a:t>
            </a:r>
            <a:r>
              <a:rPr lang="ko-KR" altLang="en-US" sz="1550" kern="0" dirty="0" err="1">
                <a:gradFill>
                  <a:gsLst>
                    <a:gs pos="100000">
                      <a:srgbClr val="494949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플레이스</a:t>
            </a:r>
            <a:r>
              <a:rPr lang="ko-KR" altLang="en-US" sz="1550" kern="0" dirty="0">
                <a:gradFill>
                  <a:gsLst>
                    <a:gs pos="100000">
                      <a:srgbClr val="494949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endParaRPr lang="en-US" altLang="ko-KR" sz="1550" kern="0" dirty="0">
              <a:gradFill>
                <a:gsLst>
                  <a:gs pos="100000">
                    <a:srgbClr val="494949"/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  <a:p>
            <a:pPr defTabSz="1327648" eaLnBrk="0" latinLnBrk="0" hangingPunct="0">
              <a:lnSpc>
                <a:spcPts val="2100"/>
              </a:lnSpc>
              <a:spcAft>
                <a:spcPts val="300"/>
              </a:spcAft>
              <a:buSzPct val="100000"/>
              <a:defRPr/>
            </a:pPr>
            <a:r>
              <a:rPr lang="en-US" altLang="ko-KR" sz="1550" dirty="0">
                <a:solidFill>
                  <a:srgbClr val="0070C0"/>
                </a:solidFill>
                <a:latin typeface="-윤고딕340" pitchFamily="18" charset="-127"/>
                <a:ea typeface="-윤고딕340" pitchFamily="18" charset="-127"/>
              </a:rPr>
              <a:t>•</a:t>
            </a:r>
            <a:r>
              <a:rPr lang="en-US" altLang="ko-KR" sz="1550" dirty="0">
                <a:gradFill>
                  <a:gsLst>
                    <a:gs pos="100000">
                      <a:srgbClr val="0186A1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 </a:t>
            </a:r>
            <a:r>
              <a:rPr lang="en-US" altLang="ko-KR" sz="200" dirty="0" smtClean="0">
                <a:gradFill>
                  <a:gsLst>
                    <a:gs pos="100000">
                      <a:srgbClr val="0186A1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 </a:t>
            </a:r>
            <a:r>
              <a:rPr lang="ko-KR" altLang="en-US" sz="1550" kern="0" dirty="0" smtClean="0">
                <a:gradFill>
                  <a:gsLst>
                    <a:gs pos="100000">
                      <a:srgbClr val="494949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유통정보 </a:t>
            </a:r>
            <a:r>
              <a:rPr lang="ko-KR" altLang="en-US" sz="1550" kern="0" dirty="0">
                <a:gradFill>
                  <a:gsLst>
                    <a:gs pos="100000">
                      <a:srgbClr val="494949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관리 시스템</a:t>
            </a:r>
            <a:endParaRPr lang="en-US" altLang="ko-KR" sz="1550" kern="0" dirty="0">
              <a:gradFill>
                <a:gsLst>
                  <a:gs pos="100000">
                    <a:srgbClr val="494949"/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  <a:p>
            <a:pPr defTabSz="1327648" eaLnBrk="0" latinLnBrk="0" hangingPunct="0">
              <a:lnSpc>
                <a:spcPts val="2100"/>
              </a:lnSpc>
              <a:spcAft>
                <a:spcPts val="300"/>
              </a:spcAft>
              <a:buSzPct val="100000"/>
              <a:defRPr/>
            </a:pPr>
            <a:r>
              <a:rPr lang="en-US" altLang="ko-KR" sz="1550" dirty="0">
                <a:solidFill>
                  <a:srgbClr val="0070C0"/>
                </a:solidFill>
                <a:latin typeface="-윤고딕340" pitchFamily="18" charset="-127"/>
                <a:ea typeface="-윤고딕340" pitchFamily="18" charset="-127"/>
              </a:rPr>
              <a:t>• </a:t>
            </a:r>
            <a:r>
              <a:rPr lang="en-US" altLang="ko-KR" sz="500" dirty="0" smtClean="0">
                <a:solidFill>
                  <a:srgbClr val="0070C0"/>
                </a:solidFill>
                <a:latin typeface="-윤고딕340" pitchFamily="18" charset="-127"/>
                <a:ea typeface="-윤고딕340" pitchFamily="18" charset="-127"/>
              </a:rPr>
              <a:t> </a:t>
            </a:r>
            <a:r>
              <a:rPr lang="en-US" altLang="ko-KR" sz="1550" kern="0" dirty="0" smtClean="0">
                <a:gradFill>
                  <a:gsLst>
                    <a:gs pos="100000">
                      <a:srgbClr val="494949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TV </a:t>
            </a:r>
            <a:r>
              <a:rPr lang="ko-KR" altLang="en-US" sz="1550" kern="0" dirty="0">
                <a:gradFill>
                  <a:gsLst>
                    <a:gs pos="100000">
                      <a:srgbClr val="494949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창조채널 확대</a:t>
            </a:r>
            <a:endParaRPr lang="en-US" altLang="ko-KR" sz="1550" kern="0" dirty="0">
              <a:gradFill>
                <a:gsLst>
                  <a:gs pos="100000">
                    <a:srgbClr val="494949"/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49" name="직사각형 148"/>
          <p:cNvSpPr/>
          <p:nvPr/>
        </p:nvSpPr>
        <p:spPr bwMode="auto">
          <a:xfrm>
            <a:off x="640542" y="1911957"/>
            <a:ext cx="2713445" cy="977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27648" eaLnBrk="0" latinLnBrk="0" hangingPunct="0">
              <a:lnSpc>
                <a:spcPts val="2100"/>
              </a:lnSpc>
              <a:spcAft>
                <a:spcPts val="300"/>
              </a:spcAft>
              <a:buSzPct val="100000"/>
              <a:defRPr/>
            </a:pPr>
            <a:r>
              <a:rPr lang="en-US" altLang="ko-KR" sz="1550" dirty="0">
                <a:solidFill>
                  <a:srgbClr val="32CCBA"/>
                </a:solidFill>
                <a:latin typeface="-윤고딕340" pitchFamily="18" charset="-127"/>
                <a:ea typeface="-윤고딕340" pitchFamily="18" charset="-127"/>
              </a:rPr>
              <a:t>•</a:t>
            </a:r>
            <a:r>
              <a:rPr lang="en-US" altLang="ko-KR" sz="1350" dirty="0">
                <a:gradFill>
                  <a:gsLst>
                    <a:gs pos="100000">
                      <a:srgbClr val="0186A1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 </a:t>
            </a:r>
            <a:r>
              <a:rPr lang="en-US" altLang="ko-KR" sz="100" dirty="0" smtClean="0">
                <a:gradFill>
                  <a:gsLst>
                    <a:gs pos="100000">
                      <a:srgbClr val="0186A1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 </a:t>
            </a:r>
            <a:r>
              <a:rPr lang="ko-KR" altLang="en-US" sz="1550" kern="0" dirty="0" smtClean="0">
                <a:gradFill>
                  <a:gsLst>
                    <a:gs pos="100000">
                      <a:srgbClr val="494949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미디어 </a:t>
            </a:r>
            <a:r>
              <a:rPr lang="ko-KR" altLang="en-US" sz="1550" kern="0" dirty="0">
                <a:gradFill>
                  <a:gsLst>
                    <a:gs pos="100000">
                      <a:srgbClr val="494949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꿈나무 양성</a:t>
            </a:r>
            <a:endParaRPr lang="en-US" altLang="ko-KR" sz="1550" kern="0" dirty="0">
              <a:gradFill>
                <a:gsLst>
                  <a:gs pos="100000">
                    <a:srgbClr val="494949"/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  <a:p>
            <a:pPr defTabSz="1327648" eaLnBrk="0" latinLnBrk="0" hangingPunct="0">
              <a:lnSpc>
                <a:spcPts val="2100"/>
              </a:lnSpc>
              <a:spcAft>
                <a:spcPts val="300"/>
              </a:spcAft>
              <a:buSzPct val="100000"/>
              <a:defRPr/>
            </a:pPr>
            <a:r>
              <a:rPr lang="en-US" altLang="ko-KR" sz="1550" dirty="0">
                <a:solidFill>
                  <a:srgbClr val="32CCBA"/>
                </a:solidFill>
                <a:latin typeface="-윤고딕340" pitchFamily="18" charset="-127"/>
                <a:ea typeface="-윤고딕340" pitchFamily="18" charset="-127"/>
              </a:rPr>
              <a:t>•</a:t>
            </a:r>
            <a:r>
              <a:rPr lang="en-US" altLang="ko-KR" sz="1550" dirty="0">
                <a:gradFill>
                  <a:gsLst>
                    <a:gs pos="100000">
                      <a:srgbClr val="0186A1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 </a:t>
            </a:r>
            <a:r>
              <a:rPr lang="en-US" altLang="ko-KR" sz="200" dirty="0" smtClean="0">
                <a:gradFill>
                  <a:gsLst>
                    <a:gs pos="100000">
                      <a:srgbClr val="0186A1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 </a:t>
            </a:r>
            <a:r>
              <a:rPr lang="ko-KR" altLang="en-US" sz="1550" kern="0" dirty="0" smtClean="0">
                <a:gradFill>
                  <a:gsLst>
                    <a:gs pos="100000">
                      <a:srgbClr val="494949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디지털 </a:t>
            </a:r>
            <a:r>
              <a:rPr lang="ko-KR" altLang="en-US" sz="1550" kern="0" dirty="0" err="1">
                <a:gradFill>
                  <a:gsLst>
                    <a:gs pos="100000">
                      <a:srgbClr val="494949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콘텐츠</a:t>
            </a:r>
            <a:r>
              <a:rPr lang="ko-KR" altLang="en-US" sz="1550" kern="0" dirty="0">
                <a:gradFill>
                  <a:gsLst>
                    <a:gs pos="100000">
                      <a:srgbClr val="494949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랩</a:t>
            </a:r>
            <a:endParaRPr lang="en-US" altLang="ko-KR" sz="1550" kern="0" dirty="0">
              <a:gradFill>
                <a:gsLst>
                  <a:gs pos="100000">
                    <a:srgbClr val="494949"/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  <a:p>
            <a:pPr defTabSz="1327648" eaLnBrk="0" latinLnBrk="0" hangingPunct="0">
              <a:lnSpc>
                <a:spcPts val="2100"/>
              </a:lnSpc>
              <a:spcAft>
                <a:spcPts val="300"/>
              </a:spcAft>
              <a:buSzPct val="100000"/>
              <a:defRPr/>
            </a:pPr>
            <a:r>
              <a:rPr lang="en-US" altLang="ko-KR" sz="1550" dirty="0">
                <a:solidFill>
                  <a:srgbClr val="32CCBA"/>
                </a:solidFill>
                <a:latin typeface="-윤고딕340" pitchFamily="18" charset="-127"/>
                <a:ea typeface="-윤고딕340" pitchFamily="18" charset="-127"/>
              </a:rPr>
              <a:t>•</a:t>
            </a:r>
            <a:r>
              <a:rPr lang="en-US" altLang="ko-KR" sz="1550" dirty="0">
                <a:gradFill>
                  <a:gsLst>
                    <a:gs pos="100000">
                      <a:srgbClr val="0186A1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 </a:t>
            </a:r>
            <a:r>
              <a:rPr lang="en-US" altLang="ko-KR" sz="100" dirty="0" smtClean="0">
                <a:gradFill>
                  <a:gsLst>
                    <a:gs pos="100000">
                      <a:srgbClr val="0186A1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 </a:t>
            </a:r>
            <a:r>
              <a:rPr lang="en-US" altLang="ko-KR" sz="1550" kern="0" dirty="0" smtClean="0">
                <a:gradFill>
                  <a:gsLst>
                    <a:gs pos="100000">
                      <a:srgbClr val="494949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1</a:t>
            </a:r>
            <a:r>
              <a:rPr lang="ko-KR" altLang="en-US" sz="1550" kern="0" dirty="0" smtClean="0">
                <a:gradFill>
                  <a:gsLst>
                    <a:gs pos="100000">
                      <a:srgbClr val="494949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인 </a:t>
            </a:r>
            <a:r>
              <a:rPr lang="ko-KR" altLang="en-US" sz="1550" kern="0" dirty="0">
                <a:gradFill>
                  <a:gsLst>
                    <a:gs pos="100000">
                      <a:srgbClr val="494949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창작자 발굴</a:t>
            </a:r>
            <a:endParaRPr lang="en-US" altLang="ko-KR" sz="1550" kern="0" dirty="0">
              <a:gradFill>
                <a:gsLst>
                  <a:gs pos="100000">
                    <a:srgbClr val="494949"/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79" name="Text Box 5"/>
          <p:cNvSpPr txBox="1">
            <a:spLocks noChangeArrowheads="1"/>
          </p:cNvSpPr>
          <p:nvPr/>
        </p:nvSpPr>
        <p:spPr bwMode="auto">
          <a:xfrm>
            <a:off x="4678298" y="2386588"/>
            <a:ext cx="4106170" cy="322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93663" indent="-93663" eaLnBrk="1" hangingPunct="1">
              <a:lnSpc>
                <a:spcPts val="1600"/>
              </a:lnSpc>
              <a:buFont typeface="Wingdings" panose="05000000000000000000" pitchFamily="2" charset="2"/>
              <a:buChar char="§"/>
            </a:pPr>
            <a:r>
              <a:rPr kumimoji="0" lang="en-US" altLang="ko-KR" sz="2000" dirty="0" smtClean="0">
                <a:gradFill>
                  <a:gsLst>
                    <a:gs pos="100000">
                      <a:srgbClr val="0186A1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 </a:t>
            </a:r>
            <a:r>
              <a:rPr kumimoji="0" lang="ko-KR" altLang="en-US" sz="2000" dirty="0" smtClean="0">
                <a:gradFill>
                  <a:gsLst>
                    <a:gs pos="100000">
                      <a:srgbClr val="0186A1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전략지역 확산 </a:t>
            </a:r>
            <a:r>
              <a:rPr kumimoji="0" lang="en-US" altLang="ko-KR" sz="2000" dirty="0" smtClean="0">
                <a:gradFill>
                  <a:gsLst>
                    <a:gs pos="100000">
                      <a:srgbClr val="0186A1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+ </a:t>
            </a:r>
            <a:r>
              <a:rPr kumimoji="0" lang="ko-KR" altLang="en-US" sz="2000" dirty="0" smtClean="0">
                <a:gradFill>
                  <a:gsLst>
                    <a:gs pos="100000">
                      <a:srgbClr val="0186A1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공동제작 활성화</a:t>
            </a:r>
            <a:r>
              <a:rPr kumimoji="0" lang="en-US" altLang="ko-KR" sz="2000" dirty="0" smtClean="0">
                <a:gradFill>
                  <a:gsLst>
                    <a:gs pos="100000">
                      <a:srgbClr val="0186A1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 </a:t>
            </a:r>
            <a:endParaRPr kumimoji="0" lang="ko-KR" altLang="en-US" sz="2000" spc="-90" dirty="0">
              <a:gradFill>
                <a:gsLst>
                  <a:gs pos="100000">
                    <a:srgbClr val="000000"/>
                  </a:gs>
                  <a:gs pos="100000">
                    <a:srgbClr val="BBE0E3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81" name="직사각형 80"/>
          <p:cNvSpPr/>
          <p:nvPr/>
        </p:nvSpPr>
        <p:spPr>
          <a:xfrm>
            <a:off x="5566895" y="2845938"/>
            <a:ext cx="3306129" cy="1063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latinLnBrk="0" hangingPunct="0">
              <a:lnSpc>
                <a:spcPct val="114000"/>
              </a:lnSpc>
              <a:spcAft>
                <a:spcPts val="300"/>
              </a:spcAft>
              <a:buSzPct val="100000"/>
              <a:defRPr/>
            </a:pPr>
            <a:r>
              <a:rPr lang="ko-KR" altLang="en-US" sz="1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sz="1700" kern="0" dirty="0" err="1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시청각물</a:t>
            </a:r>
            <a:r>
              <a:rPr lang="ko-KR" altLang="en-US" sz="17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sz="1700" dirty="0">
                <a:gradFill>
                  <a:gsLst>
                    <a:gs pos="100000">
                      <a:srgbClr val="0186A1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공동제작 협정</a:t>
            </a:r>
            <a:r>
              <a:rPr lang="ko-KR" altLang="en-US" sz="1600" dirty="0">
                <a:gradFill>
                  <a:gsLst>
                    <a:gs pos="100000">
                      <a:srgbClr val="0186A1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 </a:t>
            </a:r>
            <a:endParaRPr lang="en-US" altLang="ko-KR" sz="1600" dirty="0">
              <a:solidFill>
                <a:srgbClr val="006666"/>
              </a:solidFill>
              <a:latin typeface="-윤고딕340" pitchFamily="18" charset="-127"/>
              <a:ea typeface="-윤고딕340" pitchFamily="18" charset="-127"/>
            </a:endParaRPr>
          </a:p>
          <a:p>
            <a:pPr defTabSz="1330325" eaLnBrk="0" latinLnBrk="0" hangingPunct="0">
              <a:lnSpc>
                <a:spcPct val="114000"/>
              </a:lnSpc>
              <a:spcAft>
                <a:spcPts val="300"/>
              </a:spcAft>
              <a:buSzPct val="100000"/>
              <a:defRPr/>
            </a:pPr>
            <a:r>
              <a:rPr lang="ko-KR" altLang="en-US" sz="1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sz="17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드라마</a:t>
            </a:r>
            <a:r>
              <a:rPr lang="en-US" altLang="ko-KR" sz="17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‧</a:t>
            </a:r>
            <a:r>
              <a:rPr lang="ko-KR" altLang="en-US" sz="1700" kern="0" dirty="0" err="1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다큐</a:t>
            </a:r>
            <a:r>
              <a:rPr lang="en-US" altLang="ko-KR" sz="17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‧UHD</a:t>
            </a:r>
            <a:r>
              <a:rPr lang="en-US" altLang="ko-KR" sz="7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sz="1700" kern="0" dirty="0" err="1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콘텐츠</a:t>
            </a:r>
            <a:endParaRPr lang="en-US" altLang="ko-KR" sz="1700" kern="0" dirty="0" smtClean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  <a:p>
            <a:pPr defTabSz="1330325" eaLnBrk="0" latinLnBrk="0" hangingPunct="0">
              <a:lnSpc>
                <a:spcPct val="114000"/>
              </a:lnSpc>
              <a:spcAft>
                <a:spcPts val="300"/>
              </a:spcAft>
              <a:buSzPct val="100000"/>
              <a:defRPr/>
            </a:pPr>
            <a:r>
              <a:rPr lang="ko-KR" altLang="en-US" sz="300" dirty="0" smtClean="0">
                <a:gradFill>
                  <a:gsLst>
                    <a:gs pos="100000">
                      <a:srgbClr val="0186A1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 </a:t>
            </a:r>
            <a:r>
              <a:rPr lang="ko-KR" altLang="en-US" sz="1700" dirty="0" err="1" smtClean="0">
                <a:gradFill>
                  <a:gsLst>
                    <a:gs pos="100000">
                      <a:srgbClr val="0186A1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펑요우</a:t>
            </a:r>
            <a:r>
              <a:rPr lang="ko-KR" altLang="en-US" sz="1700" dirty="0" smtClean="0">
                <a:gradFill>
                  <a:gsLst>
                    <a:gs pos="100000">
                      <a:srgbClr val="0186A1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 </a:t>
            </a:r>
            <a:r>
              <a:rPr lang="en-US" altLang="ko-KR" sz="1700" dirty="0" smtClean="0">
                <a:gradFill>
                  <a:gsLst>
                    <a:gs pos="100000">
                      <a:srgbClr val="0186A1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(</a:t>
            </a:r>
            <a:r>
              <a:rPr lang="ko-KR" altLang="en-US" sz="1700" dirty="0" smtClean="0">
                <a:gradFill>
                  <a:gsLst>
                    <a:gs pos="100000">
                      <a:srgbClr val="0186A1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朋友</a:t>
            </a:r>
            <a:r>
              <a:rPr lang="en-US" altLang="ko-KR" sz="1700" dirty="0" smtClean="0">
                <a:gradFill>
                  <a:gsLst>
                    <a:gs pos="100000">
                      <a:srgbClr val="0186A1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)</a:t>
            </a:r>
            <a:r>
              <a:rPr lang="ko-KR" altLang="en-US" sz="1700" dirty="0" smtClean="0">
                <a:gradFill>
                  <a:gsLst>
                    <a:gs pos="100000">
                      <a:srgbClr val="0186A1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 </a:t>
            </a:r>
            <a:r>
              <a:rPr lang="en-US" altLang="ko-KR" sz="1700" dirty="0" smtClean="0">
                <a:gradFill>
                  <a:gsLst>
                    <a:gs pos="100000">
                      <a:srgbClr val="0186A1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Project</a:t>
            </a:r>
            <a:endParaRPr lang="en-US" altLang="ko-KR" sz="1700" kern="0" dirty="0">
              <a:solidFill>
                <a:srgbClr val="000000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82" name="직사각형 81"/>
          <p:cNvSpPr/>
          <p:nvPr/>
        </p:nvSpPr>
        <p:spPr>
          <a:xfrm>
            <a:off x="5564203" y="5286583"/>
            <a:ext cx="3236813" cy="72199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defTabSz="1330325" eaLnBrk="0" latinLnBrk="0" hangingPunct="0">
              <a:lnSpc>
                <a:spcPct val="113000"/>
              </a:lnSpc>
              <a:spcAft>
                <a:spcPts val="300"/>
              </a:spcAft>
              <a:buSzPct val="100000"/>
              <a:defRPr/>
            </a:pPr>
            <a:r>
              <a:rPr lang="ko-KR" altLang="en-US" sz="4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sz="1700" kern="0" dirty="0" err="1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다큐</a:t>
            </a:r>
            <a:r>
              <a:rPr lang="ko-KR" altLang="en-US" sz="17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sz="1700" kern="0" dirty="0" err="1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콘텐츠</a:t>
            </a:r>
            <a:endParaRPr lang="en-US" altLang="ko-KR" sz="1700" kern="0" dirty="0" smtClean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  <a:p>
            <a:pPr defTabSz="1330325" eaLnBrk="0" latinLnBrk="0" hangingPunct="0">
              <a:lnSpc>
                <a:spcPct val="113000"/>
              </a:lnSpc>
              <a:spcAft>
                <a:spcPts val="300"/>
              </a:spcAft>
              <a:buSzPct val="100000"/>
              <a:defRPr/>
            </a:pPr>
            <a:r>
              <a:rPr lang="ko-KR" altLang="en-US" sz="4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sz="17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전문가 교류</a:t>
            </a:r>
            <a:r>
              <a:rPr lang="en-US" altLang="ko-KR" sz="17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, </a:t>
            </a:r>
            <a:r>
              <a:rPr lang="ko-KR" altLang="en-US" sz="1700" dirty="0" smtClean="0">
                <a:gradFill>
                  <a:gsLst>
                    <a:gs pos="100000">
                      <a:srgbClr val="0186A1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제작</a:t>
            </a:r>
            <a:r>
              <a:rPr lang="en-US" altLang="ko-KR" sz="1700" dirty="0" smtClean="0">
                <a:gradFill>
                  <a:gsLst>
                    <a:gs pos="100000">
                      <a:srgbClr val="0186A1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‧</a:t>
            </a:r>
            <a:r>
              <a:rPr lang="ko-KR" altLang="en-US" sz="1700" dirty="0" smtClean="0">
                <a:gradFill>
                  <a:gsLst>
                    <a:gs pos="100000">
                      <a:srgbClr val="0186A1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유통 협력</a:t>
            </a:r>
            <a:endParaRPr lang="en-US" altLang="ko-KR" sz="1700" dirty="0">
              <a:gradFill>
                <a:gsLst>
                  <a:gs pos="100000">
                    <a:srgbClr val="0186A1"/>
                  </a:gs>
                  <a:gs pos="100000">
                    <a:srgbClr val="BBE0E3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40" pitchFamily="18" charset="-127"/>
              <a:ea typeface="-윤고딕340" pitchFamily="18" charset="-127"/>
            </a:endParaRPr>
          </a:p>
        </p:txBody>
      </p:sp>
      <p:cxnSp>
        <p:nvCxnSpPr>
          <p:cNvPr id="83" name="직선 연결선 82"/>
          <p:cNvCxnSpPr/>
          <p:nvPr/>
        </p:nvCxnSpPr>
        <p:spPr>
          <a:xfrm>
            <a:off x="5560588" y="2965251"/>
            <a:ext cx="0" cy="86400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그림 83" descr="영국.JP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58952" y="5391300"/>
            <a:ext cx="698400" cy="464400"/>
          </a:xfrm>
          <a:prstGeom prst="rect">
            <a:avLst/>
          </a:prstGeom>
        </p:spPr>
      </p:pic>
      <p:pic>
        <p:nvPicPr>
          <p:cNvPr id="85" name="그림 84" descr="중국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44820" y="2958165"/>
            <a:ext cx="699516" cy="462915"/>
          </a:xfrm>
          <a:prstGeom prst="rect">
            <a:avLst/>
          </a:prstGeom>
        </p:spPr>
      </p:pic>
      <p:cxnSp>
        <p:nvCxnSpPr>
          <p:cNvPr id="87" name="직선 연결선 86"/>
          <p:cNvCxnSpPr/>
          <p:nvPr/>
        </p:nvCxnSpPr>
        <p:spPr>
          <a:xfrm>
            <a:off x="5560588" y="5386584"/>
            <a:ext cx="0" cy="53996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직선 연결선 87"/>
          <p:cNvCxnSpPr/>
          <p:nvPr/>
        </p:nvCxnSpPr>
        <p:spPr>
          <a:xfrm flipH="1">
            <a:off x="5560588" y="5394921"/>
            <a:ext cx="1712" cy="72000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직사각형 88"/>
          <p:cNvSpPr/>
          <p:nvPr/>
        </p:nvSpPr>
        <p:spPr>
          <a:xfrm>
            <a:off x="5547568" y="4068435"/>
            <a:ext cx="3222288" cy="4770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defTabSz="1330325" eaLnBrk="0" latinLnBrk="0" hangingPunct="0">
              <a:lnSpc>
                <a:spcPts val="3000"/>
              </a:lnSpc>
              <a:spcAft>
                <a:spcPts val="300"/>
              </a:spcAft>
              <a:buSzPct val="100000"/>
              <a:defRPr/>
            </a:pPr>
            <a:r>
              <a:rPr lang="ko-KR" altLang="en-US" sz="9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sz="17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新 한류 </a:t>
            </a:r>
            <a:r>
              <a:rPr lang="en-US" altLang="ko-KR" sz="15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(</a:t>
            </a:r>
            <a:r>
              <a:rPr lang="ko-KR" altLang="en-US" sz="15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패션</a:t>
            </a:r>
            <a:r>
              <a:rPr lang="en-US" altLang="ko-KR" sz="15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, </a:t>
            </a:r>
            <a:r>
              <a:rPr lang="ko-KR" altLang="en-US" sz="15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관광</a:t>
            </a:r>
            <a:r>
              <a:rPr lang="en-US" altLang="ko-KR" sz="15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, </a:t>
            </a:r>
            <a:r>
              <a:rPr lang="ko-KR" altLang="en-US" sz="1500" kern="0" dirty="0" err="1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뷰티</a:t>
            </a:r>
            <a:r>
              <a:rPr lang="en-US" altLang="ko-KR" sz="15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, </a:t>
            </a:r>
            <a:r>
              <a:rPr lang="ko-KR" altLang="en-US" sz="15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음식 </a:t>
            </a:r>
            <a:r>
              <a:rPr lang="ko-KR" altLang="en-US" sz="15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등</a:t>
            </a:r>
            <a:r>
              <a:rPr lang="en-US" altLang="ko-KR" sz="15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)</a:t>
            </a:r>
            <a:endParaRPr lang="en-US" altLang="ko-KR" sz="1500" dirty="0" smtClean="0">
              <a:solidFill>
                <a:prstClr val="black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grpSp>
        <p:nvGrpSpPr>
          <p:cNvPr id="10" name="그룹 116"/>
          <p:cNvGrpSpPr/>
          <p:nvPr/>
        </p:nvGrpSpPr>
        <p:grpSpPr>
          <a:xfrm>
            <a:off x="6480096" y="4647255"/>
            <a:ext cx="180000" cy="180000"/>
            <a:chOff x="6732240" y="4510442"/>
            <a:chExt cx="397105" cy="430726"/>
          </a:xfrm>
          <a:solidFill>
            <a:srgbClr val="00B0F0"/>
          </a:solidFill>
        </p:grpSpPr>
        <p:sp>
          <p:nvSpPr>
            <p:cNvPr id="94" name="Shape 264"/>
            <p:cNvSpPr/>
            <p:nvPr/>
          </p:nvSpPr>
          <p:spPr>
            <a:xfrm>
              <a:off x="6883718" y="4510442"/>
              <a:ext cx="94149" cy="430726"/>
            </a:xfrm>
            <a:prstGeom prst="rect">
              <a:avLst/>
            </a:prstGeom>
            <a:solidFill>
              <a:srgbClr val="248E9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>
                  <a:solidFill>
                    <a:srgbClr val="89C44C"/>
                  </a:solidFill>
                </a:defRPr>
              </a:pPr>
              <a:endParaRPr dirty="0">
                <a:solidFill>
                  <a:srgbClr val="89C44C"/>
                </a:solidFill>
                <a:latin typeface="[Yoon] 윤고딕 140_OTF"/>
                <a:ea typeface="[Yoon] 윤고딕 140_OTF"/>
                <a:cs typeface="[Yoon] 윤고딕 140_OTF"/>
              </a:endParaRPr>
            </a:p>
          </p:txBody>
        </p:sp>
        <p:sp>
          <p:nvSpPr>
            <p:cNvPr id="95" name="Shape 265"/>
            <p:cNvSpPr/>
            <p:nvPr/>
          </p:nvSpPr>
          <p:spPr>
            <a:xfrm>
              <a:off x="6732240" y="4674117"/>
              <a:ext cx="397105" cy="103375"/>
            </a:xfrm>
            <a:prstGeom prst="rect">
              <a:avLst/>
            </a:prstGeom>
            <a:solidFill>
              <a:srgbClr val="248E9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>
                  <a:solidFill>
                    <a:srgbClr val="89C44C"/>
                  </a:solidFill>
                </a:defRPr>
              </a:pPr>
              <a:endParaRPr dirty="0">
                <a:solidFill>
                  <a:srgbClr val="89C44C"/>
                </a:solidFill>
                <a:latin typeface="[Yoon] 윤고딕 140_OTF"/>
                <a:ea typeface="[Yoon] 윤고딕 140_OTF"/>
                <a:cs typeface="[Yoon] 윤고딕 140_OTF"/>
              </a:endParaRPr>
            </a:p>
          </p:txBody>
        </p:sp>
      </p:grpSp>
      <p:grpSp>
        <p:nvGrpSpPr>
          <p:cNvPr id="11" name="그룹 119"/>
          <p:cNvGrpSpPr/>
          <p:nvPr/>
        </p:nvGrpSpPr>
        <p:grpSpPr>
          <a:xfrm>
            <a:off x="7534825" y="4632497"/>
            <a:ext cx="180000" cy="180000"/>
            <a:chOff x="6732240" y="4510442"/>
            <a:chExt cx="397105" cy="430726"/>
          </a:xfrm>
          <a:solidFill>
            <a:srgbClr val="00B0F0"/>
          </a:solidFill>
        </p:grpSpPr>
        <p:sp>
          <p:nvSpPr>
            <p:cNvPr id="98" name="Shape 264"/>
            <p:cNvSpPr/>
            <p:nvPr/>
          </p:nvSpPr>
          <p:spPr>
            <a:xfrm>
              <a:off x="6883718" y="4510442"/>
              <a:ext cx="94149" cy="430726"/>
            </a:xfrm>
            <a:prstGeom prst="rect">
              <a:avLst/>
            </a:prstGeom>
            <a:solidFill>
              <a:srgbClr val="248E9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>
                  <a:solidFill>
                    <a:srgbClr val="89C44C"/>
                  </a:solidFill>
                </a:defRPr>
              </a:pPr>
              <a:endParaRPr dirty="0">
                <a:solidFill>
                  <a:srgbClr val="89C44C"/>
                </a:solidFill>
                <a:latin typeface="[Yoon] 윤고딕 140_OTF"/>
                <a:ea typeface="[Yoon] 윤고딕 140_OTF"/>
                <a:cs typeface="[Yoon] 윤고딕 140_OTF"/>
              </a:endParaRPr>
            </a:p>
          </p:txBody>
        </p:sp>
        <p:sp>
          <p:nvSpPr>
            <p:cNvPr id="100" name="Shape 265"/>
            <p:cNvSpPr/>
            <p:nvPr/>
          </p:nvSpPr>
          <p:spPr>
            <a:xfrm>
              <a:off x="6732240" y="4674117"/>
              <a:ext cx="397105" cy="103375"/>
            </a:xfrm>
            <a:prstGeom prst="rect">
              <a:avLst/>
            </a:prstGeom>
            <a:solidFill>
              <a:srgbClr val="248E9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>
                  <a:solidFill>
                    <a:srgbClr val="89C44C"/>
                  </a:solidFill>
                </a:defRPr>
              </a:pPr>
              <a:endParaRPr dirty="0">
                <a:solidFill>
                  <a:srgbClr val="89C44C"/>
                </a:solidFill>
                <a:latin typeface="[Yoon] 윤고딕 140_OTF"/>
                <a:ea typeface="[Yoon] 윤고딕 140_OTF"/>
                <a:cs typeface="[Yoon] 윤고딕 140_OTF"/>
              </a:endParaRPr>
            </a:p>
          </p:txBody>
        </p:sp>
      </p:grpSp>
      <p:grpSp>
        <p:nvGrpSpPr>
          <p:cNvPr id="12" name="그룹 190"/>
          <p:cNvGrpSpPr/>
          <p:nvPr/>
        </p:nvGrpSpPr>
        <p:grpSpPr>
          <a:xfrm>
            <a:off x="5662617" y="4573290"/>
            <a:ext cx="792000" cy="306697"/>
            <a:chOff x="459913" y="3683098"/>
            <a:chExt cx="877901" cy="263263"/>
          </a:xfrm>
        </p:grpSpPr>
        <p:sp>
          <p:nvSpPr>
            <p:cNvPr id="102" name="AutoShape 25"/>
            <p:cNvSpPr>
              <a:spLocks noChangeArrowheads="1"/>
            </p:cNvSpPr>
            <p:nvPr/>
          </p:nvSpPr>
          <p:spPr bwMode="auto">
            <a:xfrm>
              <a:off x="459913" y="3685829"/>
              <a:ext cx="871075" cy="255753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ctr"/>
              <a:endParaRPr lang="en-US" altLang="ko-KR" sz="700" dirty="0">
                <a:solidFill>
                  <a:prstClr val="white"/>
                </a:solidFill>
              </a:endParaRPr>
            </a:p>
          </p:txBody>
        </p:sp>
        <p:sp>
          <p:nvSpPr>
            <p:cNvPr id="103" name="제목 114"/>
            <p:cNvSpPr txBox="1">
              <a:spLocks/>
            </p:cNvSpPr>
            <p:nvPr/>
          </p:nvSpPr>
          <p:spPr>
            <a:xfrm>
              <a:off x="466642" y="3683098"/>
              <a:ext cx="871172" cy="263263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eaLnBrk="0" latinLnBrk="0" hangingPunct="0">
                <a:defRPr/>
              </a:pPr>
              <a:r>
                <a:rPr lang="ko-KR" altLang="en-US" sz="1600" kern="0" dirty="0" err="1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  <a:cs typeface="Arial" pitchFamily="34" charset="0"/>
                </a:rPr>
                <a:t>콘텐츠</a:t>
              </a:r>
              <a:endParaRPr lang="ko-KR" altLang="en-US" sz="160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  <a:cs typeface="Arial" pitchFamily="34" charset="0"/>
              </a:endParaRPr>
            </a:p>
          </p:txBody>
        </p:sp>
      </p:grpSp>
      <p:grpSp>
        <p:nvGrpSpPr>
          <p:cNvPr id="13" name="그룹 190"/>
          <p:cNvGrpSpPr/>
          <p:nvPr/>
        </p:nvGrpSpPr>
        <p:grpSpPr>
          <a:xfrm>
            <a:off x="6689572" y="4575663"/>
            <a:ext cx="828000" cy="306696"/>
            <a:chOff x="521723" y="3683097"/>
            <a:chExt cx="871075" cy="263263"/>
          </a:xfrm>
        </p:grpSpPr>
        <p:sp>
          <p:nvSpPr>
            <p:cNvPr id="105" name="AutoShape 25"/>
            <p:cNvSpPr>
              <a:spLocks noChangeArrowheads="1"/>
            </p:cNvSpPr>
            <p:nvPr/>
          </p:nvSpPr>
          <p:spPr bwMode="auto">
            <a:xfrm>
              <a:off x="521723" y="3685829"/>
              <a:ext cx="871075" cy="255753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ctr"/>
              <a:endParaRPr lang="en-US" altLang="ko-KR" sz="700" dirty="0">
                <a:solidFill>
                  <a:prstClr val="white"/>
                </a:solidFill>
              </a:endParaRPr>
            </a:p>
          </p:txBody>
        </p:sp>
        <p:sp>
          <p:nvSpPr>
            <p:cNvPr id="106" name="제목 114"/>
            <p:cNvSpPr txBox="1">
              <a:spLocks/>
            </p:cNvSpPr>
            <p:nvPr/>
          </p:nvSpPr>
          <p:spPr>
            <a:xfrm>
              <a:off x="528452" y="3683097"/>
              <a:ext cx="852139" cy="263263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eaLnBrk="0" latinLnBrk="0" hangingPunct="0">
                <a:defRPr/>
              </a:pPr>
              <a:r>
                <a:rPr lang="ko-KR" altLang="en-US" sz="1600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  <a:cs typeface="Arial" pitchFamily="34" charset="0"/>
                </a:rPr>
                <a:t>홈쇼핑</a:t>
              </a:r>
              <a:endParaRPr lang="ko-KR" altLang="en-US" sz="160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  <a:cs typeface="Arial" pitchFamily="34" charset="0"/>
              </a:endParaRPr>
            </a:p>
          </p:txBody>
        </p:sp>
      </p:grpSp>
      <p:grpSp>
        <p:nvGrpSpPr>
          <p:cNvPr id="14" name="그룹 190"/>
          <p:cNvGrpSpPr/>
          <p:nvPr/>
        </p:nvGrpSpPr>
        <p:grpSpPr>
          <a:xfrm>
            <a:off x="7729583" y="4574591"/>
            <a:ext cx="860253" cy="306696"/>
            <a:chOff x="521723" y="3683097"/>
            <a:chExt cx="871075" cy="263263"/>
          </a:xfrm>
        </p:grpSpPr>
        <p:sp>
          <p:nvSpPr>
            <p:cNvPr id="108" name="AutoShape 25"/>
            <p:cNvSpPr>
              <a:spLocks noChangeArrowheads="1"/>
            </p:cNvSpPr>
            <p:nvPr/>
          </p:nvSpPr>
          <p:spPr bwMode="auto">
            <a:xfrm>
              <a:off x="521723" y="3685829"/>
              <a:ext cx="871075" cy="255753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ctr"/>
              <a:endParaRPr lang="en-US" altLang="ko-KR" sz="700" dirty="0">
                <a:solidFill>
                  <a:prstClr val="white"/>
                </a:solidFill>
              </a:endParaRPr>
            </a:p>
          </p:txBody>
        </p:sp>
        <p:sp>
          <p:nvSpPr>
            <p:cNvPr id="109" name="제목 114"/>
            <p:cNvSpPr txBox="1">
              <a:spLocks/>
            </p:cNvSpPr>
            <p:nvPr/>
          </p:nvSpPr>
          <p:spPr>
            <a:xfrm>
              <a:off x="533819" y="3683097"/>
              <a:ext cx="841239" cy="263263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eaLnBrk="0" latinLnBrk="0" hangingPunct="0">
                <a:defRPr/>
              </a:pPr>
              <a:r>
                <a:rPr lang="en-US" altLang="ko-KR" sz="1600" kern="0" spc="-13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  <a:cs typeface="Arial" pitchFamily="34" charset="0"/>
                </a:rPr>
                <a:t>IT</a:t>
              </a:r>
              <a:r>
                <a:rPr lang="ko-KR" altLang="en-US" sz="1600" kern="0" spc="-13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  <a:cs typeface="Arial" pitchFamily="34" charset="0"/>
                </a:rPr>
                <a:t>솔루션</a:t>
              </a:r>
              <a:endParaRPr lang="ko-KR" altLang="en-US" sz="1600" kern="0" spc="-13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  <a:cs typeface="Arial" pitchFamily="34" charset="0"/>
              </a:endParaRPr>
            </a:p>
          </p:txBody>
        </p:sp>
      </p:grpSp>
      <p:cxnSp>
        <p:nvCxnSpPr>
          <p:cNvPr id="112" name="직선 연결선 111"/>
          <p:cNvCxnSpPr/>
          <p:nvPr/>
        </p:nvCxnSpPr>
        <p:spPr>
          <a:xfrm flipH="1">
            <a:off x="5565432" y="4236201"/>
            <a:ext cx="1712" cy="72000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8" name="그림 117" descr="아세안.JPG"/>
          <p:cNvPicPr preferRelativeResize="0"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57288" y="4236637"/>
            <a:ext cx="698400" cy="464400"/>
          </a:xfrm>
          <a:prstGeom prst="rect">
            <a:avLst/>
          </a:prstGeom>
        </p:spPr>
      </p:pic>
      <p:sp>
        <p:nvSpPr>
          <p:cNvPr id="151" name="모서리가 둥근 직사각형 150"/>
          <p:cNvSpPr/>
          <p:nvPr/>
        </p:nvSpPr>
        <p:spPr>
          <a:xfrm>
            <a:off x="4767337" y="3436877"/>
            <a:ext cx="671782" cy="250594"/>
          </a:xfrm>
          <a:prstGeom prst="roundRect">
            <a:avLst>
              <a:gd name="adj" fmla="val 50000"/>
            </a:avLst>
          </a:prstGeom>
          <a:solidFill>
            <a:srgbClr val="248E9C"/>
          </a:solidFill>
          <a:ln w="952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100">
              <a:solidFill>
                <a:prstClr val="white"/>
              </a:solidFill>
            </a:endParaRPr>
          </a:p>
        </p:txBody>
      </p:sp>
      <p:sp>
        <p:nvSpPr>
          <p:cNvPr id="155" name="모서리가 둥근 직사각형 154"/>
          <p:cNvSpPr/>
          <p:nvPr/>
        </p:nvSpPr>
        <p:spPr>
          <a:xfrm>
            <a:off x="4780071" y="4720971"/>
            <a:ext cx="671782" cy="250594"/>
          </a:xfrm>
          <a:prstGeom prst="roundRect">
            <a:avLst>
              <a:gd name="adj" fmla="val 50000"/>
            </a:avLst>
          </a:prstGeom>
          <a:solidFill>
            <a:srgbClr val="248E9C"/>
          </a:solidFill>
          <a:ln w="952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100">
              <a:solidFill>
                <a:prstClr val="white"/>
              </a:solidFill>
            </a:endParaRPr>
          </a:p>
        </p:txBody>
      </p:sp>
      <p:sp>
        <p:nvSpPr>
          <p:cNvPr id="159" name="모서리가 둥근 직사각형 158"/>
          <p:cNvSpPr/>
          <p:nvPr/>
        </p:nvSpPr>
        <p:spPr>
          <a:xfrm>
            <a:off x="4780071" y="5877481"/>
            <a:ext cx="671782" cy="250594"/>
          </a:xfrm>
          <a:prstGeom prst="roundRect">
            <a:avLst>
              <a:gd name="adj" fmla="val 50000"/>
            </a:avLst>
          </a:prstGeom>
          <a:solidFill>
            <a:srgbClr val="248E9C"/>
          </a:solidFill>
          <a:ln w="952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100">
              <a:solidFill>
                <a:prstClr val="white"/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4703282" y="3408286"/>
            <a:ext cx="799885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 fontAlgn="base">
              <a:spcAft>
                <a:spcPct val="0"/>
              </a:spcAft>
              <a:buClr>
                <a:prstClr val="black">
                  <a:lumMod val="85000"/>
                  <a:lumOff val="15000"/>
                </a:prstClr>
              </a:buClr>
            </a:pPr>
            <a:r>
              <a:rPr kumimoji="1" lang="ko-KR" altLang="en-US" sz="1400" b="1" spc="-40" dirty="0" smtClean="0">
                <a:gradFill>
                  <a:gsLst>
                    <a:gs pos="100000">
                      <a:prstClr val="white"/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중 국</a:t>
            </a:r>
            <a:endParaRPr kumimoji="1" lang="ko-KR" altLang="en-US" sz="1400" b="1" spc="-40" dirty="0">
              <a:gradFill>
                <a:gsLst>
                  <a:gs pos="100000">
                    <a:prstClr val="white"/>
                  </a:gs>
                  <a:gs pos="100000">
                    <a:srgbClr val="FFFFFF">
                      <a:lumMod val="85000"/>
                      <a:alpha val="0"/>
                    </a:srgbClr>
                  </a:gs>
                </a:gsLst>
                <a:lin ang="108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4716016" y="4692380"/>
            <a:ext cx="799885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 fontAlgn="base">
              <a:spcAft>
                <a:spcPct val="0"/>
              </a:spcAft>
              <a:buClr>
                <a:prstClr val="black">
                  <a:lumMod val="85000"/>
                  <a:lumOff val="15000"/>
                </a:prstClr>
              </a:buClr>
            </a:pPr>
            <a:r>
              <a:rPr kumimoji="1" lang="ko-KR" altLang="en-US" sz="1400" b="1" spc="-40" dirty="0" smtClean="0">
                <a:gradFill>
                  <a:gsLst>
                    <a:gs pos="100000">
                      <a:prstClr val="white"/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아세안</a:t>
            </a:r>
            <a:endParaRPr kumimoji="1" lang="ko-KR" altLang="en-US" sz="1400" b="1" spc="-40" dirty="0">
              <a:gradFill>
                <a:gsLst>
                  <a:gs pos="100000">
                    <a:prstClr val="white"/>
                  </a:gs>
                  <a:gs pos="100000">
                    <a:srgbClr val="FFFFFF">
                      <a:lumMod val="85000"/>
                      <a:alpha val="0"/>
                    </a:srgbClr>
                  </a:gs>
                </a:gsLst>
                <a:lin ang="108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4716016" y="5848890"/>
            <a:ext cx="799885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 fontAlgn="base">
              <a:spcAft>
                <a:spcPct val="0"/>
              </a:spcAft>
              <a:buClr>
                <a:prstClr val="black">
                  <a:lumMod val="85000"/>
                  <a:lumOff val="15000"/>
                </a:prstClr>
              </a:buClr>
            </a:pPr>
            <a:r>
              <a:rPr kumimoji="1" lang="ko-KR" altLang="en-US" sz="1400" b="1" spc="-40" dirty="0" smtClean="0">
                <a:gradFill>
                  <a:gsLst>
                    <a:gs pos="100000">
                      <a:prstClr val="white"/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영 국</a:t>
            </a:r>
            <a:endParaRPr kumimoji="1" lang="ko-KR" altLang="en-US" sz="1400" b="1" spc="-40" dirty="0">
              <a:gradFill>
                <a:gsLst>
                  <a:gs pos="100000">
                    <a:prstClr val="white"/>
                  </a:gs>
                  <a:gs pos="100000">
                    <a:srgbClr val="FFFFFF">
                      <a:lumMod val="85000"/>
                      <a:alpha val="0"/>
                    </a:srgbClr>
                  </a:gs>
                </a:gsLst>
                <a:lin ang="108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grpSp>
        <p:nvGrpSpPr>
          <p:cNvPr id="15" name="그룹 167"/>
          <p:cNvGrpSpPr/>
          <p:nvPr/>
        </p:nvGrpSpPr>
        <p:grpSpPr>
          <a:xfrm>
            <a:off x="6923306" y="481896"/>
            <a:ext cx="1753150" cy="333943"/>
            <a:chOff x="5957544" y="497136"/>
            <a:chExt cx="1753150" cy="333943"/>
          </a:xfrm>
        </p:grpSpPr>
        <p:sp>
          <p:nvSpPr>
            <p:cNvPr id="169" name="모서리가 둥근 직사각형 168"/>
            <p:cNvSpPr/>
            <p:nvPr/>
          </p:nvSpPr>
          <p:spPr>
            <a:xfrm>
              <a:off x="6035047" y="525727"/>
              <a:ext cx="812855" cy="25059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 w="952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170" name="Text Box 5"/>
            <p:cNvSpPr txBox="1">
              <a:spLocks noChangeArrowheads="1"/>
            </p:cNvSpPr>
            <p:nvPr/>
          </p:nvSpPr>
          <p:spPr bwMode="auto">
            <a:xfrm>
              <a:off x="6807082" y="507914"/>
              <a:ext cx="90361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latinLnBrk="0" hangingPunct="1">
                <a:defRPr/>
              </a:pPr>
              <a:r>
                <a:rPr lang="ko-KR" altLang="en-US" sz="1500" kern="0" spc="-90" dirty="0" smtClean="0">
                  <a:gradFill>
                    <a:gsLst>
                      <a:gs pos="100000">
                        <a:srgbClr val="4F81BD">
                          <a:lumMod val="75000"/>
                        </a:srgbClr>
                      </a:gs>
                      <a:gs pos="100000">
                        <a:srgbClr val="00589A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방송 산업</a:t>
              </a:r>
              <a:endParaRPr lang="ko-KR" altLang="en-US" sz="1500" kern="0" spc="-90" dirty="0">
                <a:gradFill>
                  <a:gsLst>
                    <a:gs pos="100000">
                      <a:srgbClr val="4F81BD">
                        <a:lumMod val="75000"/>
                      </a:srgbClr>
                    </a:gs>
                    <a:gs pos="100000">
                      <a:srgbClr val="00589A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5957544" y="497136"/>
              <a:ext cx="9678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base">
                <a:spcAft>
                  <a:spcPct val="0"/>
                </a:spcAft>
                <a:buClr>
                  <a:prstClr val="black">
                    <a:lumMod val="85000"/>
                    <a:lumOff val="15000"/>
                  </a:prstClr>
                </a:buClr>
              </a:pPr>
              <a:r>
                <a:rPr kumimoji="1" lang="ko-KR" altLang="en-US" sz="1400" b="1" spc="-40" dirty="0">
                  <a:gradFill>
                    <a:gsLst>
                      <a:gs pos="100000">
                        <a:prstClr val="white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미래대비</a:t>
              </a: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242" y="1337790"/>
            <a:ext cx="709356" cy="137895"/>
          </a:xfrm>
          <a:prstGeom prst="rect">
            <a:avLst/>
          </a:prstGeom>
        </p:spPr>
      </p:pic>
      <p:pic>
        <p:nvPicPr>
          <p:cNvPr id="121" name="그림 1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430" y="1117070"/>
            <a:ext cx="788524" cy="354244"/>
          </a:xfrm>
          <a:prstGeom prst="rect">
            <a:avLst/>
          </a:prstGeom>
        </p:spPr>
      </p:pic>
      <p:pic>
        <p:nvPicPr>
          <p:cNvPr id="69" name="그림 6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678" y="974949"/>
            <a:ext cx="788524" cy="3542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098651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 bwMode="auto">
          <a:xfrm>
            <a:off x="478159" y="242257"/>
            <a:ext cx="2834430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00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3. </a:t>
            </a:r>
            <a:r>
              <a:rPr lang="ko-KR" altLang="en-US" sz="300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방송 재원 확충</a:t>
            </a:r>
            <a:endParaRPr lang="ko-KR" altLang="en-US" sz="300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40" pitchFamily="18" charset="-127"/>
              <a:ea typeface="-윤고딕340" pitchFamily="18" charset="-127"/>
            </a:endParaRPr>
          </a:p>
        </p:txBody>
      </p:sp>
      <p:sp>
        <p:nvSpPr>
          <p:cNvPr id="80" name="모서리가 둥근 직사각형 8"/>
          <p:cNvSpPr/>
          <p:nvPr/>
        </p:nvSpPr>
        <p:spPr>
          <a:xfrm>
            <a:off x="461826" y="1735709"/>
            <a:ext cx="4000027" cy="478963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>
              <a:solidFill>
                <a:srgbClr val="FFFFFF"/>
              </a:solidFill>
              <a:cs typeface="Arial" pitchFamily="34" charset="0"/>
            </a:endParaRPr>
          </a:p>
        </p:txBody>
      </p:sp>
      <p:grpSp>
        <p:nvGrpSpPr>
          <p:cNvPr id="2" name="그룹 84"/>
          <p:cNvGrpSpPr/>
          <p:nvPr/>
        </p:nvGrpSpPr>
        <p:grpSpPr>
          <a:xfrm>
            <a:off x="462794" y="1718914"/>
            <a:ext cx="3999054" cy="426159"/>
            <a:chOff x="469465" y="1674340"/>
            <a:chExt cx="4007925" cy="354747"/>
          </a:xfrm>
        </p:grpSpPr>
        <p:sp>
          <p:nvSpPr>
            <p:cNvPr id="89" name="AutoShape 55"/>
            <p:cNvSpPr>
              <a:spLocks noChangeArrowheads="1"/>
            </p:cNvSpPr>
            <p:nvPr/>
          </p:nvSpPr>
          <p:spPr bwMode="auto">
            <a:xfrm>
              <a:off x="469465" y="1674340"/>
              <a:ext cx="4007925" cy="354747"/>
            </a:xfrm>
            <a:prstGeom prst="roundRect">
              <a:avLst>
                <a:gd name="adj" fmla="val 0"/>
              </a:avLst>
            </a:prstGeom>
            <a:solidFill>
              <a:srgbClr val="0070C0"/>
            </a:solidFill>
            <a:ln w="31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90" name="자유형 89"/>
            <p:cNvSpPr/>
            <p:nvPr/>
          </p:nvSpPr>
          <p:spPr>
            <a:xfrm>
              <a:off x="483181" y="1682496"/>
              <a:ext cx="922421" cy="346220"/>
            </a:xfrm>
            <a:custGeom>
              <a:avLst/>
              <a:gdLst>
                <a:gd name="connsiteX0" fmla="*/ 0 w 922421"/>
                <a:gd name="connsiteY0" fmla="*/ 409074 h 409074"/>
                <a:gd name="connsiteX1" fmla="*/ 922421 w 922421"/>
                <a:gd name="connsiteY1" fmla="*/ 0 h 409074"/>
                <a:gd name="connsiteX2" fmla="*/ 0 w 922421"/>
                <a:gd name="connsiteY2" fmla="*/ 0 h 409074"/>
                <a:gd name="connsiteX3" fmla="*/ 0 w 922421"/>
                <a:gd name="connsiteY3" fmla="*/ 409074 h 40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421" h="409074">
                  <a:moveTo>
                    <a:pt x="0" y="409074"/>
                  </a:moveTo>
                  <a:lnTo>
                    <a:pt x="922421" y="0"/>
                  </a:lnTo>
                  <a:lnTo>
                    <a:pt x="0" y="0"/>
                  </a:lnTo>
                  <a:lnTo>
                    <a:pt x="0" y="409074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10000"/>
                  </a:schemeClr>
                </a:gs>
                <a:gs pos="0">
                  <a:schemeClr val="bg1">
                    <a:alpha val="27000"/>
                  </a:schemeClr>
                </a:gs>
              </a:gsLst>
              <a:lin ang="9000000" scaled="0"/>
            </a:gra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2" name="제목 114"/>
          <p:cNvSpPr txBox="1">
            <a:spLocks/>
          </p:cNvSpPr>
          <p:nvPr/>
        </p:nvSpPr>
        <p:spPr>
          <a:xfrm>
            <a:off x="495288" y="1805499"/>
            <a:ext cx="3945607" cy="267963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eaLnBrk="0" latinLnBrk="0" hangingPunct="0">
              <a:defRPr/>
            </a:pPr>
            <a:r>
              <a:rPr lang="ko-KR" altLang="en-US" sz="2200" kern="0" spc="-7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광고시장 활성화</a:t>
            </a:r>
            <a:endParaRPr lang="ko-KR" altLang="en-US" sz="2200" kern="0" spc="-7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40" panose="02030504000101010101" pitchFamily="18" charset="-127"/>
              <a:ea typeface="-윤고딕340" panose="02030504000101010101" pitchFamily="18" charset="-127"/>
              <a:cs typeface="Arial" pitchFamily="34" charset="0"/>
            </a:endParaRPr>
          </a:p>
        </p:txBody>
      </p:sp>
      <p:sp>
        <p:nvSpPr>
          <p:cNvPr id="103" name="모서리가 둥근 직사각형 8"/>
          <p:cNvSpPr/>
          <p:nvPr/>
        </p:nvSpPr>
        <p:spPr>
          <a:xfrm>
            <a:off x="4658583" y="1771714"/>
            <a:ext cx="4000027" cy="475131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rgbClr val="248E9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>
              <a:solidFill>
                <a:srgbClr val="FFFFFF"/>
              </a:solidFill>
              <a:cs typeface="Arial" pitchFamily="34" charset="0"/>
            </a:endParaRPr>
          </a:p>
        </p:txBody>
      </p:sp>
      <p:grpSp>
        <p:nvGrpSpPr>
          <p:cNvPr id="3" name="그룹 105"/>
          <p:cNvGrpSpPr/>
          <p:nvPr/>
        </p:nvGrpSpPr>
        <p:grpSpPr>
          <a:xfrm>
            <a:off x="4658556" y="1718914"/>
            <a:ext cx="4005787" cy="426159"/>
            <a:chOff x="4547113" y="1674340"/>
            <a:chExt cx="4014674" cy="354747"/>
          </a:xfrm>
        </p:grpSpPr>
        <p:sp>
          <p:nvSpPr>
            <p:cNvPr id="105" name="AutoShape 55"/>
            <p:cNvSpPr>
              <a:spLocks noChangeArrowheads="1"/>
            </p:cNvSpPr>
            <p:nvPr/>
          </p:nvSpPr>
          <p:spPr bwMode="auto">
            <a:xfrm>
              <a:off x="4547113" y="1674340"/>
              <a:ext cx="4014674" cy="354747"/>
            </a:xfrm>
            <a:prstGeom prst="roundRect">
              <a:avLst>
                <a:gd name="adj" fmla="val 0"/>
              </a:avLst>
            </a:prstGeom>
            <a:solidFill>
              <a:srgbClr val="248E9C"/>
            </a:solidFill>
            <a:ln w="31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06" name="자유형 105"/>
            <p:cNvSpPr/>
            <p:nvPr/>
          </p:nvSpPr>
          <p:spPr>
            <a:xfrm>
              <a:off x="4547113" y="1682496"/>
              <a:ext cx="922421" cy="346220"/>
            </a:xfrm>
            <a:custGeom>
              <a:avLst/>
              <a:gdLst>
                <a:gd name="connsiteX0" fmla="*/ 0 w 922421"/>
                <a:gd name="connsiteY0" fmla="*/ 409074 h 409074"/>
                <a:gd name="connsiteX1" fmla="*/ 922421 w 922421"/>
                <a:gd name="connsiteY1" fmla="*/ 0 h 409074"/>
                <a:gd name="connsiteX2" fmla="*/ 0 w 922421"/>
                <a:gd name="connsiteY2" fmla="*/ 0 h 409074"/>
                <a:gd name="connsiteX3" fmla="*/ 0 w 922421"/>
                <a:gd name="connsiteY3" fmla="*/ 409074 h 40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421" h="409074">
                  <a:moveTo>
                    <a:pt x="0" y="409074"/>
                  </a:moveTo>
                  <a:lnTo>
                    <a:pt x="922421" y="0"/>
                  </a:lnTo>
                  <a:lnTo>
                    <a:pt x="0" y="0"/>
                  </a:lnTo>
                  <a:lnTo>
                    <a:pt x="0" y="409074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10000"/>
                  </a:schemeClr>
                </a:gs>
                <a:gs pos="0">
                  <a:schemeClr val="bg1">
                    <a:alpha val="27000"/>
                  </a:schemeClr>
                </a:gs>
              </a:gsLst>
              <a:lin ang="9000000" scaled="0"/>
            </a:gra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8" name="제목 114"/>
          <p:cNvSpPr txBox="1">
            <a:spLocks/>
          </p:cNvSpPr>
          <p:nvPr/>
        </p:nvSpPr>
        <p:spPr>
          <a:xfrm>
            <a:off x="4794072" y="1805499"/>
            <a:ext cx="3779669" cy="267963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eaLnBrk="0" latinLnBrk="0" hangingPunct="0">
              <a:defRPr/>
            </a:pPr>
            <a:r>
              <a:rPr lang="ko-KR" altLang="en-US" sz="2200" kern="0" spc="-7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공영방송 재원 확충</a:t>
            </a:r>
            <a:endParaRPr lang="ko-KR" altLang="en-US" sz="2200" kern="0" spc="-7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40" panose="02030504000101010101" pitchFamily="18" charset="-127"/>
              <a:ea typeface="-윤고딕340" panose="02030504000101010101" pitchFamily="18" charset="-127"/>
              <a:cs typeface="Arial" pitchFamily="34" charset="0"/>
            </a:endParaRPr>
          </a:p>
        </p:txBody>
      </p:sp>
      <p:pic>
        <p:nvPicPr>
          <p:cNvPr id="76" name="Picture 2" descr="E:\PNG\화살표\1304 - 복사본.pn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309" y="2961803"/>
            <a:ext cx="666680" cy="844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그림 80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628" y="5061039"/>
            <a:ext cx="1724400" cy="7588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85" name="그림 84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058236"/>
            <a:ext cx="1722876" cy="7598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grpSp>
        <p:nvGrpSpPr>
          <p:cNvPr id="4" name="그룹 85"/>
          <p:cNvGrpSpPr/>
          <p:nvPr/>
        </p:nvGrpSpPr>
        <p:grpSpPr>
          <a:xfrm>
            <a:off x="1484573" y="5877801"/>
            <a:ext cx="223994" cy="210629"/>
            <a:chOff x="7199231" y="4078394"/>
            <a:chExt cx="397105" cy="430726"/>
          </a:xfrm>
          <a:solidFill>
            <a:srgbClr val="078D34"/>
          </a:solidFill>
        </p:grpSpPr>
        <p:sp>
          <p:nvSpPr>
            <p:cNvPr id="87" name="Shape 267"/>
            <p:cNvSpPr/>
            <p:nvPr/>
          </p:nvSpPr>
          <p:spPr>
            <a:xfrm>
              <a:off x="7350709" y="4078394"/>
              <a:ext cx="94149" cy="430726"/>
            </a:xfrm>
            <a:prstGeom prst="rect">
              <a:avLst/>
            </a:prstGeom>
            <a:solidFill>
              <a:srgbClr val="0070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800" dirty="0">
                <a:solidFill>
                  <a:prstClr val="black">
                    <a:lumMod val="50000"/>
                    <a:lumOff val="50000"/>
                  </a:prstClr>
                </a:solidFill>
                <a:latin typeface="[Yoon] 윤고딕 140_OTF"/>
                <a:ea typeface="[Yoon] 윤고딕 140_OTF"/>
                <a:cs typeface="[Yoon] 윤고딕 140_OTF"/>
              </a:endParaRPr>
            </a:p>
          </p:txBody>
        </p:sp>
        <p:sp>
          <p:nvSpPr>
            <p:cNvPr id="88" name="Shape 268"/>
            <p:cNvSpPr/>
            <p:nvPr/>
          </p:nvSpPr>
          <p:spPr>
            <a:xfrm>
              <a:off x="7199231" y="4242069"/>
              <a:ext cx="397105" cy="103375"/>
            </a:xfrm>
            <a:prstGeom prst="rect">
              <a:avLst/>
            </a:prstGeom>
            <a:solidFill>
              <a:srgbClr val="0070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800" dirty="0">
                <a:solidFill>
                  <a:prstClr val="black">
                    <a:lumMod val="50000"/>
                    <a:lumOff val="50000"/>
                  </a:prstClr>
                </a:solidFill>
                <a:latin typeface="[Yoon] 윤고딕 140_OTF"/>
                <a:ea typeface="[Yoon] 윤고딕 140_OTF"/>
                <a:cs typeface="[Yoon] 윤고딕 140_OTF"/>
              </a:endParaRPr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5855194" y="3276767"/>
            <a:ext cx="400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93" name="직사각형 92"/>
          <p:cNvSpPr/>
          <p:nvPr/>
        </p:nvSpPr>
        <p:spPr>
          <a:xfrm>
            <a:off x="4842030" y="2923780"/>
            <a:ext cx="1219870" cy="276999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altLang="ko-KR" sz="1200" dirty="0">
              <a:ln w="11430"/>
              <a:solidFill>
                <a:srgbClr val="FF7979"/>
              </a:solidFill>
            </a:endParaRPr>
          </a:p>
        </p:txBody>
      </p:sp>
      <p:pic>
        <p:nvPicPr>
          <p:cNvPr id="94" name="Picture 2" descr="E:\PNG\화살표\1304 - 복사본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278" y="3151010"/>
            <a:ext cx="304985" cy="698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2" descr="E:\PNG\화살표\1304 - 복사본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80000">
            <a:off x="6483583" y="2895696"/>
            <a:ext cx="304985" cy="698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2" descr="E:\PNG\화살표\1304 - 복사본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0721">
            <a:off x="6470624" y="3459631"/>
            <a:ext cx="304985" cy="698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직사각형 97"/>
          <p:cNvSpPr/>
          <p:nvPr/>
        </p:nvSpPr>
        <p:spPr>
          <a:xfrm>
            <a:off x="6693182" y="3644502"/>
            <a:ext cx="1998222" cy="618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latinLnBrk="0" hangingPunct="0">
              <a:lnSpc>
                <a:spcPts val="1900"/>
              </a:lnSpc>
              <a:spcAft>
                <a:spcPts val="300"/>
              </a:spcAft>
              <a:buSzPct val="100000"/>
              <a:defRPr/>
            </a:pPr>
            <a:r>
              <a:rPr lang="ko-KR" altLang="en-US" sz="200" kern="0" dirty="0" smtClean="0">
                <a:solidFill>
                  <a:srgbClr val="0070C0"/>
                </a:solidFill>
                <a:latin typeface="-윤고딕330" pitchFamily="18" charset="-127"/>
                <a:ea typeface="-윤고딕330" pitchFamily="18" charset="-127"/>
              </a:rPr>
              <a:t>     </a:t>
            </a:r>
            <a:r>
              <a:rPr lang="ko-KR" altLang="en-US" sz="1700" dirty="0" smtClean="0">
                <a:gradFill>
                  <a:gsLst>
                    <a:gs pos="100000">
                      <a:srgbClr val="0186A1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축</a:t>
            </a:r>
            <a:r>
              <a:rPr lang="ko-KR" altLang="en-US" sz="1700" dirty="0">
                <a:gradFill>
                  <a:gsLst>
                    <a:gs pos="100000">
                      <a:srgbClr val="0186A1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소</a:t>
            </a:r>
            <a:r>
              <a:rPr lang="ko-KR" altLang="en-US" sz="1700" dirty="0" smtClean="0">
                <a:gradFill>
                  <a:gsLst>
                    <a:gs pos="100000">
                      <a:srgbClr val="0186A1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된 </a:t>
            </a:r>
            <a:r>
              <a:rPr lang="ko-KR" altLang="en-US" sz="1700" dirty="0">
                <a:gradFill>
                  <a:gsLst>
                    <a:gs pos="100000">
                      <a:srgbClr val="0186A1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광고는</a:t>
            </a:r>
            <a:r>
              <a:rPr lang="en-US" altLang="ko-KR" sz="1700" dirty="0">
                <a:gradFill>
                  <a:gsLst>
                    <a:gs pos="100000">
                      <a:srgbClr val="0186A1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 </a:t>
            </a:r>
          </a:p>
          <a:p>
            <a:pPr defTabSz="1330325" eaLnBrk="0" latinLnBrk="0" hangingPunct="0">
              <a:lnSpc>
                <a:spcPts val="1900"/>
              </a:lnSpc>
              <a:spcAft>
                <a:spcPts val="300"/>
              </a:spcAft>
              <a:buSzPct val="100000"/>
              <a:defRPr/>
            </a:pPr>
            <a:r>
              <a:rPr lang="en-US" altLang="ko-KR" sz="1100" kern="0" dirty="0">
                <a:solidFill>
                  <a:prstClr val="black"/>
                </a:soli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en-US" altLang="ko-KR" sz="700" kern="0" dirty="0" smtClean="0">
                <a:solidFill>
                  <a:prstClr val="black"/>
                </a:soli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sz="17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방송산업</a:t>
            </a:r>
            <a:r>
              <a:rPr lang="ko-KR" altLang="en-US" sz="1300" kern="0" dirty="0" smtClean="0">
                <a:solidFill>
                  <a:prstClr val="black"/>
                </a:soli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sz="17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발전</a:t>
            </a:r>
            <a:r>
              <a:rPr lang="ko-KR" altLang="en-US" sz="1300" kern="0" dirty="0" smtClean="0">
                <a:solidFill>
                  <a:prstClr val="black"/>
                </a:soli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sz="17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활용</a:t>
            </a:r>
            <a:endParaRPr lang="en-US" altLang="ko-KR" sz="1700" kern="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99" name="직사각형 98"/>
          <p:cNvSpPr/>
          <p:nvPr/>
        </p:nvSpPr>
        <p:spPr>
          <a:xfrm>
            <a:off x="6718643" y="2871645"/>
            <a:ext cx="2142238" cy="618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latinLnBrk="0" hangingPunct="0">
              <a:lnSpc>
                <a:spcPts val="1900"/>
              </a:lnSpc>
              <a:spcAft>
                <a:spcPts val="300"/>
              </a:spcAft>
              <a:buSzPct val="100000"/>
              <a:defRPr/>
            </a:pPr>
            <a:r>
              <a:rPr lang="ko-KR" altLang="en-US" sz="100" kern="0" dirty="0" smtClean="0">
                <a:solidFill>
                  <a:srgbClr val="0070C0"/>
                </a:soli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sz="1700" dirty="0" err="1">
                <a:gradFill>
                  <a:gsLst>
                    <a:gs pos="100000">
                      <a:srgbClr val="0186A1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수신료</a:t>
            </a:r>
            <a:r>
              <a:rPr lang="ko-KR" altLang="en-US" sz="1700" dirty="0">
                <a:gradFill>
                  <a:gsLst>
                    <a:gs pos="100000">
                      <a:srgbClr val="0186A1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 </a:t>
            </a:r>
            <a:r>
              <a:rPr lang="ko-KR" altLang="en-US" sz="1700" dirty="0" smtClean="0">
                <a:gradFill>
                  <a:gsLst>
                    <a:gs pos="100000">
                      <a:srgbClr val="0186A1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인상되면</a:t>
            </a:r>
            <a:endParaRPr lang="en-US" altLang="ko-KR" sz="1700" dirty="0">
              <a:gradFill>
                <a:gsLst>
                  <a:gs pos="100000">
                    <a:srgbClr val="0186A1"/>
                  </a:gs>
                  <a:gs pos="100000">
                    <a:srgbClr val="BBE0E3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40" pitchFamily="18" charset="-127"/>
              <a:ea typeface="-윤고딕340" pitchFamily="18" charset="-127"/>
            </a:endParaRPr>
          </a:p>
          <a:p>
            <a:pPr defTabSz="1330325" eaLnBrk="0" latinLnBrk="0" hangingPunct="0">
              <a:lnSpc>
                <a:spcPts val="1900"/>
              </a:lnSpc>
              <a:spcAft>
                <a:spcPts val="300"/>
              </a:spcAft>
              <a:buSzPct val="100000"/>
              <a:defRPr/>
            </a:pPr>
            <a:r>
              <a:rPr lang="en-US" altLang="ko-KR" sz="10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en-US" altLang="ko-KR" sz="17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EBS</a:t>
            </a:r>
            <a:r>
              <a:rPr lang="en-US" altLang="ko-KR" sz="12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sz="17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제작</a:t>
            </a:r>
            <a:r>
              <a:rPr lang="ko-KR" altLang="en-US" sz="6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sz="17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재원</a:t>
            </a:r>
            <a:r>
              <a:rPr lang="ko-KR" altLang="en-US" sz="12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sz="17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증가</a:t>
            </a:r>
            <a:r>
              <a:rPr lang="en-US" altLang="ko-KR" sz="17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 </a:t>
            </a:r>
            <a:endParaRPr lang="en-US" altLang="ko-KR" sz="1700" kern="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04" name="직사각형 103"/>
          <p:cNvSpPr/>
          <p:nvPr/>
        </p:nvSpPr>
        <p:spPr>
          <a:xfrm>
            <a:off x="539812" y="5804096"/>
            <a:ext cx="3642344" cy="684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700" dirty="0">
                <a:gradFill>
                  <a:gsLst>
                    <a:gs pos="100000">
                      <a:srgbClr val="0070C0"/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•</a:t>
            </a:r>
            <a:r>
              <a:rPr lang="en-US" altLang="ko-KR" sz="1700" dirty="0" smtClean="0">
                <a:solidFill>
                  <a:srgbClr val="0070C0"/>
                </a:solidFill>
                <a:latin typeface="-윤고딕340" pitchFamily="18" charset="-127"/>
                <a:ea typeface="-윤고딕340" pitchFamily="18" charset="-127"/>
              </a:rPr>
              <a:t> </a:t>
            </a:r>
            <a:r>
              <a:rPr lang="ko-KR" altLang="en-US" sz="17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스포츠</a:t>
            </a:r>
            <a:r>
              <a:rPr lang="ko-KR" altLang="en-US" sz="1700" kern="0" dirty="0" smtClean="0">
                <a:solidFill>
                  <a:srgbClr val="0070C0"/>
                </a:solidFill>
                <a:latin typeface="-윤고딕330" pitchFamily="18" charset="-127"/>
                <a:ea typeface="-윤고딕330" pitchFamily="18" charset="-127"/>
              </a:rPr>
              <a:t>     </a:t>
            </a:r>
            <a:r>
              <a:rPr lang="ko-KR" altLang="en-US" sz="17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교양</a:t>
            </a:r>
            <a:r>
              <a:rPr lang="en-US" altLang="ko-KR" sz="17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, </a:t>
            </a:r>
            <a:r>
              <a:rPr lang="ko-KR" altLang="en-US" sz="17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오락</a:t>
            </a:r>
            <a:r>
              <a:rPr lang="en-US" altLang="ko-KR" sz="17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, </a:t>
            </a:r>
            <a:r>
              <a:rPr lang="ko-KR" altLang="en-US" sz="17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스포츠 보도</a:t>
            </a:r>
            <a:r>
              <a:rPr lang="en-US" altLang="ko-KR" sz="17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 </a:t>
            </a:r>
            <a:endParaRPr lang="en-US" altLang="ko-KR" sz="1700" kern="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  <a:p>
            <a:pPr>
              <a:lnSpc>
                <a:spcPct val="110000"/>
              </a:lnSpc>
            </a:pPr>
            <a:r>
              <a:rPr lang="en-US" altLang="ko-KR" sz="1700" dirty="0">
                <a:gradFill>
                  <a:gsLst>
                    <a:gs pos="100000">
                      <a:srgbClr val="0070C0"/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•</a:t>
            </a:r>
            <a:r>
              <a:rPr lang="en-US" altLang="ko-KR" sz="1700" dirty="0">
                <a:gradFill>
                  <a:gsLst>
                    <a:gs pos="100000">
                      <a:srgbClr val="0070C0"/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21594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 </a:t>
            </a:r>
            <a:r>
              <a:rPr lang="ko-KR" altLang="en-US" sz="1700" dirty="0" smtClean="0">
                <a:gradFill>
                  <a:gsLst>
                    <a:gs pos="100000">
                      <a:srgbClr val="0070C0"/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21594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허용시간 </a:t>
            </a:r>
            <a:r>
              <a:rPr lang="en-US" altLang="ko-KR" sz="17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:</a:t>
            </a:r>
            <a:r>
              <a:rPr lang="en-US" altLang="ko-KR" sz="1700" kern="0" dirty="0" smtClean="0">
                <a:solidFill>
                  <a:srgbClr val="0070C0"/>
                </a:soli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en-US" altLang="ko-KR" sz="14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(</a:t>
            </a:r>
            <a:r>
              <a:rPr lang="ko-KR" altLang="en-US" sz="14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유료</a:t>
            </a:r>
            <a:r>
              <a:rPr lang="en-US" altLang="ko-KR" sz="14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) </a:t>
            </a:r>
            <a:r>
              <a:rPr lang="en-US" altLang="ko-KR" sz="17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5/100       </a:t>
            </a:r>
            <a:r>
              <a:rPr lang="en-US" altLang="ko-KR" sz="9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sz="17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확대</a:t>
            </a:r>
            <a:endParaRPr lang="ko-KR" altLang="en-US" sz="1700" kern="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09" name="아래쪽 화살표 108"/>
          <p:cNvSpPr/>
          <p:nvPr/>
        </p:nvSpPr>
        <p:spPr>
          <a:xfrm rot="5400000" flipV="1">
            <a:off x="3114227" y="6127165"/>
            <a:ext cx="191638" cy="315274"/>
          </a:xfrm>
          <a:prstGeom prst="downArrow">
            <a:avLst>
              <a:gd name="adj1" fmla="val 50000"/>
              <a:gd name="adj2" fmla="val 60738"/>
            </a:avLst>
          </a:prstGeom>
          <a:solidFill>
            <a:srgbClr val="0070C0"/>
          </a:solidFill>
          <a:ln w="1587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5" name="그룹 109"/>
          <p:cNvGrpSpPr>
            <a:grpSpLocks noChangeAspect="1"/>
          </p:cNvGrpSpPr>
          <p:nvPr/>
        </p:nvGrpSpPr>
        <p:grpSpPr>
          <a:xfrm>
            <a:off x="4620697" y="3122541"/>
            <a:ext cx="845393" cy="793025"/>
            <a:chOff x="7214921" y="1253661"/>
            <a:chExt cx="1491207" cy="1398836"/>
          </a:xfrm>
        </p:grpSpPr>
        <p:pic>
          <p:nvPicPr>
            <p:cNvPr id="111" name="Picture 19" descr="C:\Users\Administrator\Desktop\미래부가치평가\img\24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5296" y="1253661"/>
              <a:ext cx="1398836" cy="139883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" name="TextBox 39"/>
            <p:cNvSpPr txBox="1">
              <a:spLocks noChangeArrowheads="1"/>
            </p:cNvSpPr>
            <p:nvPr/>
          </p:nvSpPr>
          <p:spPr bwMode="auto">
            <a:xfrm>
              <a:off x="7214921" y="1608697"/>
              <a:ext cx="1491207" cy="565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>
                <a:lnSpc>
                  <a:spcPts val="1900"/>
                </a:lnSpc>
                <a:spcBef>
                  <a:spcPct val="50000"/>
                </a:spcBef>
              </a:pPr>
              <a:r>
                <a:rPr lang="ko-KR" altLang="en-US" sz="1200" kern="0" spc="-110" dirty="0">
                  <a:gradFill>
                    <a:gsLst>
                      <a:gs pos="100000">
                        <a:srgbClr val="00A7E2"/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月 </a:t>
              </a:r>
              <a:r>
                <a:rPr lang="en-US" altLang="ko-KR" sz="1200" kern="0" spc="-110" dirty="0">
                  <a:gradFill>
                    <a:gsLst>
                      <a:gs pos="100000">
                        <a:srgbClr val="00A7E2"/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2,500</a:t>
              </a:r>
              <a:r>
                <a:rPr lang="ko-KR" altLang="en-US" sz="1200" kern="0" spc="-110" dirty="0">
                  <a:gradFill>
                    <a:gsLst>
                      <a:gs pos="100000">
                        <a:srgbClr val="00A7E2"/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원</a:t>
              </a:r>
            </a:p>
          </p:txBody>
        </p:sp>
      </p:grpSp>
      <p:grpSp>
        <p:nvGrpSpPr>
          <p:cNvPr id="6" name="그룹 112"/>
          <p:cNvGrpSpPr>
            <a:grpSpLocks noChangeAspect="1"/>
          </p:cNvGrpSpPr>
          <p:nvPr/>
        </p:nvGrpSpPr>
        <p:grpSpPr>
          <a:xfrm>
            <a:off x="5592517" y="2981861"/>
            <a:ext cx="1069307" cy="1069307"/>
            <a:chOff x="7256248" y="1198878"/>
            <a:chExt cx="1508400" cy="1508400"/>
          </a:xfrm>
        </p:grpSpPr>
        <p:pic>
          <p:nvPicPr>
            <p:cNvPr id="114" name="Picture 19" descr="C:\Users\Administrator\Desktop\미래부가치평가\img\24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6248" y="1198878"/>
              <a:ext cx="1508400" cy="15084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5" name="TextBox 39"/>
            <p:cNvSpPr txBox="1">
              <a:spLocks noChangeArrowheads="1"/>
            </p:cNvSpPr>
            <p:nvPr/>
          </p:nvSpPr>
          <p:spPr bwMode="auto">
            <a:xfrm>
              <a:off x="7275976" y="1683706"/>
              <a:ext cx="1396053" cy="488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>
                <a:lnSpc>
                  <a:spcPts val="1900"/>
                </a:lnSpc>
                <a:spcBef>
                  <a:spcPct val="50000"/>
                </a:spcBef>
              </a:pPr>
              <a:r>
                <a:rPr lang="ko-KR" altLang="en-US" sz="1400" kern="0" spc="-110" dirty="0">
                  <a:gradFill>
                    <a:gsLst>
                      <a:gs pos="100000">
                        <a:srgbClr val="00A7E2"/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月 </a:t>
              </a:r>
              <a:r>
                <a:rPr lang="en-US" altLang="ko-KR" sz="1400" kern="0" spc="-110" dirty="0">
                  <a:gradFill>
                    <a:gsLst>
                      <a:gs pos="100000">
                        <a:srgbClr val="00A7E2"/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4,000</a:t>
              </a:r>
              <a:r>
                <a:rPr lang="ko-KR" altLang="en-US" sz="1400" kern="0" spc="-110" dirty="0">
                  <a:gradFill>
                    <a:gsLst>
                      <a:gs pos="100000">
                        <a:srgbClr val="00A7E2"/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원</a:t>
              </a:r>
            </a:p>
          </p:txBody>
        </p:sp>
      </p:grpSp>
      <p:sp>
        <p:nvSpPr>
          <p:cNvPr id="116" name="타원 3"/>
          <p:cNvSpPr>
            <a:spLocks noChangeAspect="1"/>
          </p:cNvSpPr>
          <p:nvPr/>
        </p:nvSpPr>
        <p:spPr>
          <a:xfrm>
            <a:off x="670645" y="2780489"/>
            <a:ext cx="1181705" cy="1181589"/>
          </a:xfrm>
          <a:custGeom>
            <a:avLst/>
            <a:gdLst/>
            <a:ahLst/>
            <a:cxnLst/>
            <a:rect l="l" t="t" r="r" b="b"/>
            <a:pathLst>
              <a:path w="4314880" h="4314468">
                <a:moveTo>
                  <a:pt x="2235026" y="2237624"/>
                </a:moveTo>
                <a:lnTo>
                  <a:pt x="4314052" y="2237624"/>
                </a:lnTo>
                <a:cubicBezTo>
                  <a:pt x="4275165" y="3367914"/>
                  <a:pt x="3365679" y="4276440"/>
                  <a:pt x="2235026" y="4313904"/>
                </a:cubicBezTo>
                <a:close/>
                <a:moveTo>
                  <a:pt x="831" y="2237624"/>
                </a:moveTo>
                <a:lnTo>
                  <a:pt x="2091010" y="2237624"/>
                </a:lnTo>
                <a:lnTo>
                  <a:pt x="2091010" y="4314468"/>
                </a:lnTo>
                <a:cubicBezTo>
                  <a:pt x="955195" y="4282431"/>
                  <a:pt x="39842" y="3371639"/>
                  <a:pt x="831" y="2237624"/>
                </a:cubicBezTo>
                <a:close/>
                <a:moveTo>
                  <a:pt x="2235026" y="564"/>
                </a:moveTo>
                <a:cubicBezTo>
                  <a:pt x="3371273" y="38214"/>
                  <a:pt x="4284159" y="955566"/>
                  <a:pt x="4314880" y="2093608"/>
                </a:cubicBezTo>
                <a:lnTo>
                  <a:pt x="2235026" y="2093608"/>
                </a:lnTo>
                <a:close/>
                <a:moveTo>
                  <a:pt x="2091010" y="0"/>
                </a:moveTo>
                <a:lnTo>
                  <a:pt x="2091010" y="2093608"/>
                </a:lnTo>
                <a:lnTo>
                  <a:pt x="0" y="2093608"/>
                </a:lnTo>
                <a:cubicBezTo>
                  <a:pt x="30820" y="951834"/>
                  <a:pt x="949594" y="32195"/>
                  <a:pt x="2091010" y="0"/>
                </a:cubicBezTo>
                <a:close/>
              </a:path>
            </a:pathLst>
          </a:custGeom>
          <a:solidFill>
            <a:srgbClr val="00B050"/>
          </a:solidFill>
          <a:ln w="127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algn="ctr" latinLnBrk="0">
              <a:defRPr/>
            </a:pPr>
            <a:endParaRPr lang="ko-KR" altLang="en-US" kern="0">
              <a:solidFill>
                <a:prstClr val="white"/>
              </a:solidFill>
            </a:endParaRPr>
          </a:p>
        </p:txBody>
      </p:sp>
      <p:cxnSp>
        <p:nvCxnSpPr>
          <p:cNvPr id="117" name="직선 연결선 116"/>
          <p:cNvCxnSpPr/>
          <p:nvPr/>
        </p:nvCxnSpPr>
        <p:spPr>
          <a:xfrm>
            <a:off x="1264795" y="2773104"/>
            <a:ext cx="0" cy="1180204"/>
          </a:xfrm>
          <a:prstGeom prst="line">
            <a:avLst/>
          </a:prstGeom>
          <a:noFill/>
          <a:ln w="508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</p:cxnSp>
      <p:cxnSp>
        <p:nvCxnSpPr>
          <p:cNvPr id="118" name="직선 연결선 117"/>
          <p:cNvCxnSpPr/>
          <p:nvPr/>
        </p:nvCxnSpPr>
        <p:spPr>
          <a:xfrm>
            <a:off x="670645" y="3377836"/>
            <a:ext cx="1181705" cy="0"/>
          </a:xfrm>
          <a:prstGeom prst="line">
            <a:avLst/>
          </a:prstGeom>
          <a:noFill/>
          <a:ln w="508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</p:cxnSp>
      <p:sp>
        <p:nvSpPr>
          <p:cNvPr id="119" name="TextBox 118"/>
          <p:cNvSpPr txBox="1"/>
          <p:nvPr/>
        </p:nvSpPr>
        <p:spPr>
          <a:xfrm>
            <a:off x="763398" y="2846561"/>
            <a:ext cx="6750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dirty="0" smtClean="0">
                <a:gradFill>
                  <a:gsLst>
                    <a:gs pos="100000">
                      <a:prstClr val="white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프로</a:t>
            </a:r>
            <a:endParaRPr lang="en-US" altLang="ko-KR" sz="1500" dirty="0" smtClean="0">
              <a:gradFill>
                <a:gsLst>
                  <a:gs pos="100000">
                    <a:prstClr val="white"/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40" pitchFamily="18" charset="-127"/>
              <a:ea typeface="-윤고딕340" pitchFamily="18" charset="-127"/>
            </a:endParaRPr>
          </a:p>
          <a:p>
            <a:r>
              <a:rPr lang="ko-KR" altLang="en-US" sz="1500" dirty="0" smtClean="0">
                <a:gradFill>
                  <a:gsLst>
                    <a:gs pos="100000">
                      <a:prstClr val="white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그</a:t>
            </a:r>
            <a:r>
              <a:rPr lang="ko-KR" altLang="en-US" sz="1500" dirty="0">
                <a:gradFill>
                  <a:gsLst>
                    <a:gs pos="100000">
                      <a:prstClr val="white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램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1263389" y="2953797"/>
            <a:ext cx="6750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dirty="0">
                <a:gradFill>
                  <a:gsLst>
                    <a:gs pos="100000">
                      <a:prstClr val="white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토막</a:t>
            </a:r>
            <a:endParaRPr lang="en-US" altLang="ko-KR" sz="1500" dirty="0">
              <a:gradFill>
                <a:gsLst>
                  <a:gs pos="100000">
                    <a:prstClr val="white"/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40" pitchFamily="18" charset="-127"/>
              <a:ea typeface="-윤고딕340" pitchFamily="18" charset="-127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1255106" y="3477772"/>
            <a:ext cx="6750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dirty="0">
                <a:gradFill>
                  <a:gsLst>
                    <a:gs pos="100000">
                      <a:prstClr val="white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시보</a:t>
            </a:r>
            <a:endParaRPr lang="en-US" altLang="ko-KR" sz="1500" dirty="0">
              <a:gradFill>
                <a:gsLst>
                  <a:gs pos="100000">
                    <a:prstClr val="white"/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40" pitchFamily="18" charset="-127"/>
              <a:ea typeface="-윤고딕340" pitchFamily="18" charset="-127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761190" y="3469777"/>
            <a:ext cx="6750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dirty="0">
                <a:gradFill>
                  <a:gsLst>
                    <a:gs pos="100000">
                      <a:prstClr val="white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자막</a:t>
            </a:r>
            <a:endParaRPr lang="en-US" altLang="ko-KR" sz="1500" dirty="0">
              <a:gradFill>
                <a:gsLst>
                  <a:gs pos="100000">
                    <a:prstClr val="white"/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40" pitchFamily="18" charset="-127"/>
              <a:ea typeface="-윤고딕340" pitchFamily="18" charset="-127"/>
            </a:endParaRPr>
          </a:p>
        </p:txBody>
      </p:sp>
      <p:grpSp>
        <p:nvGrpSpPr>
          <p:cNvPr id="7" name="그룹 122"/>
          <p:cNvGrpSpPr/>
          <p:nvPr/>
        </p:nvGrpSpPr>
        <p:grpSpPr>
          <a:xfrm>
            <a:off x="2941898" y="2797834"/>
            <a:ext cx="1237181" cy="1178182"/>
            <a:chOff x="1660927" y="4096580"/>
            <a:chExt cx="1360899" cy="1296000"/>
          </a:xfrm>
        </p:grpSpPr>
        <p:sp>
          <p:nvSpPr>
            <p:cNvPr id="124" name="타원 123"/>
            <p:cNvSpPr/>
            <p:nvPr/>
          </p:nvSpPr>
          <p:spPr bwMode="auto">
            <a:xfrm>
              <a:off x="1687515" y="4096580"/>
              <a:ext cx="1296000" cy="1296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32CC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5" name="직사각형 124"/>
            <p:cNvSpPr/>
            <p:nvPr/>
          </p:nvSpPr>
          <p:spPr bwMode="auto">
            <a:xfrm>
              <a:off x="1660927" y="4262047"/>
              <a:ext cx="1360899" cy="100550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ko-KR" altLang="en-US" sz="1500" dirty="0">
                  <a:gradFill>
                    <a:gsLst>
                      <a:gs pos="100000">
                        <a:srgbClr val="029EA2"/>
                      </a:gs>
                      <a:gs pos="100000">
                        <a:prstClr val="black">
                          <a:lumMod val="85000"/>
                          <a:lumOff val="15000"/>
                        </a:prstClr>
                      </a:gs>
                    </a:gsLst>
                    <a:lin ang="21594000" scaled="0"/>
                  </a:gradFill>
                  <a:latin typeface="-윤고딕340" pitchFamily="18" charset="-127"/>
                  <a:ea typeface="-윤고딕340" pitchFamily="18" charset="-127"/>
                </a:rPr>
                <a:t>프로그램</a:t>
              </a:r>
              <a:r>
                <a:rPr lang="en-US" altLang="ko-KR" sz="1500" dirty="0">
                  <a:gradFill>
                    <a:gsLst>
                      <a:gs pos="100000">
                        <a:srgbClr val="029EA2"/>
                      </a:gs>
                      <a:gs pos="100000">
                        <a:prstClr val="black">
                          <a:lumMod val="85000"/>
                          <a:lumOff val="15000"/>
                        </a:prstClr>
                      </a:gs>
                    </a:gsLst>
                    <a:lin ang="21594000" scaled="0"/>
                  </a:gradFill>
                  <a:latin typeface="-윤고딕340" pitchFamily="18" charset="-127"/>
                  <a:ea typeface="-윤고딕340" pitchFamily="18" charset="-127"/>
                </a:rPr>
                <a:t/>
              </a:r>
              <a:br>
                <a:rPr lang="en-US" altLang="ko-KR" sz="1500" dirty="0">
                  <a:gradFill>
                    <a:gsLst>
                      <a:gs pos="100000">
                        <a:srgbClr val="029EA2"/>
                      </a:gs>
                      <a:gs pos="100000">
                        <a:prstClr val="black">
                          <a:lumMod val="85000"/>
                          <a:lumOff val="15000"/>
                        </a:prstClr>
                      </a:gs>
                    </a:gsLst>
                    <a:lin ang="21594000" scaled="0"/>
                  </a:gradFill>
                  <a:latin typeface="-윤고딕340" pitchFamily="18" charset="-127"/>
                  <a:ea typeface="-윤고딕340" pitchFamily="18" charset="-127"/>
                </a:rPr>
              </a:br>
              <a:r>
                <a:rPr lang="ko-KR" altLang="en-US" sz="1500" dirty="0">
                  <a:gradFill>
                    <a:gsLst>
                      <a:gs pos="100000">
                        <a:srgbClr val="029EA2"/>
                      </a:gs>
                      <a:gs pos="100000">
                        <a:prstClr val="black">
                          <a:lumMod val="85000"/>
                          <a:lumOff val="15000"/>
                        </a:prstClr>
                      </a:gs>
                    </a:gsLst>
                    <a:lin ang="21594000" scaled="0"/>
                  </a:gradFill>
                  <a:latin typeface="-윤고딕340" pitchFamily="18" charset="-127"/>
                  <a:ea typeface="-윤고딕340" pitchFamily="18" charset="-127"/>
                </a:rPr>
                <a:t>편성시간 당</a:t>
              </a:r>
              <a:endParaRPr lang="en-US" altLang="ko-KR" sz="1500" dirty="0">
                <a:gradFill>
                  <a:gsLst>
                    <a:gs pos="100000">
                      <a:srgbClr val="029EA2"/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21594000" scaled="0"/>
                </a:gradFill>
                <a:latin typeface="-윤고딕340" pitchFamily="18" charset="-127"/>
                <a:ea typeface="-윤고딕340" pitchFamily="18" charset="-127"/>
              </a:endParaRPr>
            </a:p>
            <a:p>
              <a:pPr algn="ctr">
                <a:lnSpc>
                  <a:spcPct val="130000"/>
                </a:lnSpc>
                <a:defRPr/>
              </a:pPr>
              <a:r>
                <a:rPr lang="ko-KR" altLang="en-US" dirty="0">
                  <a:gradFill>
                    <a:gsLst>
                      <a:gs pos="100000">
                        <a:srgbClr val="029EA2"/>
                      </a:gs>
                      <a:gs pos="100000">
                        <a:prstClr val="black">
                          <a:lumMod val="85000"/>
                          <a:lumOff val="15000"/>
                        </a:prstClr>
                      </a:gs>
                    </a:gsLst>
                    <a:lin ang="21594000" scaled="0"/>
                  </a:gradFill>
                  <a:latin typeface="-윤고딕340" pitchFamily="18" charset="-127"/>
                  <a:ea typeface="-윤고딕340" pitchFamily="18" charset="-127"/>
                </a:rPr>
                <a:t>총</a:t>
              </a:r>
              <a:r>
                <a:rPr lang="ko-KR" altLang="en-US" sz="1050" dirty="0">
                  <a:gradFill>
                    <a:gsLst>
                      <a:gs pos="100000">
                        <a:srgbClr val="029EA2"/>
                      </a:gs>
                      <a:gs pos="100000">
                        <a:prstClr val="black">
                          <a:lumMod val="85000"/>
                          <a:lumOff val="15000"/>
                        </a:prstClr>
                      </a:gs>
                    </a:gsLst>
                    <a:lin ang="21594000" scaled="0"/>
                  </a:gradFill>
                  <a:latin typeface="-윤고딕340" pitchFamily="18" charset="-127"/>
                  <a:ea typeface="-윤고딕340" pitchFamily="18" charset="-127"/>
                </a:rPr>
                <a:t> </a:t>
              </a:r>
              <a:r>
                <a:rPr lang="ko-KR" altLang="en-US" dirty="0">
                  <a:gradFill>
                    <a:gsLst>
                      <a:gs pos="100000">
                        <a:srgbClr val="029EA2"/>
                      </a:gs>
                      <a:gs pos="100000">
                        <a:prstClr val="black">
                          <a:lumMod val="85000"/>
                          <a:lumOff val="15000"/>
                        </a:prstClr>
                      </a:gs>
                    </a:gsLst>
                    <a:lin ang="21594000" scaled="0"/>
                  </a:gradFill>
                  <a:latin typeface="-윤고딕340" pitchFamily="18" charset="-127"/>
                  <a:ea typeface="-윤고딕340" pitchFamily="18" charset="-127"/>
                </a:rPr>
                <a:t>량</a:t>
              </a:r>
              <a:r>
                <a:rPr lang="ko-KR" altLang="en-US" sz="1050" dirty="0">
                  <a:gradFill>
                    <a:gsLst>
                      <a:gs pos="100000">
                        <a:srgbClr val="029EA2"/>
                      </a:gs>
                      <a:gs pos="100000">
                        <a:prstClr val="black">
                          <a:lumMod val="85000"/>
                          <a:lumOff val="15000"/>
                        </a:prstClr>
                      </a:gs>
                    </a:gsLst>
                    <a:lin ang="21594000" scaled="0"/>
                  </a:gradFill>
                  <a:latin typeface="-윤고딕340" pitchFamily="18" charset="-127"/>
                  <a:ea typeface="-윤고딕340" pitchFamily="18" charset="-127"/>
                </a:rPr>
                <a:t> </a:t>
              </a:r>
              <a:r>
                <a:rPr lang="ko-KR" altLang="en-US" dirty="0">
                  <a:gradFill>
                    <a:gsLst>
                      <a:gs pos="100000">
                        <a:srgbClr val="029EA2"/>
                      </a:gs>
                      <a:gs pos="100000">
                        <a:prstClr val="black">
                          <a:lumMod val="85000"/>
                          <a:lumOff val="15000"/>
                        </a:prstClr>
                      </a:gs>
                    </a:gsLst>
                    <a:lin ang="21594000" scaled="0"/>
                  </a:gradFill>
                  <a:latin typeface="-윤고딕340" pitchFamily="18" charset="-127"/>
                  <a:ea typeface="-윤고딕340" pitchFamily="18" charset="-127"/>
                </a:rPr>
                <a:t>제</a:t>
              </a:r>
            </a:p>
          </p:txBody>
        </p:sp>
      </p:grpSp>
      <p:sp>
        <p:nvSpPr>
          <p:cNvPr id="126" name="Text Box 5"/>
          <p:cNvSpPr txBox="1">
            <a:spLocks noChangeArrowheads="1"/>
          </p:cNvSpPr>
          <p:nvPr/>
        </p:nvSpPr>
        <p:spPr bwMode="auto">
          <a:xfrm>
            <a:off x="472877" y="2379975"/>
            <a:ext cx="3956248" cy="32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92075" indent="-92075" eaLnBrk="1" hangingPunct="1">
              <a:lnSpc>
                <a:spcPts val="1600"/>
              </a:lnSpc>
              <a:buFont typeface="Wingdings" panose="05000000000000000000" pitchFamily="2" charset="2"/>
              <a:buChar char="§"/>
            </a:pPr>
            <a:r>
              <a:rPr kumimoji="0" lang="ko-KR" altLang="en-US" sz="2000" dirty="0">
                <a:gradFill>
                  <a:gsLst>
                    <a:gs pos="100000">
                      <a:srgbClr val="0070C0"/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 칸막이 규제에서 총량 규제로</a:t>
            </a:r>
            <a:r>
              <a:rPr kumimoji="0" lang="en-US" altLang="ko-KR" sz="2000" dirty="0">
                <a:gradFill>
                  <a:gsLst>
                    <a:gs pos="100000">
                      <a:srgbClr val="0070C0"/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!</a:t>
            </a:r>
            <a:endParaRPr kumimoji="0" lang="ko-KR" altLang="en-US" sz="2000" dirty="0">
              <a:gradFill>
                <a:gsLst>
                  <a:gs pos="100000">
                    <a:srgbClr val="0070C0"/>
                  </a:gs>
                  <a:gs pos="100000">
                    <a:prstClr val="black">
                      <a:lumMod val="75000"/>
                      <a:lumOff val="25000"/>
                    </a:prstClr>
                  </a:gs>
                </a:gsLst>
                <a:lin ang="5400000" scaled="0"/>
              </a:gradFill>
              <a:latin typeface="-윤고딕340" pitchFamily="18" charset="-127"/>
              <a:ea typeface="-윤고딕340" pitchFamily="18" charset="-127"/>
            </a:endParaRPr>
          </a:p>
        </p:txBody>
      </p:sp>
      <p:sp>
        <p:nvSpPr>
          <p:cNvPr id="127" name="Text Box 5"/>
          <p:cNvSpPr txBox="1">
            <a:spLocks noChangeArrowheads="1"/>
          </p:cNvSpPr>
          <p:nvPr/>
        </p:nvSpPr>
        <p:spPr bwMode="auto">
          <a:xfrm>
            <a:off x="4666722" y="2390088"/>
            <a:ext cx="4286191" cy="29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92075" indent="-92075" eaLnBrk="1" hangingPunct="1">
              <a:lnSpc>
                <a:spcPts val="1600"/>
              </a:lnSpc>
              <a:buFont typeface="Wingdings" panose="05000000000000000000" pitchFamily="2" charset="2"/>
              <a:buChar char="§"/>
            </a:pPr>
            <a:r>
              <a:rPr kumimoji="0" lang="en-US" altLang="ko-KR" sz="2000" dirty="0" smtClean="0">
                <a:gradFill>
                  <a:gsLst>
                    <a:gs pos="100000">
                      <a:srgbClr val="0186A1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 KBS</a:t>
            </a:r>
            <a:r>
              <a:rPr kumimoji="0" lang="en-US" altLang="ko-KR" sz="1000" dirty="0" smtClean="0">
                <a:gradFill>
                  <a:gsLst>
                    <a:gs pos="100000">
                      <a:srgbClr val="0186A1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 </a:t>
            </a:r>
            <a:r>
              <a:rPr kumimoji="0" lang="ko-KR" altLang="en-US" sz="2000" dirty="0" err="1" smtClean="0">
                <a:gradFill>
                  <a:gsLst>
                    <a:gs pos="100000">
                      <a:srgbClr val="0186A1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수신료</a:t>
            </a:r>
            <a:r>
              <a:rPr kumimoji="0" lang="ko-KR" altLang="en-US" sz="1400" dirty="0" smtClean="0">
                <a:gradFill>
                  <a:gsLst>
                    <a:gs pos="100000">
                      <a:srgbClr val="0186A1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 </a:t>
            </a:r>
            <a:r>
              <a:rPr kumimoji="0" lang="ko-KR" altLang="en-US" sz="2000" dirty="0" smtClean="0">
                <a:gradFill>
                  <a:gsLst>
                    <a:gs pos="100000">
                      <a:srgbClr val="0186A1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현실</a:t>
            </a:r>
            <a:r>
              <a:rPr kumimoji="0" lang="ko-KR" altLang="en-US" sz="2000" dirty="0">
                <a:gradFill>
                  <a:gsLst>
                    <a:gs pos="100000">
                      <a:srgbClr val="0186A1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화</a:t>
            </a:r>
            <a:r>
              <a:rPr kumimoji="0" lang="en-US" altLang="ko-KR" sz="2000" dirty="0" smtClean="0">
                <a:gradFill>
                  <a:gsLst>
                    <a:gs pos="100000">
                      <a:srgbClr val="0186A1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,</a:t>
            </a:r>
            <a:r>
              <a:rPr kumimoji="0" lang="en-US" altLang="ko-KR" sz="1000" dirty="0" smtClean="0">
                <a:gradFill>
                  <a:gsLst>
                    <a:gs pos="100000">
                      <a:srgbClr val="0186A1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 </a:t>
            </a:r>
            <a:r>
              <a:rPr kumimoji="0" lang="ko-KR" altLang="en-US" sz="2000" dirty="0" smtClean="0">
                <a:gradFill>
                  <a:gsLst>
                    <a:gs pos="100000">
                      <a:srgbClr val="0186A1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광고</a:t>
            </a:r>
            <a:r>
              <a:rPr kumimoji="0" lang="ko-KR" altLang="en-US" sz="1400" dirty="0" smtClean="0">
                <a:gradFill>
                  <a:gsLst>
                    <a:gs pos="100000">
                      <a:srgbClr val="0186A1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 </a:t>
            </a:r>
            <a:r>
              <a:rPr kumimoji="0" lang="ko-KR" altLang="en-US" sz="2000" dirty="0" smtClean="0">
                <a:gradFill>
                  <a:gsLst>
                    <a:gs pos="100000">
                      <a:srgbClr val="0186A1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축소</a:t>
            </a:r>
            <a:endParaRPr kumimoji="0" lang="ko-KR" altLang="en-US" sz="2000" dirty="0">
              <a:gradFill>
                <a:gsLst>
                  <a:gs pos="100000">
                    <a:srgbClr val="000000"/>
                  </a:gs>
                  <a:gs pos="100000">
                    <a:srgbClr val="BBE0E3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28" name="Text Box 5"/>
          <p:cNvSpPr txBox="1">
            <a:spLocks noChangeArrowheads="1"/>
          </p:cNvSpPr>
          <p:nvPr/>
        </p:nvSpPr>
        <p:spPr bwMode="auto">
          <a:xfrm>
            <a:off x="467544" y="4631753"/>
            <a:ext cx="3956248" cy="31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92075" indent="-92075" eaLnBrk="1" hangingPunct="1">
              <a:lnSpc>
                <a:spcPts val="1600"/>
              </a:lnSpc>
              <a:buFont typeface="Wingdings" panose="05000000000000000000" pitchFamily="2" charset="2"/>
              <a:buChar char="§"/>
            </a:pPr>
            <a:r>
              <a:rPr kumimoji="0" lang="ko-KR" altLang="en-US" sz="2000" dirty="0">
                <a:gradFill>
                  <a:gsLst>
                    <a:gs pos="100000">
                      <a:srgbClr val="0070C0"/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 가상광고</a:t>
            </a:r>
            <a:r>
              <a:rPr kumimoji="0" lang="en-US" altLang="ko-KR" sz="2000" dirty="0">
                <a:gradFill>
                  <a:gsLst>
                    <a:gs pos="100000">
                      <a:srgbClr val="0070C0"/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‧</a:t>
            </a:r>
            <a:r>
              <a:rPr kumimoji="0" lang="ko-KR" altLang="en-US" sz="2000" dirty="0">
                <a:gradFill>
                  <a:gsLst>
                    <a:gs pos="100000">
                      <a:srgbClr val="0070C0"/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간접광고 규제 완화</a:t>
            </a:r>
          </a:p>
        </p:txBody>
      </p:sp>
      <p:grpSp>
        <p:nvGrpSpPr>
          <p:cNvPr id="8" name="그룹 132"/>
          <p:cNvGrpSpPr/>
          <p:nvPr/>
        </p:nvGrpSpPr>
        <p:grpSpPr>
          <a:xfrm>
            <a:off x="6923306" y="481896"/>
            <a:ext cx="1753150" cy="333943"/>
            <a:chOff x="5957544" y="497136"/>
            <a:chExt cx="1753150" cy="333943"/>
          </a:xfrm>
        </p:grpSpPr>
        <p:sp>
          <p:nvSpPr>
            <p:cNvPr id="134" name="모서리가 둥근 직사각형 133"/>
            <p:cNvSpPr/>
            <p:nvPr/>
          </p:nvSpPr>
          <p:spPr>
            <a:xfrm>
              <a:off x="6035047" y="525727"/>
              <a:ext cx="812855" cy="25059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 w="952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135" name="Text Box 5"/>
            <p:cNvSpPr txBox="1">
              <a:spLocks noChangeArrowheads="1"/>
            </p:cNvSpPr>
            <p:nvPr/>
          </p:nvSpPr>
          <p:spPr bwMode="auto">
            <a:xfrm>
              <a:off x="6807082" y="507914"/>
              <a:ext cx="90361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latinLnBrk="0" hangingPunct="1">
                <a:defRPr/>
              </a:pPr>
              <a:r>
                <a:rPr lang="ko-KR" altLang="en-US" sz="1500" kern="0" spc="-90" dirty="0" smtClean="0">
                  <a:gradFill>
                    <a:gsLst>
                      <a:gs pos="100000">
                        <a:srgbClr val="4F81BD">
                          <a:lumMod val="75000"/>
                        </a:srgbClr>
                      </a:gs>
                      <a:gs pos="100000">
                        <a:srgbClr val="00589A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방송 산업</a:t>
              </a:r>
              <a:endParaRPr lang="ko-KR" altLang="en-US" sz="1500" kern="0" spc="-90" dirty="0">
                <a:gradFill>
                  <a:gsLst>
                    <a:gs pos="100000">
                      <a:srgbClr val="4F81BD">
                        <a:lumMod val="75000"/>
                      </a:srgbClr>
                    </a:gs>
                    <a:gs pos="100000">
                      <a:srgbClr val="00589A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5957544" y="497136"/>
              <a:ext cx="9678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base">
                <a:spcAft>
                  <a:spcPct val="0"/>
                </a:spcAft>
                <a:buClr>
                  <a:prstClr val="black">
                    <a:lumMod val="85000"/>
                    <a:lumOff val="15000"/>
                  </a:prstClr>
                </a:buClr>
              </a:pPr>
              <a:r>
                <a:rPr kumimoji="1" lang="ko-KR" altLang="en-US" sz="1400" b="1" spc="-40" dirty="0">
                  <a:gradFill>
                    <a:gsLst>
                      <a:gs pos="100000">
                        <a:prstClr val="white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미래대비</a:t>
              </a:r>
            </a:p>
          </p:txBody>
        </p:sp>
      </p:grpSp>
      <p:sp>
        <p:nvSpPr>
          <p:cNvPr id="69" name="직사각형 68"/>
          <p:cNvSpPr/>
          <p:nvPr/>
        </p:nvSpPr>
        <p:spPr>
          <a:xfrm>
            <a:off x="463714" y="3973421"/>
            <a:ext cx="4009544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30325" eaLnBrk="0" latinLnBrk="0" hangingPunct="0">
              <a:lnSpc>
                <a:spcPts val="2160"/>
              </a:lnSpc>
              <a:spcAft>
                <a:spcPts val="300"/>
              </a:spcAft>
              <a:buSzPct val="100000"/>
              <a:defRPr/>
            </a:pPr>
            <a:r>
              <a:rPr lang="ko-KR" altLang="en-US" sz="16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 </a:t>
            </a:r>
            <a:r>
              <a:rPr lang="ko-KR" altLang="en-US" sz="1600" kern="0" dirty="0" err="1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지상파</a:t>
            </a:r>
            <a:r>
              <a:rPr lang="en-US" altLang="ko-KR" sz="16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‧</a:t>
            </a:r>
            <a:r>
              <a:rPr lang="ko-KR" altLang="en-US" sz="16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유료방송 간 차별성 유지</a:t>
            </a:r>
            <a:endParaRPr lang="en-US" altLang="ko-KR" sz="1600" kern="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pic>
        <p:nvPicPr>
          <p:cNvPr id="72" name="그림 71" descr="03.png"/>
          <p:cNvPicPr>
            <a:picLocks noChangeAspect="1"/>
          </p:cNvPicPr>
          <p:nvPr/>
        </p:nvPicPr>
        <p:blipFill rotWithShape="1">
          <a:blip r:embed="rId9" cstate="print"/>
          <a:srcRect t="19959"/>
          <a:stretch/>
        </p:blipFill>
        <p:spPr>
          <a:xfrm>
            <a:off x="939936" y="4025278"/>
            <a:ext cx="215829" cy="243225"/>
          </a:xfrm>
          <a:prstGeom prst="rect">
            <a:avLst/>
          </a:prstGeom>
        </p:spPr>
      </p:pic>
      <p:grpSp>
        <p:nvGrpSpPr>
          <p:cNvPr id="9" name="그룹 72"/>
          <p:cNvGrpSpPr/>
          <p:nvPr/>
        </p:nvGrpSpPr>
        <p:grpSpPr>
          <a:xfrm>
            <a:off x="323528" y="1000108"/>
            <a:ext cx="8741788" cy="549717"/>
            <a:chOff x="323528" y="5798540"/>
            <a:chExt cx="8741788" cy="549717"/>
          </a:xfrm>
        </p:grpSpPr>
        <p:grpSp>
          <p:nvGrpSpPr>
            <p:cNvPr id="10" name="그룹 39"/>
            <p:cNvGrpSpPr/>
            <p:nvPr/>
          </p:nvGrpSpPr>
          <p:grpSpPr>
            <a:xfrm>
              <a:off x="323528" y="5798540"/>
              <a:ext cx="8741788" cy="549717"/>
              <a:chOff x="9525" y="336688"/>
              <a:chExt cx="4102220" cy="558662"/>
            </a:xfrm>
          </p:grpSpPr>
          <p:sp>
            <p:nvSpPr>
              <p:cNvPr id="91" name="직사각형 90"/>
              <p:cNvSpPr/>
              <p:nvPr/>
            </p:nvSpPr>
            <p:spPr bwMode="auto">
              <a:xfrm>
                <a:off x="12828" y="336688"/>
                <a:ext cx="4098917" cy="558662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kern="0">
                  <a:solidFill>
                    <a:srgbClr val="FFFF00"/>
                  </a:solidFill>
                  <a:latin typeface="HY헤드라인M"/>
                  <a:ea typeface="HY헤드라인M"/>
                </a:endParaRPr>
              </a:p>
            </p:txBody>
          </p:sp>
          <p:grpSp>
            <p:nvGrpSpPr>
              <p:cNvPr id="11" name="그룹 42"/>
              <p:cNvGrpSpPr/>
              <p:nvPr/>
            </p:nvGrpSpPr>
            <p:grpSpPr>
              <a:xfrm>
                <a:off x="9525" y="351676"/>
                <a:ext cx="3935812" cy="507084"/>
                <a:chOff x="130761" y="351676"/>
                <a:chExt cx="3814576" cy="507084"/>
              </a:xfrm>
            </p:grpSpPr>
            <p:cxnSp>
              <p:nvCxnSpPr>
                <p:cNvPr id="107" name="직선 연결선 106"/>
                <p:cNvCxnSpPr/>
                <p:nvPr/>
              </p:nvCxnSpPr>
              <p:spPr bwMode="auto">
                <a:xfrm flipH="1">
                  <a:off x="130761" y="351676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0" name="직선 연결선 129"/>
                <p:cNvCxnSpPr/>
                <p:nvPr/>
              </p:nvCxnSpPr>
              <p:spPr bwMode="auto">
                <a:xfrm flipH="1">
                  <a:off x="130761" y="858760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75" name="직사각형 74"/>
            <p:cNvSpPr/>
            <p:nvPr/>
          </p:nvSpPr>
          <p:spPr>
            <a:xfrm>
              <a:off x="458491" y="5810285"/>
              <a:ext cx="7260312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2600" kern="0" spc="-9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방송의 안정적 재정기반을 다지겠습니다</a:t>
              </a:r>
              <a:r>
                <a:rPr lang="en-US" altLang="ko-KR" sz="2600" kern="0" spc="-9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.</a:t>
              </a:r>
              <a:endParaRPr lang="ko-KR" altLang="en-US" sz="2600" kern="0" spc="-9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endParaRPr>
            </a:p>
          </p:txBody>
        </p:sp>
      </p:grpSp>
      <p:sp>
        <p:nvSpPr>
          <p:cNvPr id="65" name="Text Box 5"/>
          <p:cNvSpPr txBox="1">
            <a:spLocks noChangeArrowheads="1"/>
          </p:cNvSpPr>
          <p:nvPr/>
        </p:nvSpPr>
        <p:spPr bwMode="auto">
          <a:xfrm>
            <a:off x="4662913" y="4636791"/>
            <a:ext cx="3956248" cy="29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92075" indent="-92075" eaLnBrk="1" hangingPunct="1">
              <a:lnSpc>
                <a:spcPts val="1600"/>
              </a:lnSpc>
              <a:buFont typeface="Wingdings" panose="05000000000000000000" pitchFamily="2" charset="2"/>
              <a:buChar char="§"/>
            </a:pPr>
            <a:r>
              <a:rPr kumimoji="0" lang="ko-KR" altLang="en-US" sz="2000" dirty="0" smtClean="0">
                <a:gradFill>
                  <a:gsLst>
                    <a:gs pos="100000">
                      <a:srgbClr val="0186A1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 자구노력</a:t>
            </a:r>
            <a:r>
              <a:rPr kumimoji="0" lang="en-US" altLang="ko-KR" sz="2000" dirty="0">
                <a:gradFill>
                  <a:gsLst>
                    <a:gs pos="100000">
                      <a:srgbClr val="0186A1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</a:rPr>
              <a:t>‧</a:t>
            </a:r>
            <a:r>
              <a:rPr kumimoji="0" lang="ko-KR" altLang="en-US" sz="2000" dirty="0" err="1">
                <a:gradFill>
                  <a:gsLst>
                    <a:gs pos="100000">
                      <a:srgbClr val="0186A1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공적책무</a:t>
            </a:r>
            <a:r>
              <a:rPr kumimoji="0" lang="ko-KR" altLang="en-US" sz="2000" dirty="0">
                <a:gradFill>
                  <a:gsLst>
                    <a:gs pos="100000">
                      <a:srgbClr val="0186A1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 </a:t>
            </a:r>
            <a:r>
              <a:rPr kumimoji="0" lang="ko-KR" altLang="en-US" sz="2000" dirty="0" smtClean="0">
                <a:gradFill>
                  <a:gsLst>
                    <a:gs pos="100000">
                      <a:srgbClr val="0186A1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촉구</a:t>
            </a:r>
            <a:endParaRPr kumimoji="0" lang="ko-KR" altLang="en-US" sz="2000" spc="-90" dirty="0">
              <a:gradFill>
                <a:gsLst>
                  <a:gs pos="100000">
                    <a:srgbClr val="000000"/>
                  </a:gs>
                  <a:gs pos="100000">
                    <a:srgbClr val="BBE0E3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79" name="직사각형 78"/>
          <p:cNvSpPr/>
          <p:nvPr/>
        </p:nvSpPr>
        <p:spPr>
          <a:xfrm>
            <a:off x="4662010" y="5177784"/>
            <a:ext cx="4397679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latinLnBrk="0" hangingPunct="0">
              <a:lnSpc>
                <a:spcPts val="2160"/>
              </a:lnSpc>
              <a:spcAft>
                <a:spcPts val="300"/>
              </a:spcAft>
              <a:buSzPct val="100000"/>
              <a:defRPr/>
            </a:pPr>
            <a:r>
              <a:rPr lang="ko-KR" altLang="en-US" sz="17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en-US" altLang="ko-KR" sz="1700" dirty="0">
                <a:gradFill>
                  <a:gsLst>
                    <a:gs pos="100000">
                      <a:srgbClr val="0186A1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•</a:t>
            </a:r>
            <a:r>
              <a:rPr lang="en-US" altLang="ko-KR" sz="17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sz="1700" dirty="0">
                <a:gradFill>
                  <a:gsLst>
                    <a:gs pos="100000">
                      <a:srgbClr val="0186A1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자구노력 </a:t>
            </a:r>
            <a:r>
              <a:rPr lang="en-US" altLang="ko-KR" sz="1700" dirty="0">
                <a:gradFill>
                  <a:gsLst>
                    <a:gs pos="100000">
                      <a:srgbClr val="0186A1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: </a:t>
            </a:r>
            <a:r>
              <a:rPr lang="ko-KR" altLang="en-US" sz="17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유휴자산 정리</a:t>
            </a:r>
            <a:r>
              <a:rPr lang="en-US" altLang="ko-KR" sz="17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, </a:t>
            </a:r>
            <a:r>
              <a:rPr lang="ko-KR" altLang="en-US" sz="17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회계분리 등</a:t>
            </a:r>
            <a:endParaRPr lang="en-US" altLang="ko-KR" sz="1700" kern="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82" name="직사각형 81"/>
          <p:cNvSpPr/>
          <p:nvPr/>
        </p:nvSpPr>
        <p:spPr>
          <a:xfrm>
            <a:off x="4743401" y="5743695"/>
            <a:ext cx="4397679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latinLnBrk="0" hangingPunct="0">
              <a:lnSpc>
                <a:spcPts val="2160"/>
              </a:lnSpc>
              <a:spcAft>
                <a:spcPts val="300"/>
              </a:spcAft>
              <a:buSzPct val="100000"/>
              <a:defRPr/>
            </a:pPr>
            <a:r>
              <a:rPr lang="en-US" altLang="ko-KR" sz="1700" dirty="0">
                <a:gradFill>
                  <a:gsLst>
                    <a:gs pos="100000">
                      <a:srgbClr val="0186A1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•</a:t>
            </a:r>
            <a:r>
              <a:rPr lang="en-US" altLang="ko-KR" sz="17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en-US" altLang="ko-KR" sz="1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sz="1700" dirty="0" err="1" smtClean="0">
                <a:gradFill>
                  <a:gsLst>
                    <a:gs pos="100000">
                      <a:srgbClr val="0186A1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공적책무</a:t>
            </a:r>
            <a:r>
              <a:rPr lang="ko-KR" altLang="en-US" sz="1700" dirty="0" smtClean="0">
                <a:gradFill>
                  <a:gsLst>
                    <a:gs pos="100000">
                      <a:srgbClr val="0186A1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 </a:t>
            </a:r>
            <a:r>
              <a:rPr lang="en-US" altLang="ko-KR" sz="1700" dirty="0">
                <a:gradFill>
                  <a:gsLst>
                    <a:gs pos="100000">
                      <a:srgbClr val="0186A1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: </a:t>
            </a:r>
            <a:r>
              <a:rPr lang="ko-KR" altLang="en-US" sz="17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재난방송</a:t>
            </a:r>
            <a:r>
              <a:rPr lang="en-US" altLang="ko-KR" sz="17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, </a:t>
            </a:r>
            <a:r>
              <a:rPr lang="ko-KR" altLang="en-US" sz="17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소외계층 </a:t>
            </a:r>
            <a:r>
              <a:rPr lang="ko-KR" altLang="en-US" sz="17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배려</a:t>
            </a:r>
            <a:endParaRPr lang="en-US" altLang="ko-KR" sz="1700" kern="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71197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 bwMode="auto">
          <a:xfrm>
            <a:off x="478159" y="242257"/>
            <a:ext cx="3026791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00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4</a:t>
            </a:r>
            <a:r>
              <a:rPr lang="en-US" altLang="ko-KR" sz="30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. </a:t>
            </a:r>
            <a:r>
              <a:rPr lang="ko-KR" altLang="en-US" sz="30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시장 질서 확립</a:t>
            </a:r>
            <a:endParaRPr lang="en-US" altLang="ko-KR" sz="3000" spc="-150" dirty="0" smtClean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40" pitchFamily="18" charset="-127"/>
              <a:ea typeface="-윤고딕340" pitchFamily="18" charset="-127"/>
            </a:endParaRPr>
          </a:p>
        </p:txBody>
      </p:sp>
      <p:sp>
        <p:nvSpPr>
          <p:cNvPr id="80" name="모서리가 둥근 직사각형 8"/>
          <p:cNvSpPr/>
          <p:nvPr/>
        </p:nvSpPr>
        <p:spPr>
          <a:xfrm>
            <a:off x="461826" y="1707982"/>
            <a:ext cx="4000027" cy="392439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89" name="AutoShape 55"/>
          <p:cNvSpPr>
            <a:spLocks noChangeArrowheads="1"/>
          </p:cNvSpPr>
          <p:nvPr/>
        </p:nvSpPr>
        <p:spPr bwMode="auto">
          <a:xfrm>
            <a:off x="462794" y="1708744"/>
            <a:ext cx="3999054" cy="426159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90" name="자유형 89"/>
          <p:cNvSpPr/>
          <p:nvPr/>
        </p:nvSpPr>
        <p:spPr>
          <a:xfrm>
            <a:off x="476480" y="1718542"/>
            <a:ext cx="920379" cy="415915"/>
          </a:xfrm>
          <a:custGeom>
            <a:avLst/>
            <a:gdLst>
              <a:gd name="connsiteX0" fmla="*/ 0 w 922421"/>
              <a:gd name="connsiteY0" fmla="*/ 409074 h 409074"/>
              <a:gd name="connsiteX1" fmla="*/ 922421 w 922421"/>
              <a:gd name="connsiteY1" fmla="*/ 0 h 409074"/>
              <a:gd name="connsiteX2" fmla="*/ 0 w 922421"/>
              <a:gd name="connsiteY2" fmla="*/ 0 h 409074"/>
              <a:gd name="connsiteX3" fmla="*/ 0 w 922421"/>
              <a:gd name="connsiteY3" fmla="*/ 409074 h 40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421" h="409074">
                <a:moveTo>
                  <a:pt x="0" y="409074"/>
                </a:moveTo>
                <a:lnTo>
                  <a:pt x="922421" y="0"/>
                </a:lnTo>
                <a:lnTo>
                  <a:pt x="0" y="0"/>
                </a:lnTo>
                <a:lnTo>
                  <a:pt x="0" y="409074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10000"/>
                </a:schemeClr>
              </a:gs>
              <a:gs pos="0">
                <a:schemeClr val="bg1">
                  <a:alpha val="27000"/>
                </a:schemeClr>
              </a:gs>
            </a:gsLst>
            <a:lin ang="9000000" scaled="0"/>
          </a:gradFill>
          <a:ln w="1587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2" name="제목 114"/>
          <p:cNvSpPr txBox="1">
            <a:spLocks/>
          </p:cNvSpPr>
          <p:nvPr/>
        </p:nvSpPr>
        <p:spPr>
          <a:xfrm>
            <a:off x="495288" y="1795331"/>
            <a:ext cx="3945607" cy="267963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eaLnBrk="0" latinLnBrk="0" hangingPunct="0">
              <a:defRPr/>
            </a:pPr>
            <a:r>
              <a:rPr lang="ko-KR" altLang="en-US" sz="2200" kern="0" spc="-9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법제 정비</a:t>
            </a:r>
            <a:endParaRPr lang="ko-KR" altLang="en-US" sz="2200" kern="0" spc="-9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40" panose="02030504000101010101" pitchFamily="18" charset="-127"/>
              <a:ea typeface="-윤고딕340" panose="02030504000101010101" pitchFamily="18" charset="-127"/>
              <a:cs typeface="Arial" pitchFamily="34" charset="0"/>
            </a:endParaRPr>
          </a:p>
        </p:txBody>
      </p:sp>
      <p:sp>
        <p:nvSpPr>
          <p:cNvPr id="103" name="모서리가 둥근 직사각형 8"/>
          <p:cNvSpPr/>
          <p:nvPr/>
        </p:nvSpPr>
        <p:spPr>
          <a:xfrm>
            <a:off x="4658583" y="1707982"/>
            <a:ext cx="4000027" cy="392439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rgbClr val="248E9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05" name="AutoShape 55"/>
          <p:cNvSpPr>
            <a:spLocks noChangeArrowheads="1"/>
          </p:cNvSpPr>
          <p:nvPr/>
        </p:nvSpPr>
        <p:spPr bwMode="auto">
          <a:xfrm>
            <a:off x="4658556" y="1708744"/>
            <a:ext cx="4005787" cy="426159"/>
          </a:xfrm>
          <a:prstGeom prst="roundRect">
            <a:avLst>
              <a:gd name="adj" fmla="val 0"/>
            </a:avLst>
          </a:prstGeom>
          <a:solidFill>
            <a:srgbClr val="248E9C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06" name="자유형 105"/>
          <p:cNvSpPr/>
          <p:nvPr/>
        </p:nvSpPr>
        <p:spPr>
          <a:xfrm>
            <a:off x="4658556" y="1718542"/>
            <a:ext cx="920379" cy="415915"/>
          </a:xfrm>
          <a:custGeom>
            <a:avLst/>
            <a:gdLst>
              <a:gd name="connsiteX0" fmla="*/ 0 w 922421"/>
              <a:gd name="connsiteY0" fmla="*/ 409074 h 409074"/>
              <a:gd name="connsiteX1" fmla="*/ 922421 w 922421"/>
              <a:gd name="connsiteY1" fmla="*/ 0 h 409074"/>
              <a:gd name="connsiteX2" fmla="*/ 0 w 922421"/>
              <a:gd name="connsiteY2" fmla="*/ 0 h 409074"/>
              <a:gd name="connsiteX3" fmla="*/ 0 w 922421"/>
              <a:gd name="connsiteY3" fmla="*/ 409074 h 40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421" h="409074">
                <a:moveTo>
                  <a:pt x="0" y="409074"/>
                </a:moveTo>
                <a:lnTo>
                  <a:pt x="922421" y="0"/>
                </a:lnTo>
                <a:lnTo>
                  <a:pt x="0" y="0"/>
                </a:lnTo>
                <a:lnTo>
                  <a:pt x="0" y="409074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10000"/>
                </a:schemeClr>
              </a:gs>
              <a:gs pos="0">
                <a:schemeClr val="bg1">
                  <a:alpha val="27000"/>
                </a:schemeClr>
              </a:gs>
            </a:gsLst>
            <a:lin ang="9000000" scaled="0"/>
          </a:gradFill>
          <a:ln w="1587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8" name="제목 114"/>
          <p:cNvSpPr txBox="1">
            <a:spLocks/>
          </p:cNvSpPr>
          <p:nvPr/>
        </p:nvSpPr>
        <p:spPr>
          <a:xfrm>
            <a:off x="4794072" y="1795331"/>
            <a:ext cx="3779669" cy="267963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eaLnBrk="0" latinLnBrk="0" hangingPunct="0">
              <a:defRPr/>
            </a:pPr>
            <a:r>
              <a:rPr lang="ko-KR" altLang="en-US" sz="2200" kern="0" spc="-9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시장 점검</a:t>
            </a:r>
            <a:endParaRPr lang="ko-KR" altLang="en-US" sz="2200" kern="0" spc="-9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40" panose="02030504000101010101" pitchFamily="18" charset="-127"/>
              <a:ea typeface="-윤고딕340" panose="02030504000101010101" pitchFamily="18" charset="-127"/>
              <a:cs typeface="Arial" pitchFamily="34" charset="0"/>
            </a:endParaRPr>
          </a:p>
        </p:txBody>
      </p:sp>
      <p:sp>
        <p:nvSpPr>
          <p:cNvPr id="159" name="직사각형 158"/>
          <p:cNvSpPr/>
          <p:nvPr/>
        </p:nvSpPr>
        <p:spPr>
          <a:xfrm>
            <a:off x="4744963" y="5181159"/>
            <a:ext cx="4395163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latinLnBrk="0" hangingPunct="0">
              <a:lnSpc>
                <a:spcPts val="2160"/>
              </a:lnSpc>
              <a:spcAft>
                <a:spcPts val="300"/>
              </a:spcAft>
              <a:buSzPct val="100000"/>
              <a:defRPr/>
            </a:pPr>
            <a:r>
              <a:rPr lang="en-US" altLang="ko-KR" sz="1700" dirty="0">
                <a:gradFill>
                  <a:gsLst>
                    <a:gs pos="100000">
                      <a:srgbClr val="0186A1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•</a:t>
            </a:r>
            <a:r>
              <a:rPr lang="en-US" altLang="ko-KR" sz="17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en-US" altLang="ko-KR" sz="1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 </a:t>
            </a:r>
            <a:r>
              <a:rPr lang="ko-KR" altLang="en-US" sz="1700" kern="0" dirty="0" err="1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콘텐츠</a:t>
            </a:r>
            <a:r>
              <a:rPr lang="ko-KR" altLang="en-US" sz="10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sz="17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끼워팔기</a:t>
            </a:r>
            <a:r>
              <a:rPr lang="en-US" altLang="ko-KR" sz="17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,</a:t>
            </a:r>
            <a:r>
              <a:rPr lang="en-US" altLang="ko-KR" sz="10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sz="16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프로그램</a:t>
            </a:r>
            <a:r>
              <a:rPr lang="ko-KR" altLang="en-US" sz="7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sz="17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사용료</a:t>
            </a:r>
            <a:r>
              <a:rPr lang="ko-KR" altLang="en-US" sz="10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sz="17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未지급</a:t>
            </a:r>
            <a:endParaRPr lang="en-US" altLang="ko-KR" sz="1700" kern="0" dirty="0">
              <a:solidFill>
                <a:srgbClr val="000000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1297258" y="3692511"/>
            <a:ext cx="6750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dirty="0" smtClean="0">
                <a:solidFill>
                  <a:prstClr val="white"/>
                </a:solidFill>
                <a:latin typeface="-윤고딕340" pitchFamily="18" charset="-127"/>
                <a:ea typeface="-윤고딕340" pitchFamily="18" charset="-127"/>
              </a:rPr>
              <a:t>시보</a:t>
            </a:r>
            <a:endParaRPr lang="en-US" altLang="ko-KR" sz="1500" dirty="0" smtClean="0">
              <a:solidFill>
                <a:prstClr val="white"/>
              </a:solidFill>
              <a:latin typeface="-윤고딕340" pitchFamily="18" charset="-127"/>
              <a:ea typeface="-윤고딕340" pitchFamily="18" charset="-127"/>
            </a:endParaRPr>
          </a:p>
        </p:txBody>
      </p:sp>
      <p:sp>
        <p:nvSpPr>
          <p:cNvPr id="233" name="Text Box 5"/>
          <p:cNvSpPr txBox="1">
            <a:spLocks noChangeArrowheads="1"/>
          </p:cNvSpPr>
          <p:nvPr/>
        </p:nvSpPr>
        <p:spPr bwMode="auto">
          <a:xfrm>
            <a:off x="461302" y="2317451"/>
            <a:ext cx="3956248" cy="29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92075" indent="-92075" eaLnBrk="1" hangingPunct="1">
              <a:lnSpc>
                <a:spcPts val="1600"/>
              </a:lnSpc>
              <a:buFont typeface="Wingdings" panose="05000000000000000000" pitchFamily="2" charset="2"/>
              <a:buChar char="§"/>
            </a:pPr>
            <a:r>
              <a:rPr kumimoji="0" lang="ko-KR" altLang="en-US" sz="2000" dirty="0">
                <a:gradFill>
                  <a:gsLst>
                    <a:gs pos="100000">
                      <a:srgbClr val="0070C0"/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 </a:t>
            </a:r>
            <a:r>
              <a:rPr kumimoji="0" lang="ko-KR" altLang="en-US" sz="400" dirty="0" smtClean="0">
                <a:gradFill>
                  <a:gsLst>
                    <a:gs pos="100000">
                      <a:srgbClr val="0070C0"/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 </a:t>
            </a:r>
            <a:r>
              <a:rPr kumimoji="0" lang="ko-KR" altLang="en-US" sz="2000" dirty="0" smtClean="0">
                <a:gradFill>
                  <a:gsLst>
                    <a:gs pos="100000">
                      <a:srgbClr val="0070C0"/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분쟁조정 </a:t>
            </a:r>
            <a:r>
              <a:rPr kumimoji="0" lang="ko-KR" altLang="en-US" sz="2000" dirty="0">
                <a:gradFill>
                  <a:gsLst>
                    <a:gs pos="100000">
                      <a:srgbClr val="0070C0"/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기능 강화</a:t>
            </a:r>
          </a:p>
        </p:txBody>
      </p:sp>
      <p:sp>
        <p:nvSpPr>
          <p:cNvPr id="234" name="Text Box 5"/>
          <p:cNvSpPr txBox="1">
            <a:spLocks noChangeArrowheads="1"/>
          </p:cNvSpPr>
          <p:nvPr/>
        </p:nvSpPr>
        <p:spPr bwMode="auto">
          <a:xfrm>
            <a:off x="4660785" y="2317451"/>
            <a:ext cx="3956248" cy="29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92075" indent="-92075" eaLnBrk="1" hangingPunct="1">
              <a:lnSpc>
                <a:spcPts val="1600"/>
              </a:lnSpc>
              <a:buFont typeface="Wingdings" panose="05000000000000000000" pitchFamily="2" charset="2"/>
              <a:buChar char="§"/>
            </a:pPr>
            <a:r>
              <a:rPr kumimoji="0" lang="en-US" altLang="ko-KR" sz="2000" dirty="0" smtClean="0">
                <a:gradFill>
                  <a:gsLst>
                    <a:gs pos="100000">
                      <a:srgbClr val="0186A1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 </a:t>
            </a:r>
            <a:r>
              <a:rPr kumimoji="0" lang="en-US" altLang="ko-KR" sz="300" dirty="0" smtClean="0">
                <a:gradFill>
                  <a:gsLst>
                    <a:gs pos="100000">
                      <a:srgbClr val="0186A1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 </a:t>
            </a:r>
            <a:r>
              <a:rPr kumimoji="0" lang="ko-KR" altLang="en-US" sz="2000" dirty="0" smtClean="0">
                <a:gradFill>
                  <a:gsLst>
                    <a:gs pos="100000">
                      <a:srgbClr val="0186A1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결합상품 공정거래 여건 조성</a:t>
            </a:r>
            <a:endParaRPr kumimoji="0" lang="ko-KR" altLang="en-US" sz="2000" spc="-90" dirty="0">
              <a:gradFill>
                <a:gsLst>
                  <a:gs pos="100000">
                    <a:srgbClr val="000000"/>
                  </a:gs>
                  <a:gs pos="100000">
                    <a:srgbClr val="BBE0E3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235" name="Text Box 5"/>
          <p:cNvSpPr txBox="1">
            <a:spLocks noChangeArrowheads="1"/>
          </p:cNvSpPr>
          <p:nvPr/>
        </p:nvSpPr>
        <p:spPr bwMode="auto">
          <a:xfrm>
            <a:off x="461907" y="4840513"/>
            <a:ext cx="3956248" cy="29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92075" indent="-92075" eaLnBrk="1" hangingPunct="1">
              <a:lnSpc>
                <a:spcPts val="1600"/>
              </a:lnSpc>
              <a:buFont typeface="Wingdings" panose="05000000000000000000" pitchFamily="2" charset="2"/>
              <a:buChar char="§"/>
            </a:pPr>
            <a:r>
              <a:rPr kumimoji="0" lang="ko-KR" altLang="en-US" sz="2000" dirty="0">
                <a:gradFill>
                  <a:gsLst>
                    <a:gs pos="100000">
                      <a:srgbClr val="0070C0"/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 </a:t>
            </a:r>
            <a:r>
              <a:rPr kumimoji="0" lang="ko-KR" altLang="en-US" sz="2000" dirty="0" smtClean="0">
                <a:gradFill>
                  <a:gsLst>
                    <a:gs pos="100000">
                      <a:srgbClr val="0070C0"/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재허가</a:t>
            </a:r>
            <a:r>
              <a:rPr kumimoji="0" lang="en-US" altLang="ko-KR" sz="2000" dirty="0">
                <a:gradFill>
                  <a:gsLst>
                    <a:gs pos="100000">
                      <a:srgbClr val="0070C0"/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‧</a:t>
            </a:r>
            <a:r>
              <a:rPr kumimoji="0" lang="ko-KR" altLang="en-US" sz="2000" dirty="0" smtClean="0">
                <a:gradFill>
                  <a:gsLst>
                    <a:gs pos="100000">
                      <a:srgbClr val="0070C0"/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재승인 제도 </a:t>
            </a:r>
            <a:r>
              <a:rPr kumimoji="0" lang="ko-KR" altLang="en-US" sz="2000" dirty="0">
                <a:gradFill>
                  <a:gsLst>
                    <a:gs pos="100000">
                      <a:srgbClr val="0070C0"/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개선</a:t>
            </a:r>
          </a:p>
        </p:txBody>
      </p:sp>
      <p:sp>
        <p:nvSpPr>
          <p:cNvPr id="236" name="Text Box 5"/>
          <p:cNvSpPr txBox="1">
            <a:spLocks noChangeArrowheads="1"/>
          </p:cNvSpPr>
          <p:nvPr/>
        </p:nvSpPr>
        <p:spPr bwMode="auto">
          <a:xfrm>
            <a:off x="4662913" y="4840513"/>
            <a:ext cx="3956248" cy="29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92075" indent="-92075" eaLnBrk="1" hangingPunct="1">
              <a:lnSpc>
                <a:spcPts val="1600"/>
              </a:lnSpc>
              <a:buFont typeface="Wingdings" panose="05000000000000000000" pitchFamily="2" charset="2"/>
              <a:buChar char="§"/>
            </a:pPr>
            <a:r>
              <a:rPr kumimoji="0" lang="ko-KR" altLang="en-US" sz="2000" dirty="0" smtClean="0">
                <a:gradFill>
                  <a:gsLst>
                    <a:gs pos="100000">
                      <a:srgbClr val="0186A1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 기타 불공정 행위 조사</a:t>
            </a:r>
            <a:endParaRPr kumimoji="0" lang="ko-KR" altLang="en-US" sz="2000" spc="-90" dirty="0">
              <a:gradFill>
                <a:gsLst>
                  <a:gs pos="100000">
                    <a:srgbClr val="000000"/>
                  </a:gs>
                  <a:gs pos="100000">
                    <a:srgbClr val="BBE0E3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10" name="직사각형 109"/>
          <p:cNvSpPr/>
          <p:nvPr/>
        </p:nvSpPr>
        <p:spPr>
          <a:xfrm>
            <a:off x="532977" y="4167404"/>
            <a:ext cx="3227165" cy="380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700" dirty="0">
                <a:gradFill>
                  <a:gsLst>
                    <a:gs pos="100000">
                      <a:srgbClr val="0070C0"/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•</a:t>
            </a:r>
            <a:r>
              <a:rPr lang="en-US" altLang="ko-KR" sz="1700" kern="0" dirty="0">
                <a:solidFill>
                  <a:srgbClr val="0070C0"/>
                </a:soli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sz="17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직권 조정</a:t>
            </a:r>
            <a:r>
              <a:rPr lang="en-US" altLang="ko-KR" sz="17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, </a:t>
            </a:r>
            <a:r>
              <a:rPr lang="ko-KR" altLang="en-US" sz="17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방송 유지</a:t>
            </a:r>
            <a:r>
              <a:rPr lang="en-US" altLang="ko-KR" sz="17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‧</a:t>
            </a:r>
            <a:r>
              <a:rPr lang="ko-KR" altLang="en-US" sz="17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재개 명령</a:t>
            </a:r>
            <a:endParaRPr lang="en-US" altLang="ko-KR" sz="1700" kern="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29" name="직사각형 128"/>
          <p:cNvSpPr/>
          <p:nvPr/>
        </p:nvSpPr>
        <p:spPr>
          <a:xfrm>
            <a:off x="4668784" y="4172062"/>
            <a:ext cx="4397679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latinLnBrk="0" hangingPunct="0">
              <a:lnSpc>
                <a:spcPts val="2160"/>
              </a:lnSpc>
              <a:spcAft>
                <a:spcPts val="300"/>
              </a:spcAft>
              <a:buSzPct val="100000"/>
              <a:defRPr/>
            </a:pPr>
            <a:r>
              <a:rPr lang="ko-KR" altLang="en-US" sz="17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en-US" altLang="ko-KR" sz="1700" dirty="0">
                <a:gradFill>
                  <a:gsLst>
                    <a:gs pos="100000">
                      <a:srgbClr val="0186A1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•</a:t>
            </a:r>
            <a:r>
              <a:rPr lang="en-US" altLang="ko-KR" sz="17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sz="17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규제기준 마련</a:t>
            </a:r>
            <a:r>
              <a:rPr lang="en-US" altLang="ko-KR" sz="17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, </a:t>
            </a:r>
            <a:r>
              <a:rPr lang="ko-KR" altLang="en-US" sz="17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과다경품</a:t>
            </a:r>
            <a:r>
              <a:rPr lang="en-US" altLang="ko-KR" sz="17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‧</a:t>
            </a:r>
            <a:r>
              <a:rPr lang="ko-KR" altLang="en-US" sz="17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허위광고 점검</a:t>
            </a:r>
            <a:endParaRPr lang="en-US" altLang="ko-KR" sz="1700" kern="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30" name="직사각형 129"/>
          <p:cNvSpPr/>
          <p:nvPr/>
        </p:nvSpPr>
        <p:spPr>
          <a:xfrm>
            <a:off x="533258" y="5181159"/>
            <a:ext cx="4397679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latinLnBrk="0" hangingPunct="0">
              <a:lnSpc>
                <a:spcPts val="2160"/>
              </a:lnSpc>
              <a:spcAft>
                <a:spcPts val="300"/>
              </a:spcAft>
              <a:buSzPct val="100000"/>
              <a:defRPr/>
            </a:pPr>
            <a:r>
              <a:rPr lang="en-US" altLang="ko-KR" sz="1700" dirty="0" smtClean="0">
                <a:gradFill>
                  <a:gsLst>
                    <a:gs pos="100000">
                      <a:srgbClr val="0070C0"/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•</a:t>
            </a:r>
            <a:r>
              <a:rPr lang="en-US" altLang="ko-KR" sz="17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en-US" altLang="ko-KR" sz="1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sz="17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심사기준 고시 제정    </a:t>
            </a:r>
            <a:r>
              <a:rPr lang="ko-KR" altLang="en-US" sz="10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sz="17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예측가능성 </a:t>
            </a:r>
            <a:r>
              <a:rPr lang="ko-KR" altLang="en-US" sz="17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제고</a:t>
            </a:r>
            <a:endParaRPr lang="en-US" altLang="ko-KR" sz="1700" dirty="0">
              <a:gradFill>
                <a:gsLst>
                  <a:gs pos="100000">
                    <a:srgbClr val="0186A1"/>
                  </a:gs>
                  <a:gs pos="100000">
                    <a:srgbClr val="BBE0E3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31" name="아래쪽 화살표 130"/>
          <p:cNvSpPr/>
          <p:nvPr/>
        </p:nvSpPr>
        <p:spPr>
          <a:xfrm rot="5400000" flipV="1">
            <a:off x="2621706" y="5238111"/>
            <a:ext cx="191638" cy="260557"/>
          </a:xfrm>
          <a:prstGeom prst="downArrow">
            <a:avLst>
              <a:gd name="adj1" fmla="val 50000"/>
              <a:gd name="adj2" fmla="val 60738"/>
            </a:avLst>
          </a:prstGeom>
          <a:solidFill>
            <a:srgbClr val="0070C0"/>
          </a:solidFill>
          <a:ln w="1587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2" name="그룹 80"/>
          <p:cNvGrpSpPr/>
          <p:nvPr/>
        </p:nvGrpSpPr>
        <p:grpSpPr>
          <a:xfrm>
            <a:off x="6923306" y="481896"/>
            <a:ext cx="1753150" cy="333943"/>
            <a:chOff x="5957544" y="497136"/>
            <a:chExt cx="1753150" cy="333943"/>
          </a:xfrm>
        </p:grpSpPr>
        <p:sp>
          <p:nvSpPr>
            <p:cNvPr id="82" name="모서리가 둥근 직사각형 81"/>
            <p:cNvSpPr/>
            <p:nvPr/>
          </p:nvSpPr>
          <p:spPr>
            <a:xfrm>
              <a:off x="6035047" y="525727"/>
              <a:ext cx="812855" cy="25059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 w="952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83" name="Text Box 5"/>
            <p:cNvSpPr txBox="1">
              <a:spLocks noChangeArrowheads="1"/>
            </p:cNvSpPr>
            <p:nvPr/>
          </p:nvSpPr>
          <p:spPr bwMode="auto">
            <a:xfrm>
              <a:off x="6807082" y="507914"/>
              <a:ext cx="90361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latinLnBrk="0" hangingPunct="1">
                <a:defRPr/>
              </a:pPr>
              <a:r>
                <a:rPr lang="ko-KR" altLang="en-US" sz="1500" kern="0" spc="-90" dirty="0" smtClean="0">
                  <a:gradFill>
                    <a:gsLst>
                      <a:gs pos="100000">
                        <a:srgbClr val="4F81BD">
                          <a:lumMod val="75000"/>
                        </a:srgbClr>
                      </a:gs>
                      <a:gs pos="100000">
                        <a:srgbClr val="00589A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방송 산업</a:t>
              </a:r>
              <a:endParaRPr lang="ko-KR" altLang="en-US" sz="1500" kern="0" spc="-90" dirty="0">
                <a:gradFill>
                  <a:gsLst>
                    <a:gs pos="100000">
                      <a:srgbClr val="4F81BD">
                        <a:lumMod val="75000"/>
                      </a:srgbClr>
                    </a:gs>
                    <a:gs pos="100000">
                      <a:srgbClr val="00589A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957544" y="497136"/>
              <a:ext cx="9678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base">
                <a:spcAft>
                  <a:spcPct val="0"/>
                </a:spcAft>
                <a:buClr>
                  <a:prstClr val="black">
                    <a:lumMod val="85000"/>
                    <a:lumOff val="15000"/>
                  </a:prstClr>
                </a:buClr>
              </a:pPr>
              <a:r>
                <a:rPr kumimoji="1" lang="ko-KR" altLang="en-US" sz="1400" b="1" spc="-40" dirty="0">
                  <a:gradFill>
                    <a:gsLst>
                      <a:gs pos="100000">
                        <a:prstClr val="white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미래대비</a:t>
              </a:r>
            </a:p>
          </p:txBody>
        </p:sp>
      </p:grpSp>
      <p:grpSp>
        <p:nvGrpSpPr>
          <p:cNvPr id="3" name="그룹 70"/>
          <p:cNvGrpSpPr/>
          <p:nvPr/>
        </p:nvGrpSpPr>
        <p:grpSpPr>
          <a:xfrm>
            <a:off x="461857" y="6035270"/>
            <a:ext cx="8214582" cy="504000"/>
            <a:chOff x="641516" y="5895804"/>
            <a:chExt cx="7818916" cy="552702"/>
          </a:xfrm>
        </p:grpSpPr>
        <p:sp>
          <p:nvSpPr>
            <p:cNvPr id="75" name="모서리가 둥근 직사각형 8"/>
            <p:cNvSpPr/>
            <p:nvPr/>
          </p:nvSpPr>
          <p:spPr>
            <a:xfrm>
              <a:off x="641516" y="5895804"/>
              <a:ext cx="7818916" cy="552702"/>
            </a:xfrm>
            <a:prstGeom prst="roundRect">
              <a:avLst>
                <a:gd name="adj" fmla="val 0"/>
              </a:avLst>
            </a:prstGeom>
            <a:gradFill>
              <a:gsLst>
                <a:gs pos="100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  <a:ln w="6350">
              <a:solidFill>
                <a:srgbClr val="007BC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0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76" name="직사각형 75"/>
            <p:cNvSpPr/>
            <p:nvPr/>
          </p:nvSpPr>
          <p:spPr>
            <a:xfrm>
              <a:off x="641516" y="5895804"/>
              <a:ext cx="45719" cy="552702"/>
            </a:xfrm>
            <a:prstGeom prst="rect">
              <a:avLst/>
            </a:prstGeom>
            <a:solidFill>
              <a:srgbClr val="3D7AB1"/>
            </a:solidFill>
            <a:ln w="31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2000" b="1">
                <a:solidFill>
                  <a:prstClr val="black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77" name="직사각형 76"/>
            <p:cNvSpPr/>
            <p:nvPr/>
          </p:nvSpPr>
          <p:spPr>
            <a:xfrm>
              <a:off x="8414713" y="5895804"/>
              <a:ext cx="45719" cy="552702"/>
            </a:xfrm>
            <a:prstGeom prst="rect">
              <a:avLst/>
            </a:prstGeom>
            <a:solidFill>
              <a:srgbClr val="3D7AB1"/>
            </a:solidFill>
            <a:ln w="31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2000" b="1">
                <a:solidFill>
                  <a:prstClr val="black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79" name="TextBox 39"/>
            <p:cNvSpPr txBox="1">
              <a:spLocks noChangeArrowheads="1"/>
            </p:cNvSpPr>
            <p:nvPr/>
          </p:nvSpPr>
          <p:spPr bwMode="auto">
            <a:xfrm>
              <a:off x="659472" y="6057004"/>
              <a:ext cx="7783004" cy="368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>
                <a:lnSpc>
                  <a:spcPts val="1900"/>
                </a:lnSpc>
                <a:spcBef>
                  <a:spcPct val="50000"/>
                </a:spcBef>
              </a:pPr>
              <a:r>
                <a:rPr lang="ko-KR" altLang="en-US" sz="2600" b="1" kern="0" dirty="0" smtClean="0">
                  <a:gradFill>
                    <a:gsLst>
                      <a:gs pos="100000">
                        <a:srgbClr val="0070C0"/>
                      </a:gs>
                      <a:gs pos="100000">
                        <a:srgbClr val="C0504D">
                          <a:lumMod val="75000"/>
                        </a:srgbClr>
                      </a:gs>
                    </a:gsLst>
                    <a:lin ang="108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방송의 성장동력 제고로 먹거리와 일자리 창출에 기여</a:t>
              </a:r>
              <a:endParaRPr lang="ko-KR" altLang="en-US" sz="2600" b="1" kern="0" dirty="0">
                <a:gradFill>
                  <a:gsLst>
                    <a:gs pos="100000">
                      <a:srgbClr val="0070C0"/>
                    </a:gs>
                    <a:gs pos="100000">
                      <a:srgbClr val="C0504D">
                        <a:lumMod val="7500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4" name="그룹 105"/>
          <p:cNvGrpSpPr/>
          <p:nvPr/>
        </p:nvGrpSpPr>
        <p:grpSpPr>
          <a:xfrm>
            <a:off x="2782148" y="5623323"/>
            <a:ext cx="3576495" cy="397965"/>
            <a:chOff x="3522933" y="2998606"/>
            <a:chExt cx="3416900" cy="770347"/>
          </a:xfrm>
        </p:grpSpPr>
        <p:pic>
          <p:nvPicPr>
            <p:cNvPr id="91" name="Picture 5" descr="E:\PNG\화살표\화살살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522933" y="2998606"/>
              <a:ext cx="3416900" cy="770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" name="Picture 5" descr="E:\PNG\화살표\화살살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522933" y="2998606"/>
              <a:ext cx="3416900" cy="770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" name="Picture 5" descr="E:\PNG\화살표\화살살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522933" y="2998606"/>
              <a:ext cx="3416900" cy="770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그룹 140"/>
          <p:cNvGrpSpPr/>
          <p:nvPr/>
        </p:nvGrpSpPr>
        <p:grpSpPr>
          <a:xfrm>
            <a:off x="323528" y="1000108"/>
            <a:ext cx="8741788" cy="549717"/>
            <a:chOff x="323528" y="5798540"/>
            <a:chExt cx="8741788" cy="549717"/>
          </a:xfrm>
        </p:grpSpPr>
        <p:grpSp>
          <p:nvGrpSpPr>
            <p:cNvPr id="6" name="그룹 39"/>
            <p:cNvGrpSpPr/>
            <p:nvPr/>
          </p:nvGrpSpPr>
          <p:grpSpPr>
            <a:xfrm>
              <a:off x="323528" y="5798540"/>
              <a:ext cx="8741788" cy="549717"/>
              <a:chOff x="9525" y="336688"/>
              <a:chExt cx="4102220" cy="558662"/>
            </a:xfrm>
          </p:grpSpPr>
          <p:sp>
            <p:nvSpPr>
              <p:cNvPr id="144" name="직사각형 143"/>
              <p:cNvSpPr/>
              <p:nvPr/>
            </p:nvSpPr>
            <p:spPr bwMode="auto">
              <a:xfrm>
                <a:off x="12828" y="336688"/>
                <a:ext cx="4098917" cy="558662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kern="0">
                  <a:solidFill>
                    <a:srgbClr val="FFFF00"/>
                  </a:solidFill>
                  <a:latin typeface="HY헤드라인M"/>
                  <a:ea typeface="HY헤드라인M"/>
                </a:endParaRPr>
              </a:p>
            </p:txBody>
          </p:sp>
          <p:grpSp>
            <p:nvGrpSpPr>
              <p:cNvPr id="7" name="그룹 42"/>
              <p:cNvGrpSpPr/>
              <p:nvPr/>
            </p:nvGrpSpPr>
            <p:grpSpPr>
              <a:xfrm>
                <a:off x="9525" y="351676"/>
                <a:ext cx="3935812" cy="507084"/>
                <a:chOff x="130761" y="351676"/>
                <a:chExt cx="3814576" cy="507084"/>
              </a:xfrm>
            </p:grpSpPr>
            <p:cxnSp>
              <p:nvCxnSpPr>
                <p:cNvPr id="146" name="직선 연결선 145"/>
                <p:cNvCxnSpPr/>
                <p:nvPr/>
              </p:nvCxnSpPr>
              <p:spPr bwMode="auto">
                <a:xfrm flipH="1">
                  <a:off x="130761" y="351676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7" name="직선 연결선 146"/>
                <p:cNvCxnSpPr/>
                <p:nvPr/>
              </p:nvCxnSpPr>
              <p:spPr bwMode="auto">
                <a:xfrm flipH="1">
                  <a:off x="130761" y="858760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143" name="직사각형 142"/>
            <p:cNvSpPr/>
            <p:nvPr/>
          </p:nvSpPr>
          <p:spPr>
            <a:xfrm>
              <a:off x="458491" y="5810285"/>
              <a:ext cx="7260312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2600" kern="0" spc="-9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경쟁을 활성화 하겠습니다</a:t>
              </a:r>
              <a:r>
                <a:rPr lang="en-US" altLang="ko-KR" sz="2600" kern="0" spc="-9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.</a:t>
              </a:r>
              <a:endParaRPr lang="ko-KR" altLang="en-US" sz="2600" kern="0" spc="-9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8" name="그룹 147"/>
          <p:cNvGrpSpPr/>
          <p:nvPr/>
        </p:nvGrpSpPr>
        <p:grpSpPr>
          <a:xfrm>
            <a:off x="7821413" y="962622"/>
            <a:ext cx="788524" cy="588986"/>
            <a:chOff x="8185688" y="1669950"/>
            <a:chExt cx="480801" cy="359134"/>
          </a:xfrm>
        </p:grpSpPr>
        <p:pic>
          <p:nvPicPr>
            <p:cNvPr id="149" name="그림 14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5688" y="1669950"/>
              <a:ext cx="480801" cy="216000"/>
            </a:xfrm>
            <a:prstGeom prst="rect">
              <a:avLst/>
            </a:prstGeom>
          </p:spPr>
        </p:pic>
        <p:pic>
          <p:nvPicPr>
            <p:cNvPr id="150" name="그림 14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5688" y="1813084"/>
              <a:ext cx="480801" cy="216000"/>
            </a:xfrm>
            <a:prstGeom prst="rect">
              <a:avLst/>
            </a:prstGeom>
          </p:spPr>
        </p:pic>
      </p:grpSp>
      <p:sp>
        <p:nvSpPr>
          <p:cNvPr id="163" name="TextBox 162"/>
          <p:cNvSpPr txBox="1"/>
          <p:nvPr/>
        </p:nvSpPr>
        <p:spPr>
          <a:xfrm>
            <a:off x="712193" y="2933484"/>
            <a:ext cx="6750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dirty="0" smtClean="0">
                <a:solidFill>
                  <a:prstClr val="white"/>
                </a:solidFill>
                <a:latin typeface="-윤고딕340" pitchFamily="18" charset="-127"/>
                <a:ea typeface="-윤고딕340" pitchFamily="18" charset="-127"/>
              </a:rPr>
              <a:t>프로</a:t>
            </a:r>
            <a:endParaRPr lang="en-US" altLang="ko-KR" sz="1500" dirty="0" smtClean="0">
              <a:solidFill>
                <a:prstClr val="white"/>
              </a:solidFill>
              <a:latin typeface="-윤고딕340" pitchFamily="18" charset="-127"/>
              <a:ea typeface="-윤고딕340" pitchFamily="18" charset="-127"/>
            </a:endParaRPr>
          </a:p>
          <a:p>
            <a:r>
              <a:rPr lang="ko-KR" altLang="en-US" sz="1500" dirty="0" smtClean="0">
                <a:solidFill>
                  <a:prstClr val="white"/>
                </a:solidFill>
                <a:latin typeface="-윤고딕340" pitchFamily="18" charset="-127"/>
                <a:ea typeface="-윤고딕340" pitchFamily="18" charset="-127"/>
              </a:rPr>
              <a:t>그</a:t>
            </a:r>
            <a:r>
              <a:rPr lang="ko-KR" altLang="en-US" sz="1500" dirty="0">
                <a:solidFill>
                  <a:prstClr val="white"/>
                </a:solidFill>
                <a:latin typeface="-윤고딕340" pitchFamily="18" charset="-127"/>
                <a:ea typeface="-윤고딕340" pitchFamily="18" charset="-127"/>
              </a:rPr>
              <a:t>램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1297258" y="3023494"/>
            <a:ext cx="6750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dirty="0" smtClean="0">
                <a:solidFill>
                  <a:prstClr val="white"/>
                </a:solidFill>
                <a:latin typeface="-윤고딕340" pitchFamily="18" charset="-127"/>
                <a:ea typeface="-윤고딕340" pitchFamily="18" charset="-127"/>
              </a:rPr>
              <a:t>토막</a:t>
            </a:r>
            <a:endParaRPr lang="en-US" altLang="ko-KR" sz="1500" dirty="0" smtClean="0">
              <a:solidFill>
                <a:prstClr val="white"/>
              </a:solidFill>
              <a:latin typeface="-윤고딕340" pitchFamily="18" charset="-127"/>
              <a:ea typeface="-윤고딕340" pitchFamily="18" charset="-127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1297258" y="3597871"/>
            <a:ext cx="6750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dirty="0" smtClean="0">
                <a:solidFill>
                  <a:prstClr val="white"/>
                </a:solidFill>
                <a:latin typeface="-윤고딕340" pitchFamily="18" charset="-127"/>
                <a:ea typeface="-윤고딕340" pitchFamily="18" charset="-127"/>
              </a:rPr>
              <a:t>시보</a:t>
            </a:r>
            <a:endParaRPr lang="en-US" altLang="ko-KR" sz="1500" dirty="0" smtClean="0">
              <a:solidFill>
                <a:prstClr val="white"/>
              </a:solidFill>
              <a:latin typeface="-윤고딕340" pitchFamily="18" charset="-127"/>
              <a:ea typeface="-윤고딕340" pitchFamily="18" charset="-127"/>
            </a:endParaRPr>
          </a:p>
        </p:txBody>
      </p:sp>
      <p:grpSp>
        <p:nvGrpSpPr>
          <p:cNvPr id="9" name="그룹 165"/>
          <p:cNvGrpSpPr/>
          <p:nvPr/>
        </p:nvGrpSpPr>
        <p:grpSpPr>
          <a:xfrm>
            <a:off x="523661" y="2805628"/>
            <a:ext cx="3856780" cy="681662"/>
            <a:chOff x="523661" y="2651962"/>
            <a:chExt cx="3856780" cy="657680"/>
          </a:xfrm>
        </p:grpSpPr>
        <p:cxnSp>
          <p:nvCxnSpPr>
            <p:cNvPr id="167" name="직선 화살표 연결선 166"/>
            <p:cNvCxnSpPr/>
            <p:nvPr/>
          </p:nvCxnSpPr>
          <p:spPr>
            <a:xfrm>
              <a:off x="2627784" y="3068888"/>
              <a:ext cx="648000" cy="0"/>
            </a:xfrm>
            <a:prstGeom prst="straightConnector1">
              <a:avLst/>
            </a:prstGeom>
            <a:ln w="47625">
              <a:solidFill>
                <a:srgbClr val="FF7979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TextBox 39"/>
            <p:cNvSpPr txBox="1">
              <a:spLocks noChangeArrowheads="1"/>
            </p:cNvSpPr>
            <p:nvPr/>
          </p:nvSpPr>
          <p:spPr bwMode="auto">
            <a:xfrm>
              <a:off x="3426811" y="2730212"/>
              <a:ext cx="953630" cy="3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>
                <a:lnSpc>
                  <a:spcPts val="1900"/>
                </a:lnSpc>
                <a:spcBef>
                  <a:spcPct val="50000"/>
                </a:spcBef>
              </a:pPr>
              <a:endParaRPr kumimoji="0" lang="en-US" altLang="ko-KR" sz="1400" dirty="0" smtClean="0">
                <a:gradFill>
                  <a:gsLst>
                    <a:gs pos="100000">
                      <a:srgbClr val="C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endParaRPr>
            </a:p>
          </p:txBody>
        </p:sp>
        <p:sp>
          <p:nvSpPr>
            <p:cNvPr id="169" name="TextBox 39"/>
            <p:cNvSpPr txBox="1">
              <a:spLocks noChangeArrowheads="1"/>
            </p:cNvSpPr>
            <p:nvPr/>
          </p:nvSpPr>
          <p:spPr bwMode="auto">
            <a:xfrm>
              <a:off x="523661" y="2651962"/>
              <a:ext cx="956762" cy="372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kumimoji="0" lang="en-US" altLang="ko-KR" sz="1400" dirty="0" smtClean="0">
                <a:gradFill>
                  <a:gsLst>
                    <a:gs pos="100000">
                      <a:srgbClr val="0070C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endParaRPr>
            </a:p>
          </p:txBody>
        </p:sp>
        <p:cxnSp>
          <p:nvCxnSpPr>
            <p:cNvPr id="170" name="직선 화살표 연결선 169"/>
            <p:cNvCxnSpPr/>
            <p:nvPr/>
          </p:nvCxnSpPr>
          <p:spPr>
            <a:xfrm>
              <a:off x="1583580" y="3068888"/>
              <a:ext cx="648000" cy="0"/>
            </a:xfrm>
            <a:prstGeom prst="straightConnector1">
              <a:avLst/>
            </a:prstGeom>
            <a:ln w="47625">
              <a:solidFill>
                <a:srgbClr val="FF7979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곱셈 기호 170"/>
            <p:cNvSpPr/>
            <p:nvPr/>
          </p:nvSpPr>
          <p:spPr>
            <a:xfrm>
              <a:off x="2207166" y="2838168"/>
              <a:ext cx="474624" cy="471474"/>
            </a:xfrm>
            <a:prstGeom prst="mathMultiply">
              <a:avLst/>
            </a:prstGeom>
            <a:solidFill>
              <a:srgbClr val="FF7979"/>
            </a:solidFill>
            <a:ln w="12700" cap="rnd">
              <a:solidFill>
                <a:srgbClr val="FF7979"/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72" name="Picture 2" descr="E:\PNG\화살표\1304 - 복사본.png"/>
          <p:cNvPicPr preferRelativeResize="0"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05585" y="3594158"/>
            <a:ext cx="490831" cy="8637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그룹 172"/>
          <p:cNvGrpSpPr/>
          <p:nvPr/>
        </p:nvGrpSpPr>
        <p:grpSpPr>
          <a:xfrm>
            <a:off x="492444" y="2760694"/>
            <a:ext cx="1050545" cy="1001455"/>
            <a:chOff x="3739202" y="4121510"/>
            <a:chExt cx="1481816" cy="1413929"/>
          </a:xfrm>
        </p:grpSpPr>
        <p:sp>
          <p:nvSpPr>
            <p:cNvPr id="174" name="직사각형 173"/>
            <p:cNvSpPr/>
            <p:nvPr/>
          </p:nvSpPr>
          <p:spPr bwMode="auto">
            <a:xfrm>
              <a:off x="3739202" y="4583630"/>
              <a:ext cx="1481816" cy="513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327648" eaLnBrk="0" latinLnBrk="0" hangingPunct="0">
                <a:spcAft>
                  <a:spcPts val="600"/>
                </a:spcAft>
                <a:buSzPct val="100000"/>
                <a:defRPr/>
              </a:pPr>
              <a:endParaRPr lang="en-US" altLang="ko-KR" sz="2000" kern="0" dirty="0">
                <a:gradFill>
                  <a:gsLst>
                    <a:gs pos="100000">
                      <a:srgbClr val="019FBF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endParaRPr>
            </a:p>
          </p:txBody>
        </p:sp>
        <p:sp>
          <p:nvSpPr>
            <p:cNvPr id="175" name="타원 174"/>
            <p:cNvSpPr/>
            <p:nvPr/>
          </p:nvSpPr>
          <p:spPr bwMode="auto">
            <a:xfrm>
              <a:off x="3790383" y="4121510"/>
              <a:ext cx="1413930" cy="1413929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76" name="타원 175"/>
          <p:cNvSpPr/>
          <p:nvPr/>
        </p:nvSpPr>
        <p:spPr bwMode="auto">
          <a:xfrm>
            <a:off x="3356890" y="2749264"/>
            <a:ext cx="1002417" cy="1001455"/>
          </a:xfrm>
          <a:prstGeom prst="ellipse">
            <a:avLst/>
          </a:prstGeom>
          <a:noFill/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7" name="직사각형 176"/>
          <p:cNvSpPr/>
          <p:nvPr/>
        </p:nvSpPr>
        <p:spPr>
          <a:xfrm>
            <a:off x="1578715" y="3477437"/>
            <a:ext cx="1662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330325" eaLnBrk="0" fontAlgn="base" latinLnBrk="0" hangingPunct="0">
              <a:spcBef>
                <a:spcPct val="0"/>
              </a:spcBef>
              <a:spcAft>
                <a:spcPts val="600"/>
              </a:spcAft>
              <a:buSzPct val="100000"/>
              <a:defRPr/>
            </a:pPr>
            <a:r>
              <a:rPr lang="ko-KR" altLang="en-US" dirty="0">
                <a:gradFill>
                  <a:gsLst>
                    <a:gs pos="100000">
                      <a:srgbClr val="FF6161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 블랙아웃 </a:t>
            </a:r>
            <a:r>
              <a:rPr lang="en-US" altLang="ko-KR" dirty="0">
                <a:gradFill>
                  <a:gsLst>
                    <a:gs pos="100000">
                      <a:srgbClr val="FF6161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49</a:t>
            </a:r>
            <a:r>
              <a:rPr lang="ko-KR" altLang="en-US" dirty="0">
                <a:gradFill>
                  <a:gsLst>
                    <a:gs pos="100000">
                      <a:srgbClr val="FF6161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일</a:t>
            </a:r>
          </a:p>
        </p:txBody>
      </p:sp>
      <p:grpSp>
        <p:nvGrpSpPr>
          <p:cNvPr id="11" name="그룹 177"/>
          <p:cNvGrpSpPr/>
          <p:nvPr/>
        </p:nvGrpSpPr>
        <p:grpSpPr>
          <a:xfrm>
            <a:off x="7251259" y="3205713"/>
            <a:ext cx="223532" cy="203211"/>
            <a:chOff x="7199231" y="4078394"/>
            <a:chExt cx="397105" cy="430726"/>
          </a:xfrm>
        </p:grpSpPr>
        <p:sp>
          <p:nvSpPr>
            <p:cNvPr id="179" name="Shape 267"/>
            <p:cNvSpPr/>
            <p:nvPr/>
          </p:nvSpPr>
          <p:spPr>
            <a:xfrm>
              <a:off x="7350709" y="4078394"/>
              <a:ext cx="94149" cy="430726"/>
            </a:xfrm>
            <a:prstGeom prst="rect">
              <a:avLst/>
            </a:prstGeom>
            <a:solidFill>
              <a:srgbClr val="70707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dirty="0">
                <a:solidFill>
                  <a:prstClr val="black">
                    <a:lumMod val="50000"/>
                    <a:lumOff val="50000"/>
                  </a:prstClr>
                </a:solidFill>
                <a:latin typeface="[Yoon] 윤고딕 140_OTF"/>
                <a:ea typeface="[Yoon] 윤고딕 140_OTF"/>
                <a:cs typeface="[Yoon] 윤고딕 140_OTF"/>
              </a:endParaRPr>
            </a:p>
          </p:txBody>
        </p:sp>
        <p:sp>
          <p:nvSpPr>
            <p:cNvPr id="180" name="Shape 268"/>
            <p:cNvSpPr/>
            <p:nvPr/>
          </p:nvSpPr>
          <p:spPr>
            <a:xfrm>
              <a:off x="7199231" y="4242069"/>
              <a:ext cx="397105" cy="103375"/>
            </a:xfrm>
            <a:prstGeom prst="rect">
              <a:avLst/>
            </a:prstGeom>
            <a:solidFill>
              <a:srgbClr val="70707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dirty="0">
                <a:solidFill>
                  <a:prstClr val="black">
                    <a:lumMod val="50000"/>
                    <a:lumOff val="50000"/>
                  </a:prstClr>
                </a:solidFill>
                <a:latin typeface="[Yoon] 윤고딕 140_OTF"/>
                <a:ea typeface="[Yoon] 윤고딕 140_OTF"/>
                <a:cs typeface="[Yoon] 윤고딕 140_OTF"/>
              </a:endParaRPr>
            </a:p>
          </p:txBody>
        </p:sp>
      </p:grpSp>
      <p:sp>
        <p:nvSpPr>
          <p:cNvPr id="181" name="타원 180"/>
          <p:cNvSpPr/>
          <p:nvPr/>
        </p:nvSpPr>
        <p:spPr bwMode="auto">
          <a:xfrm>
            <a:off x="4724906" y="2756090"/>
            <a:ext cx="1064330" cy="1069201"/>
          </a:xfrm>
          <a:prstGeom prst="ellipse">
            <a:avLst/>
          </a:prstGeom>
          <a:solidFill>
            <a:schemeClr val="bg1"/>
          </a:solidFill>
          <a:ln w="76200">
            <a:solidFill>
              <a:srgbClr val="32CC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2" name="직사각형 181"/>
          <p:cNvSpPr/>
          <p:nvPr/>
        </p:nvSpPr>
        <p:spPr bwMode="auto">
          <a:xfrm>
            <a:off x="4696334" y="2987672"/>
            <a:ext cx="112161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900" dirty="0">
                <a:gradFill>
                  <a:gsLst>
                    <a:gs pos="100000">
                      <a:srgbClr val="029EA2"/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21594000" scaled="0"/>
                </a:gradFill>
                <a:latin typeface="-윤고딕340" pitchFamily="18" charset="-127"/>
                <a:ea typeface="-윤고딕340" pitchFamily="18" charset="-127"/>
              </a:rPr>
              <a:t>이동전화</a:t>
            </a:r>
            <a:r>
              <a:rPr lang="en-US" altLang="ko-KR" sz="1900" dirty="0" smtClean="0">
                <a:solidFill>
                  <a:srgbClr val="00ACB0"/>
                </a:solidFill>
                <a:latin typeface="-윤고딕340" pitchFamily="18" charset="-127"/>
                <a:ea typeface="-윤고딕340" pitchFamily="18" charset="-127"/>
              </a:rPr>
              <a:t/>
            </a:r>
            <a:br>
              <a:rPr lang="en-US" altLang="ko-KR" sz="1900" dirty="0" smtClean="0">
                <a:solidFill>
                  <a:srgbClr val="00ACB0"/>
                </a:solidFill>
                <a:latin typeface="-윤고딕340" pitchFamily="18" charset="-127"/>
                <a:ea typeface="-윤고딕340" pitchFamily="18" charset="-127"/>
              </a:rPr>
            </a:br>
            <a:r>
              <a:rPr lang="ko-KR" altLang="en-US" sz="1500" dirty="0" smtClean="0">
                <a:gradFill>
                  <a:gsLst>
                    <a:gs pos="100000">
                      <a:srgbClr val="029EA2"/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21594000" scaled="0"/>
                </a:gradFill>
                <a:latin typeface="-윤고딕340" pitchFamily="18" charset="-127"/>
                <a:ea typeface="-윤고딕340" pitchFamily="18" charset="-127"/>
              </a:rPr>
              <a:t>月</a:t>
            </a:r>
            <a:r>
              <a:rPr lang="en-US" altLang="ko-KR" sz="1500" dirty="0" smtClean="0">
                <a:gradFill>
                  <a:gsLst>
                    <a:gs pos="100000">
                      <a:srgbClr val="029EA2"/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21594000" scaled="0"/>
                </a:gradFill>
                <a:latin typeface="-윤고딕340" pitchFamily="18" charset="-127"/>
                <a:ea typeface="-윤고딕340" pitchFamily="18" charset="-127"/>
              </a:rPr>
              <a:t>6</a:t>
            </a:r>
            <a:r>
              <a:rPr lang="ko-KR" altLang="en-US" sz="1500" dirty="0">
                <a:gradFill>
                  <a:gsLst>
                    <a:gs pos="100000">
                      <a:srgbClr val="029EA2"/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21594000" scaled="0"/>
                </a:gradFill>
                <a:latin typeface="-윤고딕340" pitchFamily="18" charset="-127"/>
                <a:ea typeface="-윤고딕340" pitchFamily="18" charset="-127"/>
              </a:rPr>
              <a:t>만원</a:t>
            </a:r>
          </a:p>
        </p:txBody>
      </p:sp>
      <p:sp>
        <p:nvSpPr>
          <p:cNvPr id="183" name="타원 182"/>
          <p:cNvSpPr/>
          <p:nvPr/>
        </p:nvSpPr>
        <p:spPr bwMode="auto">
          <a:xfrm>
            <a:off x="6118962" y="2756092"/>
            <a:ext cx="1070230" cy="1069201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4" name="타원 183"/>
          <p:cNvSpPr/>
          <p:nvPr/>
        </p:nvSpPr>
        <p:spPr bwMode="auto">
          <a:xfrm>
            <a:off x="7519684" y="2756093"/>
            <a:ext cx="1070230" cy="1069202"/>
          </a:xfrm>
          <a:prstGeom prst="ellipse">
            <a:avLst/>
          </a:prstGeom>
          <a:noFill/>
          <a:ln w="76200">
            <a:solidFill>
              <a:srgbClr val="FF79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12" name="그룹 184"/>
          <p:cNvGrpSpPr/>
          <p:nvPr/>
        </p:nvGrpSpPr>
        <p:grpSpPr>
          <a:xfrm>
            <a:off x="5842646" y="3206691"/>
            <a:ext cx="223532" cy="203211"/>
            <a:chOff x="7199231" y="4078394"/>
            <a:chExt cx="397105" cy="430726"/>
          </a:xfrm>
        </p:grpSpPr>
        <p:sp>
          <p:nvSpPr>
            <p:cNvPr id="186" name="Shape 267"/>
            <p:cNvSpPr/>
            <p:nvPr/>
          </p:nvSpPr>
          <p:spPr>
            <a:xfrm>
              <a:off x="7350709" y="4078394"/>
              <a:ext cx="94149" cy="430726"/>
            </a:xfrm>
            <a:prstGeom prst="rect">
              <a:avLst/>
            </a:prstGeom>
            <a:solidFill>
              <a:srgbClr val="70707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dirty="0">
                <a:solidFill>
                  <a:prstClr val="black">
                    <a:lumMod val="50000"/>
                    <a:lumOff val="50000"/>
                  </a:prstClr>
                </a:solidFill>
                <a:latin typeface="[Yoon] 윤고딕 140_OTF"/>
                <a:ea typeface="[Yoon] 윤고딕 140_OTF"/>
                <a:cs typeface="[Yoon] 윤고딕 140_OTF"/>
              </a:endParaRPr>
            </a:p>
          </p:txBody>
        </p:sp>
        <p:sp>
          <p:nvSpPr>
            <p:cNvPr id="187" name="Shape 268"/>
            <p:cNvSpPr/>
            <p:nvPr/>
          </p:nvSpPr>
          <p:spPr>
            <a:xfrm>
              <a:off x="7199231" y="4242069"/>
              <a:ext cx="397105" cy="103375"/>
            </a:xfrm>
            <a:prstGeom prst="rect">
              <a:avLst/>
            </a:prstGeom>
            <a:solidFill>
              <a:srgbClr val="70707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dirty="0">
                <a:solidFill>
                  <a:prstClr val="black">
                    <a:lumMod val="50000"/>
                    <a:lumOff val="50000"/>
                  </a:prstClr>
                </a:solidFill>
                <a:latin typeface="[Yoon] 윤고딕 140_OTF"/>
                <a:ea typeface="[Yoon] 윤고딕 140_OTF"/>
                <a:cs typeface="[Yoon] 윤고딕 140_OTF"/>
              </a:endParaRPr>
            </a:p>
          </p:txBody>
        </p:sp>
      </p:grpSp>
      <p:sp>
        <p:nvSpPr>
          <p:cNvPr id="188" name="직사각형 187"/>
          <p:cNvSpPr/>
          <p:nvPr/>
        </p:nvSpPr>
        <p:spPr bwMode="auto">
          <a:xfrm>
            <a:off x="6084168" y="2987672"/>
            <a:ext cx="112161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900" dirty="0">
                <a:gradFill>
                  <a:gsLst>
                    <a:gs pos="100000">
                      <a:srgbClr val="009BD2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인</a:t>
            </a:r>
            <a:r>
              <a:rPr lang="ko-KR" altLang="en-US" sz="500" dirty="0">
                <a:gradFill>
                  <a:gsLst>
                    <a:gs pos="100000">
                      <a:srgbClr val="009BD2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 </a:t>
            </a:r>
            <a:r>
              <a:rPr lang="ko-KR" altLang="en-US" sz="1900" dirty="0">
                <a:gradFill>
                  <a:gsLst>
                    <a:gs pos="100000">
                      <a:srgbClr val="009BD2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터</a:t>
            </a:r>
            <a:r>
              <a:rPr lang="ko-KR" altLang="en-US" sz="500" dirty="0">
                <a:gradFill>
                  <a:gsLst>
                    <a:gs pos="100000">
                      <a:srgbClr val="009BD2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 </a:t>
            </a:r>
            <a:r>
              <a:rPr lang="ko-KR" altLang="en-US" sz="1900" dirty="0">
                <a:gradFill>
                  <a:gsLst>
                    <a:gs pos="100000">
                      <a:srgbClr val="009BD2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넷</a:t>
            </a:r>
            <a:endParaRPr lang="en-US" altLang="ko-KR" sz="1900" dirty="0">
              <a:gradFill>
                <a:gsLst>
                  <a:gs pos="100000">
                    <a:srgbClr val="009BD2"/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40" pitchFamily="18" charset="-127"/>
              <a:ea typeface="-윤고딕340" pitchFamily="18" charset="-127"/>
            </a:endParaRPr>
          </a:p>
          <a:p>
            <a:pPr algn="ctr">
              <a:defRPr/>
            </a:pPr>
            <a:r>
              <a:rPr lang="ko-KR" altLang="en-US" sz="1500" dirty="0" smtClean="0">
                <a:gradFill>
                  <a:gsLst>
                    <a:gs pos="100000">
                      <a:srgbClr val="009BD2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月</a:t>
            </a:r>
            <a:r>
              <a:rPr lang="en-US" altLang="ko-KR" sz="1500" dirty="0">
                <a:gradFill>
                  <a:gsLst>
                    <a:gs pos="100000">
                      <a:srgbClr val="009BD2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1</a:t>
            </a:r>
            <a:r>
              <a:rPr lang="ko-KR" altLang="en-US" sz="1500" dirty="0">
                <a:gradFill>
                  <a:gsLst>
                    <a:gs pos="100000">
                      <a:srgbClr val="009BD2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만원</a:t>
            </a:r>
          </a:p>
        </p:txBody>
      </p:sp>
      <p:sp>
        <p:nvSpPr>
          <p:cNvPr id="189" name="직사각형 188"/>
          <p:cNvSpPr/>
          <p:nvPr/>
        </p:nvSpPr>
        <p:spPr bwMode="auto">
          <a:xfrm>
            <a:off x="7508008" y="2987672"/>
            <a:ext cx="112161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900" dirty="0">
                <a:gradFill>
                  <a:gsLst>
                    <a:gs pos="100000">
                      <a:srgbClr val="FF6161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유료방송</a:t>
            </a:r>
            <a:endParaRPr lang="en-US" altLang="ko-KR" sz="1900" dirty="0">
              <a:gradFill>
                <a:gsLst>
                  <a:gs pos="100000">
                    <a:srgbClr val="FF6161"/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40" pitchFamily="18" charset="-127"/>
              <a:ea typeface="-윤고딕340" pitchFamily="18" charset="-127"/>
            </a:endParaRPr>
          </a:p>
          <a:p>
            <a:pPr algn="ctr">
              <a:defRPr/>
            </a:pPr>
            <a:r>
              <a:rPr lang="ko-KR" altLang="en-US" sz="1600" dirty="0" smtClean="0">
                <a:gradFill>
                  <a:gsLst>
                    <a:gs pos="100000">
                      <a:srgbClr val="FF6161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공짜</a:t>
            </a:r>
            <a:r>
              <a:rPr lang="en-US" altLang="ko-KR" sz="1600" dirty="0">
                <a:gradFill>
                  <a:gsLst>
                    <a:gs pos="100000">
                      <a:srgbClr val="FF6161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?</a:t>
            </a:r>
            <a:endParaRPr lang="ko-KR" altLang="en-US" sz="1600" dirty="0">
              <a:gradFill>
                <a:gsLst>
                  <a:gs pos="100000">
                    <a:srgbClr val="FF6161"/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40" pitchFamily="18" charset="-127"/>
              <a:ea typeface="-윤고딕340" pitchFamily="18" charset="-127"/>
            </a:endParaRPr>
          </a:p>
        </p:txBody>
      </p:sp>
      <p:pic>
        <p:nvPicPr>
          <p:cNvPr id="190" name="Picture 2" descr="E:\PNG\화살표\1304 - 복사본.png"/>
          <p:cNvPicPr preferRelativeResize="0"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44476" y="3594158"/>
            <a:ext cx="490831" cy="8637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1" name="TextBox 190"/>
          <p:cNvSpPr txBox="1"/>
          <p:nvPr/>
        </p:nvSpPr>
        <p:spPr>
          <a:xfrm>
            <a:off x="465032" y="2970856"/>
            <a:ext cx="112503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dirty="0" err="1">
                <a:gradFill>
                  <a:gsLst>
                    <a:gs pos="100000">
                      <a:srgbClr val="009BD2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지상파</a:t>
            </a:r>
            <a:r>
              <a:rPr lang="ko-KR" altLang="en-US" dirty="0">
                <a:solidFill>
                  <a:srgbClr val="009BD2"/>
                </a:solidFill>
                <a:latin typeface="-윤고딕340" pitchFamily="18" charset="-127"/>
                <a:ea typeface="-윤고딕340" pitchFamily="18" charset="-127"/>
              </a:rPr>
              <a:t> </a:t>
            </a:r>
            <a:endParaRPr lang="en-US" altLang="ko-KR" dirty="0">
              <a:solidFill>
                <a:srgbClr val="009BD2"/>
              </a:solidFill>
              <a:latin typeface="-윤고딕340" pitchFamily="18" charset="-127"/>
              <a:ea typeface="-윤고딕340" pitchFamily="18" charset="-127"/>
            </a:endParaRPr>
          </a:p>
          <a:p>
            <a:pPr algn="ctr"/>
            <a:r>
              <a:rPr lang="en-US" altLang="ko-KR" dirty="0">
                <a:gradFill>
                  <a:gsLst>
                    <a:gs pos="100000">
                      <a:srgbClr val="009BD2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A</a:t>
            </a:r>
            <a:r>
              <a:rPr lang="ko-KR" altLang="en-US" dirty="0">
                <a:gradFill>
                  <a:gsLst>
                    <a:gs pos="100000">
                      <a:srgbClr val="009BD2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사</a:t>
            </a:r>
          </a:p>
        </p:txBody>
      </p:sp>
      <p:sp>
        <p:nvSpPr>
          <p:cNvPr id="192" name="TextBox 191"/>
          <p:cNvSpPr txBox="1"/>
          <p:nvPr/>
        </p:nvSpPr>
        <p:spPr>
          <a:xfrm>
            <a:off x="3328333" y="2972148"/>
            <a:ext cx="106556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dirty="0">
                <a:gradFill>
                  <a:gsLst>
                    <a:gs pos="100000">
                      <a:srgbClr val="707070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유료방송</a:t>
            </a:r>
            <a:r>
              <a:rPr lang="ko-KR" altLang="en-US" dirty="0" smtClean="0">
                <a:solidFill>
                  <a:srgbClr val="707070"/>
                </a:solidFill>
                <a:latin typeface="-윤고딕340" pitchFamily="18" charset="-127"/>
                <a:ea typeface="-윤고딕340" pitchFamily="18" charset="-127"/>
              </a:rPr>
              <a:t> </a:t>
            </a:r>
            <a:r>
              <a:rPr lang="en-US" altLang="ko-KR" dirty="0" smtClean="0">
                <a:gradFill>
                  <a:gsLst>
                    <a:gs pos="100000">
                      <a:srgbClr val="707070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B</a:t>
            </a:r>
            <a:r>
              <a:rPr lang="ko-KR" altLang="en-US" dirty="0" smtClean="0">
                <a:gradFill>
                  <a:gsLst>
                    <a:gs pos="100000">
                      <a:srgbClr val="707070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사</a:t>
            </a:r>
            <a:endParaRPr lang="ko-KR" altLang="en-US" dirty="0">
              <a:gradFill>
                <a:gsLst>
                  <a:gs pos="100000">
                    <a:srgbClr val="707070"/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40" pitchFamily="18" charset="-127"/>
              <a:ea typeface="-윤고딕340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56017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683568" y="1456649"/>
            <a:ext cx="46363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30325" eaLnBrk="0" latinLnBrk="0" hangingPunct="0">
              <a:buSzPct val="100000"/>
              <a:defRPr/>
            </a:pPr>
            <a:r>
              <a:rPr lang="ko-KR" altLang="en-US" sz="4800" b="1" kern="0" spc="-150" dirty="0">
                <a:gradFill>
                  <a:gsLst>
                    <a:gs pos="0">
                      <a:srgbClr val="1F497D">
                        <a:lumMod val="50000"/>
                      </a:srgbClr>
                    </a:gs>
                    <a:gs pos="100000">
                      <a:srgbClr val="004D86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해외진출 촉진</a:t>
            </a:r>
          </a:p>
        </p:txBody>
      </p:sp>
      <p:sp>
        <p:nvSpPr>
          <p:cNvPr id="15" name="자유형 14"/>
          <p:cNvSpPr/>
          <p:nvPr/>
        </p:nvSpPr>
        <p:spPr>
          <a:xfrm flipV="1">
            <a:off x="1189443" y="2263607"/>
            <a:ext cx="7954557" cy="45719"/>
          </a:xfrm>
          <a:custGeom>
            <a:avLst/>
            <a:gdLst>
              <a:gd name="connsiteX0" fmla="*/ 0 w 8334302"/>
              <a:gd name="connsiteY0" fmla="*/ 0 h 0"/>
              <a:gd name="connsiteX1" fmla="*/ 8334302 w 833430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34302">
                <a:moveTo>
                  <a:pt x="0" y="0"/>
                </a:moveTo>
                <a:lnTo>
                  <a:pt x="8334302" y="0"/>
                </a:lnTo>
              </a:path>
            </a:pathLst>
          </a:custGeom>
          <a:noFill/>
          <a:ln w="19050" cap="rnd">
            <a:solidFill>
              <a:schemeClr val="accent1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1297238" y="2748349"/>
            <a:ext cx="1329148" cy="449980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 w="952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100"/>
          </a:p>
        </p:txBody>
      </p:sp>
      <p:sp>
        <p:nvSpPr>
          <p:cNvPr id="17" name="TextBox 16"/>
          <p:cNvSpPr txBox="1"/>
          <p:nvPr/>
        </p:nvSpPr>
        <p:spPr>
          <a:xfrm>
            <a:off x="1241442" y="2702635"/>
            <a:ext cx="148262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 fontAlgn="base">
              <a:spcAft>
                <a:spcPct val="0"/>
              </a:spcAft>
              <a:buClr>
                <a:prstClr val="black">
                  <a:lumMod val="85000"/>
                  <a:lumOff val="15000"/>
                </a:prstClr>
              </a:buClr>
            </a:pPr>
            <a:r>
              <a:rPr kumimoji="1" lang="ko-KR" altLang="en-US" sz="2800" b="1" spc="-40" dirty="0" smtClean="0">
                <a:gradFill>
                  <a:gsLst>
                    <a:gs pos="100000">
                      <a:schemeClr val="bg1"/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전략 </a:t>
            </a:r>
            <a:r>
              <a:rPr kumimoji="1" lang="en-US" altLang="ko-KR" sz="2800" b="1" spc="-40" dirty="0" smtClean="0">
                <a:gradFill>
                  <a:gsLst>
                    <a:gs pos="100000">
                      <a:schemeClr val="bg1"/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I</a:t>
            </a:r>
            <a:endParaRPr kumimoji="1" lang="ko-KR" altLang="en-US" sz="2800" b="1" spc="-40" dirty="0">
              <a:gradFill>
                <a:gsLst>
                  <a:gs pos="100000">
                    <a:schemeClr val="bg1"/>
                  </a:gs>
                  <a:gs pos="100000">
                    <a:srgbClr val="FFFFFF">
                      <a:lumMod val="85000"/>
                      <a:alpha val="0"/>
                    </a:srgbClr>
                  </a:gs>
                </a:gsLst>
                <a:lin ang="108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2715960" y="2679945"/>
            <a:ext cx="64280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lvl="0" eaLnBrk="1" latinLnBrk="0" hangingPunct="1">
              <a:defRPr/>
            </a:pPr>
            <a:r>
              <a:rPr lang="en-US" altLang="ko-KR" sz="3200" b="1" kern="0" spc="-150" dirty="0">
                <a:gradFill>
                  <a:gsLst>
                    <a:gs pos="100000">
                      <a:srgbClr val="145CAC"/>
                    </a:gs>
                    <a:gs pos="100000">
                      <a:srgbClr val="00589A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FTA</a:t>
            </a:r>
            <a:r>
              <a:rPr lang="ko-KR" altLang="en-US" sz="2800" b="1" kern="0" spc="-150" dirty="0">
                <a:gradFill>
                  <a:gsLst>
                    <a:gs pos="100000">
                      <a:srgbClr val="145CAC"/>
                    </a:gs>
                    <a:gs pos="100000">
                      <a:srgbClr val="00589A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의 전략적 </a:t>
            </a:r>
            <a:r>
              <a:rPr lang="ko-KR" altLang="en-US" sz="3200" b="1" kern="0" spc="-150" dirty="0">
                <a:gradFill>
                  <a:gsLst>
                    <a:gs pos="100000">
                      <a:srgbClr val="145CAC"/>
                    </a:gs>
                    <a:gs pos="100000">
                      <a:srgbClr val="00589A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활용</a:t>
            </a:r>
            <a:r>
              <a:rPr lang="ko-KR" altLang="en-US" sz="2800" kern="0" spc="-150" dirty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589A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 및 네트워크 </a:t>
            </a:r>
            <a:r>
              <a:rPr lang="ko-KR" altLang="en-US" sz="2800" kern="0" spc="-15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589A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확대</a:t>
            </a:r>
            <a:endParaRPr lang="ko-KR" altLang="en-US" sz="2800" kern="0" spc="-150" dirty="0">
              <a:gradFill>
                <a:gsLst>
                  <a:gs pos="100000">
                    <a:schemeClr val="tx1">
                      <a:lumMod val="75000"/>
                      <a:lumOff val="25000"/>
                    </a:schemeClr>
                  </a:gs>
                  <a:gs pos="100000">
                    <a:srgbClr val="00589A"/>
                  </a:gs>
                </a:gsLst>
                <a:lin ang="54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2715960" y="4087384"/>
            <a:ext cx="6063228" cy="584775"/>
          </a:xfrm>
          <a:prstGeom prst="rect">
            <a:avLst/>
          </a:prstGeom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lvl="0" eaLnBrk="1" latinLnBrk="0" hangingPunct="1">
              <a:defRPr/>
            </a:pPr>
            <a:r>
              <a:rPr lang="ko-KR" altLang="en-US" sz="3200" b="1" kern="0" spc="-150" dirty="0" smtClean="0">
                <a:gradFill>
                  <a:gsLst>
                    <a:gs pos="100000">
                      <a:srgbClr val="145CAC"/>
                    </a:gs>
                    <a:gs pos="100000">
                      <a:srgbClr val="00589A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중소</a:t>
            </a:r>
            <a:r>
              <a:rPr lang="ko-KR" altLang="en-US" sz="3200" b="1" kern="0" spc="-150" dirty="0" smtClean="0">
                <a:gradFill>
                  <a:gsLst>
                    <a:gs pos="100000">
                      <a:srgbClr val="145CAC"/>
                    </a:gs>
                    <a:gs pos="100000">
                      <a:srgbClr val="00589A"/>
                    </a:gs>
                  </a:gsLst>
                  <a:lin ang="5400000" scaled="0"/>
                </a:gradFill>
                <a:latin typeface="-윤고딕330"/>
                <a:ea typeface="-윤고딕330"/>
                <a:cs typeface="Arial" panose="020B0604020202020204" pitchFamily="34" charset="0"/>
              </a:rPr>
              <a:t>ㆍ</a:t>
            </a:r>
            <a:r>
              <a:rPr lang="ko-KR" altLang="en-US" sz="3200" b="1" kern="0" spc="-150" dirty="0" smtClean="0">
                <a:gradFill>
                  <a:gsLst>
                    <a:gs pos="100000">
                      <a:srgbClr val="145CAC"/>
                    </a:gs>
                    <a:gs pos="100000">
                      <a:srgbClr val="00589A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중견기업</a:t>
            </a:r>
            <a:r>
              <a:rPr lang="ko-KR" altLang="en-US" sz="2800" kern="0" spc="-150" dirty="0" smtClean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589A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의 </a:t>
            </a:r>
            <a:r>
              <a:rPr lang="ko-KR" altLang="en-US" sz="2800" kern="0" spc="-150" dirty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589A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시장개척역량 강화</a:t>
            </a: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2715960" y="3383665"/>
            <a:ext cx="5595684" cy="584775"/>
          </a:xfrm>
          <a:prstGeom prst="rect">
            <a:avLst/>
          </a:prstGeom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lvl="0" eaLnBrk="1" latinLnBrk="0" hangingPunct="1">
              <a:defRPr/>
            </a:pPr>
            <a:r>
              <a:rPr lang="ko-KR" altLang="en-US" sz="3200" b="1" kern="0" spc="-150" dirty="0">
                <a:gradFill>
                  <a:gsLst>
                    <a:gs pos="100000">
                      <a:srgbClr val="145CAC"/>
                    </a:gs>
                    <a:gs pos="100000">
                      <a:srgbClr val="00589A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정상외교</a:t>
            </a:r>
            <a:r>
              <a:rPr lang="ko-KR" altLang="en-US" sz="2800" kern="0" spc="-150" dirty="0">
                <a:gradFill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589A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를 통한 해외진출 촉진</a:t>
            </a:r>
          </a:p>
        </p:txBody>
      </p:sp>
      <p:sp>
        <p:nvSpPr>
          <p:cNvPr id="21" name="모서리가 둥근 직사각형 20"/>
          <p:cNvSpPr/>
          <p:nvPr/>
        </p:nvSpPr>
        <p:spPr>
          <a:xfrm>
            <a:off x="1297238" y="3451183"/>
            <a:ext cx="1329148" cy="449980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 w="952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100"/>
          </a:p>
        </p:txBody>
      </p:sp>
      <p:sp>
        <p:nvSpPr>
          <p:cNvPr id="22" name="TextBox 21"/>
          <p:cNvSpPr txBox="1"/>
          <p:nvPr/>
        </p:nvSpPr>
        <p:spPr>
          <a:xfrm>
            <a:off x="1241442" y="3405470"/>
            <a:ext cx="148262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algn="ctr" fontAlgn="base">
              <a:spcAft>
                <a:spcPct val="0"/>
              </a:spcAft>
              <a:buClr>
                <a:prstClr val="black">
                  <a:lumMod val="85000"/>
                  <a:lumOff val="15000"/>
                </a:prstClr>
              </a:buClr>
              <a:defRPr kumimoji="1" sz="2800" b="1" spc="-40">
                <a:gradFill>
                  <a:gsLst>
                    <a:gs pos="100000">
                      <a:schemeClr val="bg1"/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defRPr>
            </a:lvl1pPr>
          </a:lstStyle>
          <a:p>
            <a:r>
              <a:rPr lang="ko-KR" altLang="en-US" dirty="0"/>
              <a:t>전략 </a:t>
            </a:r>
            <a:r>
              <a:rPr lang="en-US" altLang="ko-KR" dirty="0"/>
              <a:t>II</a:t>
            </a:r>
            <a:endParaRPr lang="ko-KR" altLang="en-US" dirty="0"/>
          </a:p>
        </p:txBody>
      </p:sp>
      <p:sp>
        <p:nvSpPr>
          <p:cNvPr id="23" name="모서리가 둥근 직사각형 22"/>
          <p:cNvSpPr/>
          <p:nvPr/>
        </p:nvSpPr>
        <p:spPr>
          <a:xfrm>
            <a:off x="1297238" y="4167105"/>
            <a:ext cx="1329148" cy="449980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 w="952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100"/>
          </a:p>
        </p:txBody>
      </p:sp>
      <p:sp>
        <p:nvSpPr>
          <p:cNvPr id="24" name="TextBox 23"/>
          <p:cNvSpPr txBox="1"/>
          <p:nvPr/>
        </p:nvSpPr>
        <p:spPr>
          <a:xfrm>
            <a:off x="1241442" y="4121392"/>
            <a:ext cx="148262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 fontAlgn="base">
              <a:spcAft>
                <a:spcPct val="0"/>
              </a:spcAft>
              <a:buClr>
                <a:prstClr val="black">
                  <a:lumMod val="85000"/>
                  <a:lumOff val="15000"/>
                </a:prstClr>
              </a:buClr>
            </a:pPr>
            <a:r>
              <a:rPr kumimoji="1" lang="ko-KR" altLang="en-US" sz="2800" b="1" spc="-40" dirty="0" smtClean="0">
                <a:gradFill>
                  <a:gsLst>
                    <a:gs pos="100000">
                      <a:schemeClr val="bg1"/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전략 </a:t>
            </a:r>
            <a:r>
              <a:rPr kumimoji="1" lang="en-US" altLang="ko-KR" sz="2800" b="1" spc="-40" dirty="0" smtClean="0">
                <a:gradFill>
                  <a:gsLst>
                    <a:gs pos="100000">
                      <a:schemeClr val="bg1"/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III</a:t>
            </a:r>
            <a:endParaRPr kumimoji="1" lang="ko-KR" altLang="en-US" sz="2800" b="1" spc="-40" dirty="0">
              <a:gradFill>
                <a:gsLst>
                  <a:gs pos="100000">
                    <a:schemeClr val="bg1"/>
                  </a:gs>
                  <a:gs pos="100000">
                    <a:srgbClr val="FFFFFF">
                      <a:lumMod val="85000"/>
                      <a:alpha val="0"/>
                    </a:srgbClr>
                  </a:gs>
                </a:gsLst>
                <a:lin ang="108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79065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0"/>
          <p:cNvGrpSpPr/>
          <p:nvPr/>
        </p:nvGrpSpPr>
        <p:grpSpPr>
          <a:xfrm>
            <a:off x="2404541" y="1109376"/>
            <a:ext cx="6585777" cy="819018"/>
            <a:chOff x="9525" y="336687"/>
            <a:chExt cx="4102220" cy="558663"/>
          </a:xfrm>
        </p:grpSpPr>
        <p:sp>
          <p:nvSpPr>
            <p:cNvPr id="93" name="직사각형 92"/>
            <p:cNvSpPr/>
            <p:nvPr/>
          </p:nvSpPr>
          <p:spPr bwMode="auto">
            <a:xfrm>
              <a:off x="12828" y="336687"/>
              <a:ext cx="4098917" cy="558662"/>
            </a:xfrm>
            <a:prstGeom prst="rect">
              <a:avLst/>
            </a:prstGeom>
            <a:gradFill rotWithShape="1">
              <a:gsLst>
                <a:gs pos="833">
                  <a:srgbClr val="FFFFFF">
                    <a:alpha val="0"/>
                  </a:srgbClr>
                </a:gs>
                <a:gs pos="69550">
                  <a:srgbClr val="FFFFFF"/>
                </a:gs>
                <a:gs pos="25000">
                  <a:schemeClr val="bg1"/>
                </a:gs>
                <a:gs pos="100000">
                  <a:srgbClr val="FFFFFF">
                    <a:alpha val="0"/>
                  </a:srgbClr>
                </a:gs>
              </a:gsLst>
              <a:lin ang="21594000" scaled="0"/>
            </a:gradFill>
            <a:ln>
              <a:noFill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>
              <a:bevelT w="0" h="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atinLnBrk="0">
                <a:defRPr/>
              </a:pPr>
              <a:endParaRPr lang="ko-KR" altLang="en-US" kern="0">
                <a:solidFill>
                  <a:srgbClr val="FFFF00"/>
                </a:solidFill>
                <a:latin typeface="HY헤드라인M"/>
                <a:ea typeface="HY헤드라인M"/>
              </a:endParaRPr>
            </a:p>
          </p:txBody>
        </p:sp>
        <p:grpSp>
          <p:nvGrpSpPr>
            <p:cNvPr id="3" name="그룹 93"/>
            <p:cNvGrpSpPr/>
            <p:nvPr/>
          </p:nvGrpSpPr>
          <p:grpSpPr>
            <a:xfrm>
              <a:off x="9525" y="336688"/>
              <a:ext cx="3935812" cy="558662"/>
              <a:chOff x="130761" y="336688"/>
              <a:chExt cx="3814576" cy="558662"/>
            </a:xfrm>
          </p:grpSpPr>
          <p:cxnSp>
            <p:nvCxnSpPr>
              <p:cNvPr id="98" name="직선 연결선 97"/>
              <p:cNvCxnSpPr/>
              <p:nvPr/>
            </p:nvCxnSpPr>
            <p:spPr bwMode="auto">
              <a:xfrm flipH="1">
                <a:off x="130761" y="336688"/>
                <a:ext cx="3814576" cy="0"/>
              </a:xfrm>
              <a:prstGeom prst="line">
                <a:avLst/>
              </a:prstGeom>
              <a:solidFill>
                <a:srgbClr val="0066FF"/>
              </a:solidFill>
              <a:ln w="9525" cap="flat" cmpd="sng" algn="ctr">
                <a:gradFill>
                  <a:gsLst>
                    <a:gs pos="0">
                      <a:srgbClr val="0070C0">
                        <a:alpha val="0"/>
                      </a:srgbClr>
                    </a:gs>
                    <a:gs pos="21000">
                      <a:srgbClr val="0070C0"/>
                    </a:gs>
                    <a:gs pos="79000">
                      <a:srgbClr val="0070C0"/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9" name="직선 연결선 98"/>
              <p:cNvCxnSpPr/>
              <p:nvPr/>
            </p:nvCxnSpPr>
            <p:spPr bwMode="auto">
              <a:xfrm flipH="1">
                <a:off x="130761" y="895350"/>
                <a:ext cx="3814576" cy="0"/>
              </a:xfrm>
              <a:prstGeom prst="line">
                <a:avLst/>
              </a:prstGeom>
              <a:solidFill>
                <a:srgbClr val="0066FF"/>
              </a:solidFill>
              <a:ln w="9525" cap="flat" cmpd="sng" algn="ctr">
                <a:gradFill>
                  <a:gsLst>
                    <a:gs pos="0">
                      <a:srgbClr val="0070C0">
                        <a:alpha val="0"/>
                      </a:srgbClr>
                    </a:gs>
                    <a:gs pos="21000">
                      <a:srgbClr val="0070C0"/>
                    </a:gs>
                    <a:gs pos="79000">
                      <a:srgbClr val="0070C0"/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495" name="직사각형 494"/>
          <p:cNvSpPr/>
          <p:nvPr/>
        </p:nvSpPr>
        <p:spPr>
          <a:xfrm>
            <a:off x="467623" y="1967112"/>
            <a:ext cx="8208065" cy="3478191"/>
          </a:xfrm>
          <a:prstGeom prst="rect">
            <a:avLst/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5400000" scaled="0"/>
          </a:gradFill>
          <a:ln w="6350" cap="rnd"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54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1400">
              <a:solidFill>
                <a:prstClr val="white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56" name="TextBox 55"/>
          <p:cNvSpPr txBox="1"/>
          <p:nvPr/>
        </p:nvSpPr>
        <p:spPr bwMode="auto">
          <a:xfrm>
            <a:off x="478159" y="242257"/>
            <a:ext cx="4334841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00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2014</a:t>
            </a:r>
            <a:r>
              <a:rPr lang="ko-KR" altLang="en-US" sz="300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년도 주요 성과와 평가</a:t>
            </a:r>
            <a:endParaRPr lang="ko-KR" altLang="en-US" sz="3000" spc="-15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40" pitchFamily="18" charset="-127"/>
              <a:ea typeface="-윤고딕340" pitchFamily="18" charset="-127"/>
            </a:endParaRPr>
          </a:p>
        </p:txBody>
      </p:sp>
      <p:sp>
        <p:nvSpPr>
          <p:cNvPr id="377" name="모서리가 둥근 직사각형 8"/>
          <p:cNvSpPr/>
          <p:nvPr/>
        </p:nvSpPr>
        <p:spPr>
          <a:xfrm>
            <a:off x="611560" y="2226965"/>
            <a:ext cx="2496568" cy="303825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378" name="모서리가 둥근 직사각형 8"/>
          <p:cNvSpPr/>
          <p:nvPr/>
        </p:nvSpPr>
        <p:spPr>
          <a:xfrm>
            <a:off x="6056882" y="2226965"/>
            <a:ext cx="2496568" cy="303825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379" name="모서리가 둥근 직사각형 8"/>
          <p:cNvSpPr/>
          <p:nvPr/>
        </p:nvSpPr>
        <p:spPr>
          <a:xfrm>
            <a:off x="3334221" y="2226965"/>
            <a:ext cx="2496568" cy="303825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>
              <a:solidFill>
                <a:prstClr val="white"/>
              </a:solidFill>
              <a:cs typeface="Arial" pitchFamily="34" charset="0"/>
            </a:endParaRPr>
          </a:p>
        </p:txBody>
      </p:sp>
      <p:grpSp>
        <p:nvGrpSpPr>
          <p:cNvPr id="4" name="그룹 10"/>
          <p:cNvGrpSpPr/>
          <p:nvPr/>
        </p:nvGrpSpPr>
        <p:grpSpPr>
          <a:xfrm>
            <a:off x="490670" y="1953372"/>
            <a:ext cx="8204150" cy="790722"/>
            <a:chOff x="498692" y="2063900"/>
            <a:chExt cx="8178584" cy="790722"/>
          </a:xfrm>
        </p:grpSpPr>
        <p:grpSp>
          <p:nvGrpSpPr>
            <p:cNvPr id="5" name="그룹 380"/>
            <p:cNvGrpSpPr/>
            <p:nvPr/>
          </p:nvGrpSpPr>
          <p:grpSpPr>
            <a:xfrm>
              <a:off x="611560" y="2063900"/>
              <a:ext cx="7935440" cy="756904"/>
              <a:chOff x="621085" y="2053987"/>
              <a:chExt cx="7935440" cy="443162"/>
            </a:xfrm>
          </p:grpSpPr>
          <p:sp>
            <p:nvSpPr>
              <p:cNvPr id="383" name="직사각형 382"/>
              <p:cNvSpPr/>
              <p:nvPr/>
            </p:nvSpPr>
            <p:spPr>
              <a:xfrm>
                <a:off x="621085" y="2126552"/>
                <a:ext cx="2508457" cy="370597"/>
              </a:xfrm>
              <a:prstGeom prst="rect">
                <a:avLst/>
              </a:prstGeom>
              <a:gradFill>
                <a:gsLst>
                  <a:gs pos="0">
                    <a:srgbClr val="0070C0">
                      <a:alpha val="0"/>
                    </a:srgbClr>
                  </a:gs>
                  <a:gs pos="0">
                    <a:srgbClr val="0070C0"/>
                  </a:gs>
                </a:gsLst>
                <a:lin ang="10800000" scaled="0"/>
              </a:gradFill>
              <a:ln w="15875" cap="rnd">
                <a:noFill/>
                <a:tailEnd type="triangl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prstClr val="white"/>
                  </a:solidFill>
                </a:endParaRPr>
              </a:p>
            </p:txBody>
          </p:sp>
          <p:pic>
            <p:nvPicPr>
              <p:cNvPr id="384" name="Picture 2" descr="C:\Users\Administrator\Desktop\미래부가치평가\그림3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43639"/>
              <a:stretch/>
            </p:blipFill>
            <p:spPr bwMode="auto">
              <a:xfrm flipH="1">
                <a:off x="1843666" y="2053987"/>
                <a:ext cx="1260817" cy="3596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6" name="Picture 2" descr="C:\Users\Administrator\Desktop\미래부가치평가\그림3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43639"/>
              <a:stretch/>
            </p:blipFill>
            <p:spPr bwMode="auto">
              <a:xfrm flipH="1">
                <a:off x="1843666" y="2053987"/>
                <a:ext cx="1260817" cy="3596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87" name="직사각형 386"/>
              <p:cNvSpPr/>
              <p:nvPr/>
            </p:nvSpPr>
            <p:spPr>
              <a:xfrm>
                <a:off x="6052101" y="2126552"/>
                <a:ext cx="2504424" cy="370597"/>
              </a:xfrm>
              <a:prstGeom prst="rect">
                <a:avLst/>
              </a:prstGeom>
              <a:gradFill>
                <a:gsLst>
                  <a:gs pos="100000">
                    <a:srgbClr val="1A697C"/>
                  </a:gs>
                  <a:gs pos="0">
                    <a:srgbClr val="2B8789"/>
                  </a:gs>
                </a:gsLst>
                <a:lin ang="10800000" scaled="0"/>
              </a:gradFill>
              <a:ln w="15875" cap="rnd">
                <a:noFill/>
                <a:tailEnd type="triangl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prstClr val="white"/>
                  </a:solidFill>
                </a:endParaRPr>
              </a:p>
            </p:txBody>
          </p:sp>
          <p:pic>
            <p:nvPicPr>
              <p:cNvPr id="388" name="Picture 2" descr="C:\Users\Administrator\Desktop\미래부가치평가\그림3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43639"/>
              <a:stretch/>
            </p:blipFill>
            <p:spPr bwMode="auto">
              <a:xfrm flipH="1">
                <a:off x="7288988" y="2053987"/>
                <a:ext cx="1260817" cy="3596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9" name="Picture 2" descr="C:\Users\Administrator\Desktop\미래부가치평가\그림3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43639"/>
              <a:stretch/>
            </p:blipFill>
            <p:spPr bwMode="auto">
              <a:xfrm flipH="1">
                <a:off x="7288988" y="2053987"/>
                <a:ext cx="1260817" cy="3596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90" name="직사각형 389"/>
              <p:cNvSpPr/>
              <p:nvPr/>
            </p:nvSpPr>
            <p:spPr>
              <a:xfrm>
                <a:off x="3342901" y="2126552"/>
                <a:ext cx="2497413" cy="370597"/>
              </a:xfrm>
              <a:prstGeom prst="rect">
                <a:avLst/>
              </a:prstGeom>
              <a:gradFill>
                <a:gsLst>
                  <a:gs pos="0">
                    <a:srgbClr val="334CD1"/>
                  </a:gs>
                  <a:gs pos="100000">
                    <a:srgbClr val="3C33B7"/>
                  </a:gs>
                </a:gsLst>
                <a:lin ang="10800000" scaled="0"/>
              </a:gradFill>
              <a:ln w="15875" cap="rnd">
                <a:noFill/>
                <a:tailEnd type="triangl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prstClr val="white"/>
                  </a:solidFill>
                </a:endParaRPr>
              </a:p>
            </p:txBody>
          </p:sp>
          <p:pic>
            <p:nvPicPr>
              <p:cNvPr id="391" name="Picture 2" descr="C:\Users\Administrator\Desktop\미래부가치평가\그림3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43639"/>
              <a:stretch/>
            </p:blipFill>
            <p:spPr bwMode="auto">
              <a:xfrm flipH="1">
                <a:off x="4566328" y="2053987"/>
                <a:ext cx="1260817" cy="3596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2" name="Picture 2" descr="C:\Users\Administrator\Desktop\미래부가치평가\그림3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43639"/>
              <a:stretch/>
            </p:blipFill>
            <p:spPr bwMode="auto">
              <a:xfrm flipH="1">
                <a:off x="4566328" y="2053987"/>
                <a:ext cx="1260817" cy="3596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95" name="제목 114"/>
            <p:cNvSpPr txBox="1">
              <a:spLocks/>
            </p:cNvSpPr>
            <p:nvPr/>
          </p:nvSpPr>
          <p:spPr>
            <a:xfrm>
              <a:off x="498692" y="2173346"/>
              <a:ext cx="2733262" cy="681276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defTabSz="1330325" eaLnBrk="0" latinLnBrk="0" hangingPunct="0">
                <a:lnSpc>
                  <a:spcPts val="2000"/>
                </a:lnSpc>
                <a:spcAft>
                  <a:spcPts val="600"/>
                </a:spcAft>
                <a:buSzPct val="100000"/>
                <a:defRPr/>
              </a:pPr>
              <a:r>
                <a:rPr lang="en-US" altLang="ko-KR" kern="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2</a:t>
              </a:r>
              <a:r>
                <a:rPr lang="ko-KR" altLang="en-US" kern="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년 </a:t>
              </a:r>
              <a:r>
                <a:rPr lang="ko-KR" altLang="en-US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연속</a:t>
              </a:r>
              <a:r>
                <a:rPr lang="en-US" altLang="ko-KR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/>
              </a:r>
              <a:br>
                <a:rPr lang="en-US" altLang="ko-KR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</a:br>
              <a:r>
                <a:rPr lang="ko-KR" altLang="en-US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무역 </a:t>
              </a:r>
              <a:r>
                <a:rPr lang="en-US" altLang="ko-KR" kern="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Triple Crown </a:t>
              </a:r>
              <a:r>
                <a:rPr lang="ko-KR" altLang="en-US" kern="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달성</a:t>
              </a:r>
            </a:p>
          </p:txBody>
        </p:sp>
        <p:sp>
          <p:nvSpPr>
            <p:cNvPr id="411" name="제목 114"/>
            <p:cNvSpPr txBox="1">
              <a:spLocks/>
            </p:cNvSpPr>
            <p:nvPr/>
          </p:nvSpPr>
          <p:spPr>
            <a:xfrm>
              <a:off x="5944014" y="2173346"/>
              <a:ext cx="2733262" cy="681276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defTabSz="1330325" eaLnBrk="0" latinLnBrk="0" hangingPunct="0">
                <a:lnSpc>
                  <a:spcPts val="2000"/>
                </a:lnSpc>
                <a:spcAft>
                  <a:spcPts val="600"/>
                </a:spcAft>
                <a:buSzPct val="100000"/>
                <a:defRPr/>
              </a:pPr>
              <a:r>
                <a:rPr lang="ko-KR" altLang="en-US" kern="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정상외교를 </a:t>
              </a:r>
              <a:r>
                <a:rPr lang="ko-KR" altLang="en-US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통한</a:t>
              </a:r>
              <a:r>
                <a:rPr lang="en-US" altLang="ko-KR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/>
              </a:r>
              <a:br>
                <a:rPr lang="en-US" altLang="ko-KR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</a:br>
              <a:r>
                <a:rPr lang="ko-KR" altLang="en-US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프로젝트수주 </a:t>
              </a:r>
              <a:r>
                <a:rPr lang="ko-KR" altLang="en-US" kern="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확대</a:t>
              </a:r>
            </a:p>
          </p:txBody>
        </p:sp>
        <p:sp>
          <p:nvSpPr>
            <p:cNvPr id="419" name="제목 114"/>
            <p:cNvSpPr txBox="1">
              <a:spLocks/>
            </p:cNvSpPr>
            <p:nvPr/>
          </p:nvSpPr>
          <p:spPr>
            <a:xfrm>
              <a:off x="3005477" y="2173346"/>
              <a:ext cx="3133048" cy="681276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defTabSz="1330325" eaLnBrk="0" latinLnBrk="0" hangingPunct="0">
                <a:lnSpc>
                  <a:spcPts val="2000"/>
                </a:lnSpc>
                <a:spcAft>
                  <a:spcPts val="600"/>
                </a:spcAft>
                <a:buSzPct val="100000"/>
                <a:defRPr/>
              </a:pPr>
              <a:r>
                <a:rPr lang="ko-KR" altLang="en-US" kern="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사상 </a:t>
              </a:r>
              <a:r>
                <a:rPr lang="ko-KR" altLang="en-US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최대</a:t>
              </a:r>
              <a:r>
                <a:rPr lang="en-US" altLang="ko-KR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/>
              </a:r>
              <a:br>
                <a:rPr lang="en-US" altLang="ko-KR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</a:br>
              <a:r>
                <a:rPr lang="ko-KR" altLang="en-US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외국인투자 </a:t>
              </a:r>
              <a:r>
                <a:rPr lang="ko-KR" altLang="en-US" kern="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유치</a:t>
              </a:r>
            </a:p>
          </p:txBody>
        </p:sp>
      </p:grpSp>
      <p:grpSp>
        <p:nvGrpSpPr>
          <p:cNvPr id="6" name="그룹 419"/>
          <p:cNvGrpSpPr/>
          <p:nvPr/>
        </p:nvGrpSpPr>
        <p:grpSpPr>
          <a:xfrm>
            <a:off x="675773" y="2803029"/>
            <a:ext cx="7837600" cy="1661675"/>
            <a:chOff x="685298" y="2762090"/>
            <a:chExt cx="7837600" cy="1814466"/>
          </a:xfrm>
        </p:grpSpPr>
        <p:sp>
          <p:nvSpPr>
            <p:cNvPr id="421" name="직사각형 420"/>
            <p:cNvSpPr/>
            <p:nvPr/>
          </p:nvSpPr>
          <p:spPr>
            <a:xfrm>
              <a:off x="6283178" y="4259915"/>
              <a:ext cx="2063025" cy="263748"/>
            </a:xfrm>
            <a:prstGeom prst="rect">
              <a:avLst/>
            </a:prstGeom>
            <a:solidFill>
              <a:srgbClr val="236A8D"/>
            </a:solidFill>
            <a:ln w="15875" cap="rnd">
              <a:noFill/>
              <a:tailEnd type="none"/>
            </a:ln>
            <a:effectLst>
              <a:innerShdw blurRad="63500">
                <a:schemeClr val="tx2">
                  <a:lumMod val="75000"/>
                  <a:alpha val="73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22" name="사다리꼴 421"/>
            <p:cNvSpPr/>
            <p:nvPr/>
          </p:nvSpPr>
          <p:spPr>
            <a:xfrm>
              <a:off x="6283178" y="4049500"/>
              <a:ext cx="2063025" cy="207614"/>
            </a:xfrm>
            <a:prstGeom prst="trapezoid">
              <a:avLst>
                <a:gd name="adj" fmla="val 64961"/>
              </a:avLst>
            </a:prstGeom>
            <a:solidFill>
              <a:schemeClr val="bg1">
                <a:lumMod val="95000"/>
              </a:schemeClr>
            </a:solidFill>
            <a:ln w="6350" cap="rnd">
              <a:solidFill>
                <a:schemeClr val="bg1">
                  <a:lumMod val="85000"/>
                </a:schemeClr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7" name="그룹 422"/>
            <p:cNvGrpSpPr/>
            <p:nvPr/>
          </p:nvGrpSpPr>
          <p:grpSpPr>
            <a:xfrm>
              <a:off x="7626623" y="3090890"/>
              <a:ext cx="304984" cy="1100923"/>
              <a:chOff x="7626623" y="3743863"/>
              <a:chExt cx="304984" cy="591966"/>
            </a:xfrm>
          </p:grpSpPr>
          <p:sp>
            <p:nvSpPr>
              <p:cNvPr id="487" name="Rectangle 29"/>
              <p:cNvSpPr>
                <a:spLocks noChangeArrowheads="1"/>
              </p:cNvSpPr>
              <p:nvPr/>
            </p:nvSpPr>
            <p:spPr bwMode="auto">
              <a:xfrm rot="10800000">
                <a:off x="7626623" y="3743863"/>
                <a:ext cx="304984" cy="591965"/>
              </a:xfrm>
              <a:prstGeom prst="rect">
                <a:avLst/>
              </a:prstGeom>
              <a:gradFill rotWithShape="1">
                <a:gsLst>
                  <a:gs pos="100000">
                    <a:srgbClr val="C00000"/>
                  </a:gs>
                  <a:gs pos="0">
                    <a:srgbClr val="C00000"/>
                  </a:gs>
                  <a:gs pos="51000">
                    <a:srgbClr val="FF0000"/>
                  </a:gs>
                  <a:gs pos="45000">
                    <a:schemeClr val="accent2">
                      <a:lumMod val="50000"/>
                    </a:schemeClr>
                  </a:gs>
                </a:gsLst>
                <a:lin ang="10800000" scaled="0"/>
              </a:gradFill>
              <a:ln>
                <a:noFill/>
              </a:ln>
              <a:effectLst>
                <a:reflection blurRad="6350" stA="32000" endPos="9000" dir="5400000" sy="-100000" algn="bl" rotWithShape="0"/>
              </a:effectLst>
              <a:extLst/>
            </p:spPr>
            <p:txBody>
              <a:bodyPr wrap="none" anchor="ctr"/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8" name="직사각형 487"/>
              <p:cNvSpPr/>
              <p:nvPr/>
            </p:nvSpPr>
            <p:spPr>
              <a:xfrm>
                <a:off x="7767084" y="3747660"/>
                <a:ext cx="53694" cy="588169"/>
              </a:xfrm>
              <a:prstGeom prst="rect">
                <a:avLst/>
              </a:prstGeom>
              <a:gradFill>
                <a:gsLst>
                  <a:gs pos="0">
                    <a:srgbClr val="3E7898">
                      <a:tint val="66000"/>
                      <a:satMod val="160000"/>
                      <a:alpha val="0"/>
                    </a:srgbClr>
                  </a:gs>
                  <a:gs pos="50000">
                    <a:srgbClr val="FFFFFF">
                      <a:alpha val="73000"/>
                    </a:srgbClr>
                  </a:gs>
                  <a:gs pos="100000">
                    <a:srgbClr val="3E7898">
                      <a:tint val="23500"/>
                      <a:satMod val="160000"/>
                      <a:alpha val="0"/>
                    </a:srgbClr>
                  </a:gs>
                </a:gsLst>
                <a:lin ang="0" scaled="0"/>
              </a:gradFill>
              <a:ln w="15875" cap="rnd" cmpd="sng" algn="ctr">
                <a:noFill/>
                <a:prstDash val="solid"/>
                <a:tailEnd type="none"/>
              </a:ln>
              <a:effectLst/>
            </p:spPr>
            <p:txBody>
              <a:bodyPr rtlCol="0" anchor="ctr"/>
              <a:lstStyle/>
              <a:p>
                <a:pPr algn="ctr" latinLnBrk="0">
                  <a:defRPr/>
                </a:pPr>
                <a:endParaRPr lang="ko-KR" altLang="en-US" kern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24" name="Text Box 170"/>
            <p:cNvSpPr txBox="1">
              <a:spLocks noChangeArrowheads="1"/>
            </p:cNvSpPr>
            <p:nvPr/>
          </p:nvSpPr>
          <p:spPr bwMode="auto">
            <a:xfrm>
              <a:off x="7039584" y="2762090"/>
              <a:ext cx="148331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>
              <a:spAutoFit/>
            </a:bodyPr>
            <a:lstStyle/>
            <a:p>
              <a:pPr algn="ctr" eaLnBrk="0" latinLnBrk="0" hangingPunct="0">
                <a:buSzPct val="100000"/>
                <a:defRPr/>
              </a:pPr>
              <a:r>
                <a:rPr lang="en-US" altLang="ko-KR" sz="1400" kern="0" dirty="0" smtClean="0">
                  <a:solidFill>
                    <a:srgbClr val="C83000"/>
                  </a:solidFill>
                  <a:latin typeface="-윤고딕340" pitchFamily="18" charset="-127"/>
                  <a:ea typeface="-윤고딕340" pitchFamily="18" charset="-127"/>
                </a:rPr>
                <a:t>502</a:t>
              </a:r>
              <a:r>
                <a:rPr lang="ko-KR" altLang="en-US" sz="1400" kern="0" dirty="0" smtClean="0">
                  <a:solidFill>
                    <a:srgbClr val="C83000"/>
                  </a:solidFill>
                  <a:latin typeface="-윤고딕340" pitchFamily="18" charset="-127"/>
                  <a:ea typeface="-윤고딕340" pitchFamily="18" charset="-127"/>
                </a:rPr>
                <a:t>억</a:t>
              </a:r>
              <a:r>
                <a:rPr lang="en-US" altLang="ko-KR" sz="1400" kern="0" dirty="0" smtClean="0">
                  <a:solidFill>
                    <a:srgbClr val="C83000"/>
                  </a:solidFill>
                  <a:latin typeface="-윤고딕340" pitchFamily="18" charset="-127"/>
                  <a:ea typeface="-윤고딕340" pitchFamily="18" charset="-127"/>
                </a:rPr>
                <a:t>$</a:t>
              </a:r>
              <a:r>
                <a:rPr lang="en-US" altLang="ko-KR" sz="1100" kern="0" dirty="0" smtClean="0">
                  <a:solidFill>
                    <a:srgbClr val="C83000"/>
                  </a:solidFill>
                  <a:latin typeface="-윤고딕340" pitchFamily="18" charset="-127"/>
                  <a:ea typeface="-윤고딕340" pitchFamily="18" charset="-127"/>
                </a:rPr>
                <a:t>(2</a:t>
              </a:r>
              <a:r>
                <a:rPr lang="ko-KR" altLang="en-US" sz="1100" kern="0" dirty="0" smtClean="0">
                  <a:solidFill>
                    <a:srgbClr val="C83000"/>
                  </a:solidFill>
                  <a:latin typeface="-윤고딕340" pitchFamily="18" charset="-127"/>
                  <a:ea typeface="-윤고딕340" pitchFamily="18" charset="-127"/>
                </a:rPr>
                <a:t>년 누계</a:t>
              </a:r>
              <a:r>
                <a:rPr lang="en-US" altLang="ko-KR" sz="1100" kern="0" dirty="0" smtClean="0">
                  <a:solidFill>
                    <a:srgbClr val="C83000"/>
                  </a:solidFill>
                  <a:latin typeface="-윤고딕340" pitchFamily="18" charset="-127"/>
                  <a:ea typeface="-윤고딕340" pitchFamily="18" charset="-127"/>
                </a:rPr>
                <a:t>)</a:t>
              </a:r>
              <a:endParaRPr lang="ko-KR" altLang="en-US" sz="1400" kern="0" dirty="0">
                <a:solidFill>
                  <a:srgbClr val="C83000"/>
                </a:solidFill>
                <a:latin typeface="-윤고딕340" pitchFamily="18" charset="-127"/>
                <a:ea typeface="-윤고딕340" pitchFamily="18" charset="-127"/>
              </a:endParaRPr>
            </a:p>
          </p:txBody>
        </p:sp>
        <p:sp>
          <p:nvSpPr>
            <p:cNvPr id="425" name="Rectangle 29"/>
            <p:cNvSpPr>
              <a:spLocks noChangeArrowheads="1"/>
            </p:cNvSpPr>
            <p:nvPr/>
          </p:nvSpPr>
          <p:spPr bwMode="auto">
            <a:xfrm rot="10800000">
              <a:off x="6717239" y="4057047"/>
              <a:ext cx="304984" cy="134765"/>
            </a:xfrm>
            <a:prstGeom prst="rect">
              <a:avLst/>
            </a:prstGeom>
            <a:gradFill rotWithShape="1">
              <a:gsLst>
                <a:gs pos="100000">
                  <a:srgbClr val="0070C0"/>
                </a:gs>
                <a:gs pos="0">
                  <a:schemeClr val="accent1">
                    <a:lumMod val="75000"/>
                  </a:schemeClr>
                </a:gs>
                <a:gs pos="51000">
                  <a:srgbClr val="0070C0"/>
                </a:gs>
                <a:gs pos="45000">
                  <a:schemeClr val="accent1">
                    <a:lumMod val="75000"/>
                  </a:schemeClr>
                </a:gs>
              </a:gsLst>
              <a:lin ang="10800000" scaled="0"/>
            </a:gradFill>
            <a:ln>
              <a:noFill/>
            </a:ln>
            <a:effectLst>
              <a:reflection blurRad="6350" stA="32000" endPos="9000" dir="5400000" sy="-100000" algn="bl" rotWithShape="0"/>
            </a:effectLst>
            <a:extLst/>
          </p:spPr>
          <p:txBody>
            <a:bodyPr wrap="none" anchor="ctr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26" name="직사각형 425"/>
            <p:cNvSpPr/>
            <p:nvPr/>
          </p:nvSpPr>
          <p:spPr>
            <a:xfrm>
              <a:off x="6857700" y="3157784"/>
              <a:ext cx="53694" cy="1034029"/>
            </a:xfrm>
            <a:prstGeom prst="rect">
              <a:avLst/>
            </a:prstGeom>
            <a:gradFill>
              <a:gsLst>
                <a:gs pos="0">
                  <a:srgbClr val="3E7898">
                    <a:tint val="66000"/>
                    <a:satMod val="160000"/>
                    <a:alpha val="0"/>
                  </a:srgbClr>
                </a:gs>
                <a:gs pos="50000">
                  <a:srgbClr val="FFFFFF">
                    <a:alpha val="73000"/>
                  </a:srgbClr>
                </a:gs>
                <a:gs pos="100000">
                  <a:srgbClr val="3E7898">
                    <a:tint val="23500"/>
                    <a:satMod val="160000"/>
                    <a:alpha val="0"/>
                  </a:srgbClr>
                </a:gs>
              </a:gsLst>
              <a:lin ang="0" scaled="0"/>
            </a:gradFill>
            <a:ln w="15875" cap="rnd" cmpd="sng" algn="ctr">
              <a:noFill/>
              <a:prstDash val="solid"/>
              <a:tailEnd type="none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427" name="Text Box 170"/>
            <p:cNvSpPr txBox="1">
              <a:spLocks noChangeArrowheads="1"/>
            </p:cNvSpPr>
            <p:nvPr/>
          </p:nvSpPr>
          <p:spPr bwMode="auto">
            <a:xfrm>
              <a:off x="6400043" y="3698193"/>
              <a:ext cx="94362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>
              <a:spAutoFit/>
            </a:bodyPr>
            <a:lstStyle/>
            <a:p>
              <a:pPr algn="ctr" eaLnBrk="0" latinLnBrk="0" hangingPunct="0">
                <a:buSzPct val="100000"/>
                <a:defRPr/>
              </a:pPr>
              <a:r>
                <a:rPr lang="en-US" altLang="ko-KR" sz="1400" kern="0" dirty="0">
                  <a:gradFill>
                    <a:gsLst>
                      <a:gs pos="100000">
                        <a:srgbClr val="0070C0"/>
                      </a:gs>
                      <a:gs pos="10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65000"/>
                        </a:prst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68</a:t>
              </a:r>
              <a:r>
                <a:rPr lang="ko-KR" altLang="en-US" sz="1400" kern="0" dirty="0">
                  <a:gradFill>
                    <a:gsLst>
                      <a:gs pos="100000">
                        <a:srgbClr val="0070C0"/>
                      </a:gs>
                      <a:gs pos="10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65000"/>
                        </a:prst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억</a:t>
              </a:r>
              <a:r>
                <a:rPr lang="en-US" altLang="ko-KR" sz="1400" kern="0" dirty="0">
                  <a:gradFill>
                    <a:gsLst>
                      <a:gs pos="100000">
                        <a:srgbClr val="0070C0"/>
                      </a:gs>
                      <a:gs pos="10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65000"/>
                        </a:prst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$</a:t>
              </a:r>
              <a:endParaRPr lang="ko-KR" altLang="en-US" sz="1400" kern="0" dirty="0">
                <a:gradFill>
                  <a:gsLst>
                    <a:gs pos="100000">
                      <a:srgbClr val="0070C0"/>
                    </a:gs>
                    <a:gs pos="10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endParaRPr>
            </a:p>
          </p:txBody>
        </p:sp>
        <p:sp>
          <p:nvSpPr>
            <p:cNvPr id="429" name="제목 114"/>
            <p:cNvSpPr txBox="1">
              <a:spLocks/>
            </p:cNvSpPr>
            <p:nvPr/>
          </p:nvSpPr>
          <p:spPr>
            <a:xfrm>
              <a:off x="6372200" y="4220082"/>
              <a:ext cx="961288" cy="356474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eaLnBrk="0" latinLnBrk="0" hangingPunct="0">
                <a:defRPr/>
              </a:pPr>
              <a:r>
                <a:rPr lang="en-US" altLang="ko-KR" sz="1400" kern="0" spc="-9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'13</a:t>
              </a:r>
              <a:endParaRPr lang="ko-KR" altLang="en-US" sz="1400" kern="0" spc="-9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endParaRPr>
            </a:p>
          </p:txBody>
        </p:sp>
        <p:sp>
          <p:nvSpPr>
            <p:cNvPr id="430" name="제목 114"/>
            <p:cNvSpPr txBox="1">
              <a:spLocks/>
            </p:cNvSpPr>
            <p:nvPr/>
          </p:nvSpPr>
          <p:spPr>
            <a:xfrm>
              <a:off x="7310496" y="4220082"/>
              <a:ext cx="961288" cy="356474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eaLnBrk="0" latinLnBrk="0" hangingPunct="0">
                <a:defRPr/>
              </a:pPr>
              <a:r>
                <a:rPr lang="en-US" altLang="ko-KR" sz="1400" kern="0" spc="-90" dirty="0" smtClean="0">
                  <a:gradFill>
                    <a:gsLst>
                      <a:gs pos="100000">
                        <a:srgbClr val="FFFF00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'14</a:t>
              </a:r>
              <a:endParaRPr lang="ko-KR" altLang="en-US" sz="1400" kern="0" spc="-90" dirty="0">
                <a:gradFill>
                  <a:gsLst>
                    <a:gs pos="100000">
                      <a:srgbClr val="FFFF00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endParaRPr>
            </a:p>
          </p:txBody>
        </p:sp>
        <p:sp>
          <p:nvSpPr>
            <p:cNvPr id="431" name="직사각형 430"/>
            <p:cNvSpPr/>
            <p:nvPr/>
          </p:nvSpPr>
          <p:spPr>
            <a:xfrm>
              <a:off x="825943" y="4259915"/>
              <a:ext cx="2063025" cy="263748"/>
            </a:xfrm>
            <a:prstGeom prst="rect">
              <a:avLst/>
            </a:prstGeom>
            <a:solidFill>
              <a:srgbClr val="236A8D"/>
            </a:solidFill>
            <a:ln w="15875" cap="rnd">
              <a:noFill/>
              <a:tailEnd type="none"/>
            </a:ln>
            <a:effectLst>
              <a:innerShdw blurRad="63500">
                <a:schemeClr val="tx2">
                  <a:lumMod val="75000"/>
                  <a:alpha val="73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32" name="사다리꼴 431"/>
            <p:cNvSpPr/>
            <p:nvPr/>
          </p:nvSpPr>
          <p:spPr>
            <a:xfrm>
              <a:off x="825943" y="4049500"/>
              <a:ext cx="2063025" cy="207614"/>
            </a:xfrm>
            <a:prstGeom prst="trapezoid">
              <a:avLst>
                <a:gd name="adj" fmla="val 64961"/>
              </a:avLst>
            </a:prstGeom>
            <a:solidFill>
              <a:schemeClr val="bg1">
                <a:lumMod val="95000"/>
              </a:schemeClr>
            </a:solidFill>
            <a:ln w="6350" cap="rnd">
              <a:solidFill>
                <a:schemeClr val="bg1">
                  <a:lumMod val="85000"/>
                </a:schemeClr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33" name="Rectangle 29"/>
            <p:cNvSpPr>
              <a:spLocks noChangeArrowheads="1"/>
            </p:cNvSpPr>
            <p:nvPr/>
          </p:nvSpPr>
          <p:spPr bwMode="auto">
            <a:xfrm rot="10800000">
              <a:off x="2335368" y="4031169"/>
              <a:ext cx="271129" cy="160638"/>
            </a:xfrm>
            <a:prstGeom prst="rect">
              <a:avLst/>
            </a:prstGeom>
            <a:gradFill rotWithShape="1">
              <a:gsLst>
                <a:gs pos="100000">
                  <a:srgbClr val="C00000"/>
                </a:gs>
                <a:gs pos="0">
                  <a:srgbClr val="C00000"/>
                </a:gs>
                <a:gs pos="51000">
                  <a:srgbClr val="FF0000"/>
                </a:gs>
                <a:gs pos="45000">
                  <a:schemeClr val="accent2">
                    <a:lumMod val="50000"/>
                  </a:schemeClr>
                </a:gs>
              </a:gsLst>
              <a:lin ang="10800000" scaled="0"/>
            </a:gradFill>
            <a:ln>
              <a:noFill/>
            </a:ln>
            <a:effectLst>
              <a:reflection blurRad="6350" stA="32000" endPos="9000" dir="5400000" sy="-100000" algn="bl" rotWithShape="0"/>
            </a:effectLst>
            <a:extLst/>
          </p:spPr>
          <p:txBody>
            <a:bodyPr wrap="none" anchor="ctr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45" name="직사각형 444"/>
            <p:cNvSpPr/>
            <p:nvPr/>
          </p:nvSpPr>
          <p:spPr>
            <a:xfrm>
              <a:off x="2460240" y="3780293"/>
              <a:ext cx="53891" cy="411519"/>
            </a:xfrm>
            <a:prstGeom prst="rect">
              <a:avLst/>
            </a:prstGeom>
            <a:gradFill>
              <a:gsLst>
                <a:gs pos="0">
                  <a:srgbClr val="3E7898">
                    <a:tint val="66000"/>
                    <a:satMod val="160000"/>
                    <a:alpha val="0"/>
                  </a:srgbClr>
                </a:gs>
                <a:gs pos="50000">
                  <a:srgbClr val="FFFFFF">
                    <a:alpha val="73000"/>
                  </a:srgbClr>
                </a:gs>
                <a:gs pos="100000">
                  <a:srgbClr val="3E7898">
                    <a:tint val="23500"/>
                    <a:satMod val="160000"/>
                    <a:alpha val="0"/>
                  </a:srgbClr>
                </a:gs>
              </a:gsLst>
              <a:lin ang="0" scaled="0"/>
            </a:gradFill>
            <a:ln w="15875" cap="rnd" cmpd="sng" algn="ctr">
              <a:noFill/>
              <a:prstDash val="solid"/>
              <a:tailEnd type="none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446" name="Rectangle 29"/>
            <p:cNvSpPr>
              <a:spLocks noChangeArrowheads="1"/>
            </p:cNvSpPr>
            <p:nvPr/>
          </p:nvSpPr>
          <p:spPr bwMode="auto">
            <a:xfrm rot="10800000">
              <a:off x="1126089" y="3148968"/>
              <a:ext cx="271129" cy="1033009"/>
            </a:xfrm>
            <a:prstGeom prst="rect">
              <a:avLst/>
            </a:prstGeom>
            <a:gradFill rotWithShape="1">
              <a:gsLst>
                <a:gs pos="100000">
                  <a:schemeClr val="accent4">
                    <a:lumMod val="75000"/>
                  </a:schemeClr>
                </a:gs>
                <a:gs pos="0">
                  <a:schemeClr val="accent4">
                    <a:lumMod val="50000"/>
                  </a:schemeClr>
                </a:gs>
                <a:gs pos="51000">
                  <a:schemeClr val="accent4">
                    <a:lumMod val="75000"/>
                  </a:schemeClr>
                </a:gs>
                <a:gs pos="45000">
                  <a:schemeClr val="accent4">
                    <a:lumMod val="50000"/>
                  </a:schemeClr>
                </a:gs>
              </a:gsLst>
              <a:lin ang="10800000" scaled="0"/>
            </a:gradFill>
            <a:ln>
              <a:noFill/>
            </a:ln>
            <a:effectLst>
              <a:reflection blurRad="6350" stA="32000" endPos="9000" dir="5400000" sy="-100000" algn="bl" rotWithShape="0"/>
            </a:effectLst>
            <a:extLst/>
          </p:spPr>
          <p:txBody>
            <a:bodyPr wrap="none" anchor="ctr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50" name="직사각형 449"/>
            <p:cNvSpPr/>
            <p:nvPr/>
          </p:nvSpPr>
          <p:spPr>
            <a:xfrm>
              <a:off x="1250959" y="3148968"/>
              <a:ext cx="45719" cy="1033009"/>
            </a:xfrm>
            <a:prstGeom prst="rect">
              <a:avLst/>
            </a:prstGeom>
            <a:gradFill>
              <a:gsLst>
                <a:gs pos="0">
                  <a:srgbClr val="3E7898">
                    <a:tint val="66000"/>
                    <a:satMod val="160000"/>
                    <a:alpha val="0"/>
                  </a:srgbClr>
                </a:gs>
                <a:gs pos="50000">
                  <a:srgbClr val="FFFFFF">
                    <a:alpha val="73000"/>
                  </a:srgbClr>
                </a:gs>
                <a:gs pos="100000">
                  <a:srgbClr val="3E7898">
                    <a:tint val="23500"/>
                    <a:satMod val="160000"/>
                    <a:alpha val="0"/>
                  </a:srgbClr>
                </a:gs>
              </a:gsLst>
              <a:lin ang="0" scaled="0"/>
            </a:gradFill>
            <a:ln w="15875" cap="rnd" cmpd="sng" algn="ctr">
              <a:noFill/>
              <a:prstDash val="solid"/>
              <a:tailEnd type="none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451" name="Text Box 170"/>
            <p:cNvSpPr txBox="1">
              <a:spLocks noChangeArrowheads="1"/>
            </p:cNvSpPr>
            <p:nvPr/>
          </p:nvSpPr>
          <p:spPr bwMode="auto">
            <a:xfrm>
              <a:off x="2001247" y="3717032"/>
              <a:ext cx="943628" cy="336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>
              <a:spAutoFit/>
            </a:bodyPr>
            <a:lstStyle/>
            <a:p>
              <a:pPr algn="ctr" eaLnBrk="0" latinLnBrk="0" hangingPunct="0">
                <a:buSzPct val="100000"/>
                <a:defRPr/>
              </a:pPr>
              <a:r>
                <a:rPr lang="en-US" altLang="ko-KR" sz="1400" kern="0" dirty="0" smtClean="0">
                  <a:solidFill>
                    <a:srgbClr val="C83000"/>
                  </a:solidFill>
                  <a:latin typeface="-윤고딕340" pitchFamily="18" charset="-127"/>
                  <a:ea typeface="-윤고딕340" pitchFamily="18" charset="-127"/>
                </a:rPr>
                <a:t>474</a:t>
              </a:r>
              <a:r>
                <a:rPr lang="ko-KR" altLang="en-US" sz="1400" kern="0" dirty="0" smtClean="0">
                  <a:solidFill>
                    <a:srgbClr val="C83000"/>
                  </a:solidFill>
                  <a:latin typeface="-윤고딕340" pitchFamily="18" charset="-127"/>
                  <a:ea typeface="-윤고딕340" pitchFamily="18" charset="-127"/>
                </a:rPr>
                <a:t>억</a:t>
              </a:r>
              <a:r>
                <a:rPr lang="en-US" altLang="ko-KR" sz="1400" kern="0" dirty="0" smtClean="0">
                  <a:solidFill>
                    <a:srgbClr val="C83000"/>
                  </a:solidFill>
                  <a:latin typeface="-윤고딕340" pitchFamily="18" charset="-127"/>
                  <a:ea typeface="-윤고딕340" pitchFamily="18" charset="-127"/>
                </a:rPr>
                <a:t>$</a:t>
              </a:r>
              <a:endParaRPr lang="ko-KR" altLang="en-US" sz="1400" kern="0" dirty="0">
                <a:solidFill>
                  <a:srgbClr val="C83000"/>
                </a:solidFill>
                <a:latin typeface="-윤고딕340" pitchFamily="18" charset="-127"/>
                <a:ea typeface="-윤고딕340" pitchFamily="18" charset="-127"/>
              </a:endParaRPr>
            </a:p>
          </p:txBody>
        </p:sp>
        <p:sp>
          <p:nvSpPr>
            <p:cNvPr id="459" name="Text Box 170"/>
            <p:cNvSpPr txBox="1">
              <a:spLocks noChangeArrowheads="1"/>
            </p:cNvSpPr>
            <p:nvPr/>
          </p:nvSpPr>
          <p:spPr bwMode="auto">
            <a:xfrm>
              <a:off x="685298" y="2881700"/>
              <a:ext cx="120227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>
              <a:spAutoFit/>
            </a:bodyPr>
            <a:lstStyle/>
            <a:p>
              <a:pPr algn="ctr" eaLnBrk="0" latinLnBrk="0" hangingPunct="0">
                <a:buSzPct val="100000"/>
                <a:defRPr/>
              </a:pPr>
              <a:r>
                <a:rPr lang="en-US" altLang="ko-KR" sz="1400" kern="0" spc="-100" dirty="0">
                  <a:gradFill>
                    <a:gsLst>
                      <a:gs pos="100000">
                        <a:srgbClr val="8064A2">
                          <a:lumMod val="75000"/>
                        </a:srgbClr>
                      </a:gs>
                      <a:gs pos="10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65000"/>
                        </a:prst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1</a:t>
              </a:r>
              <a:r>
                <a:rPr lang="ko-KR" altLang="en-US" sz="1400" kern="0" spc="-100" dirty="0" smtClean="0">
                  <a:gradFill>
                    <a:gsLst>
                      <a:gs pos="100000">
                        <a:srgbClr val="8064A2">
                          <a:lumMod val="75000"/>
                        </a:srgbClr>
                      </a:gs>
                      <a:gs pos="10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65000"/>
                        </a:prst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조 </a:t>
              </a:r>
              <a:r>
                <a:rPr lang="en-US" altLang="ko-KR" sz="1400" kern="0" spc="-100" dirty="0" smtClean="0">
                  <a:gradFill>
                    <a:gsLst>
                      <a:gs pos="100000">
                        <a:srgbClr val="8064A2">
                          <a:lumMod val="75000"/>
                        </a:srgbClr>
                      </a:gs>
                      <a:gs pos="10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65000"/>
                        </a:prst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988</a:t>
              </a:r>
              <a:r>
                <a:rPr lang="ko-KR" altLang="en-US" sz="1400" kern="0" spc="-100" dirty="0" smtClean="0">
                  <a:gradFill>
                    <a:gsLst>
                      <a:gs pos="100000">
                        <a:srgbClr val="8064A2">
                          <a:lumMod val="75000"/>
                        </a:srgbClr>
                      </a:gs>
                      <a:gs pos="10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65000"/>
                        </a:prst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억</a:t>
              </a:r>
              <a:r>
                <a:rPr lang="en-US" altLang="ko-KR" sz="1400" kern="0" spc="-100" dirty="0" smtClean="0">
                  <a:gradFill>
                    <a:gsLst>
                      <a:gs pos="100000">
                        <a:srgbClr val="8064A2">
                          <a:lumMod val="75000"/>
                        </a:srgbClr>
                      </a:gs>
                      <a:gs pos="10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65000"/>
                        </a:prst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$</a:t>
              </a:r>
              <a:endParaRPr lang="ko-KR" altLang="en-US" sz="1400" kern="0" spc="-100" dirty="0">
                <a:gradFill>
                  <a:gsLst>
                    <a:gs pos="100000">
                      <a:srgbClr val="8064A2">
                        <a:lumMod val="75000"/>
                      </a:srgbClr>
                    </a:gs>
                    <a:gs pos="10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endParaRPr>
            </a:p>
          </p:txBody>
        </p:sp>
        <p:sp>
          <p:nvSpPr>
            <p:cNvPr id="460" name="제목 114"/>
            <p:cNvSpPr txBox="1">
              <a:spLocks/>
            </p:cNvSpPr>
            <p:nvPr/>
          </p:nvSpPr>
          <p:spPr>
            <a:xfrm>
              <a:off x="985818" y="4217577"/>
              <a:ext cx="551668" cy="356474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eaLnBrk="0" latinLnBrk="0" hangingPunct="0">
                <a:defRPr/>
              </a:pPr>
              <a:r>
                <a:rPr lang="ko-KR" altLang="en-US" sz="1300" kern="0" spc="-9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무역</a:t>
              </a:r>
            </a:p>
          </p:txBody>
        </p:sp>
        <p:sp>
          <p:nvSpPr>
            <p:cNvPr id="462" name="제목 114"/>
            <p:cNvSpPr txBox="1">
              <a:spLocks/>
            </p:cNvSpPr>
            <p:nvPr/>
          </p:nvSpPr>
          <p:spPr>
            <a:xfrm>
              <a:off x="2052898" y="4217577"/>
              <a:ext cx="836070" cy="356474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eaLnBrk="0" latinLnBrk="0" hangingPunct="0">
                <a:defRPr/>
              </a:pPr>
              <a:r>
                <a:rPr lang="ko-KR" altLang="en-US" sz="1300" kern="0" spc="-9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무역흑자</a:t>
              </a:r>
            </a:p>
          </p:txBody>
        </p:sp>
        <p:sp>
          <p:nvSpPr>
            <p:cNvPr id="469" name="Rectangle 29"/>
            <p:cNvSpPr>
              <a:spLocks noChangeArrowheads="1"/>
            </p:cNvSpPr>
            <p:nvPr/>
          </p:nvSpPr>
          <p:spPr bwMode="auto">
            <a:xfrm rot="10800000">
              <a:off x="1727370" y="3642979"/>
              <a:ext cx="271129" cy="538980"/>
            </a:xfrm>
            <a:prstGeom prst="rect">
              <a:avLst/>
            </a:prstGeom>
            <a:gradFill rotWithShape="1">
              <a:gsLst>
                <a:gs pos="100000">
                  <a:srgbClr val="0070C0"/>
                </a:gs>
                <a:gs pos="0">
                  <a:schemeClr val="accent1">
                    <a:lumMod val="75000"/>
                  </a:schemeClr>
                </a:gs>
                <a:gs pos="51000">
                  <a:srgbClr val="0070C0"/>
                </a:gs>
                <a:gs pos="45000">
                  <a:schemeClr val="accent1">
                    <a:lumMod val="75000"/>
                  </a:schemeClr>
                </a:gs>
              </a:gsLst>
              <a:lin ang="10800000" scaled="0"/>
            </a:gradFill>
            <a:ln>
              <a:noFill/>
            </a:ln>
            <a:effectLst>
              <a:reflection blurRad="6350" stA="32000" endPos="9000" dir="5400000" sy="-100000" algn="bl" rotWithShape="0"/>
            </a:effectLst>
            <a:extLst/>
          </p:spPr>
          <p:txBody>
            <a:bodyPr wrap="none" anchor="ctr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70" name="직사각형 469"/>
            <p:cNvSpPr/>
            <p:nvPr/>
          </p:nvSpPr>
          <p:spPr>
            <a:xfrm>
              <a:off x="1852241" y="3513755"/>
              <a:ext cx="45719" cy="668205"/>
            </a:xfrm>
            <a:prstGeom prst="rect">
              <a:avLst/>
            </a:prstGeom>
            <a:gradFill>
              <a:gsLst>
                <a:gs pos="0">
                  <a:srgbClr val="3E7898">
                    <a:tint val="66000"/>
                    <a:satMod val="160000"/>
                    <a:alpha val="0"/>
                  </a:srgbClr>
                </a:gs>
                <a:gs pos="50000">
                  <a:srgbClr val="FFFFFF">
                    <a:alpha val="73000"/>
                  </a:srgbClr>
                </a:gs>
                <a:gs pos="100000">
                  <a:srgbClr val="3E7898">
                    <a:tint val="23500"/>
                    <a:satMod val="160000"/>
                    <a:alpha val="0"/>
                  </a:srgbClr>
                </a:gs>
              </a:gsLst>
              <a:lin ang="0" scaled="0"/>
            </a:gradFill>
            <a:ln w="15875" cap="rnd" cmpd="sng" algn="ctr">
              <a:noFill/>
              <a:prstDash val="solid"/>
              <a:tailEnd type="none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471" name="Text Box 170"/>
            <p:cNvSpPr txBox="1">
              <a:spLocks noChangeArrowheads="1"/>
            </p:cNvSpPr>
            <p:nvPr/>
          </p:nvSpPr>
          <p:spPr bwMode="auto">
            <a:xfrm>
              <a:off x="1397216" y="3339740"/>
              <a:ext cx="93143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>
              <a:spAutoFit/>
            </a:bodyPr>
            <a:lstStyle>
              <a:defPPr>
                <a:defRPr lang="ko-KR"/>
              </a:defPPr>
              <a:lvl1pPr algn="ctr" eaLnBrk="0" latinLnBrk="0" hangingPunct="0">
                <a:buSzPct val="100000"/>
                <a:defRPr sz="1400" kern="0">
                  <a:gradFill>
                    <a:gsLst>
                      <a:gs pos="100000">
                        <a:srgbClr val="0070C0"/>
                      </a:gs>
                      <a:gs pos="10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65000"/>
                        </a:prst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defRPr>
              </a:lvl1pPr>
            </a:lstStyle>
            <a:p>
              <a:r>
                <a:rPr lang="en-US" altLang="ko-KR" dirty="0"/>
                <a:t>5,731</a:t>
              </a:r>
              <a:r>
                <a:rPr lang="ko-KR" altLang="en-US" dirty="0"/>
                <a:t>억</a:t>
              </a:r>
              <a:r>
                <a:rPr lang="en-US" altLang="ko-KR" dirty="0"/>
                <a:t>$</a:t>
              </a:r>
              <a:endParaRPr lang="ko-KR" altLang="en-US" dirty="0"/>
            </a:p>
          </p:txBody>
        </p:sp>
        <p:sp>
          <p:nvSpPr>
            <p:cNvPr id="472" name="제목 114"/>
            <p:cNvSpPr txBox="1">
              <a:spLocks/>
            </p:cNvSpPr>
            <p:nvPr/>
          </p:nvSpPr>
          <p:spPr>
            <a:xfrm>
              <a:off x="1587101" y="4217577"/>
              <a:ext cx="551668" cy="356474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eaLnBrk="0" latinLnBrk="0" hangingPunct="0">
                <a:defRPr/>
              </a:pPr>
              <a:r>
                <a:rPr lang="ko-KR" altLang="en-US" sz="1300" kern="0" spc="-9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수출</a:t>
              </a:r>
            </a:p>
          </p:txBody>
        </p:sp>
        <p:sp>
          <p:nvSpPr>
            <p:cNvPr id="473" name="직사각형 472"/>
            <p:cNvSpPr/>
            <p:nvPr/>
          </p:nvSpPr>
          <p:spPr>
            <a:xfrm>
              <a:off x="3531351" y="4259915"/>
              <a:ext cx="2063025" cy="263748"/>
            </a:xfrm>
            <a:prstGeom prst="rect">
              <a:avLst/>
            </a:prstGeom>
            <a:solidFill>
              <a:srgbClr val="236A8D"/>
            </a:solidFill>
            <a:ln w="15875" cap="rnd">
              <a:noFill/>
              <a:tailEnd type="none"/>
            </a:ln>
            <a:effectLst>
              <a:innerShdw blurRad="63500">
                <a:schemeClr val="tx2">
                  <a:lumMod val="75000"/>
                  <a:alpha val="73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74" name="사다리꼴 473"/>
            <p:cNvSpPr/>
            <p:nvPr/>
          </p:nvSpPr>
          <p:spPr>
            <a:xfrm>
              <a:off x="3531351" y="4049500"/>
              <a:ext cx="2063025" cy="207614"/>
            </a:xfrm>
            <a:prstGeom prst="trapezoid">
              <a:avLst>
                <a:gd name="adj" fmla="val 64961"/>
              </a:avLst>
            </a:prstGeom>
            <a:solidFill>
              <a:schemeClr val="bg1">
                <a:lumMod val="95000"/>
              </a:schemeClr>
            </a:solidFill>
            <a:ln w="6350" cap="rnd">
              <a:solidFill>
                <a:schemeClr val="bg1">
                  <a:lumMod val="85000"/>
                </a:schemeClr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75" name="Text Box 170"/>
            <p:cNvSpPr txBox="1">
              <a:spLocks noChangeArrowheads="1"/>
            </p:cNvSpPr>
            <p:nvPr/>
          </p:nvSpPr>
          <p:spPr bwMode="auto">
            <a:xfrm>
              <a:off x="4557600" y="3184718"/>
              <a:ext cx="94362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>
              <a:spAutoFit/>
            </a:bodyPr>
            <a:lstStyle/>
            <a:p>
              <a:pPr algn="ctr" eaLnBrk="0" latinLnBrk="0" hangingPunct="0">
                <a:buSzPct val="100000"/>
                <a:defRPr/>
              </a:pPr>
              <a:r>
                <a:rPr lang="en-US" altLang="ko-KR" sz="1400" kern="0" dirty="0" smtClean="0">
                  <a:solidFill>
                    <a:srgbClr val="C83000"/>
                  </a:solidFill>
                  <a:latin typeface="-윤고딕340" pitchFamily="18" charset="-127"/>
                  <a:ea typeface="-윤고딕340" pitchFamily="18" charset="-127"/>
                </a:rPr>
                <a:t>115</a:t>
              </a:r>
              <a:r>
                <a:rPr lang="ko-KR" altLang="en-US" sz="1400" kern="0" dirty="0" smtClean="0">
                  <a:solidFill>
                    <a:srgbClr val="C83000"/>
                  </a:solidFill>
                  <a:latin typeface="-윤고딕340" pitchFamily="18" charset="-127"/>
                  <a:ea typeface="-윤고딕340" pitchFamily="18" charset="-127"/>
                </a:rPr>
                <a:t>억</a:t>
              </a:r>
              <a:r>
                <a:rPr lang="en-US" altLang="ko-KR" sz="1400" kern="0" dirty="0">
                  <a:solidFill>
                    <a:srgbClr val="C83000"/>
                  </a:solidFill>
                  <a:latin typeface="-윤고딕340" pitchFamily="18" charset="-127"/>
                  <a:ea typeface="-윤고딕340" pitchFamily="18" charset="-127"/>
                </a:rPr>
                <a:t>$</a:t>
              </a:r>
              <a:endParaRPr lang="ko-KR" altLang="en-US" sz="1400" kern="0" dirty="0">
                <a:solidFill>
                  <a:srgbClr val="C83000"/>
                </a:solidFill>
                <a:latin typeface="-윤고딕340" pitchFamily="18" charset="-127"/>
                <a:ea typeface="-윤고딕340" pitchFamily="18" charset="-127"/>
              </a:endParaRPr>
            </a:p>
          </p:txBody>
        </p:sp>
        <p:sp>
          <p:nvSpPr>
            <p:cNvPr id="476" name="Rectangle 29"/>
            <p:cNvSpPr>
              <a:spLocks noChangeArrowheads="1"/>
            </p:cNvSpPr>
            <p:nvPr/>
          </p:nvSpPr>
          <p:spPr bwMode="auto">
            <a:xfrm rot="10800000">
              <a:off x="3965412" y="3157784"/>
              <a:ext cx="304984" cy="1034029"/>
            </a:xfrm>
            <a:prstGeom prst="rect">
              <a:avLst/>
            </a:prstGeom>
            <a:gradFill rotWithShape="1">
              <a:gsLst>
                <a:gs pos="100000">
                  <a:srgbClr val="0070C0"/>
                </a:gs>
                <a:gs pos="0">
                  <a:schemeClr val="accent1">
                    <a:lumMod val="75000"/>
                  </a:schemeClr>
                </a:gs>
                <a:gs pos="51000">
                  <a:srgbClr val="0070C0"/>
                </a:gs>
                <a:gs pos="45000">
                  <a:schemeClr val="accent1">
                    <a:lumMod val="75000"/>
                  </a:schemeClr>
                </a:gs>
              </a:gsLst>
              <a:lin ang="10800000" scaled="0"/>
            </a:gradFill>
            <a:ln>
              <a:noFill/>
            </a:ln>
            <a:effectLst>
              <a:reflection blurRad="6350" stA="32000" endPos="9000" dir="5400000" sy="-100000" algn="bl" rotWithShape="0"/>
            </a:effectLst>
            <a:extLst/>
          </p:spPr>
          <p:txBody>
            <a:bodyPr wrap="none" anchor="ctr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77" name="직사각형 476"/>
            <p:cNvSpPr/>
            <p:nvPr/>
          </p:nvSpPr>
          <p:spPr>
            <a:xfrm>
              <a:off x="4105873" y="3157784"/>
              <a:ext cx="53694" cy="1034029"/>
            </a:xfrm>
            <a:prstGeom prst="rect">
              <a:avLst/>
            </a:prstGeom>
            <a:gradFill>
              <a:gsLst>
                <a:gs pos="0">
                  <a:srgbClr val="3E7898">
                    <a:tint val="66000"/>
                    <a:satMod val="160000"/>
                    <a:alpha val="0"/>
                  </a:srgbClr>
                </a:gs>
                <a:gs pos="50000">
                  <a:srgbClr val="FFFFFF">
                    <a:alpha val="73000"/>
                  </a:srgbClr>
                </a:gs>
                <a:gs pos="100000">
                  <a:srgbClr val="3E7898">
                    <a:tint val="23500"/>
                    <a:satMod val="160000"/>
                    <a:alpha val="0"/>
                  </a:srgbClr>
                </a:gs>
              </a:gsLst>
              <a:lin ang="0" scaled="0"/>
            </a:gradFill>
            <a:ln w="15875" cap="rnd" cmpd="sng" algn="ctr">
              <a:noFill/>
              <a:prstDash val="solid"/>
              <a:tailEnd type="none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481" name="Text Box 170"/>
            <p:cNvSpPr txBox="1">
              <a:spLocks noChangeArrowheads="1"/>
            </p:cNvSpPr>
            <p:nvPr/>
          </p:nvSpPr>
          <p:spPr bwMode="auto">
            <a:xfrm>
              <a:off x="3648216" y="2859037"/>
              <a:ext cx="943628" cy="336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>
              <a:spAutoFit/>
            </a:bodyPr>
            <a:lstStyle>
              <a:defPPr>
                <a:defRPr lang="ko-KR"/>
              </a:defPPr>
              <a:lvl1pPr algn="ctr" eaLnBrk="0" latinLnBrk="0" hangingPunct="0">
                <a:buSzPct val="100000"/>
                <a:defRPr sz="1400" kern="0">
                  <a:gradFill>
                    <a:gsLst>
                      <a:gs pos="100000">
                        <a:srgbClr val="0070C0"/>
                      </a:gs>
                      <a:gs pos="10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65000"/>
                        </a:prst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defRPr>
              </a:lvl1pPr>
            </a:lstStyle>
            <a:p>
              <a:r>
                <a:rPr lang="en-US" altLang="ko-KR" dirty="0"/>
                <a:t>190</a:t>
              </a:r>
              <a:r>
                <a:rPr lang="ko-KR" altLang="en-US" dirty="0"/>
                <a:t>억</a:t>
              </a:r>
              <a:r>
                <a:rPr lang="en-US" altLang="ko-KR" dirty="0"/>
                <a:t>$</a:t>
              </a:r>
              <a:endParaRPr lang="ko-KR" altLang="en-US" dirty="0"/>
            </a:p>
          </p:txBody>
        </p:sp>
        <p:sp>
          <p:nvSpPr>
            <p:cNvPr id="482" name="제목 114"/>
            <p:cNvSpPr txBox="1">
              <a:spLocks/>
            </p:cNvSpPr>
            <p:nvPr/>
          </p:nvSpPr>
          <p:spPr>
            <a:xfrm>
              <a:off x="3620373" y="4220082"/>
              <a:ext cx="961288" cy="356474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eaLnBrk="0" latinLnBrk="0" hangingPunct="0">
                <a:defRPr/>
              </a:pPr>
              <a:r>
                <a:rPr lang="ko-KR" altLang="en-US" sz="1400" kern="0" spc="-9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신고</a:t>
              </a:r>
              <a:endParaRPr lang="ko-KR" altLang="en-US" sz="1400" kern="0" spc="-9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endParaRPr>
            </a:p>
          </p:txBody>
        </p:sp>
        <p:sp>
          <p:nvSpPr>
            <p:cNvPr id="483" name="제목 114"/>
            <p:cNvSpPr txBox="1">
              <a:spLocks/>
            </p:cNvSpPr>
            <p:nvPr/>
          </p:nvSpPr>
          <p:spPr>
            <a:xfrm>
              <a:off x="4575921" y="4220082"/>
              <a:ext cx="961288" cy="356474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eaLnBrk="0" latinLnBrk="0" hangingPunct="0">
                <a:defRPr/>
              </a:pPr>
              <a:r>
                <a:rPr lang="ko-KR" altLang="en-US" sz="1400" kern="0" spc="-9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도착</a:t>
              </a:r>
              <a:endParaRPr lang="ko-KR" altLang="en-US" sz="1400" kern="0" spc="-9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endParaRPr>
            </a:p>
          </p:txBody>
        </p:sp>
        <p:grpSp>
          <p:nvGrpSpPr>
            <p:cNvPr id="8" name="그룹 483"/>
            <p:cNvGrpSpPr/>
            <p:nvPr/>
          </p:nvGrpSpPr>
          <p:grpSpPr>
            <a:xfrm>
              <a:off x="4883423" y="3504958"/>
              <a:ext cx="304984" cy="686855"/>
              <a:chOff x="7626623" y="3743863"/>
              <a:chExt cx="304984" cy="591966"/>
            </a:xfrm>
          </p:grpSpPr>
          <p:sp>
            <p:nvSpPr>
              <p:cNvPr id="485" name="Rectangle 29"/>
              <p:cNvSpPr>
                <a:spLocks noChangeArrowheads="1"/>
              </p:cNvSpPr>
              <p:nvPr/>
            </p:nvSpPr>
            <p:spPr bwMode="auto">
              <a:xfrm rot="10800000">
                <a:off x="7626623" y="3743863"/>
                <a:ext cx="304984" cy="591965"/>
              </a:xfrm>
              <a:prstGeom prst="rect">
                <a:avLst/>
              </a:prstGeom>
              <a:gradFill rotWithShape="1">
                <a:gsLst>
                  <a:gs pos="100000">
                    <a:srgbClr val="C00000"/>
                  </a:gs>
                  <a:gs pos="0">
                    <a:srgbClr val="C00000"/>
                  </a:gs>
                  <a:gs pos="51000">
                    <a:srgbClr val="FF0000"/>
                  </a:gs>
                  <a:gs pos="45000">
                    <a:schemeClr val="accent2">
                      <a:lumMod val="50000"/>
                    </a:schemeClr>
                  </a:gs>
                </a:gsLst>
                <a:lin ang="10800000" scaled="0"/>
              </a:gradFill>
              <a:ln>
                <a:noFill/>
              </a:ln>
              <a:effectLst>
                <a:reflection blurRad="6350" stA="32000" endPos="9000" dir="5400000" sy="-100000" algn="bl" rotWithShape="0"/>
              </a:effectLst>
              <a:extLst/>
            </p:spPr>
            <p:txBody>
              <a:bodyPr wrap="none" anchor="ctr"/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6" name="직사각형 485"/>
              <p:cNvSpPr/>
              <p:nvPr/>
            </p:nvSpPr>
            <p:spPr>
              <a:xfrm>
                <a:off x="7767084" y="3747660"/>
                <a:ext cx="53694" cy="588169"/>
              </a:xfrm>
              <a:prstGeom prst="rect">
                <a:avLst/>
              </a:prstGeom>
              <a:gradFill>
                <a:gsLst>
                  <a:gs pos="0">
                    <a:srgbClr val="3E7898">
                      <a:tint val="66000"/>
                      <a:satMod val="160000"/>
                      <a:alpha val="0"/>
                    </a:srgbClr>
                  </a:gs>
                  <a:gs pos="50000">
                    <a:srgbClr val="FFFFFF">
                      <a:alpha val="73000"/>
                    </a:srgbClr>
                  </a:gs>
                  <a:gs pos="100000">
                    <a:srgbClr val="3E7898">
                      <a:tint val="23500"/>
                      <a:satMod val="160000"/>
                      <a:alpha val="0"/>
                    </a:srgbClr>
                  </a:gs>
                </a:gsLst>
                <a:lin ang="0" scaled="0"/>
              </a:gradFill>
              <a:ln w="15875" cap="rnd" cmpd="sng" algn="ctr">
                <a:noFill/>
                <a:prstDash val="solid"/>
                <a:tailEnd type="none"/>
              </a:ln>
              <a:effectLst/>
            </p:spPr>
            <p:txBody>
              <a:bodyPr rtlCol="0" anchor="ctr"/>
              <a:lstStyle/>
              <a:p>
                <a:pPr algn="ctr" latinLnBrk="0">
                  <a:defRPr/>
                </a:pPr>
                <a:endParaRPr lang="ko-KR" altLang="en-US" kern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497" name="직사각형 496"/>
          <p:cNvSpPr/>
          <p:nvPr/>
        </p:nvSpPr>
        <p:spPr>
          <a:xfrm>
            <a:off x="625728" y="4507287"/>
            <a:ext cx="26406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 defTabSz="1330325" eaLnBrk="0" latinLnBrk="0" hangingPunct="0">
              <a:spcAft>
                <a:spcPts val="600"/>
              </a:spcAft>
              <a:buSzPct val="100000"/>
              <a:buFont typeface="Arial" pitchFamily="34" charset="0"/>
              <a:buChar char="•"/>
              <a:defRPr/>
            </a:pPr>
            <a:r>
              <a:rPr lang="ko-KR" altLang="en-US" sz="1400" kern="0" spc="-15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중소</a:t>
            </a:r>
            <a:r>
              <a:rPr lang="en-US" altLang="ko-KR" sz="1400" kern="0" spc="-15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ㆍ</a:t>
            </a:r>
            <a:r>
              <a:rPr lang="ko-KR" altLang="en-US" sz="1400" kern="0" spc="-15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중견기업 </a:t>
            </a:r>
            <a:r>
              <a:rPr lang="ko-KR" altLang="en-US" sz="1400" kern="0" spc="-15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수출비중 증가</a:t>
            </a:r>
          </a:p>
        </p:txBody>
      </p:sp>
      <p:sp>
        <p:nvSpPr>
          <p:cNvPr id="498" name="직사각형 497"/>
          <p:cNvSpPr/>
          <p:nvPr/>
        </p:nvSpPr>
        <p:spPr>
          <a:xfrm>
            <a:off x="625728" y="4767223"/>
            <a:ext cx="26406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 defTabSz="1330325" eaLnBrk="0" latinLnBrk="0" hangingPunct="0">
              <a:spcAft>
                <a:spcPts val="600"/>
              </a:spcAft>
              <a:buSzPct val="100000"/>
              <a:buFont typeface="Arial" pitchFamily="34" charset="0"/>
              <a:buChar char="•"/>
              <a:defRPr/>
            </a:pPr>
            <a:r>
              <a:rPr lang="ko-KR" altLang="en-US" sz="1400" kern="0" spc="-10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對</a:t>
            </a:r>
            <a:r>
              <a:rPr lang="en-US" altLang="ko-KR" sz="1400" kern="0" spc="-10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FTA </a:t>
            </a:r>
            <a:r>
              <a:rPr lang="ko-KR" altLang="en-US" sz="1400" kern="0" spc="-100" dirty="0" err="1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체결국</a:t>
            </a:r>
            <a:r>
              <a:rPr lang="ko-KR" altLang="en-US" sz="1400" kern="0" spc="-10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수출 급증</a:t>
            </a:r>
            <a:r>
              <a:rPr lang="en-US" altLang="ko-KR" sz="1400" kern="0" spc="-10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(7</a:t>
            </a:r>
            <a:r>
              <a:rPr lang="en-US" altLang="ko-KR" sz="1400" kern="0" spc="-10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%)</a:t>
            </a:r>
            <a:endParaRPr lang="ko-KR" altLang="en-US" sz="1400" kern="0" spc="-10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499" name="직사각형 498"/>
          <p:cNvSpPr/>
          <p:nvPr/>
        </p:nvSpPr>
        <p:spPr>
          <a:xfrm>
            <a:off x="3334423" y="4527835"/>
            <a:ext cx="26406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 defTabSz="1330325" eaLnBrk="0" latinLnBrk="0" hangingPunct="0">
              <a:spcAft>
                <a:spcPts val="600"/>
              </a:spcAft>
              <a:buSzPct val="100000"/>
              <a:buFont typeface="Arial" pitchFamily="34" charset="0"/>
              <a:buChar char="•"/>
              <a:defRPr/>
            </a:pPr>
            <a:r>
              <a:rPr lang="ko-KR" altLang="en-US" sz="1400" kern="0" spc="-15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부품소재</a:t>
            </a:r>
            <a:r>
              <a:rPr lang="en-US" altLang="ko-KR" sz="1400" kern="0" spc="-15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, </a:t>
            </a:r>
            <a:r>
              <a:rPr lang="ko-KR" altLang="en-US" sz="1400" kern="0" spc="-15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지식서비스 투자 확대</a:t>
            </a:r>
          </a:p>
        </p:txBody>
      </p:sp>
      <p:sp>
        <p:nvSpPr>
          <p:cNvPr id="500" name="직사각형 499"/>
          <p:cNvSpPr/>
          <p:nvPr/>
        </p:nvSpPr>
        <p:spPr>
          <a:xfrm>
            <a:off x="3334423" y="4786727"/>
            <a:ext cx="2640603" cy="279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 defTabSz="1330325" eaLnBrk="0" latinLnBrk="0" hangingPunct="0">
              <a:spcAft>
                <a:spcPts val="600"/>
              </a:spcAft>
              <a:buSzPct val="100000"/>
              <a:buFont typeface="Arial" pitchFamily="34" charset="0"/>
              <a:buChar char="•"/>
              <a:defRPr/>
            </a:pPr>
            <a:r>
              <a:rPr lang="ko-KR" altLang="en-US" sz="1400" kern="0" spc="-150" dirty="0" err="1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싱가폴</a:t>
            </a:r>
            <a:r>
              <a:rPr lang="en-US" altLang="ko-KR" sz="1400" kern="0" spc="-15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, </a:t>
            </a:r>
            <a:r>
              <a:rPr lang="ko-KR" altLang="en-US" sz="1400" kern="0" spc="-15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중국 등의 투자 확대</a:t>
            </a:r>
          </a:p>
        </p:txBody>
      </p:sp>
      <p:sp>
        <p:nvSpPr>
          <p:cNvPr id="501" name="직사각형 500"/>
          <p:cNvSpPr/>
          <p:nvPr/>
        </p:nvSpPr>
        <p:spPr>
          <a:xfrm>
            <a:off x="6063066" y="4538109"/>
            <a:ext cx="26406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 defTabSz="1330325" eaLnBrk="0" latinLnBrk="0" hangingPunct="0">
              <a:spcAft>
                <a:spcPts val="600"/>
              </a:spcAft>
              <a:buSzPct val="100000"/>
              <a:buFont typeface="Arial" pitchFamily="34" charset="0"/>
              <a:buChar char="•"/>
              <a:defRPr/>
            </a:pPr>
            <a:r>
              <a:rPr lang="en-US" altLang="ko-KR" sz="14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2</a:t>
            </a:r>
            <a:r>
              <a:rPr lang="ko-KR" altLang="en-US" sz="14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년간 총 </a:t>
            </a:r>
            <a:r>
              <a:rPr lang="en-US" altLang="ko-KR" sz="14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17</a:t>
            </a:r>
            <a:r>
              <a:rPr lang="ko-KR" altLang="en-US" sz="14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개국 방문</a:t>
            </a:r>
            <a:r>
              <a:rPr lang="en-US" altLang="ko-KR" sz="14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, </a:t>
            </a:r>
            <a:r>
              <a:rPr lang="en-US" altLang="ko-KR" sz="14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   81</a:t>
            </a:r>
            <a:r>
              <a:rPr lang="ko-KR" altLang="en-US" sz="14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회 정상회담 개최</a:t>
            </a:r>
            <a:r>
              <a:rPr lang="en-US" altLang="ko-KR" sz="14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(</a:t>
            </a:r>
            <a:r>
              <a:rPr lang="ko-KR" altLang="en-US" sz="14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貿協</a:t>
            </a:r>
            <a:r>
              <a:rPr lang="en-US" altLang="ko-KR" sz="14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)</a:t>
            </a:r>
          </a:p>
        </p:txBody>
      </p:sp>
      <p:sp>
        <p:nvSpPr>
          <p:cNvPr id="88" name="Text Box 5"/>
          <p:cNvSpPr txBox="1">
            <a:spLocks noChangeArrowheads="1"/>
          </p:cNvSpPr>
          <p:nvPr/>
        </p:nvSpPr>
        <p:spPr bwMode="auto">
          <a:xfrm>
            <a:off x="2519038" y="1181013"/>
            <a:ext cx="6373442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/>
            <a:r>
              <a:rPr lang="en-US" altLang="ko-KR" sz="1900" spc="-10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FTA </a:t>
            </a:r>
            <a:r>
              <a:rPr lang="ko-KR" altLang="en-US" sz="1900" spc="-10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체결 확대</a:t>
            </a:r>
            <a:r>
              <a:rPr lang="en-US" altLang="ko-KR" sz="1900" spc="-10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, </a:t>
            </a:r>
            <a:r>
              <a:rPr lang="ko-KR" altLang="en-US" sz="1900" spc="-10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중소</a:t>
            </a:r>
            <a:r>
              <a:rPr lang="en-US" altLang="ko-KR" sz="1900" spc="-10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·</a:t>
            </a:r>
            <a:r>
              <a:rPr lang="ko-KR" altLang="en-US" sz="1900" spc="-10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중견기업의 </a:t>
            </a:r>
            <a:r>
              <a:rPr lang="ko-KR" altLang="en-US" sz="1900" spc="-10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수출경쟁력 강화대책 등 추진</a:t>
            </a:r>
          </a:p>
          <a:p>
            <a:r>
              <a:rPr lang="ko-KR" altLang="en-US" sz="1900" spc="-10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     엔低 등 어려운 여건에서도 </a:t>
            </a:r>
            <a:r>
              <a:rPr lang="ko-KR" altLang="en-US" sz="1900" spc="-100" dirty="0" smtClean="0">
                <a:gradFill>
                  <a:gsLst>
                    <a:gs pos="100000">
                      <a:srgbClr val="0070C0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실물경제 회복기반 마련</a:t>
            </a:r>
            <a:endParaRPr lang="ko-KR" altLang="en-US" sz="1900" spc="-100" dirty="0">
              <a:gradFill>
                <a:gsLst>
                  <a:gs pos="100000">
                    <a:srgbClr val="0070C0"/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89" name="오른쪽 화살표 88"/>
          <p:cNvSpPr/>
          <p:nvPr/>
        </p:nvSpPr>
        <p:spPr>
          <a:xfrm>
            <a:off x="2663054" y="1579614"/>
            <a:ext cx="300146" cy="144016"/>
          </a:xfrm>
          <a:prstGeom prst="rightArrow">
            <a:avLst>
              <a:gd name="adj1" fmla="val 50000"/>
              <a:gd name="adj2" fmla="val 95352"/>
            </a:avLst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0"/>
          </a:gradFill>
          <a:ln w="952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5" name="Text Box 5"/>
          <p:cNvSpPr txBox="1">
            <a:spLocks noChangeArrowheads="1"/>
          </p:cNvSpPr>
          <p:nvPr/>
        </p:nvSpPr>
        <p:spPr bwMode="auto">
          <a:xfrm>
            <a:off x="2519038" y="5607926"/>
            <a:ext cx="6335935" cy="75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013" indent="-227013">
              <a:lnSpc>
                <a:spcPts val="2600"/>
              </a:lnSpc>
            </a:pPr>
            <a:r>
              <a:rPr lang="en-US" altLang="ko-KR" sz="190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FTA</a:t>
            </a:r>
            <a:r>
              <a:rPr lang="ko-KR" altLang="en-US" sz="190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의 전략적 활용을 통한 </a:t>
            </a:r>
            <a:r>
              <a:rPr lang="ko-KR" altLang="en-US" sz="1900" spc="-130" dirty="0" smtClean="0">
                <a:gradFill>
                  <a:gsLst>
                    <a:gs pos="100000">
                      <a:srgbClr val="0070C0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수출</a:t>
            </a:r>
            <a:r>
              <a:rPr lang="en-US" altLang="ko-KR" sz="1900" spc="-130" dirty="0" smtClean="0">
                <a:gradFill>
                  <a:gsLst>
                    <a:gs pos="100000">
                      <a:srgbClr val="0070C0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·</a:t>
            </a:r>
            <a:r>
              <a:rPr lang="ko-KR" altLang="en-US" sz="1900" spc="-130" dirty="0" smtClean="0">
                <a:gradFill>
                  <a:gsLst>
                    <a:gs pos="100000">
                      <a:srgbClr val="0070C0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外投유치 </a:t>
            </a:r>
            <a:r>
              <a:rPr lang="ko-KR" altLang="en-US" sz="1900" spc="-130" dirty="0">
                <a:gradFill>
                  <a:gsLst>
                    <a:gs pos="100000">
                      <a:srgbClr val="0070C0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확대</a:t>
            </a:r>
            <a:r>
              <a:rPr lang="en-US" altLang="ko-KR" sz="1900" spc="-130" dirty="0">
                <a:gradFill>
                  <a:gsLst>
                    <a:gs pos="100000">
                      <a:srgbClr val="0070C0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, </a:t>
            </a:r>
            <a:endParaRPr lang="en-US" altLang="ko-KR" sz="1900" spc="-130" dirty="0" smtClean="0">
              <a:gradFill>
                <a:gsLst>
                  <a:gs pos="100000">
                    <a:srgbClr val="0070C0"/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  <a:p>
            <a:pPr marL="227013" indent="-227013">
              <a:lnSpc>
                <a:spcPts val="2600"/>
              </a:lnSpc>
            </a:pPr>
            <a:r>
              <a:rPr lang="ko-KR" altLang="en-US" sz="1900" spc="-130" dirty="0" smtClean="0">
                <a:gradFill>
                  <a:gsLst>
                    <a:gs pos="100000">
                      <a:srgbClr val="0070C0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기업과 인력의 </a:t>
            </a:r>
            <a:r>
              <a:rPr lang="ko-KR" altLang="en-US" sz="1900" dirty="0" smtClean="0">
                <a:gradFill>
                  <a:gsLst>
                    <a:gs pos="100000">
                      <a:srgbClr val="0070C0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해외진출 활성화 </a:t>
            </a:r>
            <a:r>
              <a:rPr lang="ko-KR" altLang="en-US" sz="190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등을 위해 더욱 노력할 필요</a:t>
            </a:r>
          </a:p>
        </p:txBody>
      </p:sp>
      <p:pic>
        <p:nvPicPr>
          <p:cNvPr id="1026" name="Picture 2" descr="C:\Users\Administrator\Desktop\0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5987" t="42650" r="15350" b="42650"/>
          <a:stretch/>
        </p:blipFill>
        <p:spPr bwMode="auto">
          <a:xfrm>
            <a:off x="6938739" y="3058294"/>
            <a:ext cx="792088" cy="10081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그룹 244"/>
          <p:cNvGrpSpPr/>
          <p:nvPr/>
        </p:nvGrpSpPr>
        <p:grpSpPr>
          <a:xfrm>
            <a:off x="554632" y="1159241"/>
            <a:ext cx="1953923" cy="682063"/>
            <a:chOff x="653751" y="1605435"/>
            <a:chExt cx="3129859" cy="402989"/>
          </a:xfrm>
        </p:grpSpPr>
        <p:sp>
          <p:nvSpPr>
            <p:cNvPr id="83" name="AutoShape 55"/>
            <p:cNvSpPr>
              <a:spLocks noChangeArrowheads="1"/>
            </p:cNvSpPr>
            <p:nvPr/>
          </p:nvSpPr>
          <p:spPr bwMode="auto">
            <a:xfrm>
              <a:off x="653751" y="1605435"/>
              <a:ext cx="3129859" cy="402989"/>
            </a:xfrm>
            <a:prstGeom prst="roundRect">
              <a:avLst>
                <a:gd name="adj" fmla="val 50000"/>
              </a:avLst>
            </a:prstGeom>
            <a:solidFill>
              <a:srgbClr val="3D7AB1"/>
            </a:solidFill>
            <a:ln w="31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2000" b="1">
                <a:solidFill>
                  <a:prstClr val="black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84" name="제목 114"/>
            <p:cNvSpPr txBox="1">
              <a:spLocks/>
            </p:cNvSpPr>
            <p:nvPr/>
          </p:nvSpPr>
          <p:spPr>
            <a:xfrm>
              <a:off x="878262" y="1644995"/>
              <a:ext cx="2654605" cy="314907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2200" b="1" kern="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주요 성과</a:t>
              </a:r>
            </a:p>
          </p:txBody>
        </p:sp>
      </p:grpSp>
      <p:grpSp>
        <p:nvGrpSpPr>
          <p:cNvPr id="10" name="그룹 279"/>
          <p:cNvGrpSpPr/>
          <p:nvPr/>
        </p:nvGrpSpPr>
        <p:grpSpPr>
          <a:xfrm>
            <a:off x="511088" y="5638805"/>
            <a:ext cx="1953923" cy="712745"/>
            <a:chOff x="653751" y="1605435"/>
            <a:chExt cx="3129859" cy="402989"/>
          </a:xfrm>
        </p:grpSpPr>
        <p:sp>
          <p:nvSpPr>
            <p:cNvPr id="86" name="AutoShape 55"/>
            <p:cNvSpPr>
              <a:spLocks noChangeArrowheads="1"/>
            </p:cNvSpPr>
            <p:nvPr/>
          </p:nvSpPr>
          <p:spPr bwMode="auto">
            <a:xfrm>
              <a:off x="653751" y="1605435"/>
              <a:ext cx="3129859" cy="402989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50000"/>
              </a:schemeClr>
            </a:solidFill>
            <a:ln w="31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2000" b="1">
                <a:solidFill>
                  <a:prstClr val="black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87" name="제목 114"/>
            <p:cNvSpPr txBox="1">
              <a:spLocks/>
            </p:cNvSpPr>
            <p:nvPr/>
          </p:nvSpPr>
          <p:spPr>
            <a:xfrm>
              <a:off x="878262" y="1644995"/>
              <a:ext cx="2654605" cy="314907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2200" b="1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보완 사항</a:t>
              </a:r>
              <a:endParaRPr lang="ko-KR" altLang="en-US" sz="2200" b="1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endParaRPr>
            </a:p>
          </p:txBody>
        </p:sp>
      </p:grpSp>
      <p:grpSp>
        <p:nvGrpSpPr>
          <p:cNvPr id="11" name="그룹 5"/>
          <p:cNvGrpSpPr/>
          <p:nvPr/>
        </p:nvGrpSpPr>
        <p:grpSpPr>
          <a:xfrm>
            <a:off x="2260184" y="5606147"/>
            <a:ext cx="6407566" cy="805164"/>
            <a:chOff x="2503877" y="5513681"/>
            <a:chExt cx="5920180" cy="805164"/>
          </a:xfrm>
        </p:grpSpPr>
        <p:cxnSp>
          <p:nvCxnSpPr>
            <p:cNvPr id="96" name="직선 연결선 95"/>
            <p:cNvCxnSpPr/>
            <p:nvPr/>
          </p:nvCxnSpPr>
          <p:spPr bwMode="auto">
            <a:xfrm flipH="1">
              <a:off x="2503877" y="5513681"/>
              <a:ext cx="5911059" cy="0"/>
            </a:xfrm>
            <a:prstGeom prst="line">
              <a:avLst/>
            </a:prstGeom>
            <a:solidFill>
              <a:srgbClr val="0066FF"/>
            </a:solidFill>
            <a:ln w="9525" cap="flat" cmpd="sng" algn="ctr">
              <a:gradFill>
                <a:gsLst>
                  <a:gs pos="0">
                    <a:srgbClr val="996633">
                      <a:alpha val="0"/>
                    </a:srgbClr>
                  </a:gs>
                  <a:gs pos="21000">
                    <a:schemeClr val="accent6">
                      <a:lumMod val="50000"/>
                    </a:schemeClr>
                  </a:gs>
                  <a:gs pos="79000">
                    <a:schemeClr val="accent6">
                      <a:lumMod val="50000"/>
                    </a:schemeClr>
                  </a:gs>
                  <a:gs pos="100000">
                    <a:srgbClr val="FFFFFF">
                      <a:lumMod val="85000"/>
                      <a:alpha val="0"/>
                    </a:srgbClr>
                  </a:gs>
                </a:gsLst>
                <a:lin ang="108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직선 연결선 96"/>
            <p:cNvCxnSpPr/>
            <p:nvPr/>
          </p:nvCxnSpPr>
          <p:spPr bwMode="auto">
            <a:xfrm flipH="1">
              <a:off x="2512998" y="6318845"/>
              <a:ext cx="5911059" cy="0"/>
            </a:xfrm>
            <a:prstGeom prst="line">
              <a:avLst/>
            </a:prstGeom>
            <a:solidFill>
              <a:srgbClr val="0066FF"/>
            </a:solidFill>
            <a:ln w="9525" cap="flat" cmpd="sng" algn="ctr">
              <a:gradFill>
                <a:gsLst>
                  <a:gs pos="0">
                    <a:srgbClr val="996633">
                      <a:alpha val="0"/>
                    </a:srgbClr>
                  </a:gs>
                  <a:gs pos="21000">
                    <a:schemeClr val="accent6">
                      <a:lumMod val="50000"/>
                    </a:schemeClr>
                  </a:gs>
                  <a:gs pos="79000">
                    <a:schemeClr val="accent6">
                      <a:lumMod val="50000"/>
                    </a:schemeClr>
                  </a:gs>
                  <a:gs pos="100000">
                    <a:srgbClr val="FFFFFF">
                      <a:lumMod val="85000"/>
                      <a:alpha val="0"/>
                    </a:srgbClr>
                  </a:gs>
                </a:gsLst>
                <a:lin ang="108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그룹 10"/>
          <p:cNvGrpSpPr/>
          <p:nvPr/>
        </p:nvGrpSpPr>
        <p:grpSpPr>
          <a:xfrm>
            <a:off x="732740" y="4834687"/>
            <a:ext cx="2808312" cy="477054"/>
            <a:chOff x="715467" y="4633253"/>
            <a:chExt cx="2808312" cy="477054"/>
          </a:xfrm>
        </p:grpSpPr>
        <p:sp>
          <p:nvSpPr>
            <p:cNvPr id="90" name="직사각형 89"/>
            <p:cNvSpPr/>
            <p:nvPr/>
          </p:nvSpPr>
          <p:spPr>
            <a:xfrm>
              <a:off x="715467" y="4779097"/>
              <a:ext cx="2808312" cy="2846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30325" eaLnBrk="0" latinLnBrk="0" hangingPunct="0">
                <a:lnSpc>
                  <a:spcPts val="1500"/>
                </a:lnSpc>
                <a:spcAft>
                  <a:spcPts val="600"/>
                </a:spcAft>
                <a:buSzPct val="100000"/>
                <a:defRPr/>
              </a:pPr>
              <a:r>
                <a:rPr lang="ko-KR" altLang="en-US" sz="1100" b="1" kern="0" spc="-2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    </a:t>
              </a:r>
              <a:r>
                <a:rPr lang="ko-KR" altLang="en-US" sz="1100" b="1" kern="0" spc="-2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전체 수출증가율</a:t>
              </a:r>
              <a:r>
                <a:rPr lang="en-US" altLang="ko-KR" sz="1100" b="1" kern="0" spc="-2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(2.4%)</a:t>
              </a:r>
              <a:r>
                <a:rPr lang="ko-KR" altLang="en-US" sz="1100" b="1" kern="0" spc="-2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의 약 </a:t>
              </a:r>
              <a:r>
                <a:rPr lang="en-US" altLang="ko-KR" sz="1100" b="1" kern="0" spc="-2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3</a:t>
              </a:r>
              <a:r>
                <a:rPr lang="ko-KR" altLang="en-US" sz="1100" b="1" kern="0" spc="-2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배</a:t>
              </a:r>
              <a:endParaRPr lang="ko-KR" altLang="en-US" sz="1100" kern="0" spc="-2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sp>
          <p:nvSpPr>
            <p:cNvPr id="92" name="직사각형 91"/>
            <p:cNvSpPr/>
            <p:nvPr/>
          </p:nvSpPr>
          <p:spPr>
            <a:xfrm>
              <a:off x="793676" y="4633253"/>
              <a:ext cx="309761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30325" eaLnBrk="0" latinLnBrk="0" hangingPunct="0">
                <a:lnSpc>
                  <a:spcPts val="1500"/>
                </a:lnSpc>
                <a:spcAft>
                  <a:spcPts val="600"/>
                </a:spcAft>
                <a:buSzPct val="100000"/>
                <a:defRPr/>
              </a:pPr>
              <a:r>
                <a:rPr lang="ko-KR" altLang="en-US" sz="1400" b="1" kern="0" spc="-2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    </a:t>
              </a:r>
              <a:r>
                <a:rPr lang="ko-KR" altLang="en-US" sz="1200" b="1" kern="0" spc="-2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*</a:t>
              </a:r>
              <a:endParaRPr lang="ko-KR" altLang="en-US" sz="1200" kern="0" spc="-2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1018054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그룹 28"/>
          <p:cNvGrpSpPr/>
          <p:nvPr/>
        </p:nvGrpSpPr>
        <p:grpSpPr>
          <a:xfrm>
            <a:off x="467395" y="2996952"/>
            <a:ext cx="8196459" cy="3529534"/>
            <a:chOff x="467395" y="2996952"/>
            <a:chExt cx="8196459" cy="3529534"/>
          </a:xfrm>
        </p:grpSpPr>
        <p:grpSp>
          <p:nvGrpSpPr>
            <p:cNvPr id="4" name="그룹 16"/>
            <p:cNvGrpSpPr/>
            <p:nvPr/>
          </p:nvGrpSpPr>
          <p:grpSpPr>
            <a:xfrm>
              <a:off x="467395" y="2996952"/>
              <a:ext cx="8196459" cy="3529534"/>
              <a:chOff x="467395" y="3159255"/>
              <a:chExt cx="8196459" cy="3679808"/>
            </a:xfrm>
          </p:grpSpPr>
          <p:grpSp>
            <p:nvGrpSpPr>
              <p:cNvPr id="6" name="그룹 6"/>
              <p:cNvGrpSpPr/>
              <p:nvPr/>
            </p:nvGrpSpPr>
            <p:grpSpPr>
              <a:xfrm>
                <a:off x="467395" y="3159255"/>
                <a:ext cx="5483514" cy="3673023"/>
                <a:chOff x="467395" y="3159255"/>
                <a:chExt cx="5483514" cy="3673023"/>
              </a:xfrm>
            </p:grpSpPr>
            <p:sp>
              <p:nvSpPr>
                <p:cNvPr id="83" name="모서리가 둥근 직사각형 8"/>
                <p:cNvSpPr/>
                <p:nvPr/>
              </p:nvSpPr>
              <p:spPr>
                <a:xfrm>
                  <a:off x="467728" y="3670975"/>
                  <a:ext cx="5483181" cy="3161303"/>
                </a:xfrm>
                <a:custGeom>
                  <a:avLst/>
                  <a:gdLst>
                    <a:gd name="connsiteX0" fmla="*/ 0 w 4752345"/>
                    <a:gd name="connsiteY0" fmla="*/ 0 h 2819616"/>
                    <a:gd name="connsiteX1" fmla="*/ 0 w 4752345"/>
                    <a:gd name="connsiteY1" fmla="*/ 0 h 2819616"/>
                    <a:gd name="connsiteX2" fmla="*/ 4752345 w 4752345"/>
                    <a:gd name="connsiteY2" fmla="*/ 0 h 2819616"/>
                    <a:gd name="connsiteX3" fmla="*/ 4752345 w 4752345"/>
                    <a:gd name="connsiteY3" fmla="*/ 0 h 2819616"/>
                    <a:gd name="connsiteX4" fmla="*/ 4752345 w 4752345"/>
                    <a:gd name="connsiteY4" fmla="*/ 2819616 h 2819616"/>
                    <a:gd name="connsiteX5" fmla="*/ 4752345 w 4752345"/>
                    <a:gd name="connsiteY5" fmla="*/ 2819616 h 2819616"/>
                    <a:gd name="connsiteX6" fmla="*/ 0 w 4752345"/>
                    <a:gd name="connsiteY6" fmla="*/ 2819616 h 2819616"/>
                    <a:gd name="connsiteX7" fmla="*/ 0 w 4752345"/>
                    <a:gd name="connsiteY7" fmla="*/ 2819616 h 2819616"/>
                    <a:gd name="connsiteX8" fmla="*/ 0 w 4752345"/>
                    <a:gd name="connsiteY8" fmla="*/ 0 h 2819616"/>
                    <a:gd name="connsiteX0" fmla="*/ 0 w 4752345"/>
                    <a:gd name="connsiteY0" fmla="*/ 0 h 2819616"/>
                    <a:gd name="connsiteX1" fmla="*/ 0 w 4752345"/>
                    <a:gd name="connsiteY1" fmla="*/ 0 h 2819616"/>
                    <a:gd name="connsiteX2" fmla="*/ 4752345 w 4752345"/>
                    <a:gd name="connsiteY2" fmla="*/ 0 h 2819616"/>
                    <a:gd name="connsiteX3" fmla="*/ 3619284 w 4752345"/>
                    <a:gd name="connsiteY3" fmla="*/ 9939 h 2819616"/>
                    <a:gd name="connsiteX4" fmla="*/ 4752345 w 4752345"/>
                    <a:gd name="connsiteY4" fmla="*/ 2819616 h 2819616"/>
                    <a:gd name="connsiteX5" fmla="*/ 4752345 w 4752345"/>
                    <a:gd name="connsiteY5" fmla="*/ 2819616 h 2819616"/>
                    <a:gd name="connsiteX6" fmla="*/ 0 w 4752345"/>
                    <a:gd name="connsiteY6" fmla="*/ 2819616 h 2819616"/>
                    <a:gd name="connsiteX7" fmla="*/ 0 w 4752345"/>
                    <a:gd name="connsiteY7" fmla="*/ 2819616 h 2819616"/>
                    <a:gd name="connsiteX8" fmla="*/ 0 w 4752345"/>
                    <a:gd name="connsiteY8" fmla="*/ 0 h 2819616"/>
                    <a:gd name="connsiteX0" fmla="*/ 0 w 4752345"/>
                    <a:gd name="connsiteY0" fmla="*/ 0 h 2819616"/>
                    <a:gd name="connsiteX1" fmla="*/ 0 w 4752345"/>
                    <a:gd name="connsiteY1" fmla="*/ 0 h 2819616"/>
                    <a:gd name="connsiteX2" fmla="*/ 3619284 w 4752345"/>
                    <a:gd name="connsiteY2" fmla="*/ 9939 h 2819616"/>
                    <a:gd name="connsiteX3" fmla="*/ 4752345 w 4752345"/>
                    <a:gd name="connsiteY3" fmla="*/ 2819616 h 2819616"/>
                    <a:gd name="connsiteX4" fmla="*/ 4752345 w 4752345"/>
                    <a:gd name="connsiteY4" fmla="*/ 2819616 h 2819616"/>
                    <a:gd name="connsiteX5" fmla="*/ 0 w 4752345"/>
                    <a:gd name="connsiteY5" fmla="*/ 2819616 h 2819616"/>
                    <a:gd name="connsiteX6" fmla="*/ 0 w 4752345"/>
                    <a:gd name="connsiteY6" fmla="*/ 2819616 h 2819616"/>
                    <a:gd name="connsiteX7" fmla="*/ 0 w 4752345"/>
                    <a:gd name="connsiteY7" fmla="*/ 0 h 2819616"/>
                    <a:gd name="connsiteX0" fmla="*/ 0 w 4752345"/>
                    <a:gd name="connsiteY0" fmla="*/ 9600 h 2829216"/>
                    <a:gd name="connsiteX1" fmla="*/ 0 w 4752345"/>
                    <a:gd name="connsiteY1" fmla="*/ 9600 h 2829216"/>
                    <a:gd name="connsiteX2" fmla="*/ 3615376 w 4752345"/>
                    <a:gd name="connsiteY2" fmla="*/ 0 h 2829216"/>
                    <a:gd name="connsiteX3" fmla="*/ 4752345 w 4752345"/>
                    <a:gd name="connsiteY3" fmla="*/ 2829216 h 2829216"/>
                    <a:gd name="connsiteX4" fmla="*/ 4752345 w 4752345"/>
                    <a:gd name="connsiteY4" fmla="*/ 2829216 h 2829216"/>
                    <a:gd name="connsiteX5" fmla="*/ 0 w 4752345"/>
                    <a:gd name="connsiteY5" fmla="*/ 2829216 h 2829216"/>
                    <a:gd name="connsiteX6" fmla="*/ 0 w 4752345"/>
                    <a:gd name="connsiteY6" fmla="*/ 2829216 h 2829216"/>
                    <a:gd name="connsiteX7" fmla="*/ 0 w 4752345"/>
                    <a:gd name="connsiteY7" fmla="*/ 9600 h 2829216"/>
                    <a:gd name="connsiteX0" fmla="*/ 0 w 4752345"/>
                    <a:gd name="connsiteY0" fmla="*/ 9600 h 2829216"/>
                    <a:gd name="connsiteX1" fmla="*/ 0 w 4752345"/>
                    <a:gd name="connsiteY1" fmla="*/ 9600 h 2829216"/>
                    <a:gd name="connsiteX2" fmla="*/ 3615376 w 4752345"/>
                    <a:gd name="connsiteY2" fmla="*/ 0 h 2829216"/>
                    <a:gd name="connsiteX3" fmla="*/ 4752345 w 4752345"/>
                    <a:gd name="connsiteY3" fmla="*/ 2829216 h 2829216"/>
                    <a:gd name="connsiteX4" fmla="*/ 4752345 w 4752345"/>
                    <a:gd name="connsiteY4" fmla="*/ 2829216 h 2829216"/>
                    <a:gd name="connsiteX5" fmla="*/ 0 w 4752345"/>
                    <a:gd name="connsiteY5" fmla="*/ 2829216 h 2829216"/>
                    <a:gd name="connsiteX6" fmla="*/ 0 w 4752345"/>
                    <a:gd name="connsiteY6" fmla="*/ 2829216 h 2829216"/>
                    <a:gd name="connsiteX7" fmla="*/ 0 w 4752345"/>
                    <a:gd name="connsiteY7" fmla="*/ 9600 h 2829216"/>
                    <a:gd name="connsiteX0" fmla="*/ 0 w 4752345"/>
                    <a:gd name="connsiteY0" fmla="*/ 9600 h 2829216"/>
                    <a:gd name="connsiteX1" fmla="*/ 0 w 4752345"/>
                    <a:gd name="connsiteY1" fmla="*/ 9600 h 2829216"/>
                    <a:gd name="connsiteX2" fmla="*/ 3615376 w 4752345"/>
                    <a:gd name="connsiteY2" fmla="*/ 0 h 2829216"/>
                    <a:gd name="connsiteX3" fmla="*/ 4752345 w 4752345"/>
                    <a:gd name="connsiteY3" fmla="*/ 2829216 h 2829216"/>
                    <a:gd name="connsiteX4" fmla="*/ 0 w 4752345"/>
                    <a:gd name="connsiteY4" fmla="*/ 2829216 h 2829216"/>
                    <a:gd name="connsiteX5" fmla="*/ 0 w 4752345"/>
                    <a:gd name="connsiteY5" fmla="*/ 2829216 h 2829216"/>
                    <a:gd name="connsiteX6" fmla="*/ 0 w 4752345"/>
                    <a:gd name="connsiteY6" fmla="*/ 9600 h 2829216"/>
                    <a:gd name="connsiteX0" fmla="*/ 0 w 5330684"/>
                    <a:gd name="connsiteY0" fmla="*/ 9600 h 2829216"/>
                    <a:gd name="connsiteX1" fmla="*/ 0 w 5330684"/>
                    <a:gd name="connsiteY1" fmla="*/ 9600 h 2829216"/>
                    <a:gd name="connsiteX2" fmla="*/ 3615376 w 5330684"/>
                    <a:gd name="connsiteY2" fmla="*/ 0 h 2829216"/>
                    <a:gd name="connsiteX3" fmla="*/ 5330684 w 5330684"/>
                    <a:gd name="connsiteY3" fmla="*/ 2829216 h 2829216"/>
                    <a:gd name="connsiteX4" fmla="*/ 0 w 5330684"/>
                    <a:gd name="connsiteY4" fmla="*/ 2829216 h 2829216"/>
                    <a:gd name="connsiteX5" fmla="*/ 0 w 5330684"/>
                    <a:gd name="connsiteY5" fmla="*/ 2829216 h 2829216"/>
                    <a:gd name="connsiteX6" fmla="*/ 0 w 5330684"/>
                    <a:gd name="connsiteY6" fmla="*/ 9600 h 2829216"/>
                    <a:gd name="connsiteX0" fmla="*/ 0 w 5498682"/>
                    <a:gd name="connsiteY0" fmla="*/ 9600 h 2829216"/>
                    <a:gd name="connsiteX1" fmla="*/ 0 w 5498682"/>
                    <a:gd name="connsiteY1" fmla="*/ 9600 h 2829216"/>
                    <a:gd name="connsiteX2" fmla="*/ 3615376 w 5498682"/>
                    <a:gd name="connsiteY2" fmla="*/ 0 h 2829216"/>
                    <a:gd name="connsiteX3" fmla="*/ 5498682 w 5498682"/>
                    <a:gd name="connsiteY3" fmla="*/ 2829216 h 2829216"/>
                    <a:gd name="connsiteX4" fmla="*/ 0 w 5498682"/>
                    <a:gd name="connsiteY4" fmla="*/ 2829216 h 2829216"/>
                    <a:gd name="connsiteX5" fmla="*/ 0 w 5498682"/>
                    <a:gd name="connsiteY5" fmla="*/ 2829216 h 2829216"/>
                    <a:gd name="connsiteX6" fmla="*/ 0 w 5498682"/>
                    <a:gd name="connsiteY6" fmla="*/ 9600 h 2829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498682" h="2829216">
                      <a:moveTo>
                        <a:pt x="0" y="9600"/>
                      </a:moveTo>
                      <a:lnTo>
                        <a:pt x="0" y="9600"/>
                      </a:lnTo>
                      <a:lnTo>
                        <a:pt x="3615376" y="0"/>
                      </a:lnTo>
                      <a:lnTo>
                        <a:pt x="5498682" y="2829216"/>
                      </a:lnTo>
                      <a:lnTo>
                        <a:pt x="0" y="2829216"/>
                      </a:lnTo>
                      <a:lnTo>
                        <a:pt x="0" y="2829216"/>
                      </a:lnTo>
                      <a:lnTo>
                        <a:pt x="0" y="960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63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300" dirty="0">
                    <a:solidFill>
                      <a:prstClr val="white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85" name="AutoShape 55"/>
                <p:cNvSpPr>
                  <a:spLocks noChangeArrowheads="1"/>
                </p:cNvSpPr>
                <p:nvPr/>
              </p:nvSpPr>
              <p:spPr bwMode="auto">
                <a:xfrm>
                  <a:off x="467395" y="3159255"/>
                  <a:ext cx="3617587" cy="518950"/>
                </a:xfrm>
                <a:custGeom>
                  <a:avLst/>
                  <a:gdLst>
                    <a:gd name="connsiteX0" fmla="*/ 0 w 2804791"/>
                    <a:gd name="connsiteY0" fmla="*/ 0 h 301221"/>
                    <a:gd name="connsiteX1" fmla="*/ 0 w 2804791"/>
                    <a:gd name="connsiteY1" fmla="*/ 0 h 301221"/>
                    <a:gd name="connsiteX2" fmla="*/ 2804791 w 2804791"/>
                    <a:gd name="connsiteY2" fmla="*/ 0 h 301221"/>
                    <a:gd name="connsiteX3" fmla="*/ 2804791 w 2804791"/>
                    <a:gd name="connsiteY3" fmla="*/ 0 h 301221"/>
                    <a:gd name="connsiteX4" fmla="*/ 2804791 w 2804791"/>
                    <a:gd name="connsiteY4" fmla="*/ 301221 h 301221"/>
                    <a:gd name="connsiteX5" fmla="*/ 2804791 w 2804791"/>
                    <a:gd name="connsiteY5" fmla="*/ 301221 h 301221"/>
                    <a:gd name="connsiteX6" fmla="*/ 0 w 2804791"/>
                    <a:gd name="connsiteY6" fmla="*/ 301221 h 301221"/>
                    <a:gd name="connsiteX7" fmla="*/ 0 w 2804791"/>
                    <a:gd name="connsiteY7" fmla="*/ 301221 h 301221"/>
                    <a:gd name="connsiteX8" fmla="*/ 0 w 2804791"/>
                    <a:gd name="connsiteY8" fmla="*/ 0 h 301221"/>
                    <a:gd name="connsiteX0" fmla="*/ 0 w 2804791"/>
                    <a:gd name="connsiteY0" fmla="*/ 0 h 301221"/>
                    <a:gd name="connsiteX1" fmla="*/ 0 w 2804791"/>
                    <a:gd name="connsiteY1" fmla="*/ 0 h 301221"/>
                    <a:gd name="connsiteX2" fmla="*/ 2804791 w 2804791"/>
                    <a:gd name="connsiteY2" fmla="*/ 0 h 301221"/>
                    <a:gd name="connsiteX3" fmla="*/ 2566394 w 2804791"/>
                    <a:gd name="connsiteY3" fmla="*/ 3266 h 301221"/>
                    <a:gd name="connsiteX4" fmla="*/ 2804791 w 2804791"/>
                    <a:gd name="connsiteY4" fmla="*/ 301221 h 301221"/>
                    <a:gd name="connsiteX5" fmla="*/ 2804791 w 2804791"/>
                    <a:gd name="connsiteY5" fmla="*/ 301221 h 301221"/>
                    <a:gd name="connsiteX6" fmla="*/ 0 w 2804791"/>
                    <a:gd name="connsiteY6" fmla="*/ 301221 h 301221"/>
                    <a:gd name="connsiteX7" fmla="*/ 0 w 2804791"/>
                    <a:gd name="connsiteY7" fmla="*/ 301221 h 301221"/>
                    <a:gd name="connsiteX8" fmla="*/ 0 w 2804791"/>
                    <a:gd name="connsiteY8" fmla="*/ 0 h 301221"/>
                    <a:gd name="connsiteX0" fmla="*/ 0 w 2804791"/>
                    <a:gd name="connsiteY0" fmla="*/ 0 h 301221"/>
                    <a:gd name="connsiteX1" fmla="*/ 0 w 2804791"/>
                    <a:gd name="connsiteY1" fmla="*/ 0 h 301221"/>
                    <a:gd name="connsiteX2" fmla="*/ 2566394 w 2804791"/>
                    <a:gd name="connsiteY2" fmla="*/ 3266 h 301221"/>
                    <a:gd name="connsiteX3" fmla="*/ 2804791 w 2804791"/>
                    <a:gd name="connsiteY3" fmla="*/ 301221 h 301221"/>
                    <a:gd name="connsiteX4" fmla="*/ 2804791 w 2804791"/>
                    <a:gd name="connsiteY4" fmla="*/ 301221 h 301221"/>
                    <a:gd name="connsiteX5" fmla="*/ 0 w 2804791"/>
                    <a:gd name="connsiteY5" fmla="*/ 301221 h 301221"/>
                    <a:gd name="connsiteX6" fmla="*/ 0 w 2804791"/>
                    <a:gd name="connsiteY6" fmla="*/ 301221 h 301221"/>
                    <a:gd name="connsiteX7" fmla="*/ 0 w 2804791"/>
                    <a:gd name="connsiteY7" fmla="*/ 0 h 301221"/>
                    <a:gd name="connsiteX0" fmla="*/ 0 w 2804791"/>
                    <a:gd name="connsiteY0" fmla="*/ 0 h 301221"/>
                    <a:gd name="connsiteX1" fmla="*/ 0 w 2804791"/>
                    <a:gd name="connsiteY1" fmla="*/ 0 h 301221"/>
                    <a:gd name="connsiteX2" fmla="*/ 2566395 w 2804791"/>
                    <a:gd name="connsiteY2" fmla="*/ 3266 h 301221"/>
                    <a:gd name="connsiteX3" fmla="*/ 2804791 w 2804791"/>
                    <a:gd name="connsiteY3" fmla="*/ 301221 h 301221"/>
                    <a:gd name="connsiteX4" fmla="*/ 2804791 w 2804791"/>
                    <a:gd name="connsiteY4" fmla="*/ 301221 h 301221"/>
                    <a:gd name="connsiteX5" fmla="*/ 0 w 2804791"/>
                    <a:gd name="connsiteY5" fmla="*/ 301221 h 301221"/>
                    <a:gd name="connsiteX6" fmla="*/ 0 w 2804791"/>
                    <a:gd name="connsiteY6" fmla="*/ 301221 h 301221"/>
                    <a:gd name="connsiteX7" fmla="*/ 0 w 2804791"/>
                    <a:gd name="connsiteY7" fmla="*/ 0 h 301221"/>
                    <a:gd name="connsiteX0" fmla="*/ 0 w 2804791"/>
                    <a:gd name="connsiteY0" fmla="*/ 602 h 301823"/>
                    <a:gd name="connsiteX1" fmla="*/ 0 w 2804791"/>
                    <a:gd name="connsiteY1" fmla="*/ 602 h 301823"/>
                    <a:gd name="connsiteX2" fmla="*/ 2566395 w 2804791"/>
                    <a:gd name="connsiteY2" fmla="*/ 0 h 301823"/>
                    <a:gd name="connsiteX3" fmla="*/ 2804791 w 2804791"/>
                    <a:gd name="connsiteY3" fmla="*/ 301823 h 301823"/>
                    <a:gd name="connsiteX4" fmla="*/ 2804791 w 2804791"/>
                    <a:gd name="connsiteY4" fmla="*/ 301823 h 301823"/>
                    <a:gd name="connsiteX5" fmla="*/ 0 w 2804791"/>
                    <a:gd name="connsiteY5" fmla="*/ 301823 h 301823"/>
                    <a:gd name="connsiteX6" fmla="*/ 0 w 2804791"/>
                    <a:gd name="connsiteY6" fmla="*/ 301823 h 301823"/>
                    <a:gd name="connsiteX7" fmla="*/ 0 w 2804791"/>
                    <a:gd name="connsiteY7" fmla="*/ 602 h 301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04791" h="301823">
                      <a:moveTo>
                        <a:pt x="0" y="602"/>
                      </a:moveTo>
                      <a:lnTo>
                        <a:pt x="0" y="602"/>
                      </a:lnTo>
                      <a:lnTo>
                        <a:pt x="2566395" y="0"/>
                      </a:lnTo>
                      <a:lnTo>
                        <a:pt x="2804791" y="301823"/>
                      </a:lnTo>
                      <a:lnTo>
                        <a:pt x="2804791" y="301823"/>
                      </a:lnTo>
                      <a:lnTo>
                        <a:pt x="0" y="301823"/>
                      </a:lnTo>
                      <a:lnTo>
                        <a:pt x="0" y="301823"/>
                      </a:lnTo>
                      <a:lnTo>
                        <a:pt x="0" y="602"/>
                      </a:ln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 w="317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ko-KR" altLang="en-US" dirty="0">
                    <a:solidFill>
                      <a:prstClr val="black"/>
                    </a:solidFill>
                    <a:latin typeface="굴림" pitchFamily="50" charset="-127"/>
                    <a:ea typeface="굴림" pitchFamily="50" charset="-127"/>
                  </a:endParaRPr>
                </a:p>
              </p:txBody>
            </p:sp>
          </p:grpSp>
          <p:grpSp>
            <p:nvGrpSpPr>
              <p:cNvPr id="7" name="그룹 116"/>
              <p:cNvGrpSpPr/>
              <p:nvPr/>
            </p:nvGrpSpPr>
            <p:grpSpPr>
              <a:xfrm flipH="1">
                <a:off x="3208260" y="3159255"/>
                <a:ext cx="5455594" cy="3679808"/>
                <a:chOff x="467395" y="3159255"/>
                <a:chExt cx="5455594" cy="3679808"/>
              </a:xfrm>
            </p:grpSpPr>
            <p:sp>
              <p:nvSpPr>
                <p:cNvPr id="120" name="모서리가 둥근 직사각형 8"/>
                <p:cNvSpPr/>
                <p:nvPr/>
              </p:nvSpPr>
              <p:spPr>
                <a:xfrm>
                  <a:off x="467729" y="3670975"/>
                  <a:ext cx="5455260" cy="3168088"/>
                </a:xfrm>
                <a:custGeom>
                  <a:avLst/>
                  <a:gdLst>
                    <a:gd name="connsiteX0" fmla="*/ 0 w 4752345"/>
                    <a:gd name="connsiteY0" fmla="*/ 0 h 2819616"/>
                    <a:gd name="connsiteX1" fmla="*/ 0 w 4752345"/>
                    <a:gd name="connsiteY1" fmla="*/ 0 h 2819616"/>
                    <a:gd name="connsiteX2" fmla="*/ 4752345 w 4752345"/>
                    <a:gd name="connsiteY2" fmla="*/ 0 h 2819616"/>
                    <a:gd name="connsiteX3" fmla="*/ 4752345 w 4752345"/>
                    <a:gd name="connsiteY3" fmla="*/ 0 h 2819616"/>
                    <a:gd name="connsiteX4" fmla="*/ 4752345 w 4752345"/>
                    <a:gd name="connsiteY4" fmla="*/ 2819616 h 2819616"/>
                    <a:gd name="connsiteX5" fmla="*/ 4752345 w 4752345"/>
                    <a:gd name="connsiteY5" fmla="*/ 2819616 h 2819616"/>
                    <a:gd name="connsiteX6" fmla="*/ 0 w 4752345"/>
                    <a:gd name="connsiteY6" fmla="*/ 2819616 h 2819616"/>
                    <a:gd name="connsiteX7" fmla="*/ 0 w 4752345"/>
                    <a:gd name="connsiteY7" fmla="*/ 2819616 h 2819616"/>
                    <a:gd name="connsiteX8" fmla="*/ 0 w 4752345"/>
                    <a:gd name="connsiteY8" fmla="*/ 0 h 2819616"/>
                    <a:gd name="connsiteX0" fmla="*/ 0 w 4752345"/>
                    <a:gd name="connsiteY0" fmla="*/ 0 h 2819616"/>
                    <a:gd name="connsiteX1" fmla="*/ 0 w 4752345"/>
                    <a:gd name="connsiteY1" fmla="*/ 0 h 2819616"/>
                    <a:gd name="connsiteX2" fmla="*/ 4752345 w 4752345"/>
                    <a:gd name="connsiteY2" fmla="*/ 0 h 2819616"/>
                    <a:gd name="connsiteX3" fmla="*/ 3619284 w 4752345"/>
                    <a:gd name="connsiteY3" fmla="*/ 9939 h 2819616"/>
                    <a:gd name="connsiteX4" fmla="*/ 4752345 w 4752345"/>
                    <a:gd name="connsiteY4" fmla="*/ 2819616 h 2819616"/>
                    <a:gd name="connsiteX5" fmla="*/ 4752345 w 4752345"/>
                    <a:gd name="connsiteY5" fmla="*/ 2819616 h 2819616"/>
                    <a:gd name="connsiteX6" fmla="*/ 0 w 4752345"/>
                    <a:gd name="connsiteY6" fmla="*/ 2819616 h 2819616"/>
                    <a:gd name="connsiteX7" fmla="*/ 0 w 4752345"/>
                    <a:gd name="connsiteY7" fmla="*/ 2819616 h 2819616"/>
                    <a:gd name="connsiteX8" fmla="*/ 0 w 4752345"/>
                    <a:gd name="connsiteY8" fmla="*/ 0 h 2819616"/>
                    <a:gd name="connsiteX0" fmla="*/ 0 w 4752345"/>
                    <a:gd name="connsiteY0" fmla="*/ 0 h 2819616"/>
                    <a:gd name="connsiteX1" fmla="*/ 0 w 4752345"/>
                    <a:gd name="connsiteY1" fmla="*/ 0 h 2819616"/>
                    <a:gd name="connsiteX2" fmla="*/ 3619284 w 4752345"/>
                    <a:gd name="connsiteY2" fmla="*/ 9939 h 2819616"/>
                    <a:gd name="connsiteX3" fmla="*/ 4752345 w 4752345"/>
                    <a:gd name="connsiteY3" fmla="*/ 2819616 h 2819616"/>
                    <a:gd name="connsiteX4" fmla="*/ 4752345 w 4752345"/>
                    <a:gd name="connsiteY4" fmla="*/ 2819616 h 2819616"/>
                    <a:gd name="connsiteX5" fmla="*/ 0 w 4752345"/>
                    <a:gd name="connsiteY5" fmla="*/ 2819616 h 2819616"/>
                    <a:gd name="connsiteX6" fmla="*/ 0 w 4752345"/>
                    <a:gd name="connsiteY6" fmla="*/ 2819616 h 2819616"/>
                    <a:gd name="connsiteX7" fmla="*/ 0 w 4752345"/>
                    <a:gd name="connsiteY7" fmla="*/ 0 h 2819616"/>
                    <a:gd name="connsiteX0" fmla="*/ 0 w 4752345"/>
                    <a:gd name="connsiteY0" fmla="*/ 9600 h 2829216"/>
                    <a:gd name="connsiteX1" fmla="*/ 0 w 4752345"/>
                    <a:gd name="connsiteY1" fmla="*/ 9600 h 2829216"/>
                    <a:gd name="connsiteX2" fmla="*/ 3615376 w 4752345"/>
                    <a:gd name="connsiteY2" fmla="*/ 0 h 2829216"/>
                    <a:gd name="connsiteX3" fmla="*/ 4752345 w 4752345"/>
                    <a:gd name="connsiteY3" fmla="*/ 2829216 h 2829216"/>
                    <a:gd name="connsiteX4" fmla="*/ 4752345 w 4752345"/>
                    <a:gd name="connsiteY4" fmla="*/ 2829216 h 2829216"/>
                    <a:gd name="connsiteX5" fmla="*/ 0 w 4752345"/>
                    <a:gd name="connsiteY5" fmla="*/ 2829216 h 2829216"/>
                    <a:gd name="connsiteX6" fmla="*/ 0 w 4752345"/>
                    <a:gd name="connsiteY6" fmla="*/ 2829216 h 2829216"/>
                    <a:gd name="connsiteX7" fmla="*/ 0 w 4752345"/>
                    <a:gd name="connsiteY7" fmla="*/ 9600 h 2829216"/>
                    <a:gd name="connsiteX0" fmla="*/ 0 w 4752345"/>
                    <a:gd name="connsiteY0" fmla="*/ 9600 h 2829216"/>
                    <a:gd name="connsiteX1" fmla="*/ 0 w 4752345"/>
                    <a:gd name="connsiteY1" fmla="*/ 9600 h 2829216"/>
                    <a:gd name="connsiteX2" fmla="*/ 3615376 w 4752345"/>
                    <a:gd name="connsiteY2" fmla="*/ 0 h 2829216"/>
                    <a:gd name="connsiteX3" fmla="*/ 4752345 w 4752345"/>
                    <a:gd name="connsiteY3" fmla="*/ 2829216 h 2829216"/>
                    <a:gd name="connsiteX4" fmla="*/ 4752345 w 4752345"/>
                    <a:gd name="connsiteY4" fmla="*/ 2829216 h 2829216"/>
                    <a:gd name="connsiteX5" fmla="*/ 0 w 4752345"/>
                    <a:gd name="connsiteY5" fmla="*/ 2829216 h 2829216"/>
                    <a:gd name="connsiteX6" fmla="*/ 0 w 4752345"/>
                    <a:gd name="connsiteY6" fmla="*/ 2829216 h 2829216"/>
                    <a:gd name="connsiteX7" fmla="*/ 0 w 4752345"/>
                    <a:gd name="connsiteY7" fmla="*/ 9600 h 2829216"/>
                    <a:gd name="connsiteX0" fmla="*/ 0 w 4752345"/>
                    <a:gd name="connsiteY0" fmla="*/ 9600 h 2829216"/>
                    <a:gd name="connsiteX1" fmla="*/ 0 w 4752345"/>
                    <a:gd name="connsiteY1" fmla="*/ 9600 h 2829216"/>
                    <a:gd name="connsiteX2" fmla="*/ 3615376 w 4752345"/>
                    <a:gd name="connsiteY2" fmla="*/ 0 h 2829216"/>
                    <a:gd name="connsiteX3" fmla="*/ 4752345 w 4752345"/>
                    <a:gd name="connsiteY3" fmla="*/ 2829216 h 2829216"/>
                    <a:gd name="connsiteX4" fmla="*/ 0 w 4752345"/>
                    <a:gd name="connsiteY4" fmla="*/ 2829216 h 2829216"/>
                    <a:gd name="connsiteX5" fmla="*/ 0 w 4752345"/>
                    <a:gd name="connsiteY5" fmla="*/ 2829216 h 2829216"/>
                    <a:gd name="connsiteX6" fmla="*/ 0 w 4752345"/>
                    <a:gd name="connsiteY6" fmla="*/ 9600 h 2829216"/>
                    <a:gd name="connsiteX0" fmla="*/ 0 w 5330684"/>
                    <a:gd name="connsiteY0" fmla="*/ 9600 h 2829216"/>
                    <a:gd name="connsiteX1" fmla="*/ 0 w 5330684"/>
                    <a:gd name="connsiteY1" fmla="*/ 9600 h 2829216"/>
                    <a:gd name="connsiteX2" fmla="*/ 3615376 w 5330684"/>
                    <a:gd name="connsiteY2" fmla="*/ 0 h 2829216"/>
                    <a:gd name="connsiteX3" fmla="*/ 5330684 w 5330684"/>
                    <a:gd name="connsiteY3" fmla="*/ 2829216 h 2829216"/>
                    <a:gd name="connsiteX4" fmla="*/ 0 w 5330684"/>
                    <a:gd name="connsiteY4" fmla="*/ 2829216 h 2829216"/>
                    <a:gd name="connsiteX5" fmla="*/ 0 w 5330684"/>
                    <a:gd name="connsiteY5" fmla="*/ 2829216 h 2829216"/>
                    <a:gd name="connsiteX6" fmla="*/ 0 w 5330684"/>
                    <a:gd name="connsiteY6" fmla="*/ 9600 h 2829216"/>
                    <a:gd name="connsiteX0" fmla="*/ 0 w 5428682"/>
                    <a:gd name="connsiteY0" fmla="*/ 9600 h 2829216"/>
                    <a:gd name="connsiteX1" fmla="*/ 0 w 5428682"/>
                    <a:gd name="connsiteY1" fmla="*/ 9600 h 2829216"/>
                    <a:gd name="connsiteX2" fmla="*/ 3615376 w 5428682"/>
                    <a:gd name="connsiteY2" fmla="*/ 0 h 2829216"/>
                    <a:gd name="connsiteX3" fmla="*/ 5428682 w 5428682"/>
                    <a:gd name="connsiteY3" fmla="*/ 2829216 h 2829216"/>
                    <a:gd name="connsiteX4" fmla="*/ 0 w 5428682"/>
                    <a:gd name="connsiteY4" fmla="*/ 2829216 h 2829216"/>
                    <a:gd name="connsiteX5" fmla="*/ 0 w 5428682"/>
                    <a:gd name="connsiteY5" fmla="*/ 2829216 h 2829216"/>
                    <a:gd name="connsiteX6" fmla="*/ 0 w 5428682"/>
                    <a:gd name="connsiteY6" fmla="*/ 9600 h 2829216"/>
                    <a:gd name="connsiteX0" fmla="*/ 0 w 5470681"/>
                    <a:gd name="connsiteY0" fmla="*/ 9600 h 2835288"/>
                    <a:gd name="connsiteX1" fmla="*/ 0 w 5470681"/>
                    <a:gd name="connsiteY1" fmla="*/ 9600 h 2835288"/>
                    <a:gd name="connsiteX2" fmla="*/ 3615376 w 5470681"/>
                    <a:gd name="connsiteY2" fmla="*/ 0 h 2835288"/>
                    <a:gd name="connsiteX3" fmla="*/ 5470681 w 5470681"/>
                    <a:gd name="connsiteY3" fmla="*/ 2835288 h 2835288"/>
                    <a:gd name="connsiteX4" fmla="*/ 0 w 5470681"/>
                    <a:gd name="connsiteY4" fmla="*/ 2829216 h 2835288"/>
                    <a:gd name="connsiteX5" fmla="*/ 0 w 5470681"/>
                    <a:gd name="connsiteY5" fmla="*/ 2829216 h 2835288"/>
                    <a:gd name="connsiteX6" fmla="*/ 0 w 5470681"/>
                    <a:gd name="connsiteY6" fmla="*/ 9600 h 2835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470681" h="2835288">
                      <a:moveTo>
                        <a:pt x="0" y="9600"/>
                      </a:moveTo>
                      <a:lnTo>
                        <a:pt x="0" y="9600"/>
                      </a:lnTo>
                      <a:lnTo>
                        <a:pt x="3615376" y="0"/>
                      </a:lnTo>
                      <a:lnTo>
                        <a:pt x="5470681" y="2835288"/>
                      </a:lnTo>
                      <a:lnTo>
                        <a:pt x="0" y="2829216"/>
                      </a:lnTo>
                      <a:lnTo>
                        <a:pt x="0" y="2829216"/>
                      </a:lnTo>
                      <a:lnTo>
                        <a:pt x="0" y="960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63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300" dirty="0">
                    <a:solidFill>
                      <a:prstClr val="white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24" name="AutoShape 55"/>
                <p:cNvSpPr>
                  <a:spLocks noChangeArrowheads="1"/>
                </p:cNvSpPr>
                <p:nvPr/>
              </p:nvSpPr>
              <p:spPr bwMode="auto">
                <a:xfrm>
                  <a:off x="467395" y="3159255"/>
                  <a:ext cx="3617587" cy="518950"/>
                </a:xfrm>
                <a:custGeom>
                  <a:avLst/>
                  <a:gdLst>
                    <a:gd name="connsiteX0" fmla="*/ 0 w 2804791"/>
                    <a:gd name="connsiteY0" fmla="*/ 0 h 301221"/>
                    <a:gd name="connsiteX1" fmla="*/ 0 w 2804791"/>
                    <a:gd name="connsiteY1" fmla="*/ 0 h 301221"/>
                    <a:gd name="connsiteX2" fmla="*/ 2804791 w 2804791"/>
                    <a:gd name="connsiteY2" fmla="*/ 0 h 301221"/>
                    <a:gd name="connsiteX3" fmla="*/ 2804791 w 2804791"/>
                    <a:gd name="connsiteY3" fmla="*/ 0 h 301221"/>
                    <a:gd name="connsiteX4" fmla="*/ 2804791 w 2804791"/>
                    <a:gd name="connsiteY4" fmla="*/ 301221 h 301221"/>
                    <a:gd name="connsiteX5" fmla="*/ 2804791 w 2804791"/>
                    <a:gd name="connsiteY5" fmla="*/ 301221 h 301221"/>
                    <a:gd name="connsiteX6" fmla="*/ 0 w 2804791"/>
                    <a:gd name="connsiteY6" fmla="*/ 301221 h 301221"/>
                    <a:gd name="connsiteX7" fmla="*/ 0 w 2804791"/>
                    <a:gd name="connsiteY7" fmla="*/ 301221 h 301221"/>
                    <a:gd name="connsiteX8" fmla="*/ 0 w 2804791"/>
                    <a:gd name="connsiteY8" fmla="*/ 0 h 301221"/>
                    <a:gd name="connsiteX0" fmla="*/ 0 w 2804791"/>
                    <a:gd name="connsiteY0" fmla="*/ 0 h 301221"/>
                    <a:gd name="connsiteX1" fmla="*/ 0 w 2804791"/>
                    <a:gd name="connsiteY1" fmla="*/ 0 h 301221"/>
                    <a:gd name="connsiteX2" fmla="*/ 2804791 w 2804791"/>
                    <a:gd name="connsiteY2" fmla="*/ 0 h 301221"/>
                    <a:gd name="connsiteX3" fmla="*/ 2566394 w 2804791"/>
                    <a:gd name="connsiteY3" fmla="*/ 3266 h 301221"/>
                    <a:gd name="connsiteX4" fmla="*/ 2804791 w 2804791"/>
                    <a:gd name="connsiteY4" fmla="*/ 301221 h 301221"/>
                    <a:gd name="connsiteX5" fmla="*/ 2804791 w 2804791"/>
                    <a:gd name="connsiteY5" fmla="*/ 301221 h 301221"/>
                    <a:gd name="connsiteX6" fmla="*/ 0 w 2804791"/>
                    <a:gd name="connsiteY6" fmla="*/ 301221 h 301221"/>
                    <a:gd name="connsiteX7" fmla="*/ 0 w 2804791"/>
                    <a:gd name="connsiteY7" fmla="*/ 301221 h 301221"/>
                    <a:gd name="connsiteX8" fmla="*/ 0 w 2804791"/>
                    <a:gd name="connsiteY8" fmla="*/ 0 h 301221"/>
                    <a:gd name="connsiteX0" fmla="*/ 0 w 2804791"/>
                    <a:gd name="connsiteY0" fmla="*/ 0 h 301221"/>
                    <a:gd name="connsiteX1" fmla="*/ 0 w 2804791"/>
                    <a:gd name="connsiteY1" fmla="*/ 0 h 301221"/>
                    <a:gd name="connsiteX2" fmla="*/ 2566394 w 2804791"/>
                    <a:gd name="connsiteY2" fmla="*/ 3266 h 301221"/>
                    <a:gd name="connsiteX3" fmla="*/ 2804791 w 2804791"/>
                    <a:gd name="connsiteY3" fmla="*/ 301221 h 301221"/>
                    <a:gd name="connsiteX4" fmla="*/ 2804791 w 2804791"/>
                    <a:gd name="connsiteY4" fmla="*/ 301221 h 301221"/>
                    <a:gd name="connsiteX5" fmla="*/ 0 w 2804791"/>
                    <a:gd name="connsiteY5" fmla="*/ 301221 h 301221"/>
                    <a:gd name="connsiteX6" fmla="*/ 0 w 2804791"/>
                    <a:gd name="connsiteY6" fmla="*/ 301221 h 301221"/>
                    <a:gd name="connsiteX7" fmla="*/ 0 w 2804791"/>
                    <a:gd name="connsiteY7" fmla="*/ 0 h 301221"/>
                    <a:gd name="connsiteX0" fmla="*/ 0 w 2804791"/>
                    <a:gd name="connsiteY0" fmla="*/ 0 h 301221"/>
                    <a:gd name="connsiteX1" fmla="*/ 0 w 2804791"/>
                    <a:gd name="connsiteY1" fmla="*/ 0 h 301221"/>
                    <a:gd name="connsiteX2" fmla="*/ 2566395 w 2804791"/>
                    <a:gd name="connsiteY2" fmla="*/ 3266 h 301221"/>
                    <a:gd name="connsiteX3" fmla="*/ 2804791 w 2804791"/>
                    <a:gd name="connsiteY3" fmla="*/ 301221 h 301221"/>
                    <a:gd name="connsiteX4" fmla="*/ 2804791 w 2804791"/>
                    <a:gd name="connsiteY4" fmla="*/ 301221 h 301221"/>
                    <a:gd name="connsiteX5" fmla="*/ 0 w 2804791"/>
                    <a:gd name="connsiteY5" fmla="*/ 301221 h 301221"/>
                    <a:gd name="connsiteX6" fmla="*/ 0 w 2804791"/>
                    <a:gd name="connsiteY6" fmla="*/ 301221 h 301221"/>
                    <a:gd name="connsiteX7" fmla="*/ 0 w 2804791"/>
                    <a:gd name="connsiteY7" fmla="*/ 0 h 301221"/>
                    <a:gd name="connsiteX0" fmla="*/ 0 w 2804791"/>
                    <a:gd name="connsiteY0" fmla="*/ 602 h 301823"/>
                    <a:gd name="connsiteX1" fmla="*/ 0 w 2804791"/>
                    <a:gd name="connsiteY1" fmla="*/ 602 h 301823"/>
                    <a:gd name="connsiteX2" fmla="*/ 2566395 w 2804791"/>
                    <a:gd name="connsiteY2" fmla="*/ 0 h 301823"/>
                    <a:gd name="connsiteX3" fmla="*/ 2804791 w 2804791"/>
                    <a:gd name="connsiteY3" fmla="*/ 301823 h 301823"/>
                    <a:gd name="connsiteX4" fmla="*/ 2804791 w 2804791"/>
                    <a:gd name="connsiteY4" fmla="*/ 301823 h 301823"/>
                    <a:gd name="connsiteX5" fmla="*/ 0 w 2804791"/>
                    <a:gd name="connsiteY5" fmla="*/ 301823 h 301823"/>
                    <a:gd name="connsiteX6" fmla="*/ 0 w 2804791"/>
                    <a:gd name="connsiteY6" fmla="*/ 301823 h 301823"/>
                    <a:gd name="connsiteX7" fmla="*/ 0 w 2804791"/>
                    <a:gd name="connsiteY7" fmla="*/ 602 h 301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04791" h="301823">
                      <a:moveTo>
                        <a:pt x="0" y="602"/>
                      </a:moveTo>
                      <a:lnTo>
                        <a:pt x="0" y="602"/>
                      </a:lnTo>
                      <a:lnTo>
                        <a:pt x="2566395" y="0"/>
                      </a:lnTo>
                      <a:lnTo>
                        <a:pt x="2804791" y="301823"/>
                      </a:lnTo>
                      <a:lnTo>
                        <a:pt x="2804791" y="301823"/>
                      </a:lnTo>
                      <a:lnTo>
                        <a:pt x="0" y="301823"/>
                      </a:lnTo>
                      <a:lnTo>
                        <a:pt x="0" y="301823"/>
                      </a:lnTo>
                      <a:lnTo>
                        <a:pt x="0" y="602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317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ko-KR" altLang="en-US" dirty="0">
                    <a:solidFill>
                      <a:prstClr val="black"/>
                    </a:solidFill>
                    <a:latin typeface="굴림" pitchFamily="50" charset="-127"/>
                    <a:ea typeface="굴림" pitchFamily="50" charset="-127"/>
                  </a:endParaRPr>
                </a:p>
              </p:txBody>
            </p:sp>
          </p:grpSp>
          <p:sp>
            <p:nvSpPr>
              <p:cNvPr id="12" name="자유형 11"/>
              <p:cNvSpPr/>
              <p:nvPr/>
            </p:nvSpPr>
            <p:spPr>
              <a:xfrm>
                <a:off x="3141888" y="4487862"/>
                <a:ext cx="2909031" cy="2334649"/>
              </a:xfrm>
              <a:custGeom>
                <a:avLst/>
                <a:gdLst>
                  <a:gd name="connsiteX0" fmla="*/ 1230702 w 2507411"/>
                  <a:gd name="connsiteY0" fmla="*/ 0 h 2053087"/>
                  <a:gd name="connsiteX1" fmla="*/ 2507411 w 2507411"/>
                  <a:gd name="connsiteY1" fmla="*/ 2053087 h 2053087"/>
                  <a:gd name="connsiteX2" fmla="*/ 0 w 2507411"/>
                  <a:gd name="connsiteY2" fmla="*/ 2053087 h 2053087"/>
                  <a:gd name="connsiteX3" fmla="*/ 1230702 w 2507411"/>
                  <a:gd name="connsiteY3" fmla="*/ 0 h 2053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07411" h="2053087">
                    <a:moveTo>
                      <a:pt x="1230702" y="0"/>
                    </a:moveTo>
                    <a:lnTo>
                      <a:pt x="2507411" y="2053087"/>
                    </a:lnTo>
                    <a:lnTo>
                      <a:pt x="0" y="2053087"/>
                    </a:lnTo>
                    <a:lnTo>
                      <a:pt x="1230702" y="0"/>
                    </a:lnTo>
                    <a:close/>
                  </a:path>
                </a:pathLst>
              </a:custGeom>
              <a:solidFill>
                <a:srgbClr val="CFCFCF"/>
              </a:solidFill>
              <a:ln w="15875" cap="rnd">
                <a:noFill/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3" name="자유형 22"/>
            <p:cNvSpPr/>
            <p:nvPr/>
          </p:nvSpPr>
          <p:spPr>
            <a:xfrm>
              <a:off x="4075611" y="3483693"/>
              <a:ext cx="486592" cy="782080"/>
            </a:xfrm>
            <a:custGeom>
              <a:avLst/>
              <a:gdLst>
                <a:gd name="connsiteX0" fmla="*/ 0 w 506186"/>
                <a:gd name="connsiteY0" fmla="*/ 0 h 937260"/>
                <a:gd name="connsiteX1" fmla="*/ 486592 w 506186"/>
                <a:gd name="connsiteY1" fmla="*/ 924197 h 937260"/>
                <a:gd name="connsiteX2" fmla="*/ 506186 w 506186"/>
                <a:gd name="connsiteY2" fmla="*/ 937260 h 937260"/>
                <a:gd name="connsiteX0" fmla="*/ 0 w 486592"/>
                <a:gd name="connsiteY0" fmla="*/ 0 h 924197"/>
                <a:gd name="connsiteX1" fmla="*/ 486592 w 486592"/>
                <a:gd name="connsiteY1" fmla="*/ 924197 h 924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6592" h="924197">
                  <a:moveTo>
                    <a:pt x="0" y="0"/>
                  </a:moveTo>
                  <a:lnTo>
                    <a:pt x="486592" y="924197"/>
                  </a:lnTo>
                </a:path>
              </a:pathLst>
            </a:custGeom>
            <a:noFill/>
            <a:ln w="3175" cap="rnd">
              <a:solidFill>
                <a:schemeClr val="bg1">
                  <a:lumMod val="65000"/>
                </a:schemeClr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4" name="자유형 23"/>
            <p:cNvSpPr/>
            <p:nvPr/>
          </p:nvSpPr>
          <p:spPr>
            <a:xfrm>
              <a:off x="4568734" y="3489222"/>
              <a:ext cx="483326" cy="784845"/>
            </a:xfrm>
            <a:custGeom>
              <a:avLst/>
              <a:gdLst>
                <a:gd name="connsiteX0" fmla="*/ 0 w 483326"/>
                <a:gd name="connsiteY0" fmla="*/ 927463 h 927463"/>
                <a:gd name="connsiteX1" fmla="*/ 483326 w 483326"/>
                <a:gd name="connsiteY1" fmla="*/ 0 h 927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3326" h="927463">
                  <a:moveTo>
                    <a:pt x="0" y="927463"/>
                  </a:moveTo>
                  <a:lnTo>
                    <a:pt x="483326" y="0"/>
                  </a:lnTo>
                </a:path>
              </a:pathLst>
            </a:custGeom>
            <a:noFill/>
            <a:ln w="3175" cap="rnd">
              <a:solidFill>
                <a:schemeClr val="bg1">
                  <a:lumMod val="65000"/>
                </a:schemeClr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 bwMode="auto">
          <a:xfrm>
            <a:off x="478159" y="270832"/>
            <a:ext cx="6991016" cy="6155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00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2015</a:t>
            </a:r>
            <a:r>
              <a:rPr lang="ko-KR" altLang="en-US" sz="300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년</a:t>
            </a:r>
            <a:r>
              <a:rPr lang="en-US" altLang="ko-KR" sz="300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, </a:t>
            </a:r>
            <a:r>
              <a:rPr lang="ko-KR" altLang="en-US" sz="300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우리 경제 도약의 마지막 </a:t>
            </a:r>
            <a:r>
              <a:rPr lang="ko-KR" altLang="en-US" sz="3400" spc="-150" dirty="0" smtClean="0">
                <a:gradFill>
                  <a:gsLst>
                    <a:gs pos="100000">
                      <a:srgbClr val="C0504D">
                        <a:lumMod val="75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골든 타임</a:t>
            </a:r>
            <a:endParaRPr lang="ko-KR" altLang="en-US" sz="3400" spc="-150" dirty="0">
              <a:gradFill>
                <a:gsLst>
                  <a:gs pos="100000">
                    <a:srgbClr val="C0504D">
                      <a:lumMod val="75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40" pitchFamily="18" charset="-127"/>
              <a:ea typeface="-윤고딕340" pitchFamily="18" charset="-127"/>
            </a:endParaRPr>
          </a:p>
        </p:txBody>
      </p:sp>
      <p:grpSp>
        <p:nvGrpSpPr>
          <p:cNvPr id="2" name="그룹 124"/>
          <p:cNvGrpSpPr/>
          <p:nvPr/>
        </p:nvGrpSpPr>
        <p:grpSpPr>
          <a:xfrm flipV="1">
            <a:off x="2519462" y="2206811"/>
            <a:ext cx="3998069" cy="770347"/>
            <a:chOff x="3522933" y="2998606"/>
            <a:chExt cx="3416900" cy="770347"/>
          </a:xfrm>
        </p:grpSpPr>
        <p:pic>
          <p:nvPicPr>
            <p:cNvPr id="126" name="Picture 5" descr="E:\PNG\화살표\화살살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522933" y="2998606"/>
              <a:ext cx="3416900" cy="770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" name="Picture 5" descr="E:\PNG\화살표\화살살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522933" y="2998606"/>
              <a:ext cx="3416900" cy="770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" name="그룹 24"/>
          <p:cNvGrpSpPr/>
          <p:nvPr/>
        </p:nvGrpSpPr>
        <p:grpSpPr>
          <a:xfrm>
            <a:off x="323528" y="1086293"/>
            <a:ext cx="8741788" cy="1046563"/>
            <a:chOff x="323528" y="1067585"/>
            <a:chExt cx="8741788" cy="1046563"/>
          </a:xfrm>
        </p:grpSpPr>
        <p:grpSp>
          <p:nvGrpSpPr>
            <p:cNvPr id="22" name="그룹 21"/>
            <p:cNvGrpSpPr/>
            <p:nvPr/>
          </p:nvGrpSpPr>
          <p:grpSpPr>
            <a:xfrm>
              <a:off x="323528" y="1320800"/>
              <a:ext cx="8741788" cy="793348"/>
              <a:chOff x="323528" y="1127304"/>
              <a:chExt cx="8741788" cy="575853"/>
            </a:xfrm>
          </p:grpSpPr>
          <p:sp>
            <p:nvSpPr>
              <p:cNvPr id="69" name="직사각형 68"/>
              <p:cNvSpPr/>
              <p:nvPr/>
            </p:nvSpPr>
            <p:spPr bwMode="auto">
              <a:xfrm>
                <a:off x="330567" y="1127304"/>
                <a:ext cx="8734749" cy="575853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kern="0">
                  <a:solidFill>
                    <a:srgbClr val="FFFF00"/>
                  </a:solidFill>
                  <a:latin typeface="HY헤드라인M"/>
                  <a:ea typeface="HY헤드라인M"/>
                </a:endParaRPr>
              </a:p>
            </p:txBody>
          </p:sp>
          <p:grpSp>
            <p:nvGrpSpPr>
              <p:cNvPr id="9" name="그룹 69"/>
              <p:cNvGrpSpPr/>
              <p:nvPr/>
            </p:nvGrpSpPr>
            <p:grpSpPr>
              <a:xfrm>
                <a:off x="323528" y="1127304"/>
                <a:ext cx="8387174" cy="575853"/>
                <a:chOff x="130761" y="336688"/>
                <a:chExt cx="3814576" cy="558662"/>
              </a:xfrm>
            </p:grpSpPr>
            <p:cxnSp>
              <p:nvCxnSpPr>
                <p:cNvPr id="71" name="직선 연결선 70"/>
                <p:cNvCxnSpPr/>
                <p:nvPr/>
              </p:nvCxnSpPr>
              <p:spPr bwMode="auto">
                <a:xfrm flipH="1">
                  <a:off x="130761" y="336688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2" name="직선 연결선 71"/>
                <p:cNvCxnSpPr/>
                <p:nvPr/>
              </p:nvCxnSpPr>
              <p:spPr bwMode="auto">
                <a:xfrm flipH="1">
                  <a:off x="130761" y="895350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73" name="직사각형 72"/>
            <p:cNvSpPr/>
            <p:nvPr/>
          </p:nvSpPr>
          <p:spPr>
            <a:xfrm>
              <a:off x="1474020" y="1574014"/>
              <a:ext cx="59783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2800" kern="0" spc="-150" dirty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50" panose="02030504000101010101" pitchFamily="18" charset="-127"/>
                  <a:ea typeface="-윤고딕350" panose="02030504000101010101" pitchFamily="18" charset="-127"/>
                  <a:cs typeface="Arial" panose="020B0604020202020204" pitchFamily="34" charset="0"/>
                </a:rPr>
                <a:t>경제혁신 </a:t>
              </a:r>
              <a:r>
                <a:rPr lang="en-US" altLang="ko-KR" sz="2800" kern="0" spc="-150" dirty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50" panose="02030504000101010101" pitchFamily="18" charset="-127"/>
                  <a:ea typeface="-윤고딕350" panose="02030504000101010101" pitchFamily="18" charset="-127"/>
                  <a:cs typeface="Arial" panose="020B0604020202020204" pitchFamily="34" charset="0"/>
                </a:rPr>
                <a:t>3</a:t>
              </a:r>
              <a:r>
                <a:rPr lang="ko-KR" altLang="en-US" sz="2800" kern="0" spc="-150" dirty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50" panose="02030504000101010101" pitchFamily="18" charset="-127"/>
                  <a:ea typeface="-윤고딕350" panose="02030504000101010101" pitchFamily="18" charset="-127"/>
                  <a:cs typeface="Arial" panose="020B0604020202020204" pitchFamily="34" charset="0"/>
                </a:rPr>
                <a:t>개년 계획을 본격적으로 구현 </a:t>
              </a:r>
            </a:p>
          </p:txBody>
        </p:sp>
        <p:grpSp>
          <p:nvGrpSpPr>
            <p:cNvPr id="10" name="그룹 8"/>
            <p:cNvGrpSpPr/>
            <p:nvPr/>
          </p:nvGrpSpPr>
          <p:grpSpPr>
            <a:xfrm>
              <a:off x="2984652" y="1067585"/>
              <a:ext cx="2883492" cy="481029"/>
              <a:chOff x="8036097" y="1509906"/>
              <a:chExt cx="2317750" cy="357645"/>
            </a:xfrm>
          </p:grpSpPr>
          <p:sp>
            <p:nvSpPr>
              <p:cNvPr id="74" name="모서리가 둥근 직사각형 73"/>
              <p:cNvSpPr/>
              <p:nvPr/>
            </p:nvSpPr>
            <p:spPr>
              <a:xfrm>
                <a:off x="8065491" y="1509906"/>
                <a:ext cx="2269306" cy="357645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75000"/>
                </a:schemeClr>
              </a:solidFill>
              <a:ln w="9525" cap="rnd">
                <a:noFill/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500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8036097" y="1581477"/>
                <a:ext cx="2317750" cy="224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>
                  <a:bevelT w="1270" h="1270"/>
                </a:sp3d>
              </a:bodyPr>
              <a:lstStyle/>
              <a:p>
                <a:pPr algn="ctr" fontAlgn="base">
                  <a:lnSpc>
                    <a:spcPts val="1700"/>
                  </a:lnSpc>
                  <a:spcAft>
                    <a:spcPct val="0"/>
                  </a:spcAft>
                  <a:buClr>
                    <a:prstClr val="black">
                      <a:lumMod val="85000"/>
                      <a:lumOff val="15000"/>
                    </a:prstClr>
                  </a:buClr>
                </a:pPr>
                <a:r>
                  <a:rPr kumimoji="1" lang="en-US" altLang="ko-KR" sz="2000" b="1" spc="-90" dirty="0" smtClean="0">
                    <a:gradFill>
                      <a:gsLst>
                        <a:gs pos="100000">
                          <a:prstClr val="white"/>
                        </a:gs>
                        <a:gs pos="100000">
                          <a:srgbClr val="FFFFFF">
                            <a:lumMod val="85000"/>
                            <a:alpha val="0"/>
                          </a:srgbClr>
                        </a:gs>
                      </a:gsLst>
                      <a:lin ang="10800000" scaled="0"/>
                    </a:gradFill>
                    <a:latin typeface="-윤고딕330" panose="02030504000101010101" pitchFamily="18" charset="-127"/>
                    <a:ea typeface="-윤고딕330" panose="02030504000101010101" pitchFamily="18" charset="-127"/>
                  </a:rPr>
                  <a:t>2015</a:t>
                </a:r>
                <a:r>
                  <a:rPr kumimoji="1" lang="ko-KR" altLang="en-US" sz="2000" b="1" spc="-90" dirty="0" smtClean="0">
                    <a:gradFill>
                      <a:gsLst>
                        <a:gs pos="100000">
                          <a:prstClr val="white"/>
                        </a:gs>
                        <a:gs pos="100000">
                          <a:srgbClr val="FFFFFF">
                            <a:lumMod val="85000"/>
                            <a:alpha val="0"/>
                          </a:srgbClr>
                        </a:gs>
                      </a:gsLst>
                      <a:lin ang="10800000" scaled="0"/>
                    </a:gradFill>
                    <a:latin typeface="-윤고딕330" panose="02030504000101010101" pitchFamily="18" charset="-127"/>
                    <a:ea typeface="-윤고딕330" panose="02030504000101010101" pitchFamily="18" charset="-127"/>
                  </a:rPr>
                  <a:t>년 경제정책 방향</a:t>
                </a:r>
                <a:endParaRPr kumimoji="1" lang="ko-KR" altLang="en-US" sz="2000" b="1" spc="-90" dirty="0">
                  <a:gradFill>
                    <a:gsLst>
                      <a:gs pos="100000">
                        <a:prstClr val="white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endParaRPr>
              </a:p>
            </p:txBody>
          </p:sp>
        </p:grpSp>
      </p:grpSp>
      <p:sp>
        <p:nvSpPr>
          <p:cNvPr id="129" name="제목 114"/>
          <p:cNvSpPr txBox="1">
            <a:spLocks/>
          </p:cNvSpPr>
          <p:nvPr/>
        </p:nvSpPr>
        <p:spPr>
          <a:xfrm>
            <a:off x="352541" y="3114282"/>
            <a:ext cx="3613532" cy="286558"/>
          </a:xfrm>
          <a:prstGeom prst="rect">
            <a:avLst/>
          </a:prstGeom>
          <a:effectLst>
            <a:outerShdw blurRad="381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eaLnBrk="0" latinLnBrk="0" hangingPunct="0">
              <a:defRPr/>
            </a:pPr>
            <a:r>
              <a:rPr lang="ko-KR" altLang="en-US" sz="2300" kern="0" spc="-15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경제 혁신 </a:t>
            </a:r>
            <a:r>
              <a:rPr lang="en-US" altLang="ko-KR" sz="2300" kern="0" spc="-15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I : </a:t>
            </a:r>
            <a:r>
              <a:rPr lang="ko-KR" altLang="en-US" sz="2300" kern="0" spc="-15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경제체질 개선</a:t>
            </a:r>
          </a:p>
        </p:txBody>
      </p:sp>
      <p:sp>
        <p:nvSpPr>
          <p:cNvPr id="130" name="제목 114"/>
          <p:cNvSpPr txBox="1">
            <a:spLocks/>
          </p:cNvSpPr>
          <p:nvPr/>
        </p:nvSpPr>
        <p:spPr>
          <a:xfrm>
            <a:off x="5170297" y="3114282"/>
            <a:ext cx="3613532" cy="286558"/>
          </a:xfrm>
          <a:prstGeom prst="rect">
            <a:avLst/>
          </a:prstGeom>
          <a:effectLst>
            <a:outerShdw blurRad="254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eaLnBrk="0" latinLnBrk="0" hangingPunct="0">
              <a:defRPr/>
            </a:pPr>
            <a:r>
              <a:rPr lang="ko-KR" altLang="en-US" sz="2300" kern="0" spc="-15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경제 혁신 </a:t>
            </a:r>
            <a:r>
              <a:rPr lang="en-US" altLang="ko-KR" sz="2300" kern="0" spc="-15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II : </a:t>
            </a:r>
            <a:r>
              <a:rPr lang="ko-KR" altLang="en-US" sz="2300" kern="0" spc="-15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경제활력 제고</a:t>
            </a:r>
          </a:p>
        </p:txBody>
      </p:sp>
      <p:sp>
        <p:nvSpPr>
          <p:cNvPr id="18" name="자유형 17"/>
          <p:cNvSpPr/>
          <p:nvPr/>
        </p:nvSpPr>
        <p:spPr>
          <a:xfrm>
            <a:off x="463731" y="3481213"/>
            <a:ext cx="8194655" cy="3020029"/>
          </a:xfrm>
          <a:custGeom>
            <a:avLst/>
            <a:gdLst>
              <a:gd name="connsiteX0" fmla="*/ 8183105 w 8183105"/>
              <a:gd name="connsiteY0" fmla="*/ 10332 h 3208149"/>
              <a:gd name="connsiteX1" fmla="*/ 8183105 w 8183105"/>
              <a:gd name="connsiteY1" fmla="*/ 3208149 h 3208149"/>
              <a:gd name="connsiteX2" fmla="*/ 0 w 8183105"/>
              <a:gd name="connsiteY2" fmla="*/ 3208149 h 3208149"/>
              <a:gd name="connsiteX3" fmla="*/ 0 w 8183105"/>
              <a:gd name="connsiteY3" fmla="*/ 0 h 3208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83105" h="3208149">
                <a:moveTo>
                  <a:pt x="8183105" y="10332"/>
                </a:moveTo>
                <a:lnTo>
                  <a:pt x="8183105" y="3208149"/>
                </a:lnTo>
                <a:lnTo>
                  <a:pt x="0" y="3208149"/>
                </a:lnTo>
                <a:lnTo>
                  <a:pt x="0" y="0"/>
                </a:lnTo>
              </a:path>
            </a:pathLst>
          </a:custGeom>
          <a:noFill/>
          <a:ln w="3175" cap="rnd">
            <a:solidFill>
              <a:schemeClr val="bg1">
                <a:lumMod val="65000"/>
              </a:schemeClr>
            </a:solidFill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6" name="오른쪽 화살표 25"/>
          <p:cNvSpPr/>
          <p:nvPr/>
        </p:nvSpPr>
        <p:spPr>
          <a:xfrm flipH="1">
            <a:off x="3485156" y="5120840"/>
            <a:ext cx="2350513" cy="505526"/>
          </a:xfrm>
          <a:prstGeom prst="rightArrow">
            <a:avLst>
              <a:gd name="adj1" fmla="val 61423"/>
              <a:gd name="adj2" fmla="val 50000"/>
            </a:avLst>
          </a:prstGeom>
          <a:gradFill>
            <a:gsLst>
              <a:gs pos="43000">
                <a:schemeClr val="accent1">
                  <a:lumMod val="75000"/>
                </a:schemeClr>
              </a:gs>
              <a:gs pos="12000">
                <a:schemeClr val="bg1">
                  <a:lumMod val="65000"/>
                  <a:alpha val="0"/>
                </a:schemeClr>
              </a:gs>
            </a:gsLst>
            <a:lin ang="0" scaled="0"/>
          </a:gradFill>
          <a:ln w="317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5" name="오른쪽 화살표 154"/>
          <p:cNvSpPr/>
          <p:nvPr/>
        </p:nvSpPr>
        <p:spPr>
          <a:xfrm>
            <a:off x="3262408" y="4671986"/>
            <a:ext cx="2350513" cy="505526"/>
          </a:xfrm>
          <a:prstGeom prst="rightArrow">
            <a:avLst>
              <a:gd name="adj1" fmla="val 61423"/>
              <a:gd name="adj2" fmla="val 50000"/>
            </a:avLst>
          </a:prstGeom>
          <a:gradFill>
            <a:gsLst>
              <a:gs pos="43000">
                <a:schemeClr val="bg2">
                  <a:lumMod val="50000"/>
                </a:schemeClr>
              </a:gs>
              <a:gs pos="12000">
                <a:schemeClr val="bg1">
                  <a:lumMod val="65000"/>
                  <a:alpha val="0"/>
                </a:schemeClr>
              </a:gs>
            </a:gsLst>
            <a:lin ang="0" scaled="0"/>
          </a:gradFill>
          <a:ln w="317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4" name="제목 114"/>
          <p:cNvSpPr txBox="1">
            <a:spLocks/>
          </p:cNvSpPr>
          <p:nvPr/>
        </p:nvSpPr>
        <p:spPr>
          <a:xfrm>
            <a:off x="3611385" y="4842428"/>
            <a:ext cx="1836921" cy="154166"/>
          </a:xfrm>
          <a:prstGeom prst="rect">
            <a:avLst/>
          </a:prstGeom>
          <a:effectLst>
            <a:outerShdw blurRad="381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eaLnBrk="0" latinLnBrk="0" hangingPunct="0">
              <a:defRPr/>
            </a:pPr>
            <a:r>
              <a:rPr lang="ko-KR" altLang="en-US" sz="1600" kern="0" spc="-9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경제활력 제고 견인</a:t>
            </a:r>
            <a:endParaRPr lang="ko-KR" altLang="en-US" sz="1600" kern="0" spc="-9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40" panose="02030504000101010101" pitchFamily="18" charset="-127"/>
              <a:ea typeface="-윤고딕340" panose="02030504000101010101" pitchFamily="18" charset="-127"/>
              <a:cs typeface="Arial" pitchFamily="34" charset="0"/>
            </a:endParaRPr>
          </a:p>
        </p:txBody>
      </p:sp>
      <p:sp>
        <p:nvSpPr>
          <p:cNvPr id="156" name="제목 114"/>
          <p:cNvSpPr txBox="1">
            <a:spLocks/>
          </p:cNvSpPr>
          <p:nvPr/>
        </p:nvSpPr>
        <p:spPr>
          <a:xfrm>
            <a:off x="3656097" y="5275056"/>
            <a:ext cx="1848605" cy="197095"/>
          </a:xfrm>
          <a:prstGeom prst="rect">
            <a:avLst/>
          </a:prstGeom>
          <a:effectLst>
            <a:outerShdw blurRad="381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eaLnBrk="0" latinLnBrk="0" hangingPunct="0">
              <a:defRPr/>
            </a:pPr>
            <a:r>
              <a:rPr lang="ko-KR" altLang="en-US" sz="1600" kern="0" spc="-9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구조개혁 뒷받침</a:t>
            </a:r>
            <a:endParaRPr lang="ko-KR" altLang="en-US" sz="1600" kern="0" spc="-9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40" panose="02030504000101010101" pitchFamily="18" charset="-127"/>
              <a:ea typeface="-윤고딕340" panose="02030504000101010101" pitchFamily="18" charset="-127"/>
              <a:cs typeface="Arial" pitchFamily="34" charset="0"/>
            </a:endParaRPr>
          </a:p>
        </p:txBody>
      </p:sp>
      <p:grpSp>
        <p:nvGrpSpPr>
          <p:cNvPr id="11" name="그룹 3"/>
          <p:cNvGrpSpPr/>
          <p:nvPr/>
        </p:nvGrpSpPr>
        <p:grpSpPr>
          <a:xfrm>
            <a:off x="5220072" y="5993353"/>
            <a:ext cx="3579481" cy="512520"/>
            <a:chOff x="415632" y="5933112"/>
            <a:chExt cx="3579481" cy="549717"/>
          </a:xfrm>
        </p:grpSpPr>
        <p:grpSp>
          <p:nvGrpSpPr>
            <p:cNvPr id="13" name="그룹 115"/>
            <p:cNvGrpSpPr/>
            <p:nvPr/>
          </p:nvGrpSpPr>
          <p:grpSpPr>
            <a:xfrm>
              <a:off x="415632" y="5933112"/>
              <a:ext cx="3579481" cy="549717"/>
              <a:chOff x="435911" y="5687595"/>
              <a:chExt cx="3579481" cy="549717"/>
            </a:xfrm>
          </p:grpSpPr>
          <p:grpSp>
            <p:nvGrpSpPr>
              <p:cNvPr id="14" name="그룹 116"/>
              <p:cNvGrpSpPr/>
              <p:nvPr/>
            </p:nvGrpSpPr>
            <p:grpSpPr>
              <a:xfrm>
                <a:off x="435911" y="5687595"/>
                <a:ext cx="3579481" cy="549717"/>
                <a:chOff x="9525" y="336688"/>
                <a:chExt cx="4102220" cy="558662"/>
              </a:xfrm>
            </p:grpSpPr>
            <p:sp>
              <p:nvSpPr>
                <p:cNvPr id="160" name="직사각형 159"/>
                <p:cNvSpPr/>
                <p:nvPr/>
              </p:nvSpPr>
              <p:spPr bwMode="auto">
                <a:xfrm>
                  <a:off x="12828" y="336688"/>
                  <a:ext cx="4098917" cy="558662"/>
                </a:xfrm>
                <a:prstGeom prst="rect">
                  <a:avLst/>
                </a:prstGeom>
                <a:gradFill rotWithShape="1">
                  <a:gsLst>
                    <a:gs pos="833">
                      <a:srgbClr val="FFFFFF">
                        <a:alpha val="0"/>
                      </a:srgbClr>
                    </a:gs>
                    <a:gs pos="69550">
                      <a:srgbClr val="FFFFFF"/>
                    </a:gs>
                    <a:gs pos="25000">
                      <a:schemeClr val="bg1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21594000" scaled="0"/>
                </a:gradFill>
                <a:ln>
                  <a:noFill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:scene3d>
                <a:sp3d>
                  <a:bevelT w="0" h="0"/>
                </a:sp3d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latinLnBrk="0">
                    <a:defRPr/>
                  </a:pPr>
                  <a:endParaRPr lang="ko-KR" altLang="en-US" kern="0">
                    <a:solidFill>
                      <a:srgbClr val="FFFF00"/>
                    </a:solidFill>
                    <a:latin typeface="HY헤드라인M"/>
                    <a:ea typeface="HY헤드라인M"/>
                  </a:endParaRPr>
                </a:p>
              </p:txBody>
            </p:sp>
            <p:grpSp>
              <p:nvGrpSpPr>
                <p:cNvPr id="15" name="그룹 119"/>
                <p:cNvGrpSpPr/>
                <p:nvPr/>
              </p:nvGrpSpPr>
              <p:grpSpPr>
                <a:xfrm>
                  <a:off x="9525" y="336688"/>
                  <a:ext cx="3935812" cy="558662"/>
                  <a:chOff x="130761" y="336688"/>
                  <a:chExt cx="3814576" cy="558662"/>
                </a:xfrm>
              </p:grpSpPr>
              <p:cxnSp>
                <p:nvCxnSpPr>
                  <p:cNvPr id="162" name="직선 연결선 161"/>
                  <p:cNvCxnSpPr/>
                  <p:nvPr/>
                </p:nvCxnSpPr>
                <p:spPr bwMode="auto">
                  <a:xfrm flipH="1">
                    <a:off x="130761" y="336688"/>
                    <a:ext cx="3814576" cy="0"/>
                  </a:xfrm>
                  <a:prstGeom prst="line">
                    <a:avLst/>
                  </a:prstGeom>
                  <a:solidFill>
                    <a:srgbClr val="0066FF"/>
                  </a:solidFill>
                  <a:ln w="9525" cap="flat" cmpd="sng" algn="ctr">
                    <a:gradFill>
                      <a:gsLst>
                        <a:gs pos="0">
                          <a:srgbClr val="0070C0">
                            <a:alpha val="0"/>
                          </a:srgbClr>
                        </a:gs>
                        <a:gs pos="21000">
                          <a:srgbClr val="0070C0"/>
                        </a:gs>
                        <a:gs pos="79000">
                          <a:srgbClr val="0070C0"/>
                        </a:gs>
                        <a:gs pos="100000">
                          <a:srgbClr val="FFFFFF">
                            <a:lumMod val="85000"/>
                            <a:alpha val="0"/>
                          </a:srgbClr>
                        </a:gs>
                      </a:gsLst>
                      <a:lin ang="10800000" scaled="0"/>
                    </a:gra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63" name="직선 연결선 162"/>
                  <p:cNvCxnSpPr/>
                  <p:nvPr/>
                </p:nvCxnSpPr>
                <p:spPr bwMode="auto">
                  <a:xfrm flipH="1">
                    <a:off x="130761" y="895350"/>
                    <a:ext cx="3814576" cy="0"/>
                  </a:xfrm>
                  <a:prstGeom prst="line">
                    <a:avLst/>
                  </a:prstGeom>
                  <a:solidFill>
                    <a:srgbClr val="0066FF"/>
                  </a:solidFill>
                  <a:ln w="9525" cap="flat" cmpd="sng" algn="ctr">
                    <a:gradFill>
                      <a:gsLst>
                        <a:gs pos="0">
                          <a:srgbClr val="0070C0">
                            <a:alpha val="0"/>
                          </a:srgbClr>
                        </a:gs>
                        <a:gs pos="21000">
                          <a:srgbClr val="0070C0"/>
                        </a:gs>
                        <a:gs pos="79000">
                          <a:srgbClr val="0070C0"/>
                        </a:gs>
                        <a:gs pos="100000">
                          <a:srgbClr val="FFFFFF">
                            <a:lumMod val="85000"/>
                            <a:alpha val="0"/>
                          </a:srgbClr>
                        </a:gs>
                      </a:gsLst>
                      <a:lin ang="10800000" scaled="0"/>
                    </a:gra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  <p:sp>
            <p:nvSpPr>
              <p:cNvPr id="159" name="직사각형 158"/>
              <p:cNvSpPr/>
              <p:nvPr/>
            </p:nvSpPr>
            <p:spPr>
              <a:xfrm>
                <a:off x="435911" y="5744234"/>
                <a:ext cx="2670468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330325" eaLnBrk="0" latinLnBrk="0" hangingPunct="0">
                  <a:spcAft>
                    <a:spcPts val="600"/>
                  </a:spcAft>
                  <a:buSzPct val="100000"/>
                  <a:defRPr/>
                </a:pPr>
                <a:r>
                  <a:rPr lang="ko-KR" altLang="en-US" sz="2200" kern="0" spc="-90" dirty="0">
                    <a:gradFill>
                      <a:gsLst>
                        <a:gs pos="100000">
                          <a:srgbClr val="0070C0"/>
                        </a:gs>
                        <a:gs pos="0">
                          <a:srgbClr val="1F497D">
                            <a:lumMod val="75000"/>
                          </a:srgbClr>
                        </a:gs>
                      </a:gsLst>
                      <a:lin ang="5400000" scaled="0"/>
                    </a:gradFill>
                    <a:latin typeface="-윤고딕340" panose="02030504000101010101" pitchFamily="18" charset="-127"/>
                    <a:ea typeface="-윤고딕340" panose="02030504000101010101" pitchFamily="18" charset="-127"/>
                    <a:cs typeface="Arial" panose="020B0604020202020204" pitchFamily="34" charset="0"/>
                  </a:rPr>
                  <a:t>경제 </a:t>
                </a:r>
                <a:r>
                  <a:rPr lang="ko-KR" altLang="en-US" sz="2200" kern="0" spc="-90" dirty="0" smtClean="0">
                    <a:gradFill>
                      <a:gsLst>
                        <a:gs pos="100000">
                          <a:srgbClr val="0070C0"/>
                        </a:gs>
                        <a:gs pos="0">
                          <a:srgbClr val="1F497D">
                            <a:lumMod val="75000"/>
                          </a:srgbClr>
                        </a:gs>
                      </a:gsLst>
                      <a:lin ang="5400000" scaled="0"/>
                    </a:gradFill>
                    <a:latin typeface="-윤고딕340" panose="02030504000101010101" pitchFamily="18" charset="-127"/>
                    <a:ea typeface="-윤고딕340" panose="02030504000101010101" pitchFamily="18" charset="-127"/>
                    <a:cs typeface="Arial" panose="020B0604020202020204" pitchFamily="34" charset="0"/>
                  </a:rPr>
                  <a:t>혁신을 위한</a:t>
                </a:r>
                <a:endParaRPr lang="en-US" altLang="ko-KR" sz="2200" kern="0" spc="-90" dirty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" name="모서리가 둥근 직사각형 2"/>
            <p:cNvSpPr/>
            <p:nvPr/>
          </p:nvSpPr>
          <p:spPr>
            <a:xfrm>
              <a:off x="2771800" y="6025174"/>
              <a:ext cx="948460" cy="36004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952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2758352" y="5947081"/>
              <a:ext cx="948460" cy="5078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base">
                <a:spcAft>
                  <a:spcPct val="0"/>
                </a:spcAft>
                <a:buClr>
                  <a:prstClr val="black">
                    <a:lumMod val="85000"/>
                    <a:lumOff val="15000"/>
                  </a:prstClr>
                </a:buClr>
              </a:pPr>
              <a:r>
                <a:rPr kumimoji="1" lang="ko-KR" altLang="en-US" sz="2400" b="1" dirty="0">
                  <a:gradFill>
                    <a:gsLst>
                      <a:gs pos="100000">
                        <a:prstClr val="white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엔진</a:t>
              </a:r>
            </a:p>
          </p:txBody>
        </p:sp>
      </p:grpSp>
      <p:grpSp>
        <p:nvGrpSpPr>
          <p:cNvPr id="16" name="그룹 5"/>
          <p:cNvGrpSpPr/>
          <p:nvPr/>
        </p:nvGrpSpPr>
        <p:grpSpPr>
          <a:xfrm>
            <a:off x="467544" y="5993353"/>
            <a:ext cx="3579481" cy="512520"/>
            <a:chOff x="5204348" y="5933112"/>
            <a:chExt cx="3579481" cy="549717"/>
          </a:xfrm>
        </p:grpSpPr>
        <p:grpSp>
          <p:nvGrpSpPr>
            <p:cNvPr id="17" name="그룹 115"/>
            <p:cNvGrpSpPr/>
            <p:nvPr/>
          </p:nvGrpSpPr>
          <p:grpSpPr>
            <a:xfrm>
              <a:off x="5204348" y="5933112"/>
              <a:ext cx="3579481" cy="549717"/>
              <a:chOff x="435911" y="5687595"/>
              <a:chExt cx="3579481" cy="549717"/>
            </a:xfrm>
          </p:grpSpPr>
          <p:grpSp>
            <p:nvGrpSpPr>
              <p:cNvPr id="19" name="그룹 116"/>
              <p:cNvGrpSpPr/>
              <p:nvPr/>
            </p:nvGrpSpPr>
            <p:grpSpPr>
              <a:xfrm>
                <a:off x="435911" y="5687595"/>
                <a:ext cx="3579481" cy="549717"/>
                <a:chOff x="9525" y="336688"/>
                <a:chExt cx="4102220" cy="558662"/>
              </a:xfrm>
            </p:grpSpPr>
            <p:sp>
              <p:nvSpPr>
                <p:cNvPr id="167" name="직사각형 166"/>
                <p:cNvSpPr/>
                <p:nvPr/>
              </p:nvSpPr>
              <p:spPr bwMode="auto">
                <a:xfrm>
                  <a:off x="12828" y="336688"/>
                  <a:ext cx="4098917" cy="558662"/>
                </a:xfrm>
                <a:prstGeom prst="rect">
                  <a:avLst/>
                </a:prstGeom>
                <a:gradFill rotWithShape="1">
                  <a:gsLst>
                    <a:gs pos="833">
                      <a:srgbClr val="FFFFFF">
                        <a:alpha val="0"/>
                      </a:srgbClr>
                    </a:gs>
                    <a:gs pos="69550">
                      <a:srgbClr val="FFFFFF"/>
                    </a:gs>
                    <a:gs pos="25000">
                      <a:schemeClr val="bg1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21594000" scaled="0"/>
                </a:gradFill>
                <a:ln>
                  <a:noFill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:scene3d>
                <a:sp3d>
                  <a:bevelT w="0" h="0"/>
                </a:sp3d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latinLnBrk="0">
                    <a:defRPr/>
                  </a:pPr>
                  <a:endParaRPr lang="ko-KR" altLang="en-US" kern="0">
                    <a:solidFill>
                      <a:srgbClr val="FFFF00"/>
                    </a:solidFill>
                    <a:latin typeface="HY헤드라인M"/>
                    <a:ea typeface="HY헤드라인M"/>
                  </a:endParaRPr>
                </a:p>
              </p:txBody>
            </p:sp>
            <p:grpSp>
              <p:nvGrpSpPr>
                <p:cNvPr id="20" name="그룹 119"/>
                <p:cNvGrpSpPr/>
                <p:nvPr/>
              </p:nvGrpSpPr>
              <p:grpSpPr>
                <a:xfrm>
                  <a:off x="9525" y="336688"/>
                  <a:ext cx="3935812" cy="558662"/>
                  <a:chOff x="130761" y="336688"/>
                  <a:chExt cx="3814576" cy="558662"/>
                </a:xfrm>
              </p:grpSpPr>
              <p:cxnSp>
                <p:nvCxnSpPr>
                  <p:cNvPr id="169" name="직선 연결선 168"/>
                  <p:cNvCxnSpPr/>
                  <p:nvPr/>
                </p:nvCxnSpPr>
                <p:spPr bwMode="auto">
                  <a:xfrm flipH="1">
                    <a:off x="130761" y="336688"/>
                    <a:ext cx="3814576" cy="0"/>
                  </a:xfrm>
                  <a:prstGeom prst="line">
                    <a:avLst/>
                  </a:prstGeom>
                  <a:solidFill>
                    <a:srgbClr val="0066FF"/>
                  </a:solidFill>
                  <a:ln w="9525" cap="flat" cmpd="sng" algn="ctr">
                    <a:gradFill>
                      <a:gsLst>
                        <a:gs pos="0">
                          <a:srgbClr val="0070C0">
                            <a:alpha val="0"/>
                          </a:srgbClr>
                        </a:gs>
                        <a:gs pos="21000">
                          <a:schemeClr val="bg2">
                            <a:lumMod val="50000"/>
                          </a:schemeClr>
                        </a:gs>
                        <a:gs pos="79000">
                          <a:schemeClr val="bg2">
                            <a:lumMod val="50000"/>
                          </a:schemeClr>
                        </a:gs>
                        <a:gs pos="100000">
                          <a:srgbClr val="FFFFFF">
                            <a:lumMod val="85000"/>
                            <a:alpha val="0"/>
                          </a:srgbClr>
                        </a:gs>
                      </a:gsLst>
                      <a:lin ang="10800000" scaled="0"/>
                    </a:gra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70" name="직선 연결선 169"/>
                  <p:cNvCxnSpPr/>
                  <p:nvPr/>
                </p:nvCxnSpPr>
                <p:spPr bwMode="auto">
                  <a:xfrm flipH="1">
                    <a:off x="130761" y="895350"/>
                    <a:ext cx="3814576" cy="0"/>
                  </a:xfrm>
                  <a:prstGeom prst="line">
                    <a:avLst/>
                  </a:prstGeom>
                  <a:solidFill>
                    <a:srgbClr val="0066FF"/>
                  </a:solidFill>
                  <a:ln w="9525" cap="flat" cmpd="sng" algn="ctr">
                    <a:gradFill>
                      <a:gsLst>
                        <a:gs pos="0">
                          <a:srgbClr val="0070C0">
                            <a:alpha val="0"/>
                          </a:srgbClr>
                        </a:gs>
                        <a:gs pos="21000">
                          <a:schemeClr val="bg2">
                            <a:lumMod val="50000"/>
                          </a:schemeClr>
                        </a:gs>
                        <a:gs pos="79000">
                          <a:schemeClr val="bg2">
                            <a:lumMod val="50000"/>
                          </a:schemeClr>
                        </a:gs>
                        <a:gs pos="100000">
                          <a:srgbClr val="FFFFFF">
                            <a:lumMod val="85000"/>
                            <a:alpha val="0"/>
                          </a:srgbClr>
                        </a:gs>
                      </a:gsLst>
                      <a:lin ang="10800000" scaled="0"/>
                    </a:gra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  <p:sp>
            <p:nvSpPr>
              <p:cNvPr id="166" name="직사각형 165"/>
              <p:cNvSpPr/>
              <p:nvPr/>
            </p:nvSpPr>
            <p:spPr>
              <a:xfrm>
                <a:off x="451236" y="5744233"/>
                <a:ext cx="2557491" cy="4621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330325" eaLnBrk="0" latinLnBrk="0" hangingPunct="0">
                  <a:spcAft>
                    <a:spcPts val="600"/>
                  </a:spcAft>
                  <a:buSzPct val="100000"/>
                  <a:defRPr/>
                </a:pPr>
                <a:r>
                  <a:rPr lang="ko-KR" altLang="en-US" sz="2200" kern="0" spc="-90" dirty="0">
                    <a:gradFill>
                      <a:gsLst>
                        <a:gs pos="100000">
                          <a:srgbClr val="7F7649"/>
                        </a:gs>
                        <a:gs pos="0">
                          <a:srgbClr val="EEECE1">
                            <a:lumMod val="25000"/>
                          </a:srgbClr>
                        </a:gs>
                      </a:gsLst>
                      <a:lin ang="5400000" scaled="0"/>
                    </a:gradFill>
                    <a:latin typeface="-윤고딕340" panose="02030504000101010101" pitchFamily="18" charset="-127"/>
                    <a:ea typeface="-윤고딕340" panose="02030504000101010101" pitchFamily="18" charset="-127"/>
                    <a:cs typeface="Arial" panose="020B0604020202020204" pitchFamily="34" charset="0"/>
                  </a:rPr>
                  <a:t>경제 </a:t>
                </a:r>
                <a:r>
                  <a:rPr lang="ko-KR" altLang="en-US" sz="2200" kern="0" spc="-90" dirty="0" smtClean="0">
                    <a:gradFill>
                      <a:gsLst>
                        <a:gs pos="100000">
                          <a:srgbClr val="7F7649"/>
                        </a:gs>
                        <a:gs pos="0">
                          <a:srgbClr val="EEECE1">
                            <a:lumMod val="25000"/>
                          </a:srgbClr>
                        </a:gs>
                      </a:gsLst>
                      <a:lin ang="5400000" scaled="0"/>
                    </a:gradFill>
                    <a:latin typeface="-윤고딕340" panose="02030504000101010101" pitchFamily="18" charset="-127"/>
                    <a:ea typeface="-윤고딕340" panose="02030504000101010101" pitchFamily="18" charset="-127"/>
                    <a:cs typeface="Arial" panose="020B0604020202020204" pitchFamily="34" charset="0"/>
                  </a:rPr>
                  <a:t>혁신을 위한</a:t>
                </a:r>
                <a:endParaRPr lang="ko-KR" altLang="en-US" sz="2200" kern="0" spc="-90" dirty="0">
                  <a:gradFill>
                    <a:gsLst>
                      <a:gs pos="100000">
                        <a:srgbClr val="7F7649"/>
                      </a:gs>
                      <a:gs pos="0">
                        <a:srgbClr val="EEECE1">
                          <a:lumMod val="25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2" name="모서리가 둥근 직사각형 111"/>
            <p:cNvSpPr/>
            <p:nvPr/>
          </p:nvSpPr>
          <p:spPr>
            <a:xfrm>
              <a:off x="7537776" y="6025174"/>
              <a:ext cx="948460" cy="360040"/>
            </a:xfrm>
            <a:prstGeom prst="roundRect">
              <a:avLst/>
            </a:prstGeom>
            <a:solidFill>
              <a:srgbClr val="82794A"/>
            </a:solidFill>
            <a:ln w="952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7536912" y="5952470"/>
              <a:ext cx="948460" cy="5078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base">
                <a:spcAft>
                  <a:spcPct val="0"/>
                </a:spcAft>
                <a:buClr>
                  <a:prstClr val="black">
                    <a:lumMod val="85000"/>
                    <a:lumOff val="15000"/>
                  </a:prstClr>
                </a:buClr>
              </a:pPr>
              <a:r>
                <a:rPr kumimoji="1" lang="ko-KR" altLang="en-US" sz="2400" b="1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기반</a:t>
              </a:r>
              <a:endParaRPr kumimoji="1" lang="ko-KR" altLang="en-US" sz="2400" b="1" dirty="0">
                <a:gradFill>
                  <a:gsLst>
                    <a:gs pos="100000">
                      <a:prstClr val="white"/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692035" y="4005064"/>
            <a:ext cx="2589855" cy="575119"/>
            <a:chOff x="692035" y="3849823"/>
            <a:chExt cx="2589855" cy="575119"/>
          </a:xfrm>
        </p:grpSpPr>
        <p:grpSp>
          <p:nvGrpSpPr>
            <p:cNvPr id="68" name="그룹 67"/>
            <p:cNvGrpSpPr/>
            <p:nvPr/>
          </p:nvGrpSpPr>
          <p:grpSpPr>
            <a:xfrm>
              <a:off x="692035" y="3849823"/>
              <a:ext cx="2589855" cy="575119"/>
              <a:chOff x="5870577" y="3790237"/>
              <a:chExt cx="1108076" cy="1288345"/>
            </a:xfrm>
          </p:grpSpPr>
          <p:sp>
            <p:nvSpPr>
              <p:cNvPr id="70" name="모서리가 둥근 직사각형 69"/>
              <p:cNvSpPr/>
              <p:nvPr/>
            </p:nvSpPr>
            <p:spPr>
              <a:xfrm>
                <a:off x="5870577" y="3790237"/>
                <a:ext cx="1108076" cy="1288345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50000"/>
                </a:schemeClr>
              </a:solidFill>
              <a:ln w="9525" cap="rnd">
                <a:noFill/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500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모서리가 둥근 직사각형 79"/>
              <p:cNvSpPr/>
              <p:nvPr/>
            </p:nvSpPr>
            <p:spPr>
              <a:xfrm>
                <a:off x="5889386" y="3886682"/>
                <a:ext cx="1069799" cy="109517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5875" cap="rnd">
                <a:noFill/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7" name="TextBox 66"/>
            <p:cNvSpPr txBox="1"/>
            <p:nvPr/>
          </p:nvSpPr>
          <p:spPr>
            <a:xfrm>
              <a:off x="827751" y="3952653"/>
              <a:ext cx="2306646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base">
                <a:spcAft>
                  <a:spcPct val="0"/>
                </a:spcAft>
                <a:buClr>
                  <a:prstClr val="black">
                    <a:lumMod val="85000"/>
                    <a:lumOff val="15000"/>
                  </a:prstClr>
                </a:buClr>
              </a:pPr>
              <a:r>
                <a:rPr kumimoji="1" lang="ko-KR" altLang="en-US" sz="1900" dirty="0" smtClean="0">
                  <a:gradFill>
                    <a:gsLst>
                      <a:gs pos="100000">
                        <a:srgbClr val="EEECE1">
                          <a:lumMod val="25000"/>
                        </a:srgbClr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</a:rPr>
                <a:t>기초가 튼튼한 경제</a:t>
              </a:r>
              <a:endParaRPr kumimoji="1" lang="ko-KR" altLang="en-US" sz="1900" dirty="0">
                <a:gradFill>
                  <a:gsLst>
                    <a:gs pos="100000">
                      <a:srgbClr val="EEECE1">
                        <a:lumMod val="25000"/>
                      </a:srgb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</a:endParaRPr>
            </a:p>
          </p:txBody>
        </p:sp>
      </p:grpSp>
      <p:grpSp>
        <p:nvGrpSpPr>
          <p:cNvPr id="81" name="그룹 80"/>
          <p:cNvGrpSpPr/>
          <p:nvPr/>
        </p:nvGrpSpPr>
        <p:grpSpPr>
          <a:xfrm>
            <a:off x="692035" y="4736369"/>
            <a:ext cx="2589855" cy="575119"/>
            <a:chOff x="774671" y="3849823"/>
            <a:chExt cx="2589855" cy="575119"/>
          </a:xfrm>
        </p:grpSpPr>
        <p:grpSp>
          <p:nvGrpSpPr>
            <p:cNvPr id="82" name="그룹 81"/>
            <p:cNvGrpSpPr/>
            <p:nvPr/>
          </p:nvGrpSpPr>
          <p:grpSpPr>
            <a:xfrm>
              <a:off x="774671" y="3849823"/>
              <a:ext cx="2589855" cy="575119"/>
              <a:chOff x="5870577" y="3790237"/>
              <a:chExt cx="1108076" cy="1288345"/>
            </a:xfrm>
          </p:grpSpPr>
          <p:sp>
            <p:nvSpPr>
              <p:cNvPr id="86" name="모서리가 둥근 직사각형 85"/>
              <p:cNvSpPr/>
              <p:nvPr/>
            </p:nvSpPr>
            <p:spPr>
              <a:xfrm>
                <a:off x="5870577" y="3790237"/>
                <a:ext cx="1108076" cy="1288345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50000"/>
                </a:schemeClr>
              </a:solidFill>
              <a:ln w="9525" cap="rnd">
                <a:noFill/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500"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모서리가 둥근 직사각형 86"/>
              <p:cNvSpPr/>
              <p:nvPr/>
            </p:nvSpPr>
            <p:spPr>
              <a:xfrm>
                <a:off x="5889386" y="3886682"/>
                <a:ext cx="1069799" cy="109517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5875" cap="rnd">
                <a:noFill/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84" name="TextBox 83"/>
            <p:cNvSpPr txBox="1"/>
            <p:nvPr/>
          </p:nvSpPr>
          <p:spPr>
            <a:xfrm>
              <a:off x="844518" y="3952653"/>
              <a:ext cx="2459346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base">
                <a:spcAft>
                  <a:spcPct val="0"/>
                </a:spcAft>
                <a:buClr>
                  <a:prstClr val="black">
                    <a:lumMod val="85000"/>
                    <a:lumOff val="15000"/>
                  </a:prstClr>
                </a:buClr>
              </a:pPr>
              <a:r>
                <a:rPr kumimoji="1" lang="ko-KR" altLang="en-US" sz="1900" dirty="0">
                  <a:gradFill>
                    <a:gsLst>
                      <a:gs pos="100000">
                        <a:srgbClr val="EEECE1">
                          <a:lumMod val="25000"/>
                        </a:srgbClr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</a:rPr>
                <a:t>내수ㆍ수출 균형 경제</a:t>
              </a:r>
            </a:p>
          </p:txBody>
        </p:sp>
      </p:grpSp>
      <p:grpSp>
        <p:nvGrpSpPr>
          <p:cNvPr id="31" name="그룹 30"/>
          <p:cNvGrpSpPr/>
          <p:nvPr/>
        </p:nvGrpSpPr>
        <p:grpSpPr>
          <a:xfrm>
            <a:off x="5753801" y="4361277"/>
            <a:ext cx="2589855" cy="575119"/>
            <a:chOff x="5753801" y="3849823"/>
            <a:chExt cx="2589855" cy="575119"/>
          </a:xfrm>
        </p:grpSpPr>
        <p:grpSp>
          <p:nvGrpSpPr>
            <p:cNvPr id="27" name="그룹 26"/>
            <p:cNvGrpSpPr/>
            <p:nvPr/>
          </p:nvGrpSpPr>
          <p:grpSpPr>
            <a:xfrm>
              <a:off x="5753801" y="3849823"/>
              <a:ext cx="2589855" cy="575119"/>
              <a:chOff x="5870577" y="3790237"/>
              <a:chExt cx="1108076" cy="1288345"/>
            </a:xfrm>
          </p:grpSpPr>
          <p:sp>
            <p:nvSpPr>
              <p:cNvPr id="62" name="모서리가 둥근 직사각형 61"/>
              <p:cNvSpPr/>
              <p:nvPr/>
            </p:nvSpPr>
            <p:spPr>
              <a:xfrm>
                <a:off x="5870577" y="3790237"/>
                <a:ext cx="1108076" cy="1288345"/>
              </a:xfrm>
              <a:prstGeom prst="roundRect">
                <a:avLst>
                  <a:gd name="adj" fmla="val 50000"/>
                </a:avLst>
              </a:prstGeom>
              <a:solidFill>
                <a:srgbClr val="4B7DB3"/>
              </a:solidFill>
              <a:ln w="9525" cap="rnd">
                <a:noFill/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500">
                  <a:solidFill>
                    <a:prstClr val="white"/>
                  </a:solidFill>
                </a:endParaRPr>
              </a:p>
            </p:txBody>
          </p:sp>
          <p:sp>
            <p:nvSpPr>
              <p:cNvPr id="63" name="모서리가 둥근 직사각형 62"/>
              <p:cNvSpPr/>
              <p:nvPr/>
            </p:nvSpPr>
            <p:spPr>
              <a:xfrm>
                <a:off x="5889386" y="3886682"/>
                <a:ext cx="1069799" cy="109517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5875" cap="rnd">
                <a:noFill/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88" name="TextBox 87"/>
            <p:cNvSpPr txBox="1"/>
            <p:nvPr/>
          </p:nvSpPr>
          <p:spPr>
            <a:xfrm>
              <a:off x="5895835" y="3952653"/>
              <a:ext cx="2306646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base">
                <a:spcAft>
                  <a:spcPct val="0"/>
                </a:spcAft>
                <a:buClr>
                  <a:prstClr val="black">
                    <a:lumMod val="85000"/>
                    <a:lumOff val="15000"/>
                  </a:prstClr>
                </a:buClr>
              </a:pPr>
              <a:r>
                <a:rPr kumimoji="1" lang="ko-KR" altLang="en-US" sz="1900" dirty="0">
                  <a:gradFill>
                    <a:gsLst>
                      <a:gs pos="100000">
                        <a:srgbClr val="4F81BD">
                          <a:lumMod val="75000"/>
                        </a:srgbClr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</a:rPr>
                <a:t>역동적인 혁신경제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19300651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 bwMode="auto">
          <a:xfrm>
            <a:off x="478159" y="242257"/>
            <a:ext cx="3098925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00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2015</a:t>
            </a:r>
            <a:r>
              <a:rPr lang="ko-KR" altLang="en-US" sz="300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년도 정책방향</a:t>
            </a:r>
          </a:p>
        </p:txBody>
      </p:sp>
      <p:sp>
        <p:nvSpPr>
          <p:cNvPr id="115" name="모서리가 둥근 직사각형 8"/>
          <p:cNvSpPr/>
          <p:nvPr/>
        </p:nvSpPr>
        <p:spPr>
          <a:xfrm>
            <a:off x="480426" y="3194609"/>
            <a:ext cx="2649911" cy="302302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>
            <a:innerShdw blurRad="152400" dir="13500000">
              <a:schemeClr val="bg1">
                <a:lumMod val="65000"/>
                <a:alpha val="31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25" name="모서리가 둥근 직사각형 8"/>
          <p:cNvSpPr/>
          <p:nvPr/>
        </p:nvSpPr>
        <p:spPr>
          <a:xfrm>
            <a:off x="3243010" y="3194025"/>
            <a:ext cx="2657294" cy="302389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>
            <a:innerShdw blurRad="152400" dir="13500000">
              <a:schemeClr val="bg1">
                <a:lumMod val="65000"/>
                <a:alpha val="31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43" name="모서리가 둥근 직사각형 8"/>
          <p:cNvSpPr/>
          <p:nvPr/>
        </p:nvSpPr>
        <p:spPr>
          <a:xfrm>
            <a:off x="6009517" y="3193047"/>
            <a:ext cx="2665426" cy="302535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>
            <a:innerShdw blurRad="152400" dir="13500000">
              <a:schemeClr val="bg1">
                <a:lumMod val="65000"/>
                <a:alpha val="31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18" name="모서리가 둥근 직사각형 117"/>
          <p:cNvSpPr/>
          <p:nvPr/>
        </p:nvSpPr>
        <p:spPr>
          <a:xfrm>
            <a:off x="510351" y="3091896"/>
            <a:ext cx="2599775" cy="777966"/>
          </a:xfrm>
          <a:prstGeom prst="roundRect">
            <a:avLst>
              <a:gd name="adj" fmla="val 0"/>
            </a:avLst>
          </a:prstGeom>
          <a:solidFill>
            <a:srgbClr val="23639D"/>
          </a:solidFill>
          <a:ln w="6350">
            <a:solidFill>
              <a:schemeClr val="bg1"/>
            </a:solidFill>
          </a:ln>
          <a:effectLst>
            <a:outerShdw blurRad="25400" dist="254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prstClr val="white"/>
              </a:solidFill>
            </a:endParaRPr>
          </a:p>
        </p:txBody>
      </p:sp>
      <p:pic>
        <p:nvPicPr>
          <p:cNvPr id="119" name="Picture 2" descr="C:\Users\Administrator\Desktop\미래부가치평가\그림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1959" y="3160169"/>
            <a:ext cx="2062975" cy="6675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" name="자유형 121"/>
          <p:cNvSpPr/>
          <p:nvPr/>
        </p:nvSpPr>
        <p:spPr>
          <a:xfrm>
            <a:off x="3107669" y="3100214"/>
            <a:ext cx="32798" cy="153327"/>
          </a:xfrm>
          <a:custGeom>
            <a:avLst/>
            <a:gdLst>
              <a:gd name="connsiteX0" fmla="*/ 0 w 45991"/>
              <a:gd name="connsiteY0" fmla="*/ 0 h 91981"/>
              <a:gd name="connsiteX1" fmla="*/ 0 w 45991"/>
              <a:gd name="connsiteY1" fmla="*/ 91981 h 91981"/>
              <a:gd name="connsiteX2" fmla="*/ 45991 w 45991"/>
              <a:gd name="connsiteY2" fmla="*/ 91981 h 91981"/>
              <a:gd name="connsiteX3" fmla="*/ 0 w 45991"/>
              <a:gd name="connsiteY3" fmla="*/ 0 h 91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91" h="91981">
                <a:moveTo>
                  <a:pt x="0" y="0"/>
                </a:moveTo>
                <a:lnTo>
                  <a:pt x="0" y="91981"/>
                </a:lnTo>
                <a:lnTo>
                  <a:pt x="45991" y="91981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1587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3" name="자유형 122"/>
          <p:cNvSpPr/>
          <p:nvPr/>
        </p:nvSpPr>
        <p:spPr>
          <a:xfrm flipH="1">
            <a:off x="484263" y="3100214"/>
            <a:ext cx="32798" cy="153327"/>
          </a:xfrm>
          <a:custGeom>
            <a:avLst/>
            <a:gdLst>
              <a:gd name="connsiteX0" fmla="*/ 0 w 45991"/>
              <a:gd name="connsiteY0" fmla="*/ 0 h 91981"/>
              <a:gd name="connsiteX1" fmla="*/ 0 w 45991"/>
              <a:gd name="connsiteY1" fmla="*/ 91981 h 91981"/>
              <a:gd name="connsiteX2" fmla="*/ 45991 w 45991"/>
              <a:gd name="connsiteY2" fmla="*/ 91981 h 91981"/>
              <a:gd name="connsiteX3" fmla="*/ 0 w 45991"/>
              <a:gd name="connsiteY3" fmla="*/ 0 h 91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91" h="91981">
                <a:moveTo>
                  <a:pt x="0" y="0"/>
                </a:moveTo>
                <a:lnTo>
                  <a:pt x="0" y="91981"/>
                </a:lnTo>
                <a:lnTo>
                  <a:pt x="45991" y="91981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1587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8" name="모서리가 둥근 직사각형 127"/>
          <p:cNvSpPr/>
          <p:nvPr/>
        </p:nvSpPr>
        <p:spPr>
          <a:xfrm>
            <a:off x="3272996" y="3091013"/>
            <a:ext cx="2607019" cy="777966"/>
          </a:xfrm>
          <a:prstGeom prst="roundRect">
            <a:avLst>
              <a:gd name="adj" fmla="val 0"/>
            </a:avLst>
          </a:prstGeom>
          <a:solidFill>
            <a:srgbClr val="1B7B46"/>
          </a:solidFill>
          <a:ln w="6350">
            <a:solidFill>
              <a:schemeClr val="bg1"/>
            </a:solidFill>
          </a:ln>
          <a:effectLst>
            <a:outerShdw blurRad="25400" dist="254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prstClr val="white"/>
              </a:solidFill>
            </a:endParaRPr>
          </a:p>
        </p:txBody>
      </p:sp>
      <p:pic>
        <p:nvPicPr>
          <p:cNvPr id="129" name="Picture 2" descr="C:\Users\Administrator\Desktop\미래부가치평가\그림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94664" y="3159286"/>
            <a:ext cx="2068723" cy="6675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" name="자유형 131"/>
          <p:cNvSpPr/>
          <p:nvPr/>
        </p:nvSpPr>
        <p:spPr>
          <a:xfrm>
            <a:off x="5877550" y="3099331"/>
            <a:ext cx="32890" cy="153327"/>
          </a:xfrm>
          <a:custGeom>
            <a:avLst/>
            <a:gdLst>
              <a:gd name="connsiteX0" fmla="*/ 0 w 45991"/>
              <a:gd name="connsiteY0" fmla="*/ 0 h 91981"/>
              <a:gd name="connsiteX1" fmla="*/ 0 w 45991"/>
              <a:gd name="connsiteY1" fmla="*/ 91981 h 91981"/>
              <a:gd name="connsiteX2" fmla="*/ 45991 w 45991"/>
              <a:gd name="connsiteY2" fmla="*/ 91981 h 91981"/>
              <a:gd name="connsiteX3" fmla="*/ 0 w 45991"/>
              <a:gd name="connsiteY3" fmla="*/ 0 h 91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91" h="91981">
                <a:moveTo>
                  <a:pt x="0" y="0"/>
                </a:moveTo>
                <a:lnTo>
                  <a:pt x="0" y="91981"/>
                </a:lnTo>
                <a:lnTo>
                  <a:pt x="45991" y="91981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1587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3" name="자유형 132"/>
          <p:cNvSpPr/>
          <p:nvPr/>
        </p:nvSpPr>
        <p:spPr>
          <a:xfrm flipH="1">
            <a:off x="3246835" y="3099331"/>
            <a:ext cx="32890" cy="153327"/>
          </a:xfrm>
          <a:custGeom>
            <a:avLst/>
            <a:gdLst>
              <a:gd name="connsiteX0" fmla="*/ 0 w 45991"/>
              <a:gd name="connsiteY0" fmla="*/ 0 h 91981"/>
              <a:gd name="connsiteX1" fmla="*/ 0 w 45991"/>
              <a:gd name="connsiteY1" fmla="*/ 91981 h 91981"/>
              <a:gd name="connsiteX2" fmla="*/ 45991 w 45991"/>
              <a:gd name="connsiteY2" fmla="*/ 91981 h 91981"/>
              <a:gd name="connsiteX3" fmla="*/ 0 w 45991"/>
              <a:gd name="connsiteY3" fmla="*/ 0 h 91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91" h="91981">
                <a:moveTo>
                  <a:pt x="0" y="0"/>
                </a:moveTo>
                <a:lnTo>
                  <a:pt x="0" y="91981"/>
                </a:lnTo>
                <a:lnTo>
                  <a:pt x="45991" y="91981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1587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6" name="모서리가 둥근 직사각형 145"/>
          <p:cNvSpPr/>
          <p:nvPr/>
        </p:nvSpPr>
        <p:spPr>
          <a:xfrm>
            <a:off x="6039567" y="3089535"/>
            <a:ext cx="2614997" cy="777966"/>
          </a:xfrm>
          <a:prstGeom prst="roundRect">
            <a:avLst>
              <a:gd name="adj" fmla="val 0"/>
            </a:avLst>
          </a:prstGeom>
          <a:solidFill>
            <a:srgbClr val="A53D13"/>
          </a:solidFill>
          <a:ln w="6350">
            <a:solidFill>
              <a:schemeClr val="bg1"/>
            </a:solidFill>
          </a:ln>
          <a:effectLst>
            <a:outerShdw blurRad="25400" dist="254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prstClr val="white"/>
              </a:solidFill>
            </a:endParaRPr>
          </a:p>
        </p:txBody>
      </p:sp>
      <p:pic>
        <p:nvPicPr>
          <p:cNvPr id="147" name="Picture 2" descr="C:\Users\Administrator\Desktop\미래부가치평가\그림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61302" y="3157808"/>
            <a:ext cx="2075053" cy="6675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" name="자유형 149"/>
          <p:cNvSpPr/>
          <p:nvPr/>
        </p:nvSpPr>
        <p:spPr>
          <a:xfrm>
            <a:off x="8652092" y="3097853"/>
            <a:ext cx="32990" cy="153327"/>
          </a:xfrm>
          <a:custGeom>
            <a:avLst/>
            <a:gdLst>
              <a:gd name="connsiteX0" fmla="*/ 0 w 45991"/>
              <a:gd name="connsiteY0" fmla="*/ 0 h 91981"/>
              <a:gd name="connsiteX1" fmla="*/ 0 w 45991"/>
              <a:gd name="connsiteY1" fmla="*/ 91981 h 91981"/>
              <a:gd name="connsiteX2" fmla="*/ 45991 w 45991"/>
              <a:gd name="connsiteY2" fmla="*/ 91981 h 91981"/>
              <a:gd name="connsiteX3" fmla="*/ 0 w 45991"/>
              <a:gd name="connsiteY3" fmla="*/ 0 h 91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91" h="91981">
                <a:moveTo>
                  <a:pt x="0" y="0"/>
                </a:moveTo>
                <a:lnTo>
                  <a:pt x="0" y="91981"/>
                </a:lnTo>
                <a:lnTo>
                  <a:pt x="45991" y="91981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1587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1" name="자유형 150"/>
          <p:cNvSpPr/>
          <p:nvPr/>
        </p:nvSpPr>
        <p:spPr>
          <a:xfrm flipH="1">
            <a:off x="6013326" y="3097853"/>
            <a:ext cx="32990" cy="153327"/>
          </a:xfrm>
          <a:custGeom>
            <a:avLst/>
            <a:gdLst>
              <a:gd name="connsiteX0" fmla="*/ 0 w 45991"/>
              <a:gd name="connsiteY0" fmla="*/ 0 h 91981"/>
              <a:gd name="connsiteX1" fmla="*/ 0 w 45991"/>
              <a:gd name="connsiteY1" fmla="*/ 91981 h 91981"/>
              <a:gd name="connsiteX2" fmla="*/ 45991 w 45991"/>
              <a:gd name="connsiteY2" fmla="*/ 91981 h 91981"/>
              <a:gd name="connsiteX3" fmla="*/ 0 w 45991"/>
              <a:gd name="connsiteY3" fmla="*/ 0 h 91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91" h="91981">
                <a:moveTo>
                  <a:pt x="0" y="0"/>
                </a:moveTo>
                <a:lnTo>
                  <a:pt x="0" y="91981"/>
                </a:lnTo>
                <a:lnTo>
                  <a:pt x="45991" y="91981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1587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2" name="그룹 45"/>
          <p:cNvGrpSpPr/>
          <p:nvPr/>
        </p:nvGrpSpPr>
        <p:grpSpPr>
          <a:xfrm flipV="1">
            <a:off x="2897021" y="2279154"/>
            <a:ext cx="3265654" cy="694568"/>
            <a:chOff x="3522933" y="2998606"/>
            <a:chExt cx="3416900" cy="770347"/>
          </a:xfrm>
        </p:grpSpPr>
        <p:pic>
          <p:nvPicPr>
            <p:cNvPr id="78" name="Picture 5" descr="E:\PNG\화살표\화살살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522933" y="2998606"/>
              <a:ext cx="3416900" cy="770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9" name="Picture 5" descr="E:\PNG\화살표\화살살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522933" y="2998606"/>
              <a:ext cx="3416900" cy="770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그룹 8"/>
          <p:cNvGrpSpPr/>
          <p:nvPr/>
        </p:nvGrpSpPr>
        <p:grpSpPr>
          <a:xfrm>
            <a:off x="332493" y="1277452"/>
            <a:ext cx="8424935" cy="902625"/>
            <a:chOff x="323528" y="5408528"/>
            <a:chExt cx="8424935" cy="902625"/>
          </a:xfrm>
        </p:grpSpPr>
        <p:grpSp>
          <p:nvGrpSpPr>
            <p:cNvPr id="4" name="그룹 84"/>
            <p:cNvGrpSpPr/>
            <p:nvPr/>
          </p:nvGrpSpPr>
          <p:grpSpPr>
            <a:xfrm>
              <a:off x="323528" y="5408528"/>
              <a:ext cx="8387174" cy="902625"/>
              <a:chOff x="130761" y="336688"/>
              <a:chExt cx="3814576" cy="558662"/>
            </a:xfrm>
          </p:grpSpPr>
          <p:cxnSp>
            <p:nvCxnSpPr>
              <p:cNvPr id="86" name="직선 연결선 85"/>
              <p:cNvCxnSpPr/>
              <p:nvPr/>
            </p:nvCxnSpPr>
            <p:spPr bwMode="auto">
              <a:xfrm flipH="1">
                <a:off x="130761" y="336688"/>
                <a:ext cx="3814576" cy="0"/>
              </a:xfrm>
              <a:prstGeom prst="line">
                <a:avLst/>
              </a:prstGeom>
              <a:solidFill>
                <a:srgbClr val="0066FF"/>
              </a:solidFill>
              <a:ln w="9525" cap="flat" cmpd="sng" algn="ctr">
                <a:gradFill>
                  <a:gsLst>
                    <a:gs pos="0">
                      <a:srgbClr val="0070C0">
                        <a:alpha val="0"/>
                      </a:srgbClr>
                    </a:gs>
                    <a:gs pos="21000">
                      <a:srgbClr val="0070C0"/>
                    </a:gs>
                    <a:gs pos="79000">
                      <a:srgbClr val="0070C0"/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7" name="직선 연결선 86"/>
              <p:cNvCxnSpPr/>
              <p:nvPr/>
            </p:nvCxnSpPr>
            <p:spPr bwMode="auto">
              <a:xfrm flipH="1">
                <a:off x="130761" y="895350"/>
                <a:ext cx="3814576" cy="0"/>
              </a:xfrm>
              <a:prstGeom prst="line">
                <a:avLst/>
              </a:prstGeom>
              <a:solidFill>
                <a:srgbClr val="0066FF"/>
              </a:solidFill>
              <a:ln w="9525" cap="flat" cmpd="sng" algn="ctr">
                <a:gradFill>
                  <a:gsLst>
                    <a:gs pos="0">
                      <a:srgbClr val="0070C0">
                        <a:alpha val="0"/>
                      </a:srgbClr>
                    </a:gs>
                    <a:gs pos="21000">
                      <a:srgbClr val="0070C0"/>
                    </a:gs>
                    <a:gs pos="79000">
                      <a:srgbClr val="0070C0"/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83" name="직사각형 82"/>
            <p:cNvSpPr/>
            <p:nvPr/>
          </p:nvSpPr>
          <p:spPr>
            <a:xfrm>
              <a:off x="323528" y="5437547"/>
              <a:ext cx="8424935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2600" kern="0" spc="-150" dirty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해외진출 촉진으로 우리 경제의 역동성 제고</a:t>
              </a:r>
            </a:p>
          </p:txBody>
        </p:sp>
        <p:sp>
          <p:nvSpPr>
            <p:cNvPr id="90" name="직사각형 89"/>
            <p:cNvSpPr/>
            <p:nvPr/>
          </p:nvSpPr>
          <p:spPr>
            <a:xfrm>
              <a:off x="1025390" y="5846167"/>
              <a:ext cx="70193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330325" eaLnBrk="0" fontAlgn="base" latinLnBrk="0" hangingPunct="0">
                <a:spcBef>
                  <a:spcPct val="0"/>
                </a:spcBef>
                <a:spcAft>
                  <a:spcPts val="600"/>
                </a:spcAft>
                <a:buSzPct val="100000"/>
                <a:defRPr/>
              </a:pPr>
              <a:r>
                <a:rPr kumimoji="1" lang="en-US" altLang="ko-KR" sz="2000" kern="0" spc="-110" dirty="0" smtClean="0">
                  <a:gradFill>
                    <a:gsLst>
                      <a:gs pos="100000">
                        <a:srgbClr val="1F497D">
                          <a:lumMod val="75000"/>
                        </a:srgb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</a:rPr>
                <a:t>(</a:t>
              </a:r>
              <a:r>
                <a:rPr kumimoji="1" lang="ko-KR" altLang="en-US" sz="2000" kern="0" spc="-110" dirty="0">
                  <a:gradFill>
                    <a:gsLst>
                      <a:gs pos="100000">
                        <a:srgbClr val="1F497D">
                          <a:lumMod val="75000"/>
                        </a:srgb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</a:rPr>
                <a:t>수출 </a:t>
              </a:r>
              <a:r>
                <a:rPr kumimoji="1" lang="en-US" altLang="ko-KR" sz="2000" kern="0" spc="-110" dirty="0">
                  <a:gradFill>
                    <a:gsLst>
                      <a:gs pos="100000">
                        <a:srgbClr val="1F497D">
                          <a:lumMod val="75000"/>
                        </a:srgb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</a:rPr>
                <a:t>6,000</a:t>
              </a:r>
              <a:r>
                <a:rPr kumimoji="1" lang="ko-KR" altLang="en-US" sz="2000" kern="0" spc="-110" dirty="0" err="1">
                  <a:gradFill>
                    <a:gsLst>
                      <a:gs pos="100000">
                        <a:srgbClr val="1F497D">
                          <a:lumMod val="75000"/>
                        </a:srgb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</a:rPr>
                <a:t>억달러</a:t>
              </a:r>
              <a:r>
                <a:rPr kumimoji="1" lang="ko-KR" altLang="en-US" sz="2000" kern="0" spc="-110" dirty="0">
                  <a:gradFill>
                    <a:gsLst>
                      <a:gs pos="100000">
                        <a:srgbClr val="1F497D">
                          <a:lumMod val="75000"/>
                        </a:srgb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</a:rPr>
                <a:t> 달성</a:t>
              </a:r>
              <a:r>
                <a:rPr kumimoji="1" lang="en-US" altLang="ko-KR" sz="2000" kern="0" spc="-110" dirty="0">
                  <a:gradFill>
                    <a:gsLst>
                      <a:gs pos="100000">
                        <a:srgbClr val="1F497D">
                          <a:lumMod val="75000"/>
                        </a:srgb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</a:rPr>
                <a:t>, </a:t>
              </a:r>
              <a:r>
                <a:rPr kumimoji="1" lang="ko-KR" altLang="en-US" sz="2000" kern="0" spc="-110" dirty="0">
                  <a:gradFill>
                    <a:gsLst>
                      <a:gs pos="100000">
                        <a:srgbClr val="1F497D">
                          <a:lumMod val="75000"/>
                        </a:srgb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</a:rPr>
                <a:t>외국인투자 </a:t>
              </a:r>
              <a:r>
                <a:rPr kumimoji="1" lang="en-US" altLang="ko-KR" sz="2000" kern="0" spc="-110" dirty="0">
                  <a:gradFill>
                    <a:gsLst>
                      <a:gs pos="100000">
                        <a:srgbClr val="1F497D">
                          <a:lumMod val="75000"/>
                        </a:srgb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</a:rPr>
                <a:t>200</a:t>
              </a:r>
              <a:r>
                <a:rPr kumimoji="1" lang="ko-KR" altLang="en-US" sz="2000" kern="0" spc="-110" dirty="0" err="1">
                  <a:gradFill>
                    <a:gsLst>
                      <a:gs pos="100000">
                        <a:srgbClr val="1F497D">
                          <a:lumMod val="75000"/>
                        </a:srgb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</a:rPr>
                <a:t>억달러</a:t>
              </a:r>
              <a:r>
                <a:rPr kumimoji="1" lang="ko-KR" altLang="en-US" sz="2000" kern="0" spc="-110" dirty="0">
                  <a:gradFill>
                    <a:gsLst>
                      <a:gs pos="100000">
                        <a:srgbClr val="1F497D">
                          <a:lumMod val="75000"/>
                        </a:srgb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</a:rPr>
                <a:t> </a:t>
              </a:r>
              <a:r>
                <a:rPr kumimoji="1" lang="ko-KR" altLang="en-US" sz="2000" kern="0" spc="-110" dirty="0" smtClean="0">
                  <a:gradFill>
                    <a:gsLst>
                      <a:gs pos="100000">
                        <a:srgbClr val="1F497D">
                          <a:lumMod val="75000"/>
                        </a:srgb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</a:rPr>
                <a:t>유치</a:t>
              </a:r>
              <a:r>
                <a:rPr kumimoji="1" lang="en-US" altLang="ko-KR" sz="2000" kern="0" spc="-110" dirty="0" smtClean="0">
                  <a:gradFill>
                    <a:gsLst>
                      <a:gs pos="100000">
                        <a:srgbClr val="1F497D">
                          <a:lumMod val="75000"/>
                        </a:srgb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</a:rPr>
                <a:t>)</a:t>
              </a:r>
              <a:endParaRPr kumimoji="1" lang="en-US" altLang="ko-KR" sz="2000" kern="0" spc="-110" dirty="0">
                <a:gradFill>
                  <a:gsLst>
                    <a:gs pos="100000">
                      <a:srgbClr val="1F497D">
                        <a:lumMod val="75000"/>
                      </a:srgb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</a:endParaRPr>
            </a:p>
          </p:txBody>
        </p:sp>
      </p:grpSp>
      <p:sp>
        <p:nvSpPr>
          <p:cNvPr id="68" name="제목 114"/>
          <p:cNvSpPr txBox="1">
            <a:spLocks/>
          </p:cNvSpPr>
          <p:nvPr/>
        </p:nvSpPr>
        <p:spPr>
          <a:xfrm>
            <a:off x="511435" y="3151504"/>
            <a:ext cx="2588515" cy="661731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eaLnBrk="0" latinLnBrk="0" hangingPunct="0">
              <a:defRPr/>
            </a:pPr>
            <a:r>
              <a:rPr lang="en-US" altLang="ko-KR" sz="2000" b="1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FTA</a:t>
            </a:r>
            <a:r>
              <a:rPr lang="ko-KR" altLang="en-US" sz="2000" b="1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의 전략적 활용</a:t>
            </a:r>
          </a:p>
          <a:p>
            <a:pPr algn="ctr" eaLnBrk="0" latinLnBrk="0" hangingPunct="0">
              <a:defRPr/>
            </a:pPr>
            <a:r>
              <a:rPr lang="ko-KR" altLang="en-US" sz="2000" b="1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및 네트워크 확대</a:t>
            </a:r>
          </a:p>
        </p:txBody>
      </p:sp>
      <p:sp>
        <p:nvSpPr>
          <p:cNvPr id="69" name="제목 114"/>
          <p:cNvSpPr txBox="1">
            <a:spLocks/>
          </p:cNvSpPr>
          <p:nvPr/>
        </p:nvSpPr>
        <p:spPr>
          <a:xfrm>
            <a:off x="3047998" y="3151504"/>
            <a:ext cx="3030071" cy="661731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eaLnBrk="0" latinLnBrk="0" hangingPunct="0">
              <a:defRPr/>
            </a:pPr>
            <a:r>
              <a:rPr lang="ko-KR" altLang="en-US" sz="2000" b="1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정상외교를 통한</a:t>
            </a:r>
          </a:p>
          <a:p>
            <a:pPr algn="ctr" eaLnBrk="0" latinLnBrk="0" hangingPunct="0">
              <a:defRPr/>
            </a:pPr>
            <a:r>
              <a:rPr lang="ko-KR" altLang="en-US" sz="2000" b="1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해외진출 촉진</a:t>
            </a:r>
          </a:p>
        </p:txBody>
      </p:sp>
      <p:sp>
        <p:nvSpPr>
          <p:cNvPr id="70" name="제목 114"/>
          <p:cNvSpPr txBox="1">
            <a:spLocks/>
          </p:cNvSpPr>
          <p:nvPr/>
        </p:nvSpPr>
        <p:spPr>
          <a:xfrm>
            <a:off x="6040708" y="3151504"/>
            <a:ext cx="2603670" cy="661731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eaLnBrk="0" latinLnBrk="0" hangingPunct="0">
              <a:defRPr/>
            </a:pPr>
            <a:r>
              <a:rPr lang="ko-KR" altLang="en-US" sz="2000" b="1" kern="0" dirty="0" err="1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중소ㆍ중견기업의</a:t>
            </a:r>
            <a:endParaRPr lang="ko-KR" altLang="en-US" sz="2000" b="1" kern="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  <a:cs typeface="Arial" pitchFamily="34" charset="0"/>
            </a:endParaRPr>
          </a:p>
          <a:p>
            <a:pPr algn="ctr" eaLnBrk="0" latinLnBrk="0" hangingPunct="0">
              <a:defRPr/>
            </a:pPr>
            <a:r>
              <a:rPr lang="ko-KR" altLang="en-US" sz="2000" b="1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시장개척역량 </a:t>
            </a:r>
            <a:r>
              <a:rPr lang="ko-KR" altLang="en-US" sz="2000" b="1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강화</a:t>
            </a:r>
          </a:p>
        </p:txBody>
      </p:sp>
      <p:sp>
        <p:nvSpPr>
          <p:cNvPr id="152" name="직사각형 151"/>
          <p:cNvSpPr/>
          <p:nvPr/>
        </p:nvSpPr>
        <p:spPr>
          <a:xfrm>
            <a:off x="762051" y="4027118"/>
            <a:ext cx="2424012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latinLnBrk="0" hangingPunct="0">
              <a:lnSpc>
                <a:spcPts val="2300"/>
              </a:lnSpc>
              <a:spcAft>
                <a:spcPts val="600"/>
              </a:spcAft>
              <a:buSzPct val="100000"/>
              <a:defRPr/>
            </a:pPr>
            <a:r>
              <a:rPr lang="ko-KR" altLang="en-US" sz="1700" kern="0" spc="-150" dirty="0" err="1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한</a:t>
            </a:r>
            <a:r>
              <a:rPr lang="ko-KR" altLang="en-US" sz="1700" kern="0" spc="-150" dirty="0" err="1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/>
                <a:ea typeface="-윤고딕330"/>
              </a:rPr>
              <a:t>ㆍ</a:t>
            </a:r>
            <a:r>
              <a:rPr lang="ko-KR" altLang="en-US" sz="1700" kern="0" spc="-150" dirty="0" err="1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중</a:t>
            </a:r>
            <a:r>
              <a:rPr lang="ko-KR" altLang="en-US" sz="1700" kern="0" spc="-15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en-US" altLang="ko-KR" sz="1700" kern="0" spc="-15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FTA </a:t>
            </a:r>
            <a:r>
              <a:rPr lang="ko-KR" altLang="en-US" sz="1700" kern="0" spc="-15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활용</a:t>
            </a:r>
            <a:r>
              <a:rPr lang="en-US" altLang="ko-KR" sz="1700" kern="0" spc="-15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sz="1700" kern="0" spc="-15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및 동북아 비즈니스 중심 구축</a:t>
            </a:r>
            <a:endParaRPr lang="ko-KR" altLang="en-US" sz="1700" kern="0" spc="-15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grpSp>
        <p:nvGrpSpPr>
          <p:cNvPr id="5" name="그룹 5"/>
          <p:cNvGrpSpPr/>
          <p:nvPr/>
        </p:nvGrpSpPr>
        <p:grpSpPr>
          <a:xfrm>
            <a:off x="464278" y="4098397"/>
            <a:ext cx="397214" cy="267791"/>
            <a:chOff x="464278" y="4025245"/>
            <a:chExt cx="397214" cy="267791"/>
          </a:xfrm>
        </p:grpSpPr>
        <p:sp>
          <p:nvSpPr>
            <p:cNvPr id="71" name="타원 70"/>
            <p:cNvSpPr/>
            <p:nvPr/>
          </p:nvSpPr>
          <p:spPr>
            <a:xfrm>
              <a:off x="545895" y="4049556"/>
              <a:ext cx="233980" cy="23398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5875" cap="rnd">
              <a:noFill/>
              <a:tailEnd type="none"/>
            </a:ln>
            <a:effectLst>
              <a:innerShdw blurRad="76200">
                <a:prstClr val="black">
                  <a:alpha val="4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6" name="제목 114"/>
            <p:cNvSpPr txBox="1">
              <a:spLocks/>
            </p:cNvSpPr>
            <p:nvPr/>
          </p:nvSpPr>
          <p:spPr>
            <a:xfrm>
              <a:off x="464278" y="4025245"/>
              <a:ext cx="397214" cy="267791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eaLnBrk="0" latinLnBrk="0" hangingPunct="0">
                <a:defRPr/>
              </a:pPr>
              <a:r>
                <a:rPr lang="en-US" altLang="ko-KR" sz="1400" b="1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itchFamily="34" charset="0"/>
                </a:rPr>
                <a:t>1</a:t>
              </a:r>
              <a:endParaRPr lang="ko-KR" altLang="en-US" sz="1400" b="1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endParaRPr>
            </a:p>
          </p:txBody>
        </p:sp>
      </p:grpSp>
      <p:sp>
        <p:nvSpPr>
          <p:cNvPr id="81" name="직사각형 80"/>
          <p:cNvSpPr/>
          <p:nvPr/>
        </p:nvSpPr>
        <p:spPr>
          <a:xfrm>
            <a:off x="762052" y="4822688"/>
            <a:ext cx="2424011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latinLnBrk="0" hangingPunct="0">
              <a:lnSpc>
                <a:spcPts val="2300"/>
              </a:lnSpc>
              <a:spcAft>
                <a:spcPts val="600"/>
              </a:spcAft>
              <a:buSzPct val="100000"/>
              <a:defRPr/>
            </a:pPr>
            <a:r>
              <a:rPr lang="en-US" altLang="ko-KR" sz="17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FTA </a:t>
            </a:r>
            <a:r>
              <a:rPr lang="ko-KR" altLang="en-US" sz="17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활용도 제고 및 네트워크 확대</a:t>
            </a:r>
            <a:endParaRPr lang="ko-KR" altLang="en-US" sz="1700" kern="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grpSp>
        <p:nvGrpSpPr>
          <p:cNvPr id="6" name="그룹 7"/>
          <p:cNvGrpSpPr/>
          <p:nvPr/>
        </p:nvGrpSpPr>
        <p:grpSpPr>
          <a:xfrm>
            <a:off x="464278" y="4885341"/>
            <a:ext cx="397214" cy="267791"/>
            <a:chOff x="464278" y="4857909"/>
            <a:chExt cx="397214" cy="267791"/>
          </a:xfrm>
        </p:grpSpPr>
        <p:sp>
          <p:nvSpPr>
            <p:cNvPr id="89" name="타원 88"/>
            <p:cNvSpPr/>
            <p:nvPr/>
          </p:nvSpPr>
          <p:spPr>
            <a:xfrm>
              <a:off x="544676" y="4882220"/>
              <a:ext cx="233980" cy="23398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5875" cap="rnd">
              <a:noFill/>
              <a:tailEnd type="none"/>
            </a:ln>
            <a:effectLst>
              <a:innerShdw blurRad="76200">
                <a:prstClr val="black">
                  <a:alpha val="4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1" name="제목 114"/>
            <p:cNvSpPr txBox="1">
              <a:spLocks/>
            </p:cNvSpPr>
            <p:nvPr/>
          </p:nvSpPr>
          <p:spPr>
            <a:xfrm>
              <a:off x="464278" y="4857909"/>
              <a:ext cx="397214" cy="267791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eaLnBrk="0" latinLnBrk="0" hangingPunct="0">
                <a:defRPr/>
              </a:pPr>
              <a:r>
                <a:rPr lang="en-US" altLang="ko-KR" sz="1400" b="1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itchFamily="34" charset="0"/>
                </a:rPr>
                <a:t>2</a:t>
              </a:r>
              <a:endParaRPr lang="ko-KR" altLang="en-US" sz="1400" b="1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endParaRPr>
            </a:p>
          </p:txBody>
        </p:sp>
      </p:grpSp>
      <p:sp>
        <p:nvSpPr>
          <p:cNvPr id="98" name="직사각형 97"/>
          <p:cNvSpPr/>
          <p:nvPr/>
        </p:nvSpPr>
        <p:spPr>
          <a:xfrm>
            <a:off x="3503699" y="4027118"/>
            <a:ext cx="2452567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latinLnBrk="0" hangingPunct="0">
              <a:lnSpc>
                <a:spcPts val="2300"/>
              </a:lnSpc>
              <a:spcAft>
                <a:spcPts val="600"/>
              </a:spcAft>
              <a:buSzPct val="100000"/>
              <a:defRPr/>
            </a:pPr>
            <a:r>
              <a:rPr lang="ko-KR" altLang="en-US" sz="1700" kern="0" spc="-12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정상외교 성과 </a:t>
            </a:r>
            <a:r>
              <a:rPr lang="ko-KR" altLang="en-US" sz="1700" kern="0" spc="-120" dirty="0" err="1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심화ㆍ확산</a:t>
            </a:r>
            <a:endParaRPr lang="ko-KR" altLang="en-US" sz="1700" kern="0" spc="-12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10" name="직사각형 109"/>
          <p:cNvSpPr/>
          <p:nvPr/>
        </p:nvSpPr>
        <p:spPr>
          <a:xfrm>
            <a:off x="6272777" y="4027118"/>
            <a:ext cx="2682249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latinLnBrk="0" hangingPunct="0">
              <a:lnSpc>
                <a:spcPts val="2300"/>
              </a:lnSpc>
              <a:spcAft>
                <a:spcPts val="600"/>
              </a:spcAft>
              <a:buSzPct val="100000"/>
              <a:defRPr/>
            </a:pPr>
            <a:r>
              <a:rPr lang="ko-KR" altLang="en-US" sz="17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내수기업의 </a:t>
            </a:r>
            <a:r>
              <a:rPr lang="ko-KR" altLang="en-US" sz="17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수출기업화 </a:t>
            </a:r>
            <a:r>
              <a:rPr lang="en-US" altLang="ko-KR" sz="17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/>
            </a:r>
            <a:br>
              <a:rPr lang="en-US" altLang="ko-KR" sz="17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</a:br>
            <a:r>
              <a:rPr lang="ko-KR" altLang="en-US" sz="17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촉진</a:t>
            </a:r>
            <a:endParaRPr lang="ko-KR" altLang="en-US" sz="1700" kern="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grpSp>
        <p:nvGrpSpPr>
          <p:cNvPr id="7" name="그룹 12"/>
          <p:cNvGrpSpPr/>
          <p:nvPr/>
        </p:nvGrpSpPr>
        <p:grpSpPr>
          <a:xfrm>
            <a:off x="3205924" y="4098397"/>
            <a:ext cx="397214" cy="267791"/>
            <a:chOff x="3233356" y="4025245"/>
            <a:chExt cx="397214" cy="267791"/>
          </a:xfrm>
        </p:grpSpPr>
        <p:sp>
          <p:nvSpPr>
            <p:cNvPr id="99" name="타원 98"/>
            <p:cNvSpPr/>
            <p:nvPr/>
          </p:nvSpPr>
          <p:spPr>
            <a:xfrm>
              <a:off x="3313754" y="4049556"/>
              <a:ext cx="233980" cy="233980"/>
            </a:xfrm>
            <a:prstGeom prst="ellipse">
              <a:avLst/>
            </a:prstGeom>
            <a:solidFill>
              <a:srgbClr val="28846E"/>
            </a:solidFill>
            <a:ln w="15875" cap="rnd">
              <a:noFill/>
              <a:tailEnd type="none"/>
            </a:ln>
            <a:effectLst>
              <a:innerShdw blurRad="76200">
                <a:prstClr val="black">
                  <a:alpha val="4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41" name="제목 114"/>
            <p:cNvSpPr txBox="1">
              <a:spLocks/>
            </p:cNvSpPr>
            <p:nvPr/>
          </p:nvSpPr>
          <p:spPr>
            <a:xfrm>
              <a:off x="3233356" y="4025245"/>
              <a:ext cx="397214" cy="267791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eaLnBrk="0" latinLnBrk="0" hangingPunct="0">
                <a:defRPr/>
              </a:pPr>
              <a:r>
                <a:rPr lang="en-US" altLang="ko-KR" sz="1400" b="1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itchFamily="34" charset="0"/>
                </a:rPr>
                <a:t>1</a:t>
              </a:r>
              <a:endParaRPr lang="ko-KR" altLang="en-US" sz="1400" b="1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endParaRPr>
            </a:p>
          </p:txBody>
        </p:sp>
      </p:grpSp>
      <p:sp>
        <p:nvSpPr>
          <p:cNvPr id="102" name="직사각형 101"/>
          <p:cNvSpPr/>
          <p:nvPr/>
        </p:nvSpPr>
        <p:spPr>
          <a:xfrm>
            <a:off x="3503699" y="4822688"/>
            <a:ext cx="2289788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latinLnBrk="0" hangingPunct="0">
              <a:lnSpc>
                <a:spcPts val="2300"/>
              </a:lnSpc>
              <a:spcAft>
                <a:spcPts val="600"/>
              </a:spcAft>
              <a:buSzPct val="100000"/>
              <a:defRPr/>
            </a:pPr>
            <a:r>
              <a:rPr lang="ko-KR" altLang="en-US" sz="17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해외진출 </a:t>
            </a:r>
            <a:r>
              <a:rPr lang="ko-KR" altLang="en-US" sz="17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다변화</a:t>
            </a:r>
            <a:endParaRPr lang="ko-KR" altLang="en-US" sz="1700" kern="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grpSp>
        <p:nvGrpSpPr>
          <p:cNvPr id="8" name="그룹 13"/>
          <p:cNvGrpSpPr/>
          <p:nvPr/>
        </p:nvGrpSpPr>
        <p:grpSpPr>
          <a:xfrm>
            <a:off x="3205924" y="4885341"/>
            <a:ext cx="397214" cy="267791"/>
            <a:chOff x="3233356" y="4862751"/>
            <a:chExt cx="397214" cy="267791"/>
          </a:xfrm>
        </p:grpSpPr>
        <p:sp>
          <p:nvSpPr>
            <p:cNvPr id="103" name="타원 102"/>
            <p:cNvSpPr/>
            <p:nvPr/>
          </p:nvSpPr>
          <p:spPr>
            <a:xfrm>
              <a:off x="3313754" y="4887062"/>
              <a:ext cx="233980" cy="233980"/>
            </a:xfrm>
            <a:prstGeom prst="ellipse">
              <a:avLst/>
            </a:prstGeom>
            <a:solidFill>
              <a:srgbClr val="28846E"/>
            </a:solidFill>
            <a:ln w="15875" cap="rnd">
              <a:noFill/>
              <a:tailEnd type="none"/>
            </a:ln>
            <a:effectLst>
              <a:innerShdw blurRad="76200">
                <a:prstClr val="black">
                  <a:alpha val="4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53" name="제목 114"/>
            <p:cNvSpPr txBox="1">
              <a:spLocks/>
            </p:cNvSpPr>
            <p:nvPr/>
          </p:nvSpPr>
          <p:spPr>
            <a:xfrm>
              <a:off x="3233356" y="4862751"/>
              <a:ext cx="397214" cy="267791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eaLnBrk="0" latinLnBrk="0" hangingPunct="0">
                <a:defRPr/>
              </a:pPr>
              <a:r>
                <a:rPr lang="en-US" altLang="ko-KR" sz="1400" b="1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itchFamily="34" charset="0"/>
                </a:rPr>
                <a:t>2</a:t>
              </a:r>
              <a:endParaRPr lang="ko-KR" altLang="en-US" sz="1400" b="1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endParaRPr>
            </a:p>
          </p:txBody>
        </p:sp>
      </p:grpSp>
      <p:grpSp>
        <p:nvGrpSpPr>
          <p:cNvPr id="9" name="그룹 11"/>
          <p:cNvGrpSpPr/>
          <p:nvPr/>
        </p:nvGrpSpPr>
        <p:grpSpPr>
          <a:xfrm>
            <a:off x="5975003" y="4098397"/>
            <a:ext cx="397214" cy="267791"/>
            <a:chOff x="6002435" y="4025245"/>
            <a:chExt cx="397214" cy="267791"/>
          </a:xfrm>
        </p:grpSpPr>
        <p:sp>
          <p:nvSpPr>
            <p:cNvPr id="111" name="타원 110"/>
            <p:cNvSpPr/>
            <p:nvPr/>
          </p:nvSpPr>
          <p:spPr>
            <a:xfrm>
              <a:off x="6082833" y="4049556"/>
              <a:ext cx="233980" cy="233980"/>
            </a:xfrm>
            <a:prstGeom prst="ellipse">
              <a:avLst/>
            </a:prstGeom>
            <a:solidFill>
              <a:srgbClr val="953735"/>
            </a:solidFill>
            <a:ln w="15875" cap="rnd">
              <a:noFill/>
              <a:tailEnd type="none"/>
            </a:ln>
            <a:effectLst>
              <a:innerShdw blurRad="76200">
                <a:prstClr val="black">
                  <a:alpha val="4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57" name="제목 114"/>
            <p:cNvSpPr txBox="1">
              <a:spLocks/>
            </p:cNvSpPr>
            <p:nvPr/>
          </p:nvSpPr>
          <p:spPr>
            <a:xfrm>
              <a:off x="6002435" y="4025245"/>
              <a:ext cx="397214" cy="267791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eaLnBrk="0" latinLnBrk="0" hangingPunct="0">
                <a:defRPr/>
              </a:pPr>
              <a:r>
                <a:rPr lang="en-US" altLang="ko-KR" sz="1400" b="1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itchFamily="34" charset="0"/>
                </a:rPr>
                <a:t>1</a:t>
              </a:r>
              <a:endParaRPr lang="ko-KR" altLang="en-US" sz="1400" b="1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endParaRPr>
            </a:p>
          </p:txBody>
        </p:sp>
      </p:grpSp>
      <p:sp>
        <p:nvSpPr>
          <p:cNvPr id="134" name="직사각형 133"/>
          <p:cNvSpPr/>
          <p:nvPr/>
        </p:nvSpPr>
        <p:spPr>
          <a:xfrm>
            <a:off x="6272777" y="4822688"/>
            <a:ext cx="2310715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latinLnBrk="0" hangingPunct="0">
              <a:lnSpc>
                <a:spcPts val="2300"/>
              </a:lnSpc>
              <a:spcAft>
                <a:spcPts val="600"/>
              </a:spcAft>
              <a:buSzPct val="100000"/>
              <a:defRPr/>
            </a:pPr>
            <a:r>
              <a:rPr lang="ko-KR" altLang="en-US" sz="17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전자상거래 등 새로운 </a:t>
            </a:r>
            <a:r>
              <a:rPr lang="ko-KR" altLang="en-US" sz="1700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수출방식 </a:t>
            </a:r>
            <a:r>
              <a:rPr lang="ko-KR" altLang="en-US" sz="1700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활성화</a:t>
            </a:r>
            <a:endParaRPr lang="ko-KR" altLang="en-US" sz="1700" kern="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5975003" y="4885341"/>
            <a:ext cx="397214" cy="267791"/>
            <a:chOff x="6002435" y="4857909"/>
            <a:chExt cx="397214" cy="267791"/>
          </a:xfrm>
        </p:grpSpPr>
        <p:sp>
          <p:nvSpPr>
            <p:cNvPr id="135" name="타원 134"/>
            <p:cNvSpPr/>
            <p:nvPr/>
          </p:nvSpPr>
          <p:spPr>
            <a:xfrm>
              <a:off x="6082833" y="4882220"/>
              <a:ext cx="233980" cy="233980"/>
            </a:xfrm>
            <a:prstGeom prst="ellipse">
              <a:avLst/>
            </a:prstGeom>
            <a:solidFill>
              <a:srgbClr val="953735"/>
            </a:solidFill>
            <a:ln w="15875" cap="rnd">
              <a:noFill/>
              <a:tailEnd type="none"/>
            </a:ln>
            <a:effectLst>
              <a:innerShdw blurRad="76200">
                <a:prstClr val="black">
                  <a:alpha val="4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58" name="제목 114"/>
            <p:cNvSpPr txBox="1">
              <a:spLocks/>
            </p:cNvSpPr>
            <p:nvPr/>
          </p:nvSpPr>
          <p:spPr>
            <a:xfrm>
              <a:off x="6002435" y="4857909"/>
              <a:ext cx="397214" cy="267791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eaLnBrk="0" latinLnBrk="0" hangingPunct="0">
                <a:defRPr/>
              </a:pPr>
              <a:r>
                <a:rPr lang="en-US" altLang="ko-KR" sz="1400" b="1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itchFamily="34" charset="0"/>
                </a:rPr>
                <a:t>2</a:t>
              </a:r>
              <a:endParaRPr lang="ko-KR" altLang="en-US" sz="1400" b="1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endParaRPr>
            </a:p>
          </p:txBody>
        </p:sp>
      </p:grpSp>
      <p:pic>
        <p:nvPicPr>
          <p:cNvPr id="1026" name="Picture 2" descr="C:\Users\Administrator\Desktop\Untitled-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312" t="7599" r="70730" b="81901"/>
          <a:stretch/>
        </p:blipFill>
        <p:spPr bwMode="auto">
          <a:xfrm>
            <a:off x="2123728" y="5610534"/>
            <a:ext cx="924270" cy="6601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istrator\Desktop\Untitled-2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764" t="56410" r="59068" b="28735"/>
          <a:stretch/>
        </p:blipFill>
        <p:spPr bwMode="auto">
          <a:xfrm>
            <a:off x="4957381" y="5504926"/>
            <a:ext cx="927988" cy="9257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istrator\Desktop\Untitled-3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8825" t="54046" r="5353" b="29681"/>
          <a:stretch/>
        </p:blipFill>
        <p:spPr bwMode="auto">
          <a:xfrm>
            <a:off x="7736906" y="5610534"/>
            <a:ext cx="846586" cy="6490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istrator\Desktop\Untitled-4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7731" t="18809" r="31676" b="68836"/>
          <a:stretch/>
        </p:blipFill>
        <p:spPr bwMode="auto">
          <a:xfrm flipH="1">
            <a:off x="4321828" y="5703246"/>
            <a:ext cx="754228" cy="6597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직사각형 60"/>
          <p:cNvSpPr/>
          <p:nvPr/>
        </p:nvSpPr>
        <p:spPr>
          <a:xfrm>
            <a:off x="509064" y="3097838"/>
            <a:ext cx="2628000" cy="44887"/>
          </a:xfrm>
          <a:prstGeom prst="rect">
            <a:avLst/>
          </a:prstGeom>
          <a:gradFill>
            <a:gsLst>
              <a:gs pos="100000">
                <a:schemeClr val="bg1">
                  <a:alpha val="41000"/>
                </a:schemeClr>
              </a:gs>
              <a:gs pos="0">
                <a:schemeClr val="bg1">
                  <a:alpha val="0"/>
                </a:schemeClr>
              </a:gs>
            </a:gsLst>
            <a:lin ang="16200000" scaled="0"/>
          </a:gradFill>
          <a:ln w="22225">
            <a:noFill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prstClr val="white"/>
              </a:solidFill>
            </a:endParaRPr>
          </a:p>
        </p:txBody>
      </p:sp>
      <p:sp>
        <p:nvSpPr>
          <p:cNvPr id="64" name="직사각형 63"/>
          <p:cNvSpPr/>
          <p:nvPr/>
        </p:nvSpPr>
        <p:spPr>
          <a:xfrm>
            <a:off x="3269516" y="3097838"/>
            <a:ext cx="2628000" cy="44887"/>
          </a:xfrm>
          <a:prstGeom prst="rect">
            <a:avLst/>
          </a:prstGeom>
          <a:gradFill>
            <a:gsLst>
              <a:gs pos="100000">
                <a:schemeClr val="bg1">
                  <a:alpha val="41000"/>
                </a:schemeClr>
              </a:gs>
              <a:gs pos="0">
                <a:schemeClr val="bg1">
                  <a:alpha val="0"/>
                </a:schemeClr>
              </a:gs>
            </a:gsLst>
            <a:lin ang="16200000" scaled="0"/>
          </a:gradFill>
          <a:ln w="22225">
            <a:noFill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prstClr val="white"/>
              </a:solidFill>
            </a:endParaRPr>
          </a:p>
        </p:txBody>
      </p:sp>
      <p:sp>
        <p:nvSpPr>
          <p:cNvPr id="65" name="직사각형 64"/>
          <p:cNvSpPr/>
          <p:nvPr/>
        </p:nvSpPr>
        <p:spPr>
          <a:xfrm>
            <a:off x="6047225" y="3097838"/>
            <a:ext cx="2628000" cy="44887"/>
          </a:xfrm>
          <a:prstGeom prst="rect">
            <a:avLst/>
          </a:prstGeom>
          <a:gradFill>
            <a:gsLst>
              <a:gs pos="100000">
                <a:schemeClr val="bg1">
                  <a:alpha val="41000"/>
                </a:schemeClr>
              </a:gs>
              <a:gs pos="0">
                <a:schemeClr val="bg1">
                  <a:alpha val="0"/>
                </a:schemeClr>
              </a:gs>
            </a:gsLst>
            <a:lin ang="16200000" scaled="0"/>
          </a:gradFill>
          <a:ln w="22225">
            <a:noFill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90901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6"/>
          <p:cNvGrpSpPr/>
          <p:nvPr/>
        </p:nvGrpSpPr>
        <p:grpSpPr>
          <a:xfrm>
            <a:off x="3263009" y="2252718"/>
            <a:ext cx="2630742" cy="3623814"/>
            <a:chOff x="3263009" y="2252718"/>
            <a:chExt cx="2630742" cy="3623814"/>
          </a:xfrm>
        </p:grpSpPr>
        <p:sp>
          <p:nvSpPr>
            <p:cNvPr id="80" name="모서리가 둥근 직사각형 8"/>
            <p:cNvSpPr/>
            <p:nvPr/>
          </p:nvSpPr>
          <p:spPr>
            <a:xfrm>
              <a:off x="3263009" y="2252718"/>
              <a:ext cx="2630742" cy="3525083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6350">
              <a:solidFill>
                <a:srgbClr val="0070C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00">
                <a:solidFill>
                  <a:srgbClr val="FFFFFF"/>
                </a:solidFill>
                <a:cs typeface="Arial" pitchFamily="34" charset="0"/>
              </a:endParaRPr>
            </a:p>
          </p:txBody>
        </p:sp>
        <p:pic>
          <p:nvPicPr>
            <p:cNvPr id="87" name="Picture 2" descr="C:\Users\Administrator\Desktop\Untitled-2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7965" t="5126" r="52405" b="80607"/>
            <a:stretch/>
          </p:blipFill>
          <p:spPr bwMode="auto">
            <a:xfrm>
              <a:off x="5004048" y="5181600"/>
              <a:ext cx="687570" cy="69493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그룹 9"/>
          <p:cNvGrpSpPr/>
          <p:nvPr/>
        </p:nvGrpSpPr>
        <p:grpSpPr>
          <a:xfrm>
            <a:off x="6044559" y="2252718"/>
            <a:ext cx="2666755" cy="3582964"/>
            <a:chOff x="6066504" y="2252718"/>
            <a:chExt cx="2666755" cy="3582964"/>
          </a:xfrm>
        </p:grpSpPr>
        <p:sp>
          <p:nvSpPr>
            <p:cNvPr id="45" name="모서리가 둥근 직사각형 8"/>
            <p:cNvSpPr/>
            <p:nvPr/>
          </p:nvSpPr>
          <p:spPr>
            <a:xfrm>
              <a:off x="6066504" y="2252718"/>
              <a:ext cx="2630742" cy="3525083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6350">
              <a:solidFill>
                <a:srgbClr val="248E9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00">
                <a:solidFill>
                  <a:srgbClr val="FFFFFF"/>
                </a:solidFill>
                <a:cs typeface="Arial" pitchFamily="34" charset="0"/>
              </a:endParaRPr>
            </a:p>
          </p:txBody>
        </p:sp>
        <p:pic>
          <p:nvPicPr>
            <p:cNvPr id="1026" name="Picture 2" descr="C:\Users\Joohee\Desktop\Untitled-1.png"/>
            <p:cNvPicPr>
              <a:picLocks noChangeAspect="1" noChangeArrowheads="1"/>
            </p:cNvPicPr>
            <p:nvPr/>
          </p:nvPicPr>
          <p:blipFill>
            <a:blip r:embed="rId4" cstate="print"/>
            <a:srcRect l="15000" t="60556" r="60104" b="29861"/>
            <a:stretch>
              <a:fillRect/>
            </a:stretch>
          </p:blipFill>
          <p:spPr bwMode="auto">
            <a:xfrm>
              <a:off x="6941103" y="5318281"/>
              <a:ext cx="1792156" cy="517401"/>
            </a:xfrm>
            <a:prstGeom prst="rect">
              <a:avLst/>
            </a:prstGeom>
            <a:noFill/>
          </p:spPr>
        </p:pic>
      </p:grpSp>
      <p:grpSp>
        <p:nvGrpSpPr>
          <p:cNvPr id="4" name="그룹 8"/>
          <p:cNvGrpSpPr/>
          <p:nvPr/>
        </p:nvGrpSpPr>
        <p:grpSpPr>
          <a:xfrm>
            <a:off x="474360" y="2252718"/>
            <a:ext cx="2630742" cy="3535338"/>
            <a:chOff x="474360" y="2252718"/>
            <a:chExt cx="2630742" cy="3535338"/>
          </a:xfrm>
        </p:grpSpPr>
        <p:sp>
          <p:nvSpPr>
            <p:cNvPr id="103" name="모서리가 둥근 직사각형 8"/>
            <p:cNvSpPr/>
            <p:nvPr/>
          </p:nvSpPr>
          <p:spPr>
            <a:xfrm>
              <a:off x="474360" y="2252718"/>
              <a:ext cx="2630742" cy="3525083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6350">
              <a:solidFill>
                <a:srgbClr val="A9591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00">
                <a:solidFill>
                  <a:srgbClr val="FFFFFF"/>
                </a:solidFill>
                <a:cs typeface="Arial" pitchFamily="34" charset="0"/>
              </a:endParaRPr>
            </a:p>
          </p:txBody>
        </p:sp>
        <p:pic>
          <p:nvPicPr>
            <p:cNvPr id="1027" name="Picture 3" descr="C:\Users\Joohee\Desktop\Untitled-1 copy.png"/>
            <p:cNvPicPr>
              <a:picLocks noChangeAspect="1" noChangeArrowheads="1"/>
            </p:cNvPicPr>
            <p:nvPr/>
          </p:nvPicPr>
          <p:blipFill>
            <a:blip r:embed="rId5" cstate="print"/>
            <a:srcRect l="56875" t="28750" r="28437" b="53194"/>
            <a:stretch>
              <a:fillRect/>
            </a:stretch>
          </p:blipFill>
          <p:spPr bwMode="auto">
            <a:xfrm>
              <a:off x="2556734" y="5289504"/>
              <a:ext cx="540738" cy="498552"/>
            </a:xfrm>
            <a:prstGeom prst="rect">
              <a:avLst/>
            </a:prstGeom>
            <a:noFill/>
          </p:spPr>
        </p:pic>
      </p:grpSp>
      <p:grpSp>
        <p:nvGrpSpPr>
          <p:cNvPr id="5" name="그룹 64"/>
          <p:cNvGrpSpPr/>
          <p:nvPr/>
        </p:nvGrpSpPr>
        <p:grpSpPr>
          <a:xfrm>
            <a:off x="332493" y="1501885"/>
            <a:ext cx="8741788" cy="642947"/>
            <a:chOff x="9525" y="267526"/>
            <a:chExt cx="4102220" cy="696986"/>
          </a:xfrm>
        </p:grpSpPr>
        <p:sp>
          <p:nvSpPr>
            <p:cNvPr id="69" name="직사각형 68"/>
            <p:cNvSpPr/>
            <p:nvPr/>
          </p:nvSpPr>
          <p:spPr bwMode="auto">
            <a:xfrm>
              <a:off x="12828" y="336688"/>
              <a:ext cx="4098917" cy="558662"/>
            </a:xfrm>
            <a:prstGeom prst="rect">
              <a:avLst/>
            </a:prstGeom>
            <a:gradFill rotWithShape="1">
              <a:gsLst>
                <a:gs pos="833">
                  <a:srgbClr val="FFFFFF">
                    <a:alpha val="0"/>
                  </a:srgbClr>
                </a:gs>
                <a:gs pos="69550">
                  <a:srgbClr val="FFFFFF"/>
                </a:gs>
                <a:gs pos="25000">
                  <a:schemeClr val="bg1"/>
                </a:gs>
                <a:gs pos="100000">
                  <a:srgbClr val="FFFFFF">
                    <a:alpha val="0"/>
                  </a:srgbClr>
                </a:gs>
              </a:gsLst>
              <a:lin ang="21594000" scaled="0"/>
            </a:gradFill>
            <a:ln>
              <a:noFill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>
              <a:bevelT w="0" h="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atinLnBrk="0">
                <a:defRPr/>
              </a:pPr>
              <a:endParaRPr lang="ko-KR" altLang="en-US" kern="0">
                <a:solidFill>
                  <a:srgbClr val="FFFF00"/>
                </a:solidFill>
                <a:latin typeface="HY헤드라인M"/>
                <a:ea typeface="HY헤드라인M"/>
              </a:endParaRPr>
            </a:p>
          </p:txBody>
        </p:sp>
        <p:grpSp>
          <p:nvGrpSpPr>
            <p:cNvPr id="6" name="그룹 69"/>
            <p:cNvGrpSpPr/>
            <p:nvPr/>
          </p:nvGrpSpPr>
          <p:grpSpPr>
            <a:xfrm>
              <a:off x="9525" y="267526"/>
              <a:ext cx="3935812" cy="696986"/>
              <a:chOff x="130761" y="267526"/>
              <a:chExt cx="3814576" cy="696986"/>
            </a:xfrm>
          </p:grpSpPr>
          <p:cxnSp>
            <p:nvCxnSpPr>
              <p:cNvPr id="71" name="직선 연결선 70"/>
              <p:cNvCxnSpPr/>
              <p:nvPr/>
            </p:nvCxnSpPr>
            <p:spPr bwMode="auto">
              <a:xfrm flipH="1">
                <a:off x="130761" y="267526"/>
                <a:ext cx="3814576" cy="0"/>
              </a:xfrm>
              <a:prstGeom prst="line">
                <a:avLst/>
              </a:prstGeom>
              <a:solidFill>
                <a:srgbClr val="0066FF"/>
              </a:solidFill>
              <a:ln w="9525" cap="flat" cmpd="sng" algn="ctr">
                <a:gradFill>
                  <a:gsLst>
                    <a:gs pos="0">
                      <a:srgbClr val="0070C0">
                        <a:alpha val="0"/>
                      </a:srgbClr>
                    </a:gs>
                    <a:gs pos="21000">
                      <a:srgbClr val="0070C0"/>
                    </a:gs>
                    <a:gs pos="79000">
                      <a:srgbClr val="0070C0"/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2" name="직선 연결선 71"/>
              <p:cNvCxnSpPr/>
              <p:nvPr/>
            </p:nvCxnSpPr>
            <p:spPr bwMode="auto">
              <a:xfrm flipH="1">
                <a:off x="130761" y="964512"/>
                <a:ext cx="3814576" cy="0"/>
              </a:xfrm>
              <a:prstGeom prst="line">
                <a:avLst/>
              </a:prstGeom>
              <a:solidFill>
                <a:srgbClr val="0066FF"/>
              </a:solidFill>
              <a:ln w="9525" cap="flat" cmpd="sng" algn="ctr">
                <a:gradFill>
                  <a:gsLst>
                    <a:gs pos="0">
                      <a:srgbClr val="0070C0">
                        <a:alpha val="0"/>
                      </a:srgbClr>
                    </a:gs>
                    <a:gs pos="21000">
                      <a:srgbClr val="0070C0"/>
                    </a:gs>
                    <a:gs pos="79000">
                      <a:srgbClr val="0070C0"/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44" name="TextBox 43"/>
          <p:cNvSpPr txBox="1"/>
          <p:nvPr/>
        </p:nvSpPr>
        <p:spPr bwMode="auto">
          <a:xfrm>
            <a:off x="478159" y="242257"/>
            <a:ext cx="3098925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00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2015</a:t>
            </a:r>
            <a:r>
              <a:rPr lang="ko-KR" altLang="en-US" sz="300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년도 중점과제</a:t>
            </a:r>
          </a:p>
        </p:txBody>
      </p:sp>
      <p:sp>
        <p:nvSpPr>
          <p:cNvPr id="47" name="AutoShape 55"/>
          <p:cNvSpPr>
            <a:spLocks noChangeArrowheads="1"/>
          </p:cNvSpPr>
          <p:nvPr/>
        </p:nvSpPr>
        <p:spPr bwMode="auto">
          <a:xfrm>
            <a:off x="6044559" y="2253480"/>
            <a:ext cx="2634531" cy="426159"/>
          </a:xfrm>
          <a:prstGeom prst="roundRect">
            <a:avLst>
              <a:gd name="adj" fmla="val 0"/>
            </a:avLst>
          </a:prstGeom>
          <a:solidFill>
            <a:srgbClr val="239D6C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8" name="자유형 47"/>
          <p:cNvSpPr/>
          <p:nvPr/>
        </p:nvSpPr>
        <p:spPr>
          <a:xfrm>
            <a:off x="6062223" y="2263278"/>
            <a:ext cx="605316" cy="415915"/>
          </a:xfrm>
          <a:custGeom>
            <a:avLst/>
            <a:gdLst>
              <a:gd name="connsiteX0" fmla="*/ 0 w 922421"/>
              <a:gd name="connsiteY0" fmla="*/ 409074 h 409074"/>
              <a:gd name="connsiteX1" fmla="*/ 922421 w 922421"/>
              <a:gd name="connsiteY1" fmla="*/ 0 h 409074"/>
              <a:gd name="connsiteX2" fmla="*/ 0 w 922421"/>
              <a:gd name="connsiteY2" fmla="*/ 0 h 409074"/>
              <a:gd name="connsiteX3" fmla="*/ 0 w 922421"/>
              <a:gd name="connsiteY3" fmla="*/ 409074 h 40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421" h="409074">
                <a:moveTo>
                  <a:pt x="0" y="409074"/>
                </a:moveTo>
                <a:lnTo>
                  <a:pt x="922421" y="0"/>
                </a:lnTo>
                <a:lnTo>
                  <a:pt x="0" y="0"/>
                </a:lnTo>
                <a:lnTo>
                  <a:pt x="0" y="409074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10000"/>
                </a:schemeClr>
              </a:gs>
              <a:gs pos="0">
                <a:schemeClr val="bg1">
                  <a:alpha val="27000"/>
                </a:schemeClr>
              </a:gs>
            </a:gsLst>
            <a:lin ang="9000000" scaled="0"/>
          </a:gradFill>
          <a:ln w="1587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0" name="제목 114"/>
          <p:cNvSpPr txBox="1">
            <a:spLocks/>
          </p:cNvSpPr>
          <p:nvPr/>
        </p:nvSpPr>
        <p:spPr>
          <a:xfrm>
            <a:off x="5965013" y="2332177"/>
            <a:ext cx="2742456" cy="267963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eaLnBrk="0" latinLnBrk="0" hangingPunct="0">
              <a:defRPr/>
            </a:pPr>
            <a:r>
              <a:rPr lang="ko-KR" altLang="en-US" sz="1900" kern="0" spc="-9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산업경쟁력 제고</a:t>
            </a:r>
          </a:p>
        </p:txBody>
      </p:sp>
      <p:sp>
        <p:nvSpPr>
          <p:cNvPr id="60" name="Text Box 5"/>
          <p:cNvSpPr txBox="1">
            <a:spLocks noChangeArrowheads="1"/>
          </p:cNvSpPr>
          <p:nvPr/>
        </p:nvSpPr>
        <p:spPr bwMode="auto">
          <a:xfrm>
            <a:off x="6006459" y="2821231"/>
            <a:ext cx="2670373" cy="307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176213" indent="-176213" eaLnBrk="1" hangingPunct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kumimoji="0" lang="ko-KR" altLang="en-US" sz="1600" spc="-10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농수산업의 </a:t>
            </a:r>
            <a:r>
              <a:rPr kumimoji="0" lang="en-US" altLang="ko-KR" sz="1600" spc="-10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6</a:t>
            </a:r>
            <a:r>
              <a:rPr kumimoji="0" lang="ko-KR" altLang="en-US" sz="1600" spc="-10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차산업화 촉</a:t>
            </a:r>
            <a:r>
              <a:rPr kumimoji="0" lang="ko-KR" altLang="en-US" sz="1600" spc="-10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진</a:t>
            </a:r>
          </a:p>
        </p:txBody>
      </p:sp>
      <p:sp>
        <p:nvSpPr>
          <p:cNvPr id="109" name="직사각형 108"/>
          <p:cNvSpPr/>
          <p:nvPr/>
        </p:nvSpPr>
        <p:spPr>
          <a:xfrm>
            <a:off x="394575" y="1599791"/>
            <a:ext cx="74935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ko-KR" altLang="en-US" sz="2400" kern="0" spc="-100" dirty="0" smtClean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rPr>
              <a:t>한</a:t>
            </a:r>
            <a:r>
              <a:rPr lang="ko-KR" altLang="en-US" sz="2400" kern="0" spc="-100" dirty="0" smtClean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-윤고딕330"/>
                <a:ea typeface="-윤고딕330"/>
                <a:cs typeface="Arial" panose="020B0604020202020204" pitchFamily="34" charset="0"/>
              </a:rPr>
              <a:t>ㆍ</a:t>
            </a:r>
            <a:r>
              <a:rPr lang="ko-KR" altLang="en-US" sz="2400" kern="0" spc="-100" dirty="0" smtClean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rPr>
              <a:t>중 </a:t>
            </a:r>
            <a:r>
              <a:rPr lang="en-US" altLang="ko-KR" sz="2400" kern="0" spc="-100" dirty="0" smtClean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rPr>
              <a:t>FTA</a:t>
            </a:r>
            <a:r>
              <a:rPr lang="ko-KR" altLang="en-US" sz="2400" kern="0" spc="-100" dirty="0" smtClean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rPr>
              <a:t>를 경제 활성화의 기회로 활용하겠습니다</a:t>
            </a:r>
            <a:endParaRPr lang="en-US" altLang="ko-KR" sz="2400" kern="0" spc="-100" dirty="0">
              <a:gradFill>
                <a:gsLst>
                  <a:gs pos="100000">
                    <a:srgbClr val="0070C0"/>
                  </a:gs>
                  <a:gs pos="0">
                    <a:srgbClr val="1F497D">
                      <a:lumMod val="75000"/>
                    </a:srgbClr>
                  </a:gs>
                </a:gsLst>
                <a:lin ang="5400000" scaled="0"/>
              </a:gradFill>
              <a:latin typeface="-윤고딕340" panose="02030504000101010101" pitchFamily="18" charset="-127"/>
              <a:ea typeface="-윤고딕340" panose="02030504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89" name="AutoShape 55"/>
          <p:cNvSpPr>
            <a:spLocks noChangeArrowheads="1"/>
          </p:cNvSpPr>
          <p:nvPr/>
        </p:nvSpPr>
        <p:spPr bwMode="auto">
          <a:xfrm>
            <a:off x="3263649" y="2253480"/>
            <a:ext cx="2630102" cy="426159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90" name="자유형 89"/>
          <p:cNvSpPr/>
          <p:nvPr/>
        </p:nvSpPr>
        <p:spPr>
          <a:xfrm>
            <a:off x="3272650" y="2263278"/>
            <a:ext cx="605316" cy="415915"/>
          </a:xfrm>
          <a:custGeom>
            <a:avLst/>
            <a:gdLst>
              <a:gd name="connsiteX0" fmla="*/ 0 w 922421"/>
              <a:gd name="connsiteY0" fmla="*/ 409074 h 409074"/>
              <a:gd name="connsiteX1" fmla="*/ 922421 w 922421"/>
              <a:gd name="connsiteY1" fmla="*/ 0 h 409074"/>
              <a:gd name="connsiteX2" fmla="*/ 0 w 922421"/>
              <a:gd name="connsiteY2" fmla="*/ 0 h 409074"/>
              <a:gd name="connsiteX3" fmla="*/ 0 w 922421"/>
              <a:gd name="connsiteY3" fmla="*/ 409074 h 40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421" h="409074">
                <a:moveTo>
                  <a:pt x="0" y="409074"/>
                </a:moveTo>
                <a:lnTo>
                  <a:pt x="922421" y="0"/>
                </a:lnTo>
                <a:lnTo>
                  <a:pt x="0" y="0"/>
                </a:lnTo>
                <a:lnTo>
                  <a:pt x="0" y="409074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10000"/>
                </a:schemeClr>
              </a:gs>
              <a:gs pos="0">
                <a:schemeClr val="bg1">
                  <a:alpha val="27000"/>
                </a:schemeClr>
              </a:gs>
            </a:gsLst>
            <a:lin ang="9000000" scaled="0"/>
          </a:gradFill>
          <a:ln w="1587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2" name="제목 114"/>
          <p:cNvSpPr txBox="1">
            <a:spLocks/>
          </p:cNvSpPr>
          <p:nvPr/>
        </p:nvSpPr>
        <p:spPr>
          <a:xfrm>
            <a:off x="3275532" y="2329644"/>
            <a:ext cx="2594952" cy="267963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eaLnBrk="0" latinLnBrk="0" hangingPunct="0">
              <a:defRPr/>
            </a:pPr>
            <a:r>
              <a:rPr lang="ko-KR" altLang="en-US" sz="1900" kern="0" spc="-9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중국 내수시장 개척</a:t>
            </a:r>
          </a:p>
        </p:txBody>
      </p:sp>
      <p:sp>
        <p:nvSpPr>
          <p:cNvPr id="53" name="Text Box 5"/>
          <p:cNvSpPr txBox="1">
            <a:spLocks noChangeArrowheads="1"/>
          </p:cNvSpPr>
          <p:nvPr/>
        </p:nvSpPr>
        <p:spPr bwMode="auto">
          <a:xfrm>
            <a:off x="3211176" y="2821231"/>
            <a:ext cx="2932137" cy="307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176213" indent="-176213" eaLnBrk="1" hangingPunct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kumimoji="0" lang="ko-KR" altLang="en-US" sz="1600" spc="-9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中企 </a:t>
            </a:r>
            <a:r>
              <a:rPr kumimoji="0" lang="ko-KR" altLang="en-US" sz="1600" spc="-9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현지진출기반 </a:t>
            </a:r>
            <a:r>
              <a:rPr kumimoji="0" lang="ko-KR" altLang="en-US" sz="1600" spc="-9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확대</a:t>
            </a:r>
          </a:p>
        </p:txBody>
      </p:sp>
      <p:sp>
        <p:nvSpPr>
          <p:cNvPr id="54" name="직사각형 53"/>
          <p:cNvSpPr/>
          <p:nvPr/>
        </p:nvSpPr>
        <p:spPr>
          <a:xfrm>
            <a:off x="3306306" y="3146595"/>
            <a:ext cx="272017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latinLnBrk="0" hangingPunct="0">
              <a:lnSpc>
                <a:spcPts val="1800"/>
              </a:lnSpc>
              <a:spcAft>
                <a:spcPts val="600"/>
              </a:spcAft>
              <a:buSzPct val="100000"/>
              <a:defRPr/>
            </a:pPr>
            <a:r>
              <a:rPr lang="en-US" altLang="ko-KR" sz="1300" kern="0" spc="-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-</a:t>
            </a:r>
            <a:r>
              <a:rPr lang="en-US" altLang="ko-KR" sz="13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sz="13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中企전용매장을</a:t>
            </a:r>
            <a:r>
              <a:rPr lang="en-US" altLang="ko-KR" sz="13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5</a:t>
            </a:r>
            <a:r>
              <a:rPr lang="ko-KR" altLang="en-US" sz="13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개소로 확충</a:t>
            </a:r>
            <a:endParaRPr lang="ko-KR" altLang="en-US" sz="1150" kern="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14" name="Text Box 5"/>
          <p:cNvSpPr txBox="1">
            <a:spLocks noChangeArrowheads="1"/>
          </p:cNvSpPr>
          <p:nvPr/>
        </p:nvSpPr>
        <p:spPr bwMode="auto">
          <a:xfrm>
            <a:off x="3211176" y="4213465"/>
            <a:ext cx="2932137" cy="307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176213" indent="-176213" eaLnBrk="1" hangingPunct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kumimoji="0" lang="ko-KR" altLang="en-US" sz="1600" spc="-9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수출유망 품목</a:t>
            </a:r>
            <a:r>
              <a:rPr kumimoji="0" lang="en-US" altLang="ko-KR" sz="1600" spc="-9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·</a:t>
            </a:r>
            <a:r>
              <a:rPr kumimoji="0" lang="ko-KR" altLang="en-US" sz="1600" spc="-9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서비스 </a:t>
            </a:r>
            <a:r>
              <a:rPr kumimoji="0" lang="ko-KR" altLang="en-US" sz="1600" spc="-9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개발</a:t>
            </a:r>
          </a:p>
        </p:txBody>
      </p:sp>
      <p:sp>
        <p:nvSpPr>
          <p:cNvPr id="115" name="직사각형 114"/>
          <p:cNvSpPr/>
          <p:nvPr/>
        </p:nvSpPr>
        <p:spPr>
          <a:xfrm>
            <a:off x="3306306" y="4530752"/>
            <a:ext cx="293619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en-US" altLang="ko-KR" sz="1300" kern="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-  </a:t>
            </a:r>
            <a:r>
              <a:rPr lang="ko-KR" altLang="en-US" sz="1300" kern="0" spc="-1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농수산식품</a:t>
            </a:r>
            <a:r>
              <a:rPr lang="en-US" altLang="ko-KR" sz="1300" kern="0" spc="-1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·</a:t>
            </a:r>
            <a:r>
              <a:rPr lang="ko-KR" altLang="en-US" sz="1300" kern="0" spc="-1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소비재시장 적극 진출</a:t>
            </a:r>
            <a:endParaRPr lang="ko-KR" altLang="en-US" sz="1300" kern="0" spc="-10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17" name="직사각형 116"/>
          <p:cNvSpPr/>
          <p:nvPr/>
        </p:nvSpPr>
        <p:spPr>
          <a:xfrm>
            <a:off x="3306306" y="4820191"/>
            <a:ext cx="2720174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en-US" altLang="ko-KR" sz="1300" kern="0" spc="-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-</a:t>
            </a:r>
            <a:r>
              <a:rPr lang="en-US" altLang="ko-KR" sz="13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sz="13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한류 활용한 서비스 진출 강화</a:t>
            </a:r>
            <a:endParaRPr lang="ko-KR" altLang="en-US" sz="1300" kern="0" spc="-3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28" name="직사각형 127"/>
          <p:cNvSpPr/>
          <p:nvPr/>
        </p:nvSpPr>
        <p:spPr>
          <a:xfrm>
            <a:off x="6105536" y="3146595"/>
            <a:ext cx="2720174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en-US" altLang="ko-KR" sz="13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- </a:t>
            </a:r>
            <a:r>
              <a:rPr lang="ko-KR" altLang="en-US" sz="13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스마트팜 보급 본격화</a:t>
            </a:r>
            <a:r>
              <a:rPr lang="en-US" altLang="ko-KR" sz="11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(1,200 </a:t>
            </a:r>
            <a:r>
              <a:rPr lang="ko-KR" altLang="en-US" sz="11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농가</a:t>
            </a:r>
            <a:r>
              <a:rPr lang="en-US" altLang="ko-KR" sz="11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)</a:t>
            </a:r>
            <a:endParaRPr lang="ko-KR" altLang="en-US" sz="1300" kern="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29" name="직사각형 128"/>
          <p:cNvSpPr/>
          <p:nvPr/>
        </p:nvSpPr>
        <p:spPr>
          <a:xfrm>
            <a:off x="6105536" y="3443014"/>
            <a:ext cx="2720174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en-US" altLang="ko-KR" sz="13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- ICT </a:t>
            </a:r>
            <a:r>
              <a:rPr lang="ko-KR" altLang="en-US" sz="13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표준모델 개발</a:t>
            </a:r>
            <a:r>
              <a:rPr lang="en-US" altLang="ko-KR" sz="11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(</a:t>
            </a:r>
            <a:r>
              <a:rPr lang="ko-KR" altLang="en-US" sz="11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농촌관광</a:t>
            </a:r>
            <a:r>
              <a:rPr lang="ko-KR" altLang="en-US" sz="11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Arial"/>
                <a:ea typeface="-윤고딕330" pitchFamily="18" charset="-127"/>
                <a:cs typeface="Arial"/>
              </a:rPr>
              <a:t>∙유통 등</a:t>
            </a:r>
            <a:r>
              <a:rPr lang="en-US" altLang="ko-KR" sz="11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)</a:t>
            </a:r>
            <a:endParaRPr lang="ko-KR" altLang="en-US" sz="1300" kern="0" spc="-3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30" name="Text Box 5"/>
          <p:cNvSpPr txBox="1">
            <a:spLocks noChangeArrowheads="1"/>
          </p:cNvSpPr>
          <p:nvPr/>
        </p:nvSpPr>
        <p:spPr bwMode="auto">
          <a:xfrm>
            <a:off x="6006459" y="4213465"/>
            <a:ext cx="2670373" cy="307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176213" indent="-176213" eaLnBrk="1" hangingPunct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kumimoji="0" lang="en-US" altLang="ko-KR" sz="1600" spc="-9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'</a:t>
            </a:r>
            <a:r>
              <a:rPr kumimoji="0" lang="ko-KR" altLang="en-US" sz="1600" spc="-9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제조업 </a:t>
            </a:r>
            <a:r>
              <a:rPr kumimoji="0" lang="ko-KR" altLang="en-US" sz="1600" spc="-9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혁신 </a:t>
            </a:r>
            <a:r>
              <a:rPr kumimoji="0" lang="en-US" altLang="ko-KR" sz="1600" spc="-9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3.0' </a:t>
            </a:r>
            <a:r>
              <a:rPr kumimoji="0" lang="ko-KR" altLang="en-US" sz="1600" spc="-9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추진</a:t>
            </a:r>
          </a:p>
        </p:txBody>
      </p:sp>
      <p:sp>
        <p:nvSpPr>
          <p:cNvPr id="131" name="직사각형 130"/>
          <p:cNvSpPr/>
          <p:nvPr/>
        </p:nvSpPr>
        <p:spPr>
          <a:xfrm>
            <a:off x="6105536" y="4530752"/>
            <a:ext cx="2720174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en-US" altLang="ko-KR" sz="13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- </a:t>
            </a:r>
            <a:r>
              <a:rPr lang="ko-KR" altLang="en-US" sz="13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中企 </a:t>
            </a:r>
            <a:r>
              <a:rPr lang="en-US" altLang="ko-KR" sz="13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1</a:t>
            </a:r>
            <a:r>
              <a:rPr lang="ko-KR" altLang="en-US" sz="13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만개 스마트공장 </a:t>
            </a:r>
            <a:r>
              <a:rPr lang="ko-KR" altLang="en-US" sz="13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보급</a:t>
            </a:r>
            <a:r>
              <a:rPr lang="en-US" altLang="ko-KR" sz="115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('20</a:t>
            </a:r>
            <a:r>
              <a:rPr lang="en-US" altLang="ko-KR" sz="115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)</a:t>
            </a:r>
            <a:endParaRPr lang="ko-KR" altLang="en-US" sz="1150" kern="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38" name="직사각형 137"/>
          <p:cNvSpPr/>
          <p:nvPr/>
        </p:nvSpPr>
        <p:spPr>
          <a:xfrm>
            <a:off x="6105536" y="4820191"/>
            <a:ext cx="2720174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en-US" altLang="ko-KR" sz="13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- </a:t>
            </a:r>
            <a:r>
              <a:rPr lang="en-US" altLang="ko-KR" sz="13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100</a:t>
            </a:r>
            <a:r>
              <a:rPr lang="ko-KR" altLang="en-US" sz="13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대 글로벌 생활명품 육</a:t>
            </a:r>
            <a:r>
              <a:rPr lang="ko-KR" altLang="en-US" sz="13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성</a:t>
            </a:r>
            <a:endParaRPr lang="ko-KR" altLang="en-US" sz="1150" kern="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grpSp>
        <p:nvGrpSpPr>
          <p:cNvPr id="7" name="그룹 73"/>
          <p:cNvGrpSpPr/>
          <p:nvPr/>
        </p:nvGrpSpPr>
        <p:grpSpPr>
          <a:xfrm>
            <a:off x="461857" y="5972004"/>
            <a:ext cx="8214582" cy="552702"/>
            <a:chOff x="641516" y="5895804"/>
            <a:chExt cx="7818916" cy="552702"/>
          </a:xfrm>
        </p:grpSpPr>
        <p:sp>
          <p:nvSpPr>
            <p:cNvPr id="75" name="모서리가 둥근 직사각형 8"/>
            <p:cNvSpPr/>
            <p:nvPr/>
          </p:nvSpPr>
          <p:spPr>
            <a:xfrm>
              <a:off x="641516" y="5895804"/>
              <a:ext cx="7818916" cy="552702"/>
            </a:xfrm>
            <a:prstGeom prst="roundRect">
              <a:avLst>
                <a:gd name="adj" fmla="val 0"/>
              </a:avLst>
            </a:prstGeom>
            <a:gradFill>
              <a:gsLst>
                <a:gs pos="100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  <a:ln w="6350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0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76" name="직사각형 75"/>
            <p:cNvSpPr/>
            <p:nvPr/>
          </p:nvSpPr>
          <p:spPr>
            <a:xfrm>
              <a:off x="641516" y="5895804"/>
              <a:ext cx="45719" cy="552702"/>
            </a:xfrm>
            <a:prstGeom prst="rect">
              <a:avLst/>
            </a:prstGeom>
            <a:solidFill>
              <a:srgbClr val="3D7AB1"/>
            </a:solidFill>
            <a:ln w="31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2000" b="1">
                <a:solidFill>
                  <a:prstClr val="black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77" name="직사각형 76"/>
            <p:cNvSpPr/>
            <p:nvPr/>
          </p:nvSpPr>
          <p:spPr>
            <a:xfrm>
              <a:off x="8414713" y="5895804"/>
              <a:ext cx="45719" cy="552702"/>
            </a:xfrm>
            <a:prstGeom prst="rect">
              <a:avLst/>
            </a:prstGeom>
            <a:solidFill>
              <a:srgbClr val="3D7AB1"/>
            </a:solidFill>
            <a:ln w="31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2000" b="1">
                <a:solidFill>
                  <a:prstClr val="black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78" name="TextBox 39"/>
            <p:cNvSpPr txBox="1">
              <a:spLocks noChangeArrowheads="1"/>
            </p:cNvSpPr>
            <p:nvPr/>
          </p:nvSpPr>
          <p:spPr bwMode="auto">
            <a:xfrm>
              <a:off x="659472" y="6025230"/>
              <a:ext cx="7783004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>
                <a:lnSpc>
                  <a:spcPts val="1900"/>
                </a:lnSpc>
                <a:spcBef>
                  <a:spcPct val="50000"/>
                </a:spcBef>
              </a:pPr>
              <a:r>
                <a:rPr lang="ko-KR" altLang="en-US" sz="2400" b="1" kern="0" dirty="0" smtClean="0">
                  <a:gradFill>
                    <a:gsLst>
                      <a:gs pos="100000">
                        <a:srgbClr val="0070C0"/>
                      </a:gs>
                      <a:gs pos="100000">
                        <a:srgbClr val="C0504D">
                          <a:lumMod val="75000"/>
                        </a:srgbClr>
                      </a:gs>
                    </a:gsLst>
                    <a:lin ang="108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한</a:t>
              </a:r>
              <a:r>
                <a:rPr lang="ko-KR" altLang="en-US" sz="2400" b="1" kern="0" dirty="0" smtClean="0">
                  <a:gradFill>
                    <a:gsLst>
                      <a:gs pos="100000">
                        <a:srgbClr val="0070C0"/>
                      </a:gs>
                      <a:gs pos="100000">
                        <a:srgbClr val="C0504D">
                          <a:lumMod val="75000"/>
                        </a:srgbClr>
                      </a:gs>
                    </a:gsLst>
                    <a:lin ang="10800000" scaled="0"/>
                  </a:gradFill>
                  <a:latin typeface="-윤고딕330"/>
                  <a:ea typeface="-윤고딕330"/>
                  <a:cs typeface="Arial" panose="020B0604020202020204" pitchFamily="34" charset="0"/>
                </a:rPr>
                <a:t>ㆍ</a:t>
              </a:r>
              <a:r>
                <a:rPr lang="ko-KR" altLang="en-US" sz="2400" b="1" kern="0" dirty="0" smtClean="0">
                  <a:gradFill>
                    <a:gsLst>
                      <a:gs pos="100000">
                        <a:srgbClr val="0070C0"/>
                      </a:gs>
                      <a:gs pos="100000">
                        <a:srgbClr val="C0504D">
                          <a:lumMod val="75000"/>
                        </a:srgbClr>
                      </a:gs>
                    </a:gsLst>
                    <a:lin ang="108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중 </a:t>
              </a:r>
              <a:r>
                <a:rPr lang="en-US" altLang="ko-KR" sz="2400" b="1" kern="0" dirty="0" smtClean="0">
                  <a:gradFill>
                    <a:gsLst>
                      <a:gs pos="100000">
                        <a:srgbClr val="0070C0"/>
                      </a:gs>
                      <a:gs pos="100000">
                        <a:srgbClr val="C0504D">
                          <a:lumMod val="75000"/>
                        </a:srgbClr>
                      </a:gs>
                    </a:gsLst>
                    <a:lin ang="108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FTA </a:t>
              </a:r>
              <a:r>
                <a:rPr lang="ko-KR" altLang="en-US" sz="2400" b="1" kern="0" dirty="0" smtClean="0">
                  <a:gradFill>
                    <a:gsLst>
                      <a:gs pos="100000">
                        <a:srgbClr val="0070C0"/>
                      </a:gs>
                      <a:gs pos="100000">
                        <a:srgbClr val="C0504D">
                          <a:lumMod val="75000"/>
                        </a:srgbClr>
                      </a:gs>
                    </a:gsLst>
                    <a:lin ang="108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종합대책 수립</a:t>
              </a:r>
              <a:r>
                <a:rPr lang="en-US" altLang="ko-KR" sz="2000" b="1" kern="0" dirty="0" smtClean="0">
                  <a:gradFill>
                    <a:gsLst>
                      <a:gs pos="100000">
                        <a:srgbClr val="0070C0"/>
                      </a:gs>
                      <a:gs pos="100000">
                        <a:srgbClr val="C0504D">
                          <a:lumMod val="75000"/>
                        </a:srgbClr>
                      </a:gs>
                    </a:gsLst>
                    <a:lin ang="108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 </a:t>
              </a:r>
              <a:r>
                <a:rPr lang="en-US" altLang="ko-KR" b="1" kern="0" dirty="0" smtClean="0">
                  <a:gradFill>
                    <a:gsLst>
                      <a:gs pos="100000">
                        <a:srgbClr val="0070C0"/>
                      </a:gs>
                      <a:gs pos="100000">
                        <a:srgbClr val="C0504D">
                          <a:lumMod val="75000"/>
                        </a:srgbClr>
                      </a:gs>
                    </a:gsLst>
                    <a:lin ang="108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(</a:t>
              </a:r>
              <a:r>
                <a:rPr lang="en-US" altLang="ko-KR" b="1" kern="0" dirty="0" smtClean="0">
                  <a:gradFill>
                    <a:gsLst>
                      <a:gs pos="100000">
                        <a:srgbClr val="0070C0"/>
                      </a:gs>
                      <a:gs pos="100000">
                        <a:srgbClr val="C0504D">
                          <a:lumMod val="75000"/>
                        </a:srgbClr>
                      </a:gs>
                    </a:gsLst>
                    <a:lin ang="10800000" scaled="0"/>
                  </a:gradFill>
                  <a:latin typeface="08서울남산체 B" pitchFamily="18" charset="-127"/>
                  <a:ea typeface="08서울남산체 B" pitchFamily="18" charset="-127"/>
                  <a:cs typeface="Arial" panose="020B0604020202020204" pitchFamily="34" charset="0"/>
                </a:rPr>
                <a:t>'</a:t>
              </a:r>
              <a:r>
                <a:rPr lang="en-US" altLang="ko-KR" b="1" kern="0" dirty="0" smtClean="0">
                  <a:gradFill>
                    <a:gsLst>
                      <a:gs pos="100000">
                        <a:srgbClr val="0070C0"/>
                      </a:gs>
                      <a:gs pos="100000">
                        <a:srgbClr val="C0504D">
                          <a:lumMod val="75000"/>
                        </a:srgbClr>
                      </a:gs>
                    </a:gsLst>
                    <a:lin ang="108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15.</a:t>
              </a:r>
              <a:r>
                <a:rPr lang="en-US" altLang="ko-KR" sz="800" b="1" kern="0" dirty="0" smtClean="0">
                  <a:gradFill>
                    <a:gsLst>
                      <a:gs pos="100000">
                        <a:srgbClr val="0070C0"/>
                      </a:gs>
                      <a:gs pos="100000">
                        <a:srgbClr val="C0504D">
                          <a:lumMod val="75000"/>
                        </a:srgbClr>
                      </a:gs>
                    </a:gsLst>
                    <a:lin ang="108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 </a:t>
              </a:r>
              <a:r>
                <a:rPr lang="en-US" altLang="ko-KR" b="1" kern="0" dirty="0" smtClean="0">
                  <a:gradFill>
                    <a:gsLst>
                      <a:gs pos="100000">
                        <a:srgbClr val="0070C0"/>
                      </a:gs>
                      <a:gs pos="100000">
                        <a:srgbClr val="C0504D">
                          <a:lumMod val="75000"/>
                        </a:srgbClr>
                      </a:gs>
                    </a:gsLst>
                    <a:lin ang="108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6</a:t>
              </a:r>
              <a:r>
                <a:rPr lang="ko-KR" altLang="en-US" b="1" kern="0" dirty="0">
                  <a:gradFill>
                    <a:gsLst>
                      <a:gs pos="100000">
                        <a:srgbClr val="0070C0"/>
                      </a:gs>
                      <a:gs pos="100000">
                        <a:srgbClr val="C0504D">
                          <a:lumMod val="75000"/>
                        </a:srgbClr>
                      </a:gs>
                    </a:gsLst>
                    <a:lin ang="108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월</a:t>
              </a:r>
              <a:r>
                <a:rPr lang="en-US" altLang="ko-KR" b="1" kern="0" dirty="0" smtClean="0">
                  <a:gradFill>
                    <a:gsLst>
                      <a:gs pos="100000">
                        <a:srgbClr val="0070C0"/>
                      </a:gs>
                      <a:gs pos="100000">
                        <a:srgbClr val="C0504D">
                          <a:lumMod val="75000"/>
                        </a:srgbClr>
                      </a:gs>
                    </a:gsLst>
                    <a:lin ang="108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)</a:t>
              </a:r>
              <a:endParaRPr lang="ko-KR" altLang="en-US" b="1" kern="0" dirty="0">
                <a:gradFill>
                  <a:gsLst>
                    <a:gs pos="100000">
                      <a:srgbClr val="0070C0"/>
                    </a:gs>
                    <a:gs pos="100000">
                      <a:srgbClr val="C0504D">
                        <a:lumMod val="7500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endParaRPr>
            </a:p>
          </p:txBody>
        </p:sp>
      </p:grpSp>
      <p:sp>
        <p:nvSpPr>
          <p:cNvPr id="64" name="직사각형 63"/>
          <p:cNvSpPr/>
          <p:nvPr/>
        </p:nvSpPr>
        <p:spPr>
          <a:xfrm>
            <a:off x="6105536" y="3739433"/>
            <a:ext cx="2720174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en-US" altLang="ko-KR" sz="13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- </a:t>
            </a:r>
            <a:r>
              <a:rPr lang="ko-KR" altLang="en-US" sz="1300" kern="0" spc="-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생산</a:t>
            </a:r>
            <a:r>
              <a:rPr lang="ko-KR" altLang="en-US" sz="1300" kern="0" spc="-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Arial"/>
                <a:ea typeface="-윤고딕330" pitchFamily="18" charset="-127"/>
                <a:cs typeface="Arial"/>
              </a:rPr>
              <a:t>∙</a:t>
            </a:r>
            <a:r>
              <a:rPr lang="ko-KR" altLang="en-US" sz="1300" kern="0" spc="-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가공</a:t>
            </a:r>
            <a:r>
              <a:rPr lang="ko-KR" altLang="en-US" sz="1300" kern="0" spc="-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Arial"/>
                <a:ea typeface="-윤고딕330" pitchFamily="18" charset="-127"/>
                <a:cs typeface="Arial"/>
              </a:rPr>
              <a:t>∙</a:t>
            </a:r>
            <a:r>
              <a:rPr lang="ko-KR" altLang="en-US" sz="1300" kern="0" spc="-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유통 </a:t>
            </a:r>
            <a:r>
              <a:rPr lang="ko-KR" altLang="en-US" sz="1300" kern="0" spc="-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복합양식단지 조성</a:t>
            </a:r>
            <a:endParaRPr lang="ko-KR" altLang="en-US" sz="1300" kern="0" spc="-5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grpSp>
        <p:nvGrpSpPr>
          <p:cNvPr id="8" name="그룹 48"/>
          <p:cNvGrpSpPr/>
          <p:nvPr/>
        </p:nvGrpSpPr>
        <p:grpSpPr>
          <a:xfrm>
            <a:off x="-5948" y="941044"/>
            <a:ext cx="7387823" cy="460857"/>
            <a:chOff x="9525" y="336688"/>
            <a:chExt cx="4102220" cy="558662"/>
          </a:xfrm>
        </p:grpSpPr>
        <p:sp>
          <p:nvSpPr>
            <p:cNvPr id="70" name="직사각형 69"/>
            <p:cNvSpPr/>
            <p:nvPr/>
          </p:nvSpPr>
          <p:spPr bwMode="auto">
            <a:xfrm>
              <a:off x="12828" y="336688"/>
              <a:ext cx="4098917" cy="558662"/>
            </a:xfrm>
            <a:prstGeom prst="rect">
              <a:avLst/>
            </a:prstGeom>
            <a:gradFill rotWithShape="1">
              <a:gsLst>
                <a:gs pos="833">
                  <a:srgbClr val="FFFFFF">
                    <a:alpha val="30000"/>
                  </a:srgbClr>
                </a:gs>
                <a:gs pos="52000">
                  <a:srgbClr val="FFFFFF">
                    <a:lumMod val="85000"/>
                    <a:alpha val="48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21594000" scaled="0"/>
            </a:gradFill>
            <a:ln>
              <a:noFill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>
              <a:bevelT w="0" h="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atinLnBrk="0">
                <a:defRPr/>
              </a:pPr>
              <a:endParaRPr lang="ko-KR" altLang="en-US" kern="0" smtClean="0">
                <a:solidFill>
                  <a:srgbClr val="FFFF00"/>
                </a:solidFill>
                <a:latin typeface="HY헤드라인M"/>
                <a:ea typeface="HY헤드라인M"/>
              </a:endParaRPr>
            </a:p>
          </p:txBody>
        </p:sp>
        <p:grpSp>
          <p:nvGrpSpPr>
            <p:cNvPr id="9" name="그룹 53"/>
            <p:cNvGrpSpPr/>
            <p:nvPr/>
          </p:nvGrpSpPr>
          <p:grpSpPr>
            <a:xfrm>
              <a:off x="9525" y="336688"/>
              <a:ext cx="3935812" cy="558662"/>
              <a:chOff x="130761" y="336688"/>
              <a:chExt cx="3814576" cy="558662"/>
            </a:xfrm>
          </p:grpSpPr>
          <p:cxnSp>
            <p:nvCxnSpPr>
              <p:cNvPr id="79" name="직선 연결선 78"/>
              <p:cNvCxnSpPr/>
              <p:nvPr/>
            </p:nvCxnSpPr>
            <p:spPr bwMode="auto">
              <a:xfrm flipH="1">
                <a:off x="130761" y="336688"/>
                <a:ext cx="3814576" cy="0"/>
              </a:xfrm>
              <a:prstGeom prst="line">
                <a:avLst/>
              </a:prstGeom>
              <a:solidFill>
                <a:srgbClr val="0066FF"/>
              </a:solidFill>
              <a:ln w="12700" cap="flat" cmpd="sng" algn="ctr">
                <a:gradFill>
                  <a:gsLst>
                    <a:gs pos="0">
                      <a:srgbClr val="FFFFFF">
                        <a:lumMod val="85000"/>
                      </a:srgbClr>
                    </a:gs>
                    <a:gs pos="35000">
                      <a:schemeClr val="bg1">
                        <a:lumMod val="85000"/>
                      </a:scheme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1" name="직선 연결선 80"/>
              <p:cNvCxnSpPr/>
              <p:nvPr/>
            </p:nvCxnSpPr>
            <p:spPr bwMode="auto">
              <a:xfrm flipH="1">
                <a:off x="130761" y="895350"/>
                <a:ext cx="3814576" cy="0"/>
              </a:xfrm>
              <a:prstGeom prst="line">
                <a:avLst/>
              </a:prstGeom>
              <a:solidFill>
                <a:srgbClr val="0066FF"/>
              </a:solidFill>
              <a:ln w="12700" cap="flat" cmpd="sng" algn="ctr">
                <a:gradFill>
                  <a:gsLst>
                    <a:gs pos="0">
                      <a:srgbClr val="FFFFFF">
                        <a:lumMod val="85000"/>
                      </a:srgbClr>
                    </a:gs>
                    <a:gs pos="35000">
                      <a:schemeClr val="bg1">
                        <a:lumMod val="85000"/>
                      </a:scheme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83" name="Text Box 33"/>
          <p:cNvSpPr txBox="1">
            <a:spLocks noChangeArrowheads="1"/>
          </p:cNvSpPr>
          <p:nvPr/>
        </p:nvSpPr>
        <p:spPr bwMode="auto">
          <a:xfrm>
            <a:off x="474360" y="931382"/>
            <a:ext cx="775878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600" spc="-9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1. FTA</a:t>
            </a:r>
            <a:r>
              <a:rPr lang="ko-KR" altLang="en-US" sz="2600" spc="-9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의 전략적 활용 및 네트워크 확대</a:t>
            </a:r>
            <a:endParaRPr lang="en-US" altLang="ko-KR" sz="2600" spc="-90" dirty="0">
              <a:gradFill>
                <a:gsLst>
                  <a:gs pos="100000">
                    <a:srgbClr val="C0504D">
                      <a:lumMod val="75000"/>
                    </a:srgbClr>
                  </a:gs>
                  <a:gs pos="100000">
                    <a:prstClr val="black">
                      <a:lumMod val="85000"/>
                      <a:lumOff val="15000"/>
                    </a:prstClr>
                  </a:gs>
                </a:gsLst>
                <a:lin ang="54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  <a:cs typeface="Arial" pitchFamily="34" charset="0"/>
            </a:endParaRPr>
          </a:p>
        </p:txBody>
      </p:sp>
      <p:sp>
        <p:nvSpPr>
          <p:cNvPr id="105" name="AutoShape 55"/>
          <p:cNvSpPr>
            <a:spLocks noChangeArrowheads="1"/>
          </p:cNvSpPr>
          <p:nvPr/>
        </p:nvSpPr>
        <p:spPr bwMode="auto">
          <a:xfrm>
            <a:off x="474360" y="2253480"/>
            <a:ext cx="2634531" cy="426159"/>
          </a:xfrm>
          <a:prstGeom prst="roundRect">
            <a:avLst>
              <a:gd name="adj" fmla="val 0"/>
            </a:avLst>
          </a:prstGeom>
          <a:solidFill>
            <a:srgbClr val="A95917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06" name="자유형 105"/>
          <p:cNvSpPr/>
          <p:nvPr/>
        </p:nvSpPr>
        <p:spPr>
          <a:xfrm>
            <a:off x="495287" y="2263278"/>
            <a:ext cx="605316" cy="415915"/>
          </a:xfrm>
          <a:custGeom>
            <a:avLst/>
            <a:gdLst>
              <a:gd name="connsiteX0" fmla="*/ 0 w 922421"/>
              <a:gd name="connsiteY0" fmla="*/ 409074 h 409074"/>
              <a:gd name="connsiteX1" fmla="*/ 922421 w 922421"/>
              <a:gd name="connsiteY1" fmla="*/ 0 h 409074"/>
              <a:gd name="connsiteX2" fmla="*/ 0 w 922421"/>
              <a:gd name="connsiteY2" fmla="*/ 0 h 409074"/>
              <a:gd name="connsiteX3" fmla="*/ 0 w 922421"/>
              <a:gd name="connsiteY3" fmla="*/ 409074 h 40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421" h="409074">
                <a:moveTo>
                  <a:pt x="0" y="409074"/>
                </a:moveTo>
                <a:lnTo>
                  <a:pt x="922421" y="0"/>
                </a:lnTo>
                <a:lnTo>
                  <a:pt x="0" y="0"/>
                </a:lnTo>
                <a:lnTo>
                  <a:pt x="0" y="409074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10000"/>
                </a:schemeClr>
              </a:gs>
              <a:gs pos="0">
                <a:schemeClr val="bg1">
                  <a:alpha val="27000"/>
                </a:schemeClr>
              </a:gs>
            </a:gsLst>
            <a:lin ang="9000000" scaled="0"/>
          </a:gradFill>
          <a:ln w="1587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8" name="제목 114"/>
          <p:cNvSpPr txBox="1">
            <a:spLocks/>
          </p:cNvSpPr>
          <p:nvPr/>
        </p:nvSpPr>
        <p:spPr>
          <a:xfrm>
            <a:off x="474360" y="2332177"/>
            <a:ext cx="2630742" cy="267963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eaLnBrk="0" latinLnBrk="0" hangingPunct="0">
              <a:defRPr/>
            </a:pPr>
            <a:r>
              <a:rPr lang="ko-KR" altLang="en-US" sz="1900" kern="0" spc="-90" dirty="0" err="1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한ㆍ중</a:t>
            </a:r>
            <a:r>
              <a:rPr lang="ko-KR" altLang="en-US" sz="1900" kern="0" spc="-9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 </a:t>
            </a:r>
            <a:r>
              <a:rPr lang="en-US" altLang="ko-KR" sz="1900" kern="0" spc="-9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FTA </a:t>
            </a:r>
            <a:r>
              <a:rPr lang="ko-KR" altLang="en-US" sz="1900" kern="0" spc="-9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발효 </a:t>
            </a:r>
            <a:r>
              <a:rPr lang="ko-KR" altLang="en-US" sz="1900" kern="0" spc="-9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대비</a:t>
            </a:r>
          </a:p>
        </p:txBody>
      </p:sp>
      <p:sp>
        <p:nvSpPr>
          <p:cNvPr id="57" name="Text Box 5"/>
          <p:cNvSpPr txBox="1">
            <a:spLocks noChangeArrowheads="1"/>
          </p:cNvSpPr>
          <p:nvPr/>
        </p:nvSpPr>
        <p:spPr bwMode="auto">
          <a:xfrm>
            <a:off x="434729" y="2821231"/>
            <a:ext cx="2849820" cy="307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176213" indent="-176213" eaLnBrk="1" hangingPunct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kumimoji="0" lang="en-US" altLang="ko-KR" sz="1600" spc="-9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China Desk </a:t>
            </a:r>
            <a:r>
              <a:rPr kumimoji="0" lang="ko-KR" altLang="en-US" sz="1600" spc="-15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설치</a:t>
            </a:r>
            <a:r>
              <a:rPr kumimoji="0" lang="en-US" altLang="ko-KR" sz="1600" spc="-15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, </a:t>
            </a:r>
            <a:r>
              <a:rPr kumimoji="0" lang="ko-KR" altLang="en-US" sz="1600" spc="-150" dirty="0" err="1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원스톱</a:t>
            </a:r>
            <a:r>
              <a:rPr kumimoji="0" lang="ko-KR" altLang="en-US" sz="1600" spc="-15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지원</a:t>
            </a:r>
          </a:p>
        </p:txBody>
      </p:sp>
      <p:sp>
        <p:nvSpPr>
          <p:cNvPr id="119" name="직사각형 118"/>
          <p:cNvSpPr/>
          <p:nvPr/>
        </p:nvSpPr>
        <p:spPr>
          <a:xfrm>
            <a:off x="519550" y="3708656"/>
            <a:ext cx="2720174" cy="315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latinLnBrk="0" hangingPunct="0">
              <a:lnSpc>
                <a:spcPts val="1800"/>
              </a:lnSpc>
              <a:spcAft>
                <a:spcPts val="600"/>
              </a:spcAft>
              <a:buSzPct val="100000"/>
              <a:defRPr/>
            </a:pPr>
            <a:r>
              <a:rPr lang="en-US" altLang="ko-KR" sz="1300" kern="0" spc="-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- </a:t>
            </a:r>
            <a:r>
              <a:rPr lang="ko-KR" altLang="en-US" sz="1300" kern="0" spc="-1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세관상담센터 및 현지 지원체계 구축</a:t>
            </a:r>
            <a:endParaRPr lang="ko-KR" altLang="en-US" sz="1300" kern="0" spc="-10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20" name="Text Box 5"/>
          <p:cNvSpPr txBox="1">
            <a:spLocks noChangeArrowheads="1"/>
          </p:cNvSpPr>
          <p:nvPr/>
        </p:nvSpPr>
        <p:spPr bwMode="auto">
          <a:xfrm>
            <a:off x="434729" y="4213465"/>
            <a:ext cx="2849820" cy="307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176213" indent="-176213" eaLnBrk="1" hangingPunct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kumimoji="0" lang="ko-KR" altLang="en-US" sz="1600" spc="-9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수입상품 안전체제 구축</a:t>
            </a:r>
          </a:p>
        </p:txBody>
      </p:sp>
      <p:sp>
        <p:nvSpPr>
          <p:cNvPr id="122" name="직사각형 121"/>
          <p:cNvSpPr/>
          <p:nvPr/>
        </p:nvSpPr>
        <p:spPr>
          <a:xfrm>
            <a:off x="519550" y="4530752"/>
            <a:ext cx="2720174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en-US" altLang="ko-KR" sz="1300" kern="0" spc="-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- </a:t>
            </a:r>
            <a:r>
              <a:rPr lang="ko-KR" altLang="en-US" sz="1300" kern="0" spc="-30" dirty="0" err="1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위해상품</a:t>
            </a:r>
            <a:r>
              <a:rPr lang="ko-KR" altLang="en-US" sz="13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sz="1300" kern="0" spc="-3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수입에 대한 관리 강화</a:t>
            </a:r>
          </a:p>
        </p:txBody>
      </p:sp>
      <p:sp>
        <p:nvSpPr>
          <p:cNvPr id="123" name="직사각형 122"/>
          <p:cNvSpPr/>
          <p:nvPr/>
        </p:nvSpPr>
        <p:spPr>
          <a:xfrm>
            <a:off x="519550" y="4820191"/>
            <a:ext cx="2720174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en-US" altLang="ko-KR" sz="1300" kern="0" spc="-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- </a:t>
            </a:r>
            <a:r>
              <a:rPr lang="ko-KR" altLang="en-US" sz="13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원산지표시 </a:t>
            </a:r>
            <a:r>
              <a:rPr lang="ko-KR" altLang="en-US" sz="1300" kern="0" spc="-3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위반 제재 강화</a:t>
            </a:r>
          </a:p>
        </p:txBody>
      </p:sp>
      <p:sp>
        <p:nvSpPr>
          <p:cNvPr id="118" name="직사각형 117"/>
          <p:cNvSpPr/>
          <p:nvPr/>
        </p:nvSpPr>
        <p:spPr>
          <a:xfrm>
            <a:off x="519550" y="3146595"/>
            <a:ext cx="293619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latinLnBrk="0" hangingPunct="0">
              <a:lnSpc>
                <a:spcPts val="1800"/>
              </a:lnSpc>
              <a:spcAft>
                <a:spcPts val="600"/>
              </a:spcAft>
              <a:buSzPct val="100000"/>
              <a:defRPr/>
            </a:pPr>
            <a:r>
              <a:rPr lang="en-US" altLang="ko-KR" sz="1300" kern="0" spc="-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- </a:t>
            </a:r>
            <a:r>
              <a:rPr lang="ko-KR" altLang="en-US" sz="1300" kern="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원산지 </a:t>
            </a:r>
            <a:r>
              <a:rPr lang="ko-KR" altLang="en-US" sz="1300" kern="0" spc="-150" dirty="0" err="1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관리ㆍ수출시장</a:t>
            </a:r>
            <a:r>
              <a:rPr lang="ko-KR" altLang="en-US" sz="1300" kern="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sz="1300" kern="0" spc="-150" dirty="0" err="1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개척ㆍ비관세</a:t>
            </a:r>
            <a:r>
              <a:rPr lang="en-US" altLang="ko-KR" sz="1300" kern="0" spc="-7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/>
            </a:r>
            <a:br>
              <a:rPr lang="en-US" altLang="ko-KR" sz="1300" kern="0" spc="-7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</a:br>
            <a:r>
              <a:rPr lang="en-US" altLang="ko-KR" sz="1300" kern="0" spc="-7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  </a:t>
            </a:r>
            <a:r>
              <a:rPr lang="ko-KR" altLang="en-US" sz="1300" kern="0" spc="-7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장벽 </a:t>
            </a:r>
            <a:r>
              <a:rPr lang="ko-KR" altLang="en-US" sz="1300" kern="0" spc="-7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해소 등 종합지원</a:t>
            </a:r>
          </a:p>
        </p:txBody>
      </p:sp>
      <p:sp>
        <p:nvSpPr>
          <p:cNvPr id="137" name="직사각형 136"/>
          <p:cNvSpPr/>
          <p:nvPr/>
        </p:nvSpPr>
        <p:spPr>
          <a:xfrm>
            <a:off x="3305676" y="3427626"/>
            <a:ext cx="258807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latinLnBrk="0" hangingPunct="0">
              <a:lnSpc>
                <a:spcPts val="1800"/>
              </a:lnSpc>
              <a:spcAft>
                <a:spcPts val="600"/>
              </a:spcAft>
              <a:buSzPct val="100000"/>
              <a:defRPr/>
            </a:pPr>
            <a:r>
              <a:rPr lang="en-US" altLang="ko-KR" sz="1300" kern="0" spc="-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- </a:t>
            </a:r>
            <a:r>
              <a:rPr lang="ko-KR" altLang="en-US" sz="13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현지 대형</a:t>
            </a:r>
            <a:r>
              <a:rPr lang="en-US" altLang="ko-KR" sz="13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·</a:t>
            </a:r>
            <a:r>
              <a:rPr lang="ko-KR" altLang="en-US" sz="13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로컬 유통망과 연계</a:t>
            </a:r>
            <a:endParaRPr lang="ko-KR" altLang="en-US" sz="1300" kern="0" spc="-3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62" name="직사각형 61"/>
          <p:cNvSpPr/>
          <p:nvPr/>
        </p:nvSpPr>
        <p:spPr>
          <a:xfrm>
            <a:off x="3305676" y="3708656"/>
            <a:ext cx="315222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latinLnBrk="0" hangingPunct="0">
              <a:lnSpc>
                <a:spcPts val="1800"/>
              </a:lnSpc>
              <a:spcAft>
                <a:spcPts val="600"/>
              </a:spcAft>
              <a:buSzPct val="100000"/>
              <a:defRPr/>
            </a:pPr>
            <a:r>
              <a:rPr lang="en-US" altLang="ko-KR" sz="1300" kern="0" spc="-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- </a:t>
            </a:r>
            <a:r>
              <a:rPr lang="ko-KR" altLang="en-US" sz="1300" kern="0" spc="-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진출 성공</a:t>
            </a:r>
            <a:r>
              <a:rPr lang="en-US" altLang="ko-KR" sz="1300" kern="0" spc="-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·</a:t>
            </a:r>
            <a:r>
              <a:rPr lang="ko-KR" altLang="en-US" sz="1300" kern="0" spc="-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실패사례 발굴 및 홍보</a:t>
            </a:r>
            <a:endParaRPr lang="ko-KR" altLang="en-US" sz="1300" kern="0" spc="-5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grpSp>
        <p:nvGrpSpPr>
          <p:cNvPr id="10" name="그룹 72"/>
          <p:cNvGrpSpPr/>
          <p:nvPr/>
        </p:nvGrpSpPr>
        <p:grpSpPr>
          <a:xfrm>
            <a:off x="6930162" y="473270"/>
            <a:ext cx="1828307" cy="342569"/>
            <a:chOff x="5957544" y="488510"/>
            <a:chExt cx="1828307" cy="342569"/>
          </a:xfrm>
        </p:grpSpPr>
        <p:sp>
          <p:nvSpPr>
            <p:cNvPr id="84" name="모서리가 둥근 직사각형 83"/>
            <p:cNvSpPr/>
            <p:nvPr/>
          </p:nvSpPr>
          <p:spPr>
            <a:xfrm>
              <a:off x="6035047" y="525727"/>
              <a:ext cx="812855" cy="25059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 w="952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85" name="Text Box 5"/>
            <p:cNvSpPr txBox="1">
              <a:spLocks noChangeArrowheads="1"/>
            </p:cNvSpPr>
            <p:nvPr/>
          </p:nvSpPr>
          <p:spPr bwMode="auto">
            <a:xfrm>
              <a:off x="6807082" y="507914"/>
              <a:ext cx="978769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latinLnBrk="0" hangingPunct="1">
                <a:defRPr/>
              </a:pPr>
              <a:r>
                <a:rPr lang="en-US" altLang="ko-KR" sz="1500" kern="0" dirty="0" smtClean="0">
                  <a:gradFill>
                    <a:gsLst>
                      <a:gs pos="100000">
                        <a:srgbClr val="4F81BD">
                          <a:lumMod val="75000"/>
                        </a:srgbClr>
                      </a:gs>
                      <a:gs pos="100000">
                        <a:srgbClr val="00589A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FT</a:t>
              </a:r>
              <a:r>
                <a:rPr lang="en-US" altLang="ko-KR" sz="1500" kern="0" spc="-90" dirty="0" smtClean="0">
                  <a:gradFill>
                    <a:gsLst>
                      <a:gs pos="100000">
                        <a:srgbClr val="4F81BD">
                          <a:lumMod val="75000"/>
                        </a:srgbClr>
                      </a:gs>
                      <a:gs pos="100000">
                        <a:srgbClr val="00589A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A </a:t>
              </a:r>
              <a:r>
                <a:rPr lang="ko-KR" altLang="en-US" sz="1500" kern="0" spc="-90" dirty="0" smtClean="0">
                  <a:gradFill>
                    <a:gsLst>
                      <a:gs pos="100000">
                        <a:srgbClr val="4F81BD">
                          <a:lumMod val="75000"/>
                        </a:srgbClr>
                      </a:gs>
                      <a:gs pos="100000">
                        <a:srgbClr val="00589A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활용</a:t>
              </a:r>
              <a:endParaRPr lang="ko-KR" altLang="en-US" sz="1500" kern="0" spc="-90" dirty="0">
                <a:gradFill>
                  <a:gsLst>
                    <a:gs pos="100000">
                      <a:srgbClr val="4F81BD">
                        <a:lumMod val="75000"/>
                      </a:srgbClr>
                    </a:gs>
                    <a:gs pos="100000">
                      <a:srgbClr val="00589A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957544" y="488510"/>
              <a:ext cx="9678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base">
                <a:spcAft>
                  <a:spcPct val="0"/>
                </a:spcAft>
                <a:buClr>
                  <a:prstClr val="black">
                    <a:lumMod val="85000"/>
                    <a:lumOff val="15000"/>
                  </a:prstClr>
                </a:buClr>
              </a:pPr>
              <a:r>
                <a:rPr kumimoji="1" lang="ko-KR" altLang="en-US" sz="1400" b="1" spc="-4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해외진출</a:t>
              </a:r>
              <a:endParaRPr kumimoji="1" lang="ko-KR" altLang="en-US" sz="1400" b="1" spc="-40" dirty="0">
                <a:gradFill>
                  <a:gsLst>
                    <a:gs pos="100000">
                      <a:prstClr val="white"/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6191373" y="4895595"/>
            <a:ext cx="2808312" cy="477054"/>
            <a:chOff x="715467" y="4633253"/>
            <a:chExt cx="2808312" cy="477054"/>
          </a:xfrm>
        </p:grpSpPr>
        <p:sp>
          <p:nvSpPr>
            <p:cNvPr id="92" name="직사각형 91"/>
            <p:cNvSpPr/>
            <p:nvPr/>
          </p:nvSpPr>
          <p:spPr>
            <a:xfrm>
              <a:off x="715467" y="4779097"/>
              <a:ext cx="2808312" cy="2846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30325" eaLnBrk="0" latinLnBrk="0" hangingPunct="0">
                <a:lnSpc>
                  <a:spcPts val="1500"/>
                </a:lnSpc>
                <a:spcAft>
                  <a:spcPts val="600"/>
                </a:spcAft>
                <a:buSzPct val="100000"/>
                <a:defRPr/>
              </a:pPr>
              <a:r>
                <a:rPr lang="ko-KR" altLang="en-US" sz="1100" b="1" kern="0" spc="-2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    </a:t>
              </a:r>
              <a:r>
                <a:rPr lang="ko-KR" altLang="en-US" sz="1100" b="1" kern="0" spc="-2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무역투자진흥회의 상정 예정</a:t>
              </a:r>
              <a:endParaRPr lang="ko-KR" altLang="en-US" sz="1100" kern="0" spc="-2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sp>
          <p:nvSpPr>
            <p:cNvPr id="93" name="직사각형 92"/>
            <p:cNvSpPr/>
            <p:nvPr/>
          </p:nvSpPr>
          <p:spPr>
            <a:xfrm>
              <a:off x="793676" y="4633253"/>
              <a:ext cx="309761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30325" eaLnBrk="0" latinLnBrk="0" hangingPunct="0">
                <a:lnSpc>
                  <a:spcPts val="1500"/>
                </a:lnSpc>
                <a:spcAft>
                  <a:spcPts val="600"/>
                </a:spcAft>
                <a:buSzPct val="100000"/>
                <a:defRPr/>
              </a:pPr>
              <a:r>
                <a:rPr lang="ko-KR" altLang="en-US" sz="1400" b="1" kern="0" spc="-2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    </a:t>
              </a:r>
              <a:r>
                <a:rPr lang="ko-KR" altLang="en-US" sz="1200" b="1" kern="0" spc="-2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*</a:t>
              </a:r>
              <a:endParaRPr lang="ko-KR" altLang="en-US" sz="1200" kern="0" spc="-2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7265645" y="1591646"/>
            <a:ext cx="1444565" cy="472857"/>
            <a:chOff x="8000398" y="1557350"/>
            <a:chExt cx="2081093" cy="681214"/>
          </a:xfrm>
        </p:grpSpPr>
        <p:pic>
          <p:nvPicPr>
            <p:cNvPr id="94" name="그림 9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0398" y="1578722"/>
              <a:ext cx="904517" cy="252000"/>
            </a:xfrm>
            <a:prstGeom prst="rect">
              <a:avLst/>
            </a:prstGeom>
          </p:spPr>
        </p:pic>
        <p:pic>
          <p:nvPicPr>
            <p:cNvPr id="95" name="그림 9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3390" y="1557350"/>
              <a:ext cx="948705" cy="252000"/>
            </a:xfrm>
            <a:prstGeom prst="rect">
              <a:avLst/>
            </a:prstGeom>
          </p:spPr>
        </p:pic>
        <p:pic>
          <p:nvPicPr>
            <p:cNvPr id="96" name="그림 9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4768" y="1912896"/>
              <a:ext cx="1058177" cy="252001"/>
            </a:xfrm>
            <a:prstGeom prst="rect">
              <a:avLst/>
            </a:prstGeom>
          </p:spPr>
        </p:pic>
        <p:pic>
          <p:nvPicPr>
            <p:cNvPr id="97" name="그림 96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25185" b="23889"/>
            <a:stretch/>
          </p:blipFill>
          <p:spPr>
            <a:xfrm>
              <a:off x="9200998" y="1902264"/>
              <a:ext cx="880493" cy="336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7452485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64"/>
          <p:cNvGrpSpPr/>
          <p:nvPr/>
        </p:nvGrpSpPr>
        <p:grpSpPr>
          <a:xfrm>
            <a:off x="332493" y="1055299"/>
            <a:ext cx="8741788" cy="642947"/>
            <a:chOff x="9525" y="267526"/>
            <a:chExt cx="4102220" cy="696986"/>
          </a:xfrm>
        </p:grpSpPr>
        <p:sp>
          <p:nvSpPr>
            <p:cNvPr id="87" name="직사각형 86"/>
            <p:cNvSpPr/>
            <p:nvPr/>
          </p:nvSpPr>
          <p:spPr bwMode="auto">
            <a:xfrm>
              <a:off x="12828" y="336688"/>
              <a:ext cx="4098917" cy="558662"/>
            </a:xfrm>
            <a:prstGeom prst="rect">
              <a:avLst/>
            </a:prstGeom>
            <a:gradFill rotWithShape="1">
              <a:gsLst>
                <a:gs pos="833">
                  <a:srgbClr val="FFFFFF">
                    <a:alpha val="0"/>
                  </a:srgbClr>
                </a:gs>
                <a:gs pos="69550">
                  <a:srgbClr val="FFFFFF"/>
                </a:gs>
                <a:gs pos="25000">
                  <a:schemeClr val="bg1"/>
                </a:gs>
                <a:gs pos="100000">
                  <a:srgbClr val="FFFFFF">
                    <a:alpha val="0"/>
                  </a:srgbClr>
                </a:gs>
              </a:gsLst>
              <a:lin ang="21594000" scaled="0"/>
            </a:gradFill>
            <a:ln>
              <a:noFill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>
              <a:bevelT w="0" h="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atinLnBrk="0">
                <a:defRPr/>
              </a:pPr>
              <a:endParaRPr lang="ko-KR" altLang="en-US" kern="0">
                <a:solidFill>
                  <a:srgbClr val="FFFF00"/>
                </a:solidFill>
                <a:latin typeface="HY헤드라인M"/>
                <a:ea typeface="HY헤드라인M"/>
              </a:endParaRPr>
            </a:p>
          </p:txBody>
        </p:sp>
        <p:grpSp>
          <p:nvGrpSpPr>
            <p:cNvPr id="3" name="그룹 69"/>
            <p:cNvGrpSpPr/>
            <p:nvPr/>
          </p:nvGrpSpPr>
          <p:grpSpPr>
            <a:xfrm>
              <a:off x="9525" y="267526"/>
              <a:ext cx="3935812" cy="696986"/>
              <a:chOff x="130761" y="267526"/>
              <a:chExt cx="3814576" cy="696986"/>
            </a:xfrm>
          </p:grpSpPr>
          <p:cxnSp>
            <p:nvCxnSpPr>
              <p:cNvPr id="89" name="직선 연결선 88"/>
              <p:cNvCxnSpPr/>
              <p:nvPr/>
            </p:nvCxnSpPr>
            <p:spPr bwMode="auto">
              <a:xfrm flipH="1">
                <a:off x="130761" y="267526"/>
                <a:ext cx="3814576" cy="0"/>
              </a:xfrm>
              <a:prstGeom prst="line">
                <a:avLst/>
              </a:prstGeom>
              <a:solidFill>
                <a:srgbClr val="0066FF"/>
              </a:solidFill>
              <a:ln w="9525" cap="flat" cmpd="sng" algn="ctr">
                <a:gradFill>
                  <a:gsLst>
                    <a:gs pos="0">
                      <a:srgbClr val="0070C0">
                        <a:alpha val="0"/>
                      </a:srgbClr>
                    </a:gs>
                    <a:gs pos="21000">
                      <a:srgbClr val="0070C0"/>
                    </a:gs>
                    <a:gs pos="79000">
                      <a:srgbClr val="0070C0"/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0" name="직선 연결선 89"/>
              <p:cNvCxnSpPr/>
              <p:nvPr/>
            </p:nvCxnSpPr>
            <p:spPr bwMode="auto">
              <a:xfrm flipH="1">
                <a:off x="130761" y="964512"/>
                <a:ext cx="3814576" cy="0"/>
              </a:xfrm>
              <a:prstGeom prst="line">
                <a:avLst/>
              </a:prstGeom>
              <a:solidFill>
                <a:srgbClr val="0066FF"/>
              </a:solidFill>
              <a:ln w="9525" cap="flat" cmpd="sng" algn="ctr">
                <a:gradFill>
                  <a:gsLst>
                    <a:gs pos="0">
                      <a:srgbClr val="0070C0">
                        <a:alpha val="0"/>
                      </a:srgbClr>
                    </a:gs>
                    <a:gs pos="21000">
                      <a:srgbClr val="0070C0"/>
                    </a:gs>
                    <a:gs pos="79000">
                      <a:srgbClr val="0070C0"/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pic>
        <p:nvPicPr>
          <p:cNvPr id="114" name="Picture 5" descr="E:\PNG\화살표\화살살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81530" y="4143218"/>
            <a:ext cx="7097346" cy="117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" name="모서리가 둥근 직사각형 8"/>
          <p:cNvSpPr/>
          <p:nvPr/>
        </p:nvSpPr>
        <p:spPr>
          <a:xfrm>
            <a:off x="480426" y="2350276"/>
            <a:ext cx="2649911" cy="211687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>
            <a:innerShdw blurRad="152400" dir="13500000">
              <a:schemeClr val="bg1">
                <a:lumMod val="65000"/>
                <a:alpha val="31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18" name="모서리가 둥근 직사각형 8"/>
          <p:cNvSpPr/>
          <p:nvPr/>
        </p:nvSpPr>
        <p:spPr>
          <a:xfrm>
            <a:off x="3243010" y="2349692"/>
            <a:ext cx="2657294" cy="211748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>
            <a:innerShdw blurRad="152400" dir="13500000">
              <a:schemeClr val="bg1">
                <a:lumMod val="65000"/>
                <a:alpha val="31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19" name="모서리가 둥근 직사각형 8"/>
          <p:cNvSpPr/>
          <p:nvPr/>
        </p:nvSpPr>
        <p:spPr>
          <a:xfrm>
            <a:off x="6009517" y="2348713"/>
            <a:ext cx="2665426" cy="211851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>
            <a:innerShdw blurRad="152400" dir="13500000">
              <a:schemeClr val="bg1">
                <a:lumMod val="65000"/>
                <a:alpha val="31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>
              <a:solidFill>
                <a:prstClr val="white"/>
              </a:solidFill>
              <a:cs typeface="Arial" pitchFamily="34" charset="0"/>
            </a:endParaRPr>
          </a:p>
        </p:txBody>
      </p:sp>
      <p:grpSp>
        <p:nvGrpSpPr>
          <p:cNvPr id="4" name="그룹 1"/>
          <p:cNvGrpSpPr/>
          <p:nvPr/>
        </p:nvGrpSpPr>
        <p:grpSpPr>
          <a:xfrm>
            <a:off x="475637" y="1796250"/>
            <a:ext cx="8200819" cy="908548"/>
            <a:chOff x="475637" y="1692738"/>
            <a:chExt cx="8200819" cy="908548"/>
          </a:xfrm>
        </p:grpSpPr>
        <p:grpSp>
          <p:nvGrpSpPr>
            <p:cNvPr id="5" name="그룹 11"/>
            <p:cNvGrpSpPr/>
            <p:nvPr/>
          </p:nvGrpSpPr>
          <p:grpSpPr>
            <a:xfrm>
              <a:off x="475637" y="2141690"/>
              <a:ext cx="8200819" cy="459596"/>
              <a:chOff x="475637" y="2283604"/>
              <a:chExt cx="8200819" cy="780327"/>
            </a:xfrm>
          </p:grpSpPr>
          <p:sp>
            <p:nvSpPr>
              <p:cNvPr id="121" name="모서리가 둥근 직사각형 120"/>
              <p:cNvSpPr/>
              <p:nvPr/>
            </p:nvSpPr>
            <p:spPr>
              <a:xfrm>
                <a:off x="501725" y="2285965"/>
                <a:ext cx="2599775" cy="777966"/>
              </a:xfrm>
              <a:prstGeom prst="roundRect">
                <a:avLst>
                  <a:gd name="adj" fmla="val 0"/>
                </a:avLst>
              </a:prstGeom>
              <a:solidFill>
                <a:srgbClr val="0070C0"/>
              </a:solidFill>
              <a:ln w="6350">
                <a:solidFill>
                  <a:schemeClr val="bg1"/>
                </a:solidFill>
              </a:ln>
              <a:effectLst>
                <a:outerShdw blurRad="25400" dist="25400" dir="5400000" algn="t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solidFill>
                    <a:prstClr val="white"/>
                  </a:solidFill>
                </a:endParaRPr>
              </a:p>
            </p:txBody>
          </p:sp>
          <p:pic>
            <p:nvPicPr>
              <p:cNvPr id="122" name="Picture 2" descr="C:\Users\Administrator\Desktop\미래부가치평가\그림3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523333" y="2354238"/>
                <a:ext cx="2062975" cy="667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3" name="직사각형 122"/>
              <p:cNvSpPr/>
              <p:nvPr/>
            </p:nvSpPr>
            <p:spPr>
              <a:xfrm>
                <a:off x="514507" y="2313968"/>
                <a:ext cx="2574488" cy="76211"/>
              </a:xfrm>
              <a:prstGeom prst="rect">
                <a:avLst/>
              </a:prstGeom>
              <a:gradFill>
                <a:gsLst>
                  <a:gs pos="100000">
                    <a:schemeClr val="bg1">
                      <a:alpha val="4100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16200000" scaled="0"/>
              </a:gradFill>
              <a:ln w="22225">
                <a:noFill/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125" name="자유형 124"/>
              <p:cNvSpPr/>
              <p:nvPr/>
            </p:nvSpPr>
            <p:spPr>
              <a:xfrm>
                <a:off x="3099043" y="2294283"/>
                <a:ext cx="32798" cy="153327"/>
              </a:xfrm>
              <a:custGeom>
                <a:avLst/>
                <a:gdLst>
                  <a:gd name="connsiteX0" fmla="*/ 0 w 45991"/>
                  <a:gd name="connsiteY0" fmla="*/ 0 h 91981"/>
                  <a:gd name="connsiteX1" fmla="*/ 0 w 45991"/>
                  <a:gd name="connsiteY1" fmla="*/ 91981 h 91981"/>
                  <a:gd name="connsiteX2" fmla="*/ 45991 w 45991"/>
                  <a:gd name="connsiteY2" fmla="*/ 91981 h 91981"/>
                  <a:gd name="connsiteX3" fmla="*/ 0 w 45991"/>
                  <a:gd name="connsiteY3" fmla="*/ 0 h 91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991" h="91981">
                    <a:moveTo>
                      <a:pt x="0" y="0"/>
                    </a:moveTo>
                    <a:lnTo>
                      <a:pt x="0" y="91981"/>
                    </a:lnTo>
                    <a:lnTo>
                      <a:pt x="45991" y="919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15875" cap="rnd">
                <a:noFill/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6" name="자유형 125"/>
              <p:cNvSpPr/>
              <p:nvPr/>
            </p:nvSpPr>
            <p:spPr>
              <a:xfrm flipH="1">
                <a:off x="475637" y="2294283"/>
                <a:ext cx="32798" cy="153327"/>
              </a:xfrm>
              <a:custGeom>
                <a:avLst/>
                <a:gdLst>
                  <a:gd name="connsiteX0" fmla="*/ 0 w 45991"/>
                  <a:gd name="connsiteY0" fmla="*/ 0 h 91981"/>
                  <a:gd name="connsiteX1" fmla="*/ 0 w 45991"/>
                  <a:gd name="connsiteY1" fmla="*/ 91981 h 91981"/>
                  <a:gd name="connsiteX2" fmla="*/ 45991 w 45991"/>
                  <a:gd name="connsiteY2" fmla="*/ 91981 h 91981"/>
                  <a:gd name="connsiteX3" fmla="*/ 0 w 45991"/>
                  <a:gd name="connsiteY3" fmla="*/ 0 h 91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991" h="91981">
                    <a:moveTo>
                      <a:pt x="0" y="0"/>
                    </a:moveTo>
                    <a:lnTo>
                      <a:pt x="0" y="91981"/>
                    </a:lnTo>
                    <a:lnTo>
                      <a:pt x="45991" y="919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15875" cap="rnd">
                <a:noFill/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7" name="모서리가 둥근 직사각형 126"/>
              <p:cNvSpPr/>
              <p:nvPr/>
            </p:nvSpPr>
            <p:spPr>
              <a:xfrm>
                <a:off x="3264370" y="2285082"/>
                <a:ext cx="2607019" cy="777966"/>
              </a:xfrm>
              <a:prstGeom prst="roundRect">
                <a:avLst>
                  <a:gd name="adj" fmla="val 0"/>
                </a:avLst>
              </a:prstGeom>
              <a:solidFill>
                <a:srgbClr val="19754B"/>
              </a:solidFill>
              <a:ln w="6350">
                <a:solidFill>
                  <a:schemeClr val="bg1"/>
                </a:solidFill>
              </a:ln>
              <a:effectLst>
                <a:outerShdw blurRad="25400" dist="25400" dir="5400000" algn="t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solidFill>
                    <a:prstClr val="white"/>
                  </a:solidFill>
                </a:endParaRPr>
              </a:p>
            </p:txBody>
          </p:sp>
          <p:pic>
            <p:nvPicPr>
              <p:cNvPr id="128" name="Picture 2" descr="C:\Users\Administrator\Desktop\미래부가치평가\그림3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3286038" y="2353355"/>
                <a:ext cx="2068723" cy="667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9" name="직사각형 128"/>
              <p:cNvSpPr/>
              <p:nvPr/>
            </p:nvSpPr>
            <p:spPr>
              <a:xfrm>
                <a:off x="3277187" y="2313085"/>
                <a:ext cx="2581662" cy="76211"/>
              </a:xfrm>
              <a:prstGeom prst="rect">
                <a:avLst/>
              </a:prstGeom>
              <a:gradFill>
                <a:gsLst>
                  <a:gs pos="100000">
                    <a:schemeClr val="bg1">
                      <a:alpha val="4100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16200000" scaled="0"/>
              </a:gradFill>
              <a:ln w="22225">
                <a:noFill/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131" name="자유형 130"/>
              <p:cNvSpPr/>
              <p:nvPr/>
            </p:nvSpPr>
            <p:spPr>
              <a:xfrm>
                <a:off x="5868924" y="2293400"/>
                <a:ext cx="32890" cy="153327"/>
              </a:xfrm>
              <a:custGeom>
                <a:avLst/>
                <a:gdLst>
                  <a:gd name="connsiteX0" fmla="*/ 0 w 45991"/>
                  <a:gd name="connsiteY0" fmla="*/ 0 h 91981"/>
                  <a:gd name="connsiteX1" fmla="*/ 0 w 45991"/>
                  <a:gd name="connsiteY1" fmla="*/ 91981 h 91981"/>
                  <a:gd name="connsiteX2" fmla="*/ 45991 w 45991"/>
                  <a:gd name="connsiteY2" fmla="*/ 91981 h 91981"/>
                  <a:gd name="connsiteX3" fmla="*/ 0 w 45991"/>
                  <a:gd name="connsiteY3" fmla="*/ 0 h 91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991" h="91981">
                    <a:moveTo>
                      <a:pt x="0" y="0"/>
                    </a:moveTo>
                    <a:lnTo>
                      <a:pt x="0" y="91981"/>
                    </a:lnTo>
                    <a:lnTo>
                      <a:pt x="45991" y="919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15875" cap="rnd">
                <a:noFill/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2" name="자유형 131"/>
              <p:cNvSpPr/>
              <p:nvPr/>
            </p:nvSpPr>
            <p:spPr>
              <a:xfrm flipH="1">
                <a:off x="3238209" y="2293400"/>
                <a:ext cx="32890" cy="153327"/>
              </a:xfrm>
              <a:custGeom>
                <a:avLst/>
                <a:gdLst>
                  <a:gd name="connsiteX0" fmla="*/ 0 w 45991"/>
                  <a:gd name="connsiteY0" fmla="*/ 0 h 91981"/>
                  <a:gd name="connsiteX1" fmla="*/ 0 w 45991"/>
                  <a:gd name="connsiteY1" fmla="*/ 91981 h 91981"/>
                  <a:gd name="connsiteX2" fmla="*/ 45991 w 45991"/>
                  <a:gd name="connsiteY2" fmla="*/ 91981 h 91981"/>
                  <a:gd name="connsiteX3" fmla="*/ 0 w 45991"/>
                  <a:gd name="connsiteY3" fmla="*/ 0 h 91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991" h="91981">
                    <a:moveTo>
                      <a:pt x="0" y="0"/>
                    </a:moveTo>
                    <a:lnTo>
                      <a:pt x="0" y="91981"/>
                    </a:lnTo>
                    <a:lnTo>
                      <a:pt x="45991" y="919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15875" cap="rnd">
                <a:noFill/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3" name="모서리가 둥근 직사각형 132"/>
              <p:cNvSpPr/>
              <p:nvPr/>
            </p:nvSpPr>
            <p:spPr>
              <a:xfrm>
                <a:off x="6030941" y="2283604"/>
                <a:ext cx="2614997" cy="777966"/>
              </a:xfrm>
              <a:prstGeom prst="roundRect">
                <a:avLst>
                  <a:gd name="adj" fmla="val 0"/>
                </a:avLst>
              </a:prstGeom>
              <a:solidFill>
                <a:srgbClr val="239D6C"/>
              </a:solidFill>
              <a:ln w="6350">
                <a:solidFill>
                  <a:schemeClr val="bg1"/>
                </a:solidFill>
              </a:ln>
              <a:effectLst>
                <a:outerShdw blurRad="25400" dist="25400" dir="5400000" algn="t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solidFill>
                    <a:prstClr val="white"/>
                  </a:solidFill>
                </a:endParaRPr>
              </a:p>
            </p:txBody>
          </p:sp>
          <p:pic>
            <p:nvPicPr>
              <p:cNvPr id="134" name="Picture 2" descr="C:\Users\Administrator\Desktop\미래부가치평가\그림3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6052676" y="2351877"/>
                <a:ext cx="2075053" cy="667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5" name="직사각형 134"/>
              <p:cNvSpPr/>
              <p:nvPr/>
            </p:nvSpPr>
            <p:spPr>
              <a:xfrm>
                <a:off x="6043797" y="2311607"/>
                <a:ext cx="2589562" cy="76211"/>
              </a:xfrm>
              <a:prstGeom prst="rect">
                <a:avLst/>
              </a:prstGeom>
              <a:gradFill>
                <a:gsLst>
                  <a:gs pos="100000">
                    <a:schemeClr val="bg1">
                      <a:alpha val="4100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16200000" scaled="0"/>
              </a:gradFill>
              <a:ln w="22225">
                <a:noFill/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자유형 136"/>
              <p:cNvSpPr/>
              <p:nvPr/>
            </p:nvSpPr>
            <p:spPr>
              <a:xfrm>
                <a:off x="8643466" y="2291922"/>
                <a:ext cx="32990" cy="153327"/>
              </a:xfrm>
              <a:custGeom>
                <a:avLst/>
                <a:gdLst>
                  <a:gd name="connsiteX0" fmla="*/ 0 w 45991"/>
                  <a:gd name="connsiteY0" fmla="*/ 0 h 91981"/>
                  <a:gd name="connsiteX1" fmla="*/ 0 w 45991"/>
                  <a:gd name="connsiteY1" fmla="*/ 91981 h 91981"/>
                  <a:gd name="connsiteX2" fmla="*/ 45991 w 45991"/>
                  <a:gd name="connsiteY2" fmla="*/ 91981 h 91981"/>
                  <a:gd name="connsiteX3" fmla="*/ 0 w 45991"/>
                  <a:gd name="connsiteY3" fmla="*/ 0 h 91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991" h="91981">
                    <a:moveTo>
                      <a:pt x="0" y="0"/>
                    </a:moveTo>
                    <a:lnTo>
                      <a:pt x="0" y="91981"/>
                    </a:lnTo>
                    <a:lnTo>
                      <a:pt x="45991" y="919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E1818"/>
              </a:solidFill>
              <a:ln w="15875" cap="rnd">
                <a:noFill/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8" name="자유형 137"/>
              <p:cNvSpPr/>
              <p:nvPr/>
            </p:nvSpPr>
            <p:spPr>
              <a:xfrm flipH="1">
                <a:off x="6004700" y="2291922"/>
                <a:ext cx="32990" cy="153327"/>
              </a:xfrm>
              <a:custGeom>
                <a:avLst/>
                <a:gdLst>
                  <a:gd name="connsiteX0" fmla="*/ 0 w 45991"/>
                  <a:gd name="connsiteY0" fmla="*/ 0 h 91981"/>
                  <a:gd name="connsiteX1" fmla="*/ 0 w 45991"/>
                  <a:gd name="connsiteY1" fmla="*/ 91981 h 91981"/>
                  <a:gd name="connsiteX2" fmla="*/ 45991 w 45991"/>
                  <a:gd name="connsiteY2" fmla="*/ 91981 h 91981"/>
                  <a:gd name="connsiteX3" fmla="*/ 0 w 45991"/>
                  <a:gd name="connsiteY3" fmla="*/ 0 h 91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991" h="91981">
                    <a:moveTo>
                      <a:pt x="0" y="0"/>
                    </a:moveTo>
                    <a:lnTo>
                      <a:pt x="0" y="91981"/>
                    </a:lnTo>
                    <a:lnTo>
                      <a:pt x="45991" y="919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E1818"/>
              </a:solidFill>
              <a:ln w="15875" cap="rnd">
                <a:noFill/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82" name="Picture 2" descr="C:\Users\Joohee\Desktop\Untitled-1 copy.png"/>
            <p:cNvPicPr>
              <a:picLocks noChangeAspect="1" noChangeArrowheads="1"/>
            </p:cNvPicPr>
            <p:nvPr/>
          </p:nvPicPr>
          <p:blipFill>
            <a:blip r:embed="rId5" cstate="print"/>
            <a:srcRect l="20208" t="31944" r="65313" b="53195"/>
            <a:stretch>
              <a:fillRect/>
            </a:stretch>
          </p:blipFill>
          <p:spPr bwMode="auto">
            <a:xfrm>
              <a:off x="2505074" y="1752109"/>
              <a:ext cx="668629" cy="514700"/>
            </a:xfrm>
            <a:prstGeom prst="rect">
              <a:avLst/>
            </a:prstGeom>
            <a:noFill/>
          </p:spPr>
        </p:pic>
        <p:pic>
          <p:nvPicPr>
            <p:cNvPr id="83" name="Picture 3" descr="C:\Users\Joohee\Desktop\Untitled-1 copy.png"/>
            <p:cNvPicPr>
              <a:picLocks noChangeAspect="1" noChangeArrowheads="1"/>
            </p:cNvPicPr>
            <p:nvPr/>
          </p:nvPicPr>
          <p:blipFill>
            <a:blip r:embed="rId5" cstate="print"/>
            <a:srcRect l="60625" t="55278" r="28646" b="32083"/>
            <a:stretch>
              <a:fillRect/>
            </a:stretch>
          </p:blipFill>
          <p:spPr bwMode="auto">
            <a:xfrm>
              <a:off x="5354761" y="1735159"/>
              <a:ext cx="516628" cy="456438"/>
            </a:xfrm>
            <a:prstGeom prst="rect">
              <a:avLst/>
            </a:prstGeom>
            <a:noFill/>
          </p:spPr>
        </p:pic>
        <p:pic>
          <p:nvPicPr>
            <p:cNvPr id="84" name="Picture 4" descr="C:\Users\Joohee\Desktop\Untitled-1 copy.png"/>
            <p:cNvPicPr>
              <a:picLocks noChangeAspect="1" noChangeArrowheads="1"/>
            </p:cNvPicPr>
            <p:nvPr/>
          </p:nvPicPr>
          <p:blipFill>
            <a:blip r:embed="rId5" cstate="print"/>
            <a:srcRect l="76146" t="35833" r="11458" b="51250"/>
            <a:stretch>
              <a:fillRect/>
            </a:stretch>
          </p:blipFill>
          <p:spPr bwMode="auto">
            <a:xfrm>
              <a:off x="7956375" y="1692738"/>
              <a:ext cx="644699" cy="503840"/>
            </a:xfrm>
            <a:prstGeom prst="rect">
              <a:avLst/>
            </a:prstGeom>
            <a:noFill/>
          </p:spPr>
        </p:pic>
      </p:grpSp>
      <p:sp>
        <p:nvSpPr>
          <p:cNvPr id="44" name="TextBox 43"/>
          <p:cNvSpPr txBox="1"/>
          <p:nvPr/>
        </p:nvSpPr>
        <p:spPr bwMode="auto">
          <a:xfrm>
            <a:off x="478159" y="242257"/>
            <a:ext cx="6150595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00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1. FTA</a:t>
            </a:r>
            <a:r>
              <a:rPr lang="ko-KR" altLang="en-US" sz="300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의 전략적 활용 및 네트워크 확대</a:t>
            </a:r>
          </a:p>
        </p:txBody>
      </p:sp>
      <p:sp>
        <p:nvSpPr>
          <p:cNvPr id="172" name="제목 114"/>
          <p:cNvSpPr txBox="1">
            <a:spLocks/>
          </p:cNvSpPr>
          <p:nvPr/>
        </p:nvSpPr>
        <p:spPr>
          <a:xfrm>
            <a:off x="511435" y="2337917"/>
            <a:ext cx="2588515" cy="296314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eaLnBrk="0" latinLnBrk="0" hangingPunct="0">
              <a:defRPr/>
            </a:pPr>
            <a:r>
              <a:rPr lang="en-US" altLang="ko-KR" sz="2000" b="1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FTA </a:t>
            </a:r>
            <a:r>
              <a:rPr lang="ko-KR" altLang="en-US" sz="2000" b="1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플랫폼</a:t>
            </a:r>
          </a:p>
        </p:txBody>
      </p:sp>
      <p:sp>
        <p:nvSpPr>
          <p:cNvPr id="173" name="제목 114"/>
          <p:cNvSpPr txBox="1">
            <a:spLocks/>
          </p:cNvSpPr>
          <p:nvPr/>
        </p:nvSpPr>
        <p:spPr>
          <a:xfrm>
            <a:off x="3047998" y="2337333"/>
            <a:ext cx="3030071" cy="296314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eaLnBrk="0" latinLnBrk="0" hangingPunct="0">
              <a:defRPr/>
            </a:pPr>
            <a:r>
              <a:rPr lang="ko-KR" altLang="en-US" sz="2000" b="1" kern="0" spc="-23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우리의 강점</a:t>
            </a:r>
          </a:p>
        </p:txBody>
      </p:sp>
      <p:sp>
        <p:nvSpPr>
          <p:cNvPr id="174" name="제목 114"/>
          <p:cNvSpPr txBox="1">
            <a:spLocks/>
          </p:cNvSpPr>
          <p:nvPr/>
        </p:nvSpPr>
        <p:spPr>
          <a:xfrm>
            <a:off x="6040708" y="2336355"/>
            <a:ext cx="2603670" cy="296314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eaLnBrk="0" latinLnBrk="0" hangingPunct="0">
              <a:defRPr/>
            </a:pPr>
            <a:r>
              <a:rPr lang="ko-KR" altLang="en-US" sz="2000" b="1" kern="0" spc="-15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중국시장 가치</a:t>
            </a:r>
            <a:endParaRPr lang="ko-KR" altLang="en-US" sz="2000" b="1" kern="0" spc="-15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  <a:cs typeface="Arial" pitchFamily="34" charset="0"/>
            </a:endParaRPr>
          </a:p>
        </p:txBody>
      </p:sp>
      <p:sp>
        <p:nvSpPr>
          <p:cNvPr id="175" name="Text Box 5"/>
          <p:cNvSpPr txBox="1">
            <a:spLocks noChangeArrowheads="1"/>
          </p:cNvSpPr>
          <p:nvPr/>
        </p:nvSpPr>
        <p:spPr bwMode="auto">
          <a:xfrm>
            <a:off x="466135" y="2867972"/>
            <a:ext cx="2932137" cy="307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176213" indent="-176213" eaLnBrk="1" hangingPunct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kumimoji="0" lang="ko-KR" altLang="en-US" sz="1600" spc="-90" dirty="0" err="1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미ㆍ중ㆍ</a:t>
            </a:r>
            <a:r>
              <a:rPr kumimoji="0" lang="en-US" altLang="ko-KR" sz="1600" spc="-9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EU</a:t>
            </a:r>
            <a:r>
              <a:rPr kumimoji="0" lang="ko-KR" altLang="en-US" sz="1600" spc="-9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와 </a:t>
            </a:r>
            <a:r>
              <a:rPr kumimoji="0" lang="en-US" altLang="ko-KR" sz="1600" spc="-9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FTA </a:t>
            </a:r>
            <a:r>
              <a:rPr kumimoji="0" lang="ko-KR" altLang="en-US" sz="1600" spc="-9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체결</a:t>
            </a:r>
          </a:p>
        </p:txBody>
      </p:sp>
      <p:sp>
        <p:nvSpPr>
          <p:cNvPr id="176" name="Text Box 5"/>
          <p:cNvSpPr txBox="1">
            <a:spLocks noChangeArrowheads="1"/>
          </p:cNvSpPr>
          <p:nvPr/>
        </p:nvSpPr>
        <p:spPr bwMode="auto">
          <a:xfrm>
            <a:off x="6006804" y="2846706"/>
            <a:ext cx="2670373" cy="50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176213" indent="-176213" eaLnBrk="1" hangingPunct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kumimoji="0" lang="ko-KR" altLang="en-US" sz="1600" spc="-9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구매력 기준 </a:t>
            </a:r>
            <a:r>
              <a:rPr kumimoji="0" lang="en-US" altLang="ko-KR" sz="1600" spc="-9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GDP </a:t>
            </a:r>
            <a:r>
              <a:rPr kumimoji="0" lang="ko-KR" altLang="en-US" sz="1600" spc="-9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세계 </a:t>
            </a:r>
            <a:r>
              <a:rPr kumimoji="0" lang="en-US" altLang="ko-KR" sz="1600" spc="-9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1</a:t>
            </a:r>
            <a:r>
              <a:rPr kumimoji="0" lang="ko-KR" altLang="en-US" sz="1600" spc="-9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위</a:t>
            </a:r>
            <a:r>
              <a:rPr kumimoji="0" lang="en-US" altLang="ko-KR" sz="1600" spc="-9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/>
            </a:r>
            <a:br>
              <a:rPr kumimoji="0" lang="en-US" altLang="ko-KR" sz="1600" spc="-9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</a:br>
            <a:r>
              <a:rPr kumimoji="0" lang="en-US" altLang="ko-KR" sz="1200" spc="-9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(</a:t>
            </a:r>
            <a:r>
              <a:rPr kumimoji="0" lang="en-US" altLang="ko-KR" sz="1200" spc="-9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17</a:t>
            </a:r>
            <a:r>
              <a:rPr kumimoji="0" lang="ko-KR" altLang="en-US" sz="1200" spc="-9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조 </a:t>
            </a:r>
            <a:r>
              <a:rPr kumimoji="0" lang="en-US" altLang="ko-KR" sz="1200" spc="-9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6</a:t>
            </a:r>
            <a:r>
              <a:rPr kumimoji="0" lang="ko-KR" altLang="en-US" sz="1200" spc="-9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천억</a:t>
            </a:r>
            <a:r>
              <a:rPr kumimoji="0" lang="en-US" altLang="ko-KR" sz="1200" spc="-9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$)</a:t>
            </a:r>
            <a:endParaRPr kumimoji="0" lang="ko-KR" altLang="en-US" sz="1200" spc="-90" dirty="0">
              <a:gradFill>
                <a:gsLst>
                  <a:gs pos="100000">
                    <a:srgbClr val="000000"/>
                  </a:gs>
                  <a:gs pos="100000">
                    <a:srgbClr val="BBE0E3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77" name="Text Box 5"/>
          <p:cNvSpPr txBox="1">
            <a:spLocks noChangeArrowheads="1"/>
          </p:cNvSpPr>
          <p:nvPr/>
        </p:nvSpPr>
        <p:spPr bwMode="auto">
          <a:xfrm>
            <a:off x="3212748" y="2857339"/>
            <a:ext cx="2849820" cy="307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176213" indent="-176213" eaLnBrk="1" hangingPunct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kumimoji="0" lang="ko-KR" altLang="en-US" sz="1600" spc="-9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中과 지리적 인접</a:t>
            </a:r>
            <a:r>
              <a:rPr kumimoji="0" lang="en-US" altLang="ko-KR" sz="1600" spc="-9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, </a:t>
            </a:r>
            <a:r>
              <a:rPr kumimoji="0" lang="ko-KR" altLang="en-US" sz="1600" spc="-9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물류 </a:t>
            </a:r>
            <a:r>
              <a:rPr kumimoji="0" lang="en-US" altLang="ko-KR" sz="1600" spc="-9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N/W</a:t>
            </a:r>
            <a:endParaRPr kumimoji="0" lang="ko-KR" altLang="en-US" sz="1600" spc="-150" dirty="0">
              <a:gradFill>
                <a:gsLst>
                  <a:gs pos="100000">
                    <a:srgbClr val="000000"/>
                  </a:gs>
                  <a:gs pos="100000">
                    <a:srgbClr val="BBE0E3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78" name="Text Box 5"/>
          <p:cNvSpPr txBox="1">
            <a:spLocks noChangeArrowheads="1"/>
          </p:cNvSpPr>
          <p:nvPr/>
        </p:nvSpPr>
        <p:spPr bwMode="auto">
          <a:xfrm>
            <a:off x="466135" y="3340084"/>
            <a:ext cx="2932137" cy="307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176213" indent="-176213" eaLnBrk="1" hangingPunct="1">
              <a:lnSpc>
                <a:spcPts val="1600"/>
              </a:lnSpc>
              <a:buFont typeface="Arial" panose="020B0604020202020204" pitchFamily="34" charset="0"/>
              <a:buChar char="•"/>
              <a:tabLst>
                <a:tab pos="176213" algn="l"/>
              </a:tabLst>
            </a:pPr>
            <a:r>
              <a:rPr kumimoji="0" lang="ko-KR" altLang="en-US" sz="1600" spc="-9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세계 </a:t>
            </a:r>
            <a:r>
              <a:rPr kumimoji="0" lang="en-US" altLang="ko-KR" sz="1600" spc="-9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3</a:t>
            </a:r>
            <a:r>
              <a:rPr kumimoji="0" lang="ko-KR" altLang="en-US" sz="1600" spc="-9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위 </a:t>
            </a:r>
            <a:r>
              <a:rPr kumimoji="0" lang="ko-KR" altLang="en-US" sz="1600" spc="-9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경제영토 </a:t>
            </a:r>
            <a:r>
              <a:rPr kumimoji="0" lang="en-US" altLang="ko-KR" sz="1200" spc="-9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(</a:t>
            </a:r>
            <a:r>
              <a:rPr kumimoji="0" lang="en-US" altLang="ko-KR" sz="1200" spc="-9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73.5%)</a:t>
            </a:r>
            <a:endParaRPr kumimoji="0" lang="ko-KR" altLang="en-US" sz="1200" spc="-90" dirty="0">
              <a:gradFill>
                <a:gsLst>
                  <a:gs pos="100000">
                    <a:srgbClr val="000000"/>
                  </a:gs>
                  <a:gs pos="100000">
                    <a:srgbClr val="BBE0E3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79" name="Text Box 5"/>
          <p:cNvSpPr txBox="1">
            <a:spLocks noChangeArrowheads="1"/>
          </p:cNvSpPr>
          <p:nvPr/>
        </p:nvSpPr>
        <p:spPr bwMode="auto">
          <a:xfrm>
            <a:off x="3212748" y="3340084"/>
            <a:ext cx="2849820" cy="307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176213" indent="-176213" eaLnBrk="1" hangingPunct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kumimoji="0" lang="ko-KR" altLang="en-US" sz="1600" spc="-2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기업하기 좋은 환경</a:t>
            </a:r>
            <a:r>
              <a:rPr kumimoji="0" lang="en-US" altLang="ko-KR" sz="1200" spc="-2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(DBI)</a:t>
            </a:r>
            <a:r>
              <a:rPr kumimoji="0" lang="en-US" altLang="ko-KR" sz="1600" spc="-2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5</a:t>
            </a:r>
            <a:r>
              <a:rPr kumimoji="0" lang="ko-KR" altLang="en-US" sz="1600" spc="-2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위</a:t>
            </a:r>
          </a:p>
        </p:txBody>
      </p:sp>
      <p:sp>
        <p:nvSpPr>
          <p:cNvPr id="180" name="Text Box 5"/>
          <p:cNvSpPr txBox="1">
            <a:spLocks noChangeArrowheads="1"/>
          </p:cNvSpPr>
          <p:nvPr/>
        </p:nvSpPr>
        <p:spPr bwMode="auto">
          <a:xfrm>
            <a:off x="3212748" y="3770339"/>
            <a:ext cx="28498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176213" indent="-176213" eaLnBrk="1" hangingPunct="1">
              <a:buFont typeface="Arial" panose="020B0604020202020204" pitchFamily="34" charset="0"/>
              <a:buChar char="•"/>
            </a:pPr>
            <a:r>
              <a:rPr kumimoji="0" lang="en-US" altLang="ko-KR" sz="160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Korea </a:t>
            </a:r>
            <a:r>
              <a:rPr kumimoji="0" lang="ko-KR" altLang="en-US" sz="160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프리미엄 </a:t>
            </a:r>
            <a:r>
              <a:rPr kumimoji="0" lang="ko-KR" altLang="en-US" sz="160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및 </a:t>
            </a:r>
            <a:r>
              <a:rPr kumimoji="0" lang="en-US" altLang="ko-KR" sz="160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FTA </a:t>
            </a:r>
            <a:br>
              <a:rPr kumimoji="0" lang="en-US" altLang="ko-KR" sz="160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</a:br>
            <a:r>
              <a:rPr kumimoji="0" lang="ko-KR" altLang="en-US" sz="1600" dirty="0" smtClean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특혜관세</a:t>
            </a:r>
            <a:endParaRPr kumimoji="0" lang="ko-KR" altLang="en-US" sz="1600" dirty="0">
              <a:gradFill>
                <a:gsLst>
                  <a:gs pos="100000">
                    <a:srgbClr val="000000"/>
                  </a:gs>
                  <a:gs pos="100000">
                    <a:srgbClr val="BBE0E3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82" name="Text Box 5"/>
          <p:cNvSpPr txBox="1">
            <a:spLocks noChangeArrowheads="1"/>
          </p:cNvSpPr>
          <p:nvPr/>
        </p:nvSpPr>
        <p:spPr bwMode="auto">
          <a:xfrm>
            <a:off x="6006804" y="3513174"/>
            <a:ext cx="2670373" cy="307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176213" indent="-176213" eaLnBrk="1" hangingPunct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kumimoji="0" lang="ko-KR" altLang="en-US" sz="160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경제성장률 </a:t>
            </a:r>
            <a:r>
              <a:rPr kumimoji="0" lang="en-US" altLang="ko-KR" sz="160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7%</a:t>
            </a:r>
            <a:r>
              <a:rPr kumimoji="0" lang="ko-KR" altLang="en-US" sz="160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대 전망</a:t>
            </a:r>
          </a:p>
        </p:txBody>
      </p:sp>
      <p:grpSp>
        <p:nvGrpSpPr>
          <p:cNvPr id="6" name="그룹 3"/>
          <p:cNvGrpSpPr/>
          <p:nvPr/>
        </p:nvGrpSpPr>
        <p:grpSpPr>
          <a:xfrm>
            <a:off x="372522" y="5373216"/>
            <a:ext cx="2793372" cy="1027584"/>
            <a:chOff x="372522" y="5373216"/>
            <a:chExt cx="2793372" cy="1027584"/>
          </a:xfrm>
        </p:grpSpPr>
        <p:sp>
          <p:nvSpPr>
            <p:cNvPr id="197" name="AutoShape 55"/>
            <p:cNvSpPr>
              <a:spLocks noChangeArrowheads="1"/>
            </p:cNvSpPr>
            <p:nvPr/>
          </p:nvSpPr>
          <p:spPr bwMode="auto">
            <a:xfrm>
              <a:off x="817099" y="5373216"/>
              <a:ext cx="1898892" cy="66498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2000">
                <a:solidFill>
                  <a:prstClr val="black"/>
                </a:solidFill>
                <a:latin typeface="굴림" pitchFamily="50" charset="-127"/>
              </a:endParaRPr>
            </a:p>
          </p:txBody>
        </p:sp>
        <p:sp>
          <p:nvSpPr>
            <p:cNvPr id="195" name="육각형 194"/>
            <p:cNvSpPr/>
            <p:nvPr/>
          </p:nvSpPr>
          <p:spPr>
            <a:xfrm>
              <a:off x="470207" y="5813762"/>
              <a:ext cx="2598003" cy="587038"/>
            </a:xfrm>
            <a:prstGeom prst="hexagon">
              <a:avLst/>
            </a:prstGeom>
            <a:gradFill>
              <a:gsLst>
                <a:gs pos="0">
                  <a:srgbClr val="CA5106"/>
                </a:gs>
                <a:gs pos="50000">
                  <a:srgbClr val="96200C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sp>
          <p:nvSpPr>
            <p:cNvPr id="196" name="자유형 195"/>
            <p:cNvSpPr/>
            <p:nvPr/>
          </p:nvSpPr>
          <p:spPr>
            <a:xfrm>
              <a:off x="497361" y="5838539"/>
              <a:ext cx="2143329" cy="549376"/>
            </a:xfrm>
            <a:custGeom>
              <a:avLst/>
              <a:gdLst>
                <a:gd name="connsiteX0" fmla="*/ 0 w 1745673"/>
                <a:gd name="connsiteY0" fmla="*/ 1282535 h 1282535"/>
                <a:gd name="connsiteX1" fmla="*/ 1745673 w 1745673"/>
                <a:gd name="connsiteY1" fmla="*/ 665018 h 1282535"/>
                <a:gd name="connsiteX2" fmla="*/ 1389413 w 1745673"/>
                <a:gd name="connsiteY2" fmla="*/ 0 h 1282535"/>
                <a:gd name="connsiteX3" fmla="*/ 23750 w 1745673"/>
                <a:gd name="connsiteY3" fmla="*/ 0 h 1282535"/>
                <a:gd name="connsiteX4" fmla="*/ 0 w 1745673"/>
                <a:gd name="connsiteY4" fmla="*/ 1282535 h 1282535"/>
                <a:gd name="connsiteX0" fmla="*/ 0 w 1389413"/>
                <a:gd name="connsiteY0" fmla="*/ 1282535 h 1282535"/>
                <a:gd name="connsiteX1" fmla="*/ 1389413 w 1389413"/>
                <a:gd name="connsiteY1" fmla="*/ 0 h 1282535"/>
                <a:gd name="connsiteX2" fmla="*/ 23750 w 1389413"/>
                <a:gd name="connsiteY2" fmla="*/ 0 h 1282535"/>
                <a:gd name="connsiteX3" fmla="*/ 0 w 1389413"/>
                <a:gd name="connsiteY3" fmla="*/ 1282535 h 1282535"/>
                <a:gd name="connsiteX0" fmla="*/ 0 w 1389413"/>
                <a:gd name="connsiteY0" fmla="*/ 1282535 h 1282535"/>
                <a:gd name="connsiteX1" fmla="*/ 1389413 w 1389413"/>
                <a:gd name="connsiteY1" fmla="*/ 0 h 1282535"/>
                <a:gd name="connsiteX2" fmla="*/ 405061 w 1389413"/>
                <a:gd name="connsiteY2" fmla="*/ 0 h 1282535"/>
                <a:gd name="connsiteX3" fmla="*/ 0 w 1389413"/>
                <a:gd name="connsiteY3" fmla="*/ 1282535 h 1282535"/>
                <a:gd name="connsiteX0" fmla="*/ 0 w 1308530"/>
                <a:gd name="connsiteY0" fmla="*/ 681681 h 681681"/>
                <a:gd name="connsiteX1" fmla="*/ 1308530 w 1308530"/>
                <a:gd name="connsiteY1" fmla="*/ 0 h 681681"/>
                <a:gd name="connsiteX2" fmla="*/ 324178 w 1308530"/>
                <a:gd name="connsiteY2" fmla="*/ 0 h 681681"/>
                <a:gd name="connsiteX3" fmla="*/ 0 w 1308530"/>
                <a:gd name="connsiteY3" fmla="*/ 681681 h 681681"/>
                <a:gd name="connsiteX0" fmla="*/ 0 w 1308530"/>
                <a:gd name="connsiteY0" fmla="*/ 681681 h 681681"/>
                <a:gd name="connsiteX1" fmla="*/ 703634 w 1308530"/>
                <a:gd name="connsiteY1" fmla="*/ 305392 h 681681"/>
                <a:gd name="connsiteX2" fmla="*/ 1308530 w 1308530"/>
                <a:gd name="connsiteY2" fmla="*/ 0 h 681681"/>
                <a:gd name="connsiteX3" fmla="*/ 324178 w 1308530"/>
                <a:gd name="connsiteY3" fmla="*/ 0 h 681681"/>
                <a:gd name="connsiteX4" fmla="*/ 0 w 1308530"/>
                <a:gd name="connsiteY4" fmla="*/ 681681 h 681681"/>
                <a:gd name="connsiteX0" fmla="*/ 0 w 1308530"/>
                <a:gd name="connsiteY0" fmla="*/ 681681 h 975576"/>
                <a:gd name="connsiteX1" fmla="*/ 160555 w 1308530"/>
                <a:gd name="connsiteY1" fmla="*/ 975576 h 975576"/>
                <a:gd name="connsiteX2" fmla="*/ 1308530 w 1308530"/>
                <a:gd name="connsiteY2" fmla="*/ 0 h 975576"/>
                <a:gd name="connsiteX3" fmla="*/ 324178 w 1308530"/>
                <a:gd name="connsiteY3" fmla="*/ 0 h 975576"/>
                <a:gd name="connsiteX4" fmla="*/ 0 w 1308530"/>
                <a:gd name="connsiteY4" fmla="*/ 681681 h 975576"/>
                <a:gd name="connsiteX0" fmla="*/ 0 w 1316041"/>
                <a:gd name="connsiteY0" fmla="*/ 681681 h 975576"/>
                <a:gd name="connsiteX1" fmla="*/ 160555 w 1316041"/>
                <a:gd name="connsiteY1" fmla="*/ 975576 h 975576"/>
                <a:gd name="connsiteX2" fmla="*/ 1308530 w 1316041"/>
                <a:gd name="connsiteY2" fmla="*/ 0 h 975576"/>
                <a:gd name="connsiteX3" fmla="*/ 1316041 w 1316041"/>
                <a:gd name="connsiteY3" fmla="*/ 4965 h 975576"/>
                <a:gd name="connsiteX4" fmla="*/ 324178 w 1316041"/>
                <a:gd name="connsiteY4" fmla="*/ 0 h 975576"/>
                <a:gd name="connsiteX5" fmla="*/ 0 w 1316041"/>
                <a:gd name="connsiteY5" fmla="*/ 681681 h 975576"/>
                <a:gd name="connsiteX0" fmla="*/ 0 w 1316041"/>
                <a:gd name="connsiteY0" fmla="*/ 681681 h 975576"/>
                <a:gd name="connsiteX1" fmla="*/ 160555 w 1316041"/>
                <a:gd name="connsiteY1" fmla="*/ 975576 h 975576"/>
                <a:gd name="connsiteX2" fmla="*/ 1308530 w 1316041"/>
                <a:gd name="connsiteY2" fmla="*/ 0 h 975576"/>
                <a:gd name="connsiteX3" fmla="*/ 1316041 w 1316041"/>
                <a:gd name="connsiteY3" fmla="*/ 4965 h 975576"/>
                <a:gd name="connsiteX4" fmla="*/ 144819 w 1316041"/>
                <a:gd name="connsiteY4" fmla="*/ 43152 h 975576"/>
                <a:gd name="connsiteX5" fmla="*/ 0 w 1316041"/>
                <a:gd name="connsiteY5" fmla="*/ 681681 h 975576"/>
                <a:gd name="connsiteX0" fmla="*/ 0 w 1316041"/>
                <a:gd name="connsiteY0" fmla="*/ 681681 h 1191337"/>
                <a:gd name="connsiteX1" fmla="*/ 149345 w 1316041"/>
                <a:gd name="connsiteY1" fmla="*/ 1191337 h 1191337"/>
                <a:gd name="connsiteX2" fmla="*/ 1308530 w 1316041"/>
                <a:gd name="connsiteY2" fmla="*/ 0 h 1191337"/>
                <a:gd name="connsiteX3" fmla="*/ 1316041 w 1316041"/>
                <a:gd name="connsiteY3" fmla="*/ 4965 h 1191337"/>
                <a:gd name="connsiteX4" fmla="*/ 144819 w 1316041"/>
                <a:gd name="connsiteY4" fmla="*/ 43152 h 1191337"/>
                <a:gd name="connsiteX5" fmla="*/ 0 w 1316041"/>
                <a:gd name="connsiteY5" fmla="*/ 681681 h 1191337"/>
                <a:gd name="connsiteX0" fmla="*/ 0 w 1360881"/>
                <a:gd name="connsiteY0" fmla="*/ 681681 h 1191337"/>
                <a:gd name="connsiteX1" fmla="*/ 194185 w 1360881"/>
                <a:gd name="connsiteY1" fmla="*/ 1191337 h 1191337"/>
                <a:gd name="connsiteX2" fmla="*/ 1353370 w 1360881"/>
                <a:gd name="connsiteY2" fmla="*/ 0 h 1191337"/>
                <a:gd name="connsiteX3" fmla="*/ 1360881 w 1360881"/>
                <a:gd name="connsiteY3" fmla="*/ 4965 h 1191337"/>
                <a:gd name="connsiteX4" fmla="*/ 189659 w 1360881"/>
                <a:gd name="connsiteY4" fmla="*/ 43152 h 1191337"/>
                <a:gd name="connsiteX5" fmla="*/ 0 w 1360881"/>
                <a:gd name="connsiteY5" fmla="*/ 681681 h 1191337"/>
                <a:gd name="connsiteX0" fmla="*/ 0 w 1360881"/>
                <a:gd name="connsiteY0" fmla="*/ 715927 h 1225583"/>
                <a:gd name="connsiteX1" fmla="*/ 194185 w 1360881"/>
                <a:gd name="connsiteY1" fmla="*/ 1225583 h 1225583"/>
                <a:gd name="connsiteX2" fmla="*/ 1353370 w 1360881"/>
                <a:gd name="connsiteY2" fmla="*/ 34246 h 1225583"/>
                <a:gd name="connsiteX3" fmla="*/ 1360881 w 1360881"/>
                <a:gd name="connsiteY3" fmla="*/ 39211 h 1225583"/>
                <a:gd name="connsiteX4" fmla="*/ 250734 w 1360881"/>
                <a:gd name="connsiteY4" fmla="*/ 0 h 1225583"/>
                <a:gd name="connsiteX5" fmla="*/ 0 w 1360881"/>
                <a:gd name="connsiteY5" fmla="*/ 715927 h 1225583"/>
                <a:gd name="connsiteX0" fmla="*/ 0 w 1384374"/>
                <a:gd name="connsiteY0" fmla="*/ 721865 h 1231521"/>
                <a:gd name="connsiteX1" fmla="*/ 194185 w 1384374"/>
                <a:gd name="connsiteY1" fmla="*/ 1231521 h 1231521"/>
                <a:gd name="connsiteX2" fmla="*/ 1353370 w 1384374"/>
                <a:gd name="connsiteY2" fmla="*/ 40184 h 1231521"/>
                <a:gd name="connsiteX3" fmla="*/ 1384374 w 1384374"/>
                <a:gd name="connsiteY3" fmla="*/ 0 h 1231521"/>
                <a:gd name="connsiteX4" fmla="*/ 250734 w 1384374"/>
                <a:gd name="connsiteY4" fmla="*/ 5938 h 1231521"/>
                <a:gd name="connsiteX5" fmla="*/ 0 w 1384374"/>
                <a:gd name="connsiteY5" fmla="*/ 721865 h 1231521"/>
                <a:gd name="connsiteX0" fmla="*/ 0 w 1384374"/>
                <a:gd name="connsiteY0" fmla="*/ 721865 h 1231521"/>
                <a:gd name="connsiteX1" fmla="*/ 194185 w 1384374"/>
                <a:gd name="connsiteY1" fmla="*/ 1231521 h 1231521"/>
                <a:gd name="connsiteX2" fmla="*/ 1353370 w 1384374"/>
                <a:gd name="connsiteY2" fmla="*/ 40184 h 1231521"/>
                <a:gd name="connsiteX3" fmla="*/ 1384374 w 1384374"/>
                <a:gd name="connsiteY3" fmla="*/ 0 h 1231521"/>
                <a:gd name="connsiteX4" fmla="*/ 208451 w 1384374"/>
                <a:gd name="connsiteY4" fmla="*/ 27795 h 1231521"/>
                <a:gd name="connsiteX5" fmla="*/ 0 w 1384374"/>
                <a:gd name="connsiteY5" fmla="*/ 721865 h 1231521"/>
                <a:gd name="connsiteX0" fmla="*/ 0 w 1384374"/>
                <a:gd name="connsiteY0" fmla="*/ 721865 h 1231521"/>
                <a:gd name="connsiteX1" fmla="*/ 194185 w 1384374"/>
                <a:gd name="connsiteY1" fmla="*/ 1231521 h 1231521"/>
                <a:gd name="connsiteX2" fmla="*/ 1353370 w 1384374"/>
                <a:gd name="connsiteY2" fmla="*/ 40184 h 1231521"/>
                <a:gd name="connsiteX3" fmla="*/ 1384374 w 1384374"/>
                <a:gd name="connsiteY3" fmla="*/ 0 h 1231521"/>
                <a:gd name="connsiteX4" fmla="*/ 229592 w 1384374"/>
                <a:gd name="connsiteY4" fmla="*/ 16868 h 1231521"/>
                <a:gd name="connsiteX5" fmla="*/ 0 w 1384374"/>
                <a:gd name="connsiteY5" fmla="*/ 721865 h 1231521"/>
                <a:gd name="connsiteX0" fmla="*/ 0 w 1384374"/>
                <a:gd name="connsiteY0" fmla="*/ 721865 h 1231521"/>
                <a:gd name="connsiteX1" fmla="*/ 194185 w 1384374"/>
                <a:gd name="connsiteY1" fmla="*/ 1231521 h 1231521"/>
                <a:gd name="connsiteX2" fmla="*/ 1384374 w 1384374"/>
                <a:gd name="connsiteY2" fmla="*/ 0 h 1231521"/>
                <a:gd name="connsiteX3" fmla="*/ 229592 w 1384374"/>
                <a:gd name="connsiteY3" fmla="*/ 16868 h 1231521"/>
                <a:gd name="connsiteX4" fmla="*/ 0 w 1384374"/>
                <a:gd name="connsiteY4" fmla="*/ 721865 h 1231521"/>
                <a:gd name="connsiteX0" fmla="*/ 0 w 1370280"/>
                <a:gd name="connsiteY0" fmla="*/ 704997 h 1214653"/>
                <a:gd name="connsiteX1" fmla="*/ 194185 w 1370280"/>
                <a:gd name="connsiteY1" fmla="*/ 1214653 h 1214653"/>
                <a:gd name="connsiteX2" fmla="*/ 1370280 w 1370280"/>
                <a:gd name="connsiteY2" fmla="*/ 4991 h 1214653"/>
                <a:gd name="connsiteX3" fmla="*/ 229592 w 1370280"/>
                <a:gd name="connsiteY3" fmla="*/ 0 h 1214653"/>
                <a:gd name="connsiteX4" fmla="*/ 0 w 1370280"/>
                <a:gd name="connsiteY4" fmla="*/ 704997 h 1214653"/>
                <a:gd name="connsiteX0" fmla="*/ 0 w 1370280"/>
                <a:gd name="connsiteY0" fmla="*/ 704997 h 1214653"/>
                <a:gd name="connsiteX1" fmla="*/ 194185 w 1370280"/>
                <a:gd name="connsiteY1" fmla="*/ 1214653 h 1214653"/>
                <a:gd name="connsiteX2" fmla="*/ 1370280 w 1370280"/>
                <a:gd name="connsiteY2" fmla="*/ 4991 h 1214653"/>
                <a:gd name="connsiteX3" fmla="*/ 61023 w 1370280"/>
                <a:gd name="connsiteY3" fmla="*/ 0 h 1214653"/>
                <a:gd name="connsiteX4" fmla="*/ 0 w 1370280"/>
                <a:gd name="connsiteY4" fmla="*/ 704997 h 1214653"/>
                <a:gd name="connsiteX0" fmla="*/ 0 w 1382923"/>
                <a:gd name="connsiteY0" fmla="*/ 704996 h 1214653"/>
                <a:gd name="connsiteX1" fmla="*/ 206828 w 1382923"/>
                <a:gd name="connsiteY1" fmla="*/ 1214653 h 1214653"/>
                <a:gd name="connsiteX2" fmla="*/ 1382923 w 1382923"/>
                <a:gd name="connsiteY2" fmla="*/ 4991 h 1214653"/>
                <a:gd name="connsiteX3" fmla="*/ 73666 w 1382923"/>
                <a:gd name="connsiteY3" fmla="*/ 0 h 1214653"/>
                <a:gd name="connsiteX4" fmla="*/ 0 w 1382923"/>
                <a:gd name="connsiteY4" fmla="*/ 704996 h 1214653"/>
                <a:gd name="connsiteX0" fmla="*/ 0 w 1382923"/>
                <a:gd name="connsiteY0" fmla="*/ 704996 h 1352365"/>
                <a:gd name="connsiteX1" fmla="*/ 78294 w 1382923"/>
                <a:gd name="connsiteY1" fmla="*/ 1352365 h 1352365"/>
                <a:gd name="connsiteX2" fmla="*/ 1382923 w 1382923"/>
                <a:gd name="connsiteY2" fmla="*/ 4991 h 1352365"/>
                <a:gd name="connsiteX3" fmla="*/ 73666 w 1382923"/>
                <a:gd name="connsiteY3" fmla="*/ 0 h 1352365"/>
                <a:gd name="connsiteX4" fmla="*/ 0 w 1382923"/>
                <a:gd name="connsiteY4" fmla="*/ 704996 h 1352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2923" h="1352365">
                  <a:moveTo>
                    <a:pt x="0" y="704996"/>
                  </a:moveTo>
                  <a:lnTo>
                    <a:pt x="78294" y="1352365"/>
                  </a:lnTo>
                  <a:lnTo>
                    <a:pt x="1382923" y="4991"/>
                  </a:lnTo>
                  <a:lnTo>
                    <a:pt x="73666" y="0"/>
                  </a:lnTo>
                  <a:lnTo>
                    <a:pt x="0" y="704996"/>
                  </a:lnTo>
                  <a:close/>
                </a:path>
              </a:pathLst>
            </a:custGeom>
            <a:gradFill>
              <a:gsLst>
                <a:gs pos="0">
                  <a:prstClr val="white">
                    <a:alpha val="25000"/>
                  </a:prstClr>
                </a:gs>
                <a:gs pos="100000">
                  <a:schemeClr val="bg1">
                    <a:alpha val="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sp>
          <p:nvSpPr>
            <p:cNvPr id="194" name="제목 114"/>
            <p:cNvSpPr txBox="1">
              <a:spLocks/>
            </p:cNvSpPr>
            <p:nvPr/>
          </p:nvSpPr>
          <p:spPr>
            <a:xfrm>
              <a:off x="372522" y="5909626"/>
              <a:ext cx="2793372" cy="385321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1900" kern="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중국 내수시장 진출</a:t>
              </a:r>
            </a:p>
          </p:txBody>
        </p:sp>
        <p:sp>
          <p:nvSpPr>
            <p:cNvPr id="199" name="직사각형 198"/>
            <p:cNvSpPr/>
            <p:nvPr/>
          </p:nvSpPr>
          <p:spPr>
            <a:xfrm>
              <a:off x="1076325" y="5440524"/>
              <a:ext cx="1380440" cy="4142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1600" b="1" kern="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우리 기업</a:t>
              </a:r>
            </a:p>
          </p:txBody>
        </p:sp>
      </p:grpSp>
      <p:grpSp>
        <p:nvGrpSpPr>
          <p:cNvPr id="7" name="그룹 5"/>
          <p:cNvGrpSpPr/>
          <p:nvPr/>
        </p:nvGrpSpPr>
        <p:grpSpPr>
          <a:xfrm>
            <a:off x="3173704" y="5373216"/>
            <a:ext cx="2793372" cy="1027584"/>
            <a:chOff x="3173704" y="5373216"/>
            <a:chExt cx="2793372" cy="1027584"/>
          </a:xfrm>
        </p:grpSpPr>
        <p:sp>
          <p:nvSpPr>
            <p:cNvPr id="205" name="AutoShape 55"/>
            <p:cNvSpPr>
              <a:spLocks noChangeArrowheads="1"/>
            </p:cNvSpPr>
            <p:nvPr/>
          </p:nvSpPr>
          <p:spPr bwMode="auto">
            <a:xfrm>
              <a:off x="3618281" y="5373216"/>
              <a:ext cx="1898892" cy="66498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2000">
                <a:solidFill>
                  <a:prstClr val="black"/>
                </a:solidFill>
                <a:latin typeface="굴림" pitchFamily="50" charset="-127"/>
              </a:endParaRPr>
            </a:p>
          </p:txBody>
        </p:sp>
        <p:sp>
          <p:nvSpPr>
            <p:cNvPr id="212" name="육각형 211"/>
            <p:cNvSpPr/>
            <p:nvPr/>
          </p:nvSpPr>
          <p:spPr>
            <a:xfrm>
              <a:off x="3268726" y="5813762"/>
              <a:ext cx="2598003" cy="587038"/>
            </a:xfrm>
            <a:prstGeom prst="hexagon">
              <a:avLst/>
            </a:prstGeom>
            <a:gradFill>
              <a:gsLst>
                <a:gs pos="17000">
                  <a:srgbClr val="0990CD"/>
                </a:gs>
                <a:gs pos="59000">
                  <a:srgbClr val="134767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sp>
          <p:nvSpPr>
            <p:cNvPr id="213" name="자유형 212"/>
            <p:cNvSpPr/>
            <p:nvPr/>
          </p:nvSpPr>
          <p:spPr>
            <a:xfrm>
              <a:off x="3292618" y="5838032"/>
              <a:ext cx="2143329" cy="549376"/>
            </a:xfrm>
            <a:custGeom>
              <a:avLst/>
              <a:gdLst>
                <a:gd name="connsiteX0" fmla="*/ 0 w 1745673"/>
                <a:gd name="connsiteY0" fmla="*/ 1282535 h 1282535"/>
                <a:gd name="connsiteX1" fmla="*/ 1745673 w 1745673"/>
                <a:gd name="connsiteY1" fmla="*/ 665018 h 1282535"/>
                <a:gd name="connsiteX2" fmla="*/ 1389413 w 1745673"/>
                <a:gd name="connsiteY2" fmla="*/ 0 h 1282535"/>
                <a:gd name="connsiteX3" fmla="*/ 23750 w 1745673"/>
                <a:gd name="connsiteY3" fmla="*/ 0 h 1282535"/>
                <a:gd name="connsiteX4" fmla="*/ 0 w 1745673"/>
                <a:gd name="connsiteY4" fmla="*/ 1282535 h 1282535"/>
                <a:gd name="connsiteX0" fmla="*/ 0 w 1389413"/>
                <a:gd name="connsiteY0" fmla="*/ 1282535 h 1282535"/>
                <a:gd name="connsiteX1" fmla="*/ 1389413 w 1389413"/>
                <a:gd name="connsiteY1" fmla="*/ 0 h 1282535"/>
                <a:gd name="connsiteX2" fmla="*/ 23750 w 1389413"/>
                <a:gd name="connsiteY2" fmla="*/ 0 h 1282535"/>
                <a:gd name="connsiteX3" fmla="*/ 0 w 1389413"/>
                <a:gd name="connsiteY3" fmla="*/ 1282535 h 1282535"/>
                <a:gd name="connsiteX0" fmla="*/ 0 w 1389413"/>
                <a:gd name="connsiteY0" fmla="*/ 1282535 h 1282535"/>
                <a:gd name="connsiteX1" fmla="*/ 1389413 w 1389413"/>
                <a:gd name="connsiteY1" fmla="*/ 0 h 1282535"/>
                <a:gd name="connsiteX2" fmla="*/ 405061 w 1389413"/>
                <a:gd name="connsiteY2" fmla="*/ 0 h 1282535"/>
                <a:gd name="connsiteX3" fmla="*/ 0 w 1389413"/>
                <a:gd name="connsiteY3" fmla="*/ 1282535 h 1282535"/>
                <a:gd name="connsiteX0" fmla="*/ 0 w 1308530"/>
                <a:gd name="connsiteY0" fmla="*/ 681681 h 681681"/>
                <a:gd name="connsiteX1" fmla="*/ 1308530 w 1308530"/>
                <a:gd name="connsiteY1" fmla="*/ 0 h 681681"/>
                <a:gd name="connsiteX2" fmla="*/ 324178 w 1308530"/>
                <a:gd name="connsiteY2" fmla="*/ 0 h 681681"/>
                <a:gd name="connsiteX3" fmla="*/ 0 w 1308530"/>
                <a:gd name="connsiteY3" fmla="*/ 681681 h 681681"/>
                <a:gd name="connsiteX0" fmla="*/ 0 w 1308530"/>
                <a:gd name="connsiteY0" fmla="*/ 681681 h 681681"/>
                <a:gd name="connsiteX1" fmla="*/ 703634 w 1308530"/>
                <a:gd name="connsiteY1" fmla="*/ 305392 h 681681"/>
                <a:gd name="connsiteX2" fmla="*/ 1308530 w 1308530"/>
                <a:gd name="connsiteY2" fmla="*/ 0 h 681681"/>
                <a:gd name="connsiteX3" fmla="*/ 324178 w 1308530"/>
                <a:gd name="connsiteY3" fmla="*/ 0 h 681681"/>
                <a:gd name="connsiteX4" fmla="*/ 0 w 1308530"/>
                <a:gd name="connsiteY4" fmla="*/ 681681 h 681681"/>
                <a:gd name="connsiteX0" fmla="*/ 0 w 1308530"/>
                <a:gd name="connsiteY0" fmla="*/ 681681 h 975576"/>
                <a:gd name="connsiteX1" fmla="*/ 160555 w 1308530"/>
                <a:gd name="connsiteY1" fmla="*/ 975576 h 975576"/>
                <a:gd name="connsiteX2" fmla="*/ 1308530 w 1308530"/>
                <a:gd name="connsiteY2" fmla="*/ 0 h 975576"/>
                <a:gd name="connsiteX3" fmla="*/ 324178 w 1308530"/>
                <a:gd name="connsiteY3" fmla="*/ 0 h 975576"/>
                <a:gd name="connsiteX4" fmla="*/ 0 w 1308530"/>
                <a:gd name="connsiteY4" fmla="*/ 681681 h 975576"/>
                <a:gd name="connsiteX0" fmla="*/ 0 w 1316041"/>
                <a:gd name="connsiteY0" fmla="*/ 681681 h 975576"/>
                <a:gd name="connsiteX1" fmla="*/ 160555 w 1316041"/>
                <a:gd name="connsiteY1" fmla="*/ 975576 h 975576"/>
                <a:gd name="connsiteX2" fmla="*/ 1308530 w 1316041"/>
                <a:gd name="connsiteY2" fmla="*/ 0 h 975576"/>
                <a:gd name="connsiteX3" fmla="*/ 1316041 w 1316041"/>
                <a:gd name="connsiteY3" fmla="*/ 4965 h 975576"/>
                <a:gd name="connsiteX4" fmla="*/ 324178 w 1316041"/>
                <a:gd name="connsiteY4" fmla="*/ 0 h 975576"/>
                <a:gd name="connsiteX5" fmla="*/ 0 w 1316041"/>
                <a:gd name="connsiteY5" fmla="*/ 681681 h 975576"/>
                <a:gd name="connsiteX0" fmla="*/ 0 w 1316041"/>
                <a:gd name="connsiteY0" fmla="*/ 681681 h 975576"/>
                <a:gd name="connsiteX1" fmla="*/ 160555 w 1316041"/>
                <a:gd name="connsiteY1" fmla="*/ 975576 h 975576"/>
                <a:gd name="connsiteX2" fmla="*/ 1308530 w 1316041"/>
                <a:gd name="connsiteY2" fmla="*/ 0 h 975576"/>
                <a:gd name="connsiteX3" fmla="*/ 1316041 w 1316041"/>
                <a:gd name="connsiteY3" fmla="*/ 4965 h 975576"/>
                <a:gd name="connsiteX4" fmla="*/ 144819 w 1316041"/>
                <a:gd name="connsiteY4" fmla="*/ 43152 h 975576"/>
                <a:gd name="connsiteX5" fmla="*/ 0 w 1316041"/>
                <a:gd name="connsiteY5" fmla="*/ 681681 h 975576"/>
                <a:gd name="connsiteX0" fmla="*/ 0 w 1316041"/>
                <a:gd name="connsiteY0" fmla="*/ 681681 h 1191337"/>
                <a:gd name="connsiteX1" fmla="*/ 149345 w 1316041"/>
                <a:gd name="connsiteY1" fmla="*/ 1191337 h 1191337"/>
                <a:gd name="connsiteX2" fmla="*/ 1308530 w 1316041"/>
                <a:gd name="connsiteY2" fmla="*/ 0 h 1191337"/>
                <a:gd name="connsiteX3" fmla="*/ 1316041 w 1316041"/>
                <a:gd name="connsiteY3" fmla="*/ 4965 h 1191337"/>
                <a:gd name="connsiteX4" fmla="*/ 144819 w 1316041"/>
                <a:gd name="connsiteY4" fmla="*/ 43152 h 1191337"/>
                <a:gd name="connsiteX5" fmla="*/ 0 w 1316041"/>
                <a:gd name="connsiteY5" fmla="*/ 681681 h 1191337"/>
                <a:gd name="connsiteX0" fmla="*/ 0 w 1360881"/>
                <a:gd name="connsiteY0" fmla="*/ 681681 h 1191337"/>
                <a:gd name="connsiteX1" fmla="*/ 194185 w 1360881"/>
                <a:gd name="connsiteY1" fmla="*/ 1191337 h 1191337"/>
                <a:gd name="connsiteX2" fmla="*/ 1353370 w 1360881"/>
                <a:gd name="connsiteY2" fmla="*/ 0 h 1191337"/>
                <a:gd name="connsiteX3" fmla="*/ 1360881 w 1360881"/>
                <a:gd name="connsiteY3" fmla="*/ 4965 h 1191337"/>
                <a:gd name="connsiteX4" fmla="*/ 189659 w 1360881"/>
                <a:gd name="connsiteY4" fmla="*/ 43152 h 1191337"/>
                <a:gd name="connsiteX5" fmla="*/ 0 w 1360881"/>
                <a:gd name="connsiteY5" fmla="*/ 681681 h 1191337"/>
                <a:gd name="connsiteX0" fmla="*/ 0 w 1360881"/>
                <a:gd name="connsiteY0" fmla="*/ 715927 h 1225583"/>
                <a:gd name="connsiteX1" fmla="*/ 194185 w 1360881"/>
                <a:gd name="connsiteY1" fmla="*/ 1225583 h 1225583"/>
                <a:gd name="connsiteX2" fmla="*/ 1353370 w 1360881"/>
                <a:gd name="connsiteY2" fmla="*/ 34246 h 1225583"/>
                <a:gd name="connsiteX3" fmla="*/ 1360881 w 1360881"/>
                <a:gd name="connsiteY3" fmla="*/ 39211 h 1225583"/>
                <a:gd name="connsiteX4" fmla="*/ 250734 w 1360881"/>
                <a:gd name="connsiteY4" fmla="*/ 0 h 1225583"/>
                <a:gd name="connsiteX5" fmla="*/ 0 w 1360881"/>
                <a:gd name="connsiteY5" fmla="*/ 715927 h 1225583"/>
                <a:gd name="connsiteX0" fmla="*/ 0 w 1384374"/>
                <a:gd name="connsiteY0" fmla="*/ 721865 h 1231521"/>
                <a:gd name="connsiteX1" fmla="*/ 194185 w 1384374"/>
                <a:gd name="connsiteY1" fmla="*/ 1231521 h 1231521"/>
                <a:gd name="connsiteX2" fmla="*/ 1353370 w 1384374"/>
                <a:gd name="connsiteY2" fmla="*/ 40184 h 1231521"/>
                <a:gd name="connsiteX3" fmla="*/ 1384374 w 1384374"/>
                <a:gd name="connsiteY3" fmla="*/ 0 h 1231521"/>
                <a:gd name="connsiteX4" fmla="*/ 250734 w 1384374"/>
                <a:gd name="connsiteY4" fmla="*/ 5938 h 1231521"/>
                <a:gd name="connsiteX5" fmla="*/ 0 w 1384374"/>
                <a:gd name="connsiteY5" fmla="*/ 721865 h 1231521"/>
                <a:gd name="connsiteX0" fmla="*/ 0 w 1384374"/>
                <a:gd name="connsiteY0" fmla="*/ 721865 h 1231521"/>
                <a:gd name="connsiteX1" fmla="*/ 194185 w 1384374"/>
                <a:gd name="connsiteY1" fmla="*/ 1231521 h 1231521"/>
                <a:gd name="connsiteX2" fmla="*/ 1353370 w 1384374"/>
                <a:gd name="connsiteY2" fmla="*/ 40184 h 1231521"/>
                <a:gd name="connsiteX3" fmla="*/ 1384374 w 1384374"/>
                <a:gd name="connsiteY3" fmla="*/ 0 h 1231521"/>
                <a:gd name="connsiteX4" fmla="*/ 208451 w 1384374"/>
                <a:gd name="connsiteY4" fmla="*/ 27795 h 1231521"/>
                <a:gd name="connsiteX5" fmla="*/ 0 w 1384374"/>
                <a:gd name="connsiteY5" fmla="*/ 721865 h 1231521"/>
                <a:gd name="connsiteX0" fmla="*/ 0 w 1384374"/>
                <a:gd name="connsiteY0" fmla="*/ 721865 h 1231521"/>
                <a:gd name="connsiteX1" fmla="*/ 194185 w 1384374"/>
                <a:gd name="connsiteY1" fmla="*/ 1231521 h 1231521"/>
                <a:gd name="connsiteX2" fmla="*/ 1353370 w 1384374"/>
                <a:gd name="connsiteY2" fmla="*/ 40184 h 1231521"/>
                <a:gd name="connsiteX3" fmla="*/ 1384374 w 1384374"/>
                <a:gd name="connsiteY3" fmla="*/ 0 h 1231521"/>
                <a:gd name="connsiteX4" fmla="*/ 229592 w 1384374"/>
                <a:gd name="connsiteY4" fmla="*/ 16868 h 1231521"/>
                <a:gd name="connsiteX5" fmla="*/ 0 w 1384374"/>
                <a:gd name="connsiteY5" fmla="*/ 721865 h 1231521"/>
                <a:gd name="connsiteX0" fmla="*/ 0 w 1384374"/>
                <a:gd name="connsiteY0" fmla="*/ 721865 h 1231521"/>
                <a:gd name="connsiteX1" fmla="*/ 194185 w 1384374"/>
                <a:gd name="connsiteY1" fmla="*/ 1231521 h 1231521"/>
                <a:gd name="connsiteX2" fmla="*/ 1384374 w 1384374"/>
                <a:gd name="connsiteY2" fmla="*/ 0 h 1231521"/>
                <a:gd name="connsiteX3" fmla="*/ 229592 w 1384374"/>
                <a:gd name="connsiteY3" fmla="*/ 16868 h 1231521"/>
                <a:gd name="connsiteX4" fmla="*/ 0 w 1384374"/>
                <a:gd name="connsiteY4" fmla="*/ 721865 h 1231521"/>
                <a:gd name="connsiteX0" fmla="*/ 0 w 1370280"/>
                <a:gd name="connsiteY0" fmla="*/ 704997 h 1214653"/>
                <a:gd name="connsiteX1" fmla="*/ 194185 w 1370280"/>
                <a:gd name="connsiteY1" fmla="*/ 1214653 h 1214653"/>
                <a:gd name="connsiteX2" fmla="*/ 1370280 w 1370280"/>
                <a:gd name="connsiteY2" fmla="*/ 4991 h 1214653"/>
                <a:gd name="connsiteX3" fmla="*/ 229592 w 1370280"/>
                <a:gd name="connsiteY3" fmla="*/ 0 h 1214653"/>
                <a:gd name="connsiteX4" fmla="*/ 0 w 1370280"/>
                <a:gd name="connsiteY4" fmla="*/ 704997 h 1214653"/>
                <a:gd name="connsiteX0" fmla="*/ 0 w 1370280"/>
                <a:gd name="connsiteY0" fmla="*/ 704997 h 1214653"/>
                <a:gd name="connsiteX1" fmla="*/ 194185 w 1370280"/>
                <a:gd name="connsiteY1" fmla="*/ 1214653 h 1214653"/>
                <a:gd name="connsiteX2" fmla="*/ 1370280 w 1370280"/>
                <a:gd name="connsiteY2" fmla="*/ 4991 h 1214653"/>
                <a:gd name="connsiteX3" fmla="*/ 61023 w 1370280"/>
                <a:gd name="connsiteY3" fmla="*/ 0 h 1214653"/>
                <a:gd name="connsiteX4" fmla="*/ 0 w 1370280"/>
                <a:gd name="connsiteY4" fmla="*/ 704997 h 1214653"/>
                <a:gd name="connsiteX0" fmla="*/ 0 w 1382923"/>
                <a:gd name="connsiteY0" fmla="*/ 704996 h 1214653"/>
                <a:gd name="connsiteX1" fmla="*/ 206828 w 1382923"/>
                <a:gd name="connsiteY1" fmla="*/ 1214653 h 1214653"/>
                <a:gd name="connsiteX2" fmla="*/ 1382923 w 1382923"/>
                <a:gd name="connsiteY2" fmla="*/ 4991 h 1214653"/>
                <a:gd name="connsiteX3" fmla="*/ 73666 w 1382923"/>
                <a:gd name="connsiteY3" fmla="*/ 0 h 1214653"/>
                <a:gd name="connsiteX4" fmla="*/ 0 w 1382923"/>
                <a:gd name="connsiteY4" fmla="*/ 704996 h 1214653"/>
                <a:gd name="connsiteX0" fmla="*/ 0 w 1382923"/>
                <a:gd name="connsiteY0" fmla="*/ 704996 h 1352365"/>
                <a:gd name="connsiteX1" fmla="*/ 78294 w 1382923"/>
                <a:gd name="connsiteY1" fmla="*/ 1352365 h 1352365"/>
                <a:gd name="connsiteX2" fmla="*/ 1382923 w 1382923"/>
                <a:gd name="connsiteY2" fmla="*/ 4991 h 1352365"/>
                <a:gd name="connsiteX3" fmla="*/ 73666 w 1382923"/>
                <a:gd name="connsiteY3" fmla="*/ 0 h 1352365"/>
                <a:gd name="connsiteX4" fmla="*/ 0 w 1382923"/>
                <a:gd name="connsiteY4" fmla="*/ 704996 h 1352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2923" h="1352365">
                  <a:moveTo>
                    <a:pt x="0" y="704996"/>
                  </a:moveTo>
                  <a:lnTo>
                    <a:pt x="78294" y="1352365"/>
                  </a:lnTo>
                  <a:lnTo>
                    <a:pt x="1382923" y="4991"/>
                  </a:lnTo>
                  <a:lnTo>
                    <a:pt x="73666" y="0"/>
                  </a:lnTo>
                  <a:lnTo>
                    <a:pt x="0" y="704996"/>
                  </a:lnTo>
                  <a:close/>
                </a:path>
              </a:pathLst>
            </a:custGeom>
            <a:gradFill>
              <a:gsLst>
                <a:gs pos="0">
                  <a:prstClr val="white">
                    <a:alpha val="25000"/>
                  </a:prstClr>
                </a:gs>
                <a:gs pos="100000">
                  <a:schemeClr val="bg1">
                    <a:alpha val="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sp>
          <p:nvSpPr>
            <p:cNvPr id="211" name="제목 114"/>
            <p:cNvSpPr txBox="1">
              <a:spLocks/>
            </p:cNvSpPr>
            <p:nvPr/>
          </p:nvSpPr>
          <p:spPr>
            <a:xfrm>
              <a:off x="3173704" y="5909626"/>
              <a:ext cx="2793372" cy="385321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1900" kern="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글로벌시장 진출 거점</a:t>
              </a:r>
            </a:p>
          </p:txBody>
        </p:sp>
        <p:sp>
          <p:nvSpPr>
            <p:cNvPr id="207" name="직사각형 206"/>
            <p:cNvSpPr/>
            <p:nvPr/>
          </p:nvSpPr>
          <p:spPr>
            <a:xfrm>
              <a:off x="3838575" y="5440524"/>
              <a:ext cx="1458304" cy="4142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1600" b="1" kern="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중국 기업</a:t>
              </a:r>
            </a:p>
          </p:txBody>
        </p:sp>
      </p:grpSp>
      <p:grpSp>
        <p:nvGrpSpPr>
          <p:cNvPr id="8" name="그룹 6"/>
          <p:cNvGrpSpPr/>
          <p:nvPr/>
        </p:nvGrpSpPr>
        <p:grpSpPr>
          <a:xfrm>
            <a:off x="6011355" y="5373216"/>
            <a:ext cx="2793372" cy="1027584"/>
            <a:chOff x="6011355" y="5373216"/>
            <a:chExt cx="2793372" cy="1027584"/>
          </a:xfrm>
        </p:grpSpPr>
        <p:sp>
          <p:nvSpPr>
            <p:cNvPr id="215" name="AutoShape 55"/>
            <p:cNvSpPr>
              <a:spLocks noChangeArrowheads="1"/>
            </p:cNvSpPr>
            <p:nvPr/>
          </p:nvSpPr>
          <p:spPr bwMode="auto">
            <a:xfrm>
              <a:off x="6455932" y="5373216"/>
              <a:ext cx="1898892" cy="66498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2000">
                <a:solidFill>
                  <a:prstClr val="black"/>
                </a:solidFill>
                <a:latin typeface="굴림" pitchFamily="50" charset="-127"/>
              </a:endParaRPr>
            </a:p>
          </p:txBody>
        </p:sp>
        <p:sp>
          <p:nvSpPr>
            <p:cNvPr id="222" name="육각형 221"/>
            <p:cNvSpPr/>
            <p:nvPr/>
          </p:nvSpPr>
          <p:spPr>
            <a:xfrm>
              <a:off x="6106377" y="5813762"/>
              <a:ext cx="2598003" cy="587038"/>
            </a:xfrm>
            <a:prstGeom prst="hexagon">
              <a:avLst/>
            </a:prstGeom>
            <a:gradFill>
              <a:gsLst>
                <a:gs pos="0">
                  <a:srgbClr val="0168FF"/>
                </a:gs>
                <a:gs pos="50000">
                  <a:srgbClr val="004F9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sp>
          <p:nvSpPr>
            <p:cNvPr id="223" name="자유형 222"/>
            <p:cNvSpPr/>
            <p:nvPr/>
          </p:nvSpPr>
          <p:spPr>
            <a:xfrm>
              <a:off x="6130269" y="5838032"/>
              <a:ext cx="2143329" cy="549376"/>
            </a:xfrm>
            <a:custGeom>
              <a:avLst/>
              <a:gdLst>
                <a:gd name="connsiteX0" fmla="*/ 0 w 1745673"/>
                <a:gd name="connsiteY0" fmla="*/ 1282535 h 1282535"/>
                <a:gd name="connsiteX1" fmla="*/ 1745673 w 1745673"/>
                <a:gd name="connsiteY1" fmla="*/ 665018 h 1282535"/>
                <a:gd name="connsiteX2" fmla="*/ 1389413 w 1745673"/>
                <a:gd name="connsiteY2" fmla="*/ 0 h 1282535"/>
                <a:gd name="connsiteX3" fmla="*/ 23750 w 1745673"/>
                <a:gd name="connsiteY3" fmla="*/ 0 h 1282535"/>
                <a:gd name="connsiteX4" fmla="*/ 0 w 1745673"/>
                <a:gd name="connsiteY4" fmla="*/ 1282535 h 1282535"/>
                <a:gd name="connsiteX0" fmla="*/ 0 w 1389413"/>
                <a:gd name="connsiteY0" fmla="*/ 1282535 h 1282535"/>
                <a:gd name="connsiteX1" fmla="*/ 1389413 w 1389413"/>
                <a:gd name="connsiteY1" fmla="*/ 0 h 1282535"/>
                <a:gd name="connsiteX2" fmla="*/ 23750 w 1389413"/>
                <a:gd name="connsiteY2" fmla="*/ 0 h 1282535"/>
                <a:gd name="connsiteX3" fmla="*/ 0 w 1389413"/>
                <a:gd name="connsiteY3" fmla="*/ 1282535 h 1282535"/>
                <a:gd name="connsiteX0" fmla="*/ 0 w 1389413"/>
                <a:gd name="connsiteY0" fmla="*/ 1282535 h 1282535"/>
                <a:gd name="connsiteX1" fmla="*/ 1389413 w 1389413"/>
                <a:gd name="connsiteY1" fmla="*/ 0 h 1282535"/>
                <a:gd name="connsiteX2" fmla="*/ 405061 w 1389413"/>
                <a:gd name="connsiteY2" fmla="*/ 0 h 1282535"/>
                <a:gd name="connsiteX3" fmla="*/ 0 w 1389413"/>
                <a:gd name="connsiteY3" fmla="*/ 1282535 h 1282535"/>
                <a:gd name="connsiteX0" fmla="*/ 0 w 1308530"/>
                <a:gd name="connsiteY0" fmla="*/ 681681 h 681681"/>
                <a:gd name="connsiteX1" fmla="*/ 1308530 w 1308530"/>
                <a:gd name="connsiteY1" fmla="*/ 0 h 681681"/>
                <a:gd name="connsiteX2" fmla="*/ 324178 w 1308530"/>
                <a:gd name="connsiteY2" fmla="*/ 0 h 681681"/>
                <a:gd name="connsiteX3" fmla="*/ 0 w 1308530"/>
                <a:gd name="connsiteY3" fmla="*/ 681681 h 681681"/>
                <a:gd name="connsiteX0" fmla="*/ 0 w 1308530"/>
                <a:gd name="connsiteY0" fmla="*/ 681681 h 681681"/>
                <a:gd name="connsiteX1" fmla="*/ 703634 w 1308530"/>
                <a:gd name="connsiteY1" fmla="*/ 305392 h 681681"/>
                <a:gd name="connsiteX2" fmla="*/ 1308530 w 1308530"/>
                <a:gd name="connsiteY2" fmla="*/ 0 h 681681"/>
                <a:gd name="connsiteX3" fmla="*/ 324178 w 1308530"/>
                <a:gd name="connsiteY3" fmla="*/ 0 h 681681"/>
                <a:gd name="connsiteX4" fmla="*/ 0 w 1308530"/>
                <a:gd name="connsiteY4" fmla="*/ 681681 h 681681"/>
                <a:gd name="connsiteX0" fmla="*/ 0 w 1308530"/>
                <a:gd name="connsiteY0" fmla="*/ 681681 h 975576"/>
                <a:gd name="connsiteX1" fmla="*/ 160555 w 1308530"/>
                <a:gd name="connsiteY1" fmla="*/ 975576 h 975576"/>
                <a:gd name="connsiteX2" fmla="*/ 1308530 w 1308530"/>
                <a:gd name="connsiteY2" fmla="*/ 0 h 975576"/>
                <a:gd name="connsiteX3" fmla="*/ 324178 w 1308530"/>
                <a:gd name="connsiteY3" fmla="*/ 0 h 975576"/>
                <a:gd name="connsiteX4" fmla="*/ 0 w 1308530"/>
                <a:gd name="connsiteY4" fmla="*/ 681681 h 975576"/>
                <a:gd name="connsiteX0" fmla="*/ 0 w 1316041"/>
                <a:gd name="connsiteY0" fmla="*/ 681681 h 975576"/>
                <a:gd name="connsiteX1" fmla="*/ 160555 w 1316041"/>
                <a:gd name="connsiteY1" fmla="*/ 975576 h 975576"/>
                <a:gd name="connsiteX2" fmla="*/ 1308530 w 1316041"/>
                <a:gd name="connsiteY2" fmla="*/ 0 h 975576"/>
                <a:gd name="connsiteX3" fmla="*/ 1316041 w 1316041"/>
                <a:gd name="connsiteY3" fmla="*/ 4965 h 975576"/>
                <a:gd name="connsiteX4" fmla="*/ 324178 w 1316041"/>
                <a:gd name="connsiteY4" fmla="*/ 0 h 975576"/>
                <a:gd name="connsiteX5" fmla="*/ 0 w 1316041"/>
                <a:gd name="connsiteY5" fmla="*/ 681681 h 975576"/>
                <a:gd name="connsiteX0" fmla="*/ 0 w 1316041"/>
                <a:gd name="connsiteY0" fmla="*/ 681681 h 975576"/>
                <a:gd name="connsiteX1" fmla="*/ 160555 w 1316041"/>
                <a:gd name="connsiteY1" fmla="*/ 975576 h 975576"/>
                <a:gd name="connsiteX2" fmla="*/ 1308530 w 1316041"/>
                <a:gd name="connsiteY2" fmla="*/ 0 h 975576"/>
                <a:gd name="connsiteX3" fmla="*/ 1316041 w 1316041"/>
                <a:gd name="connsiteY3" fmla="*/ 4965 h 975576"/>
                <a:gd name="connsiteX4" fmla="*/ 144819 w 1316041"/>
                <a:gd name="connsiteY4" fmla="*/ 43152 h 975576"/>
                <a:gd name="connsiteX5" fmla="*/ 0 w 1316041"/>
                <a:gd name="connsiteY5" fmla="*/ 681681 h 975576"/>
                <a:gd name="connsiteX0" fmla="*/ 0 w 1316041"/>
                <a:gd name="connsiteY0" fmla="*/ 681681 h 1191337"/>
                <a:gd name="connsiteX1" fmla="*/ 149345 w 1316041"/>
                <a:gd name="connsiteY1" fmla="*/ 1191337 h 1191337"/>
                <a:gd name="connsiteX2" fmla="*/ 1308530 w 1316041"/>
                <a:gd name="connsiteY2" fmla="*/ 0 h 1191337"/>
                <a:gd name="connsiteX3" fmla="*/ 1316041 w 1316041"/>
                <a:gd name="connsiteY3" fmla="*/ 4965 h 1191337"/>
                <a:gd name="connsiteX4" fmla="*/ 144819 w 1316041"/>
                <a:gd name="connsiteY4" fmla="*/ 43152 h 1191337"/>
                <a:gd name="connsiteX5" fmla="*/ 0 w 1316041"/>
                <a:gd name="connsiteY5" fmla="*/ 681681 h 1191337"/>
                <a:gd name="connsiteX0" fmla="*/ 0 w 1360881"/>
                <a:gd name="connsiteY0" fmla="*/ 681681 h 1191337"/>
                <a:gd name="connsiteX1" fmla="*/ 194185 w 1360881"/>
                <a:gd name="connsiteY1" fmla="*/ 1191337 h 1191337"/>
                <a:gd name="connsiteX2" fmla="*/ 1353370 w 1360881"/>
                <a:gd name="connsiteY2" fmla="*/ 0 h 1191337"/>
                <a:gd name="connsiteX3" fmla="*/ 1360881 w 1360881"/>
                <a:gd name="connsiteY3" fmla="*/ 4965 h 1191337"/>
                <a:gd name="connsiteX4" fmla="*/ 189659 w 1360881"/>
                <a:gd name="connsiteY4" fmla="*/ 43152 h 1191337"/>
                <a:gd name="connsiteX5" fmla="*/ 0 w 1360881"/>
                <a:gd name="connsiteY5" fmla="*/ 681681 h 1191337"/>
                <a:gd name="connsiteX0" fmla="*/ 0 w 1360881"/>
                <a:gd name="connsiteY0" fmla="*/ 715927 h 1225583"/>
                <a:gd name="connsiteX1" fmla="*/ 194185 w 1360881"/>
                <a:gd name="connsiteY1" fmla="*/ 1225583 h 1225583"/>
                <a:gd name="connsiteX2" fmla="*/ 1353370 w 1360881"/>
                <a:gd name="connsiteY2" fmla="*/ 34246 h 1225583"/>
                <a:gd name="connsiteX3" fmla="*/ 1360881 w 1360881"/>
                <a:gd name="connsiteY3" fmla="*/ 39211 h 1225583"/>
                <a:gd name="connsiteX4" fmla="*/ 250734 w 1360881"/>
                <a:gd name="connsiteY4" fmla="*/ 0 h 1225583"/>
                <a:gd name="connsiteX5" fmla="*/ 0 w 1360881"/>
                <a:gd name="connsiteY5" fmla="*/ 715927 h 1225583"/>
                <a:gd name="connsiteX0" fmla="*/ 0 w 1384374"/>
                <a:gd name="connsiteY0" fmla="*/ 721865 h 1231521"/>
                <a:gd name="connsiteX1" fmla="*/ 194185 w 1384374"/>
                <a:gd name="connsiteY1" fmla="*/ 1231521 h 1231521"/>
                <a:gd name="connsiteX2" fmla="*/ 1353370 w 1384374"/>
                <a:gd name="connsiteY2" fmla="*/ 40184 h 1231521"/>
                <a:gd name="connsiteX3" fmla="*/ 1384374 w 1384374"/>
                <a:gd name="connsiteY3" fmla="*/ 0 h 1231521"/>
                <a:gd name="connsiteX4" fmla="*/ 250734 w 1384374"/>
                <a:gd name="connsiteY4" fmla="*/ 5938 h 1231521"/>
                <a:gd name="connsiteX5" fmla="*/ 0 w 1384374"/>
                <a:gd name="connsiteY5" fmla="*/ 721865 h 1231521"/>
                <a:gd name="connsiteX0" fmla="*/ 0 w 1384374"/>
                <a:gd name="connsiteY0" fmla="*/ 721865 h 1231521"/>
                <a:gd name="connsiteX1" fmla="*/ 194185 w 1384374"/>
                <a:gd name="connsiteY1" fmla="*/ 1231521 h 1231521"/>
                <a:gd name="connsiteX2" fmla="*/ 1353370 w 1384374"/>
                <a:gd name="connsiteY2" fmla="*/ 40184 h 1231521"/>
                <a:gd name="connsiteX3" fmla="*/ 1384374 w 1384374"/>
                <a:gd name="connsiteY3" fmla="*/ 0 h 1231521"/>
                <a:gd name="connsiteX4" fmla="*/ 208451 w 1384374"/>
                <a:gd name="connsiteY4" fmla="*/ 27795 h 1231521"/>
                <a:gd name="connsiteX5" fmla="*/ 0 w 1384374"/>
                <a:gd name="connsiteY5" fmla="*/ 721865 h 1231521"/>
                <a:gd name="connsiteX0" fmla="*/ 0 w 1384374"/>
                <a:gd name="connsiteY0" fmla="*/ 721865 h 1231521"/>
                <a:gd name="connsiteX1" fmla="*/ 194185 w 1384374"/>
                <a:gd name="connsiteY1" fmla="*/ 1231521 h 1231521"/>
                <a:gd name="connsiteX2" fmla="*/ 1353370 w 1384374"/>
                <a:gd name="connsiteY2" fmla="*/ 40184 h 1231521"/>
                <a:gd name="connsiteX3" fmla="*/ 1384374 w 1384374"/>
                <a:gd name="connsiteY3" fmla="*/ 0 h 1231521"/>
                <a:gd name="connsiteX4" fmla="*/ 229592 w 1384374"/>
                <a:gd name="connsiteY4" fmla="*/ 16868 h 1231521"/>
                <a:gd name="connsiteX5" fmla="*/ 0 w 1384374"/>
                <a:gd name="connsiteY5" fmla="*/ 721865 h 1231521"/>
                <a:gd name="connsiteX0" fmla="*/ 0 w 1384374"/>
                <a:gd name="connsiteY0" fmla="*/ 721865 h 1231521"/>
                <a:gd name="connsiteX1" fmla="*/ 194185 w 1384374"/>
                <a:gd name="connsiteY1" fmla="*/ 1231521 h 1231521"/>
                <a:gd name="connsiteX2" fmla="*/ 1384374 w 1384374"/>
                <a:gd name="connsiteY2" fmla="*/ 0 h 1231521"/>
                <a:gd name="connsiteX3" fmla="*/ 229592 w 1384374"/>
                <a:gd name="connsiteY3" fmla="*/ 16868 h 1231521"/>
                <a:gd name="connsiteX4" fmla="*/ 0 w 1384374"/>
                <a:gd name="connsiteY4" fmla="*/ 721865 h 1231521"/>
                <a:gd name="connsiteX0" fmla="*/ 0 w 1370280"/>
                <a:gd name="connsiteY0" fmla="*/ 704997 h 1214653"/>
                <a:gd name="connsiteX1" fmla="*/ 194185 w 1370280"/>
                <a:gd name="connsiteY1" fmla="*/ 1214653 h 1214653"/>
                <a:gd name="connsiteX2" fmla="*/ 1370280 w 1370280"/>
                <a:gd name="connsiteY2" fmla="*/ 4991 h 1214653"/>
                <a:gd name="connsiteX3" fmla="*/ 229592 w 1370280"/>
                <a:gd name="connsiteY3" fmla="*/ 0 h 1214653"/>
                <a:gd name="connsiteX4" fmla="*/ 0 w 1370280"/>
                <a:gd name="connsiteY4" fmla="*/ 704997 h 1214653"/>
                <a:gd name="connsiteX0" fmla="*/ 0 w 1370280"/>
                <a:gd name="connsiteY0" fmla="*/ 704997 h 1214653"/>
                <a:gd name="connsiteX1" fmla="*/ 194185 w 1370280"/>
                <a:gd name="connsiteY1" fmla="*/ 1214653 h 1214653"/>
                <a:gd name="connsiteX2" fmla="*/ 1370280 w 1370280"/>
                <a:gd name="connsiteY2" fmla="*/ 4991 h 1214653"/>
                <a:gd name="connsiteX3" fmla="*/ 61023 w 1370280"/>
                <a:gd name="connsiteY3" fmla="*/ 0 h 1214653"/>
                <a:gd name="connsiteX4" fmla="*/ 0 w 1370280"/>
                <a:gd name="connsiteY4" fmla="*/ 704997 h 1214653"/>
                <a:gd name="connsiteX0" fmla="*/ 0 w 1382923"/>
                <a:gd name="connsiteY0" fmla="*/ 704996 h 1214653"/>
                <a:gd name="connsiteX1" fmla="*/ 206828 w 1382923"/>
                <a:gd name="connsiteY1" fmla="*/ 1214653 h 1214653"/>
                <a:gd name="connsiteX2" fmla="*/ 1382923 w 1382923"/>
                <a:gd name="connsiteY2" fmla="*/ 4991 h 1214653"/>
                <a:gd name="connsiteX3" fmla="*/ 73666 w 1382923"/>
                <a:gd name="connsiteY3" fmla="*/ 0 h 1214653"/>
                <a:gd name="connsiteX4" fmla="*/ 0 w 1382923"/>
                <a:gd name="connsiteY4" fmla="*/ 704996 h 1214653"/>
                <a:gd name="connsiteX0" fmla="*/ 0 w 1382923"/>
                <a:gd name="connsiteY0" fmla="*/ 704996 h 1352365"/>
                <a:gd name="connsiteX1" fmla="*/ 78294 w 1382923"/>
                <a:gd name="connsiteY1" fmla="*/ 1352365 h 1352365"/>
                <a:gd name="connsiteX2" fmla="*/ 1382923 w 1382923"/>
                <a:gd name="connsiteY2" fmla="*/ 4991 h 1352365"/>
                <a:gd name="connsiteX3" fmla="*/ 73666 w 1382923"/>
                <a:gd name="connsiteY3" fmla="*/ 0 h 1352365"/>
                <a:gd name="connsiteX4" fmla="*/ 0 w 1382923"/>
                <a:gd name="connsiteY4" fmla="*/ 704996 h 1352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2923" h="1352365">
                  <a:moveTo>
                    <a:pt x="0" y="704996"/>
                  </a:moveTo>
                  <a:lnTo>
                    <a:pt x="78294" y="1352365"/>
                  </a:lnTo>
                  <a:lnTo>
                    <a:pt x="1382923" y="4991"/>
                  </a:lnTo>
                  <a:lnTo>
                    <a:pt x="73666" y="0"/>
                  </a:lnTo>
                  <a:lnTo>
                    <a:pt x="0" y="704996"/>
                  </a:lnTo>
                  <a:close/>
                </a:path>
              </a:pathLst>
            </a:custGeom>
            <a:gradFill>
              <a:gsLst>
                <a:gs pos="0">
                  <a:prstClr val="white">
                    <a:alpha val="25000"/>
                  </a:prstClr>
                </a:gs>
                <a:gs pos="100000">
                  <a:schemeClr val="bg1">
                    <a:alpha val="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sp>
          <p:nvSpPr>
            <p:cNvPr id="221" name="제목 114"/>
            <p:cNvSpPr txBox="1">
              <a:spLocks/>
            </p:cNvSpPr>
            <p:nvPr/>
          </p:nvSpPr>
          <p:spPr>
            <a:xfrm>
              <a:off x="6011355" y="5909626"/>
              <a:ext cx="2793372" cy="385321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1900" kern="0" dirty="0" err="1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중국向</a:t>
              </a:r>
              <a:r>
                <a:rPr lang="ko-KR" altLang="en-US" sz="1900" kern="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 비즈니스 거점</a:t>
              </a:r>
            </a:p>
          </p:txBody>
        </p:sp>
        <p:sp>
          <p:nvSpPr>
            <p:cNvPr id="217" name="직사각형 216"/>
            <p:cNvSpPr/>
            <p:nvPr/>
          </p:nvSpPr>
          <p:spPr>
            <a:xfrm>
              <a:off x="6677025" y="5440524"/>
              <a:ext cx="1456706" cy="4142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1600" b="1" kern="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제</a:t>
              </a:r>
              <a:r>
                <a:rPr lang="en-US" altLang="ko-KR" sz="1600" b="1" kern="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3</a:t>
              </a:r>
              <a:r>
                <a:rPr lang="ko-KR" altLang="en-US" sz="1600" b="1" kern="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국 기업</a:t>
              </a:r>
            </a:p>
          </p:txBody>
        </p:sp>
      </p:grpSp>
      <p:sp>
        <p:nvSpPr>
          <p:cNvPr id="112" name="TextBox 39"/>
          <p:cNvSpPr txBox="1">
            <a:spLocks noChangeArrowheads="1"/>
          </p:cNvSpPr>
          <p:nvPr/>
        </p:nvSpPr>
        <p:spPr bwMode="auto">
          <a:xfrm>
            <a:off x="2588409" y="4615504"/>
            <a:ext cx="3963116" cy="355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lnSpc>
                <a:spcPts val="1900"/>
              </a:lnSpc>
              <a:spcBef>
                <a:spcPct val="50000"/>
              </a:spcBef>
            </a:pPr>
            <a:r>
              <a:rPr lang="ko-KR" altLang="en-US" sz="2100" b="1" kern="0" dirty="0">
                <a:gradFill>
                  <a:gsLst>
                    <a:gs pos="100000">
                      <a:srgbClr val="0070C0"/>
                    </a:gs>
                    <a:gs pos="100000">
                      <a:srgbClr val="C0504D">
                        <a:lumMod val="7500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동북아 </a:t>
            </a:r>
            <a:r>
              <a:rPr lang="ko-KR" altLang="en-US" sz="2100" b="1" kern="0" dirty="0" smtClean="0">
                <a:gradFill>
                  <a:gsLst>
                    <a:gs pos="100000">
                      <a:srgbClr val="0070C0"/>
                    </a:gs>
                    <a:gs pos="100000">
                      <a:srgbClr val="C0504D">
                        <a:lumMod val="7500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비즈니스 중심</a:t>
            </a:r>
            <a:endParaRPr lang="ko-KR" altLang="en-US" sz="2100" b="1" kern="0" dirty="0">
              <a:gradFill>
                <a:gsLst>
                  <a:gs pos="100000">
                    <a:srgbClr val="0070C0"/>
                  </a:gs>
                  <a:gs pos="100000">
                    <a:srgbClr val="C0504D">
                      <a:lumMod val="75000"/>
                    </a:srgbClr>
                  </a:gs>
                </a:gsLst>
                <a:lin ang="108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71" name="Text Box 5"/>
          <p:cNvSpPr txBox="1">
            <a:spLocks noChangeArrowheads="1"/>
          </p:cNvSpPr>
          <p:nvPr/>
        </p:nvSpPr>
        <p:spPr bwMode="auto">
          <a:xfrm>
            <a:off x="466135" y="3812871"/>
            <a:ext cx="2932137" cy="307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176213" indent="-176213" eaLnBrk="1" hangingPunct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kumimoji="0" lang="ko-KR" altLang="en-US" sz="1600" spc="-9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무역비중 </a:t>
            </a:r>
            <a:r>
              <a:rPr kumimoji="0" lang="en-US" altLang="ko-KR" sz="1600" spc="-9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63%, </a:t>
            </a:r>
            <a:r>
              <a:rPr kumimoji="0" lang="ko-KR" altLang="en-US" sz="1600" spc="-9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수출비중 </a:t>
            </a:r>
            <a:r>
              <a:rPr kumimoji="0" lang="en-US" altLang="ko-KR" sz="1600" spc="-9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69%</a:t>
            </a:r>
            <a:endParaRPr kumimoji="0" lang="ko-KR" altLang="en-US" sz="1200" spc="-90" dirty="0">
              <a:gradFill>
                <a:gsLst>
                  <a:gs pos="100000">
                    <a:srgbClr val="000000"/>
                  </a:gs>
                  <a:gs pos="100000">
                    <a:srgbClr val="BBE0E3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72" name="Text Box 5"/>
          <p:cNvSpPr txBox="1">
            <a:spLocks noChangeArrowheads="1"/>
          </p:cNvSpPr>
          <p:nvPr/>
        </p:nvSpPr>
        <p:spPr bwMode="auto">
          <a:xfrm>
            <a:off x="6006804" y="4015437"/>
            <a:ext cx="2957684" cy="307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176213" indent="-176213" eaLnBrk="1" hangingPunct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kumimoji="0" lang="ko-KR" altLang="en-US" sz="1600" spc="-9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인구 </a:t>
            </a:r>
            <a:r>
              <a:rPr kumimoji="0" lang="en-US" altLang="ko-KR" sz="1600" spc="-9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14</a:t>
            </a:r>
            <a:r>
              <a:rPr kumimoji="0" lang="ko-KR" altLang="en-US" sz="1600" spc="-90" dirty="0">
                <a:gradFill>
                  <a:gsLst>
                    <a:gs pos="100000">
                      <a:srgbClr val="00000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억 내수시장</a:t>
            </a:r>
          </a:p>
        </p:txBody>
      </p:sp>
      <p:grpSp>
        <p:nvGrpSpPr>
          <p:cNvPr id="9" name="그룹 77"/>
          <p:cNvGrpSpPr/>
          <p:nvPr/>
        </p:nvGrpSpPr>
        <p:grpSpPr>
          <a:xfrm>
            <a:off x="6930162" y="473270"/>
            <a:ext cx="1828307" cy="342569"/>
            <a:chOff x="5957544" y="488510"/>
            <a:chExt cx="1828307" cy="342569"/>
          </a:xfrm>
        </p:grpSpPr>
        <p:sp>
          <p:nvSpPr>
            <p:cNvPr id="80" name="모서리가 둥근 직사각형 79"/>
            <p:cNvSpPr/>
            <p:nvPr/>
          </p:nvSpPr>
          <p:spPr>
            <a:xfrm>
              <a:off x="6035047" y="525727"/>
              <a:ext cx="812855" cy="25059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 w="952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81" name="Text Box 5"/>
            <p:cNvSpPr txBox="1">
              <a:spLocks noChangeArrowheads="1"/>
            </p:cNvSpPr>
            <p:nvPr/>
          </p:nvSpPr>
          <p:spPr bwMode="auto">
            <a:xfrm>
              <a:off x="6807082" y="507914"/>
              <a:ext cx="978769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latinLnBrk="0" hangingPunct="1">
                <a:defRPr/>
              </a:pPr>
              <a:r>
                <a:rPr lang="en-US" altLang="ko-KR" sz="1500" kern="0" dirty="0" smtClean="0">
                  <a:gradFill>
                    <a:gsLst>
                      <a:gs pos="100000">
                        <a:srgbClr val="4F81BD">
                          <a:lumMod val="75000"/>
                        </a:srgbClr>
                      </a:gs>
                      <a:gs pos="100000">
                        <a:srgbClr val="00589A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FT</a:t>
              </a:r>
              <a:r>
                <a:rPr lang="en-US" altLang="ko-KR" sz="1500" kern="0" spc="-90" dirty="0" smtClean="0">
                  <a:gradFill>
                    <a:gsLst>
                      <a:gs pos="100000">
                        <a:srgbClr val="4F81BD">
                          <a:lumMod val="75000"/>
                        </a:srgbClr>
                      </a:gs>
                      <a:gs pos="100000">
                        <a:srgbClr val="00589A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A </a:t>
              </a:r>
              <a:r>
                <a:rPr lang="ko-KR" altLang="en-US" sz="1500" kern="0" spc="-90" dirty="0" smtClean="0">
                  <a:gradFill>
                    <a:gsLst>
                      <a:gs pos="100000">
                        <a:srgbClr val="4F81BD">
                          <a:lumMod val="75000"/>
                        </a:srgbClr>
                      </a:gs>
                      <a:gs pos="100000">
                        <a:srgbClr val="00589A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활용</a:t>
              </a:r>
              <a:endParaRPr lang="ko-KR" altLang="en-US" sz="1500" kern="0" spc="-90" dirty="0">
                <a:gradFill>
                  <a:gsLst>
                    <a:gs pos="100000">
                      <a:srgbClr val="4F81BD">
                        <a:lumMod val="75000"/>
                      </a:srgbClr>
                    </a:gs>
                    <a:gs pos="100000">
                      <a:srgbClr val="00589A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957544" y="488510"/>
              <a:ext cx="9678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base">
                <a:spcAft>
                  <a:spcPct val="0"/>
                </a:spcAft>
                <a:buClr>
                  <a:prstClr val="black">
                    <a:lumMod val="85000"/>
                    <a:lumOff val="15000"/>
                  </a:prstClr>
                </a:buClr>
              </a:pPr>
              <a:r>
                <a:rPr kumimoji="1" lang="ko-KR" altLang="en-US" sz="1400" b="1" spc="-4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해외진출</a:t>
              </a:r>
              <a:endParaRPr kumimoji="1" lang="ko-KR" altLang="en-US" sz="1400" b="1" spc="-40" dirty="0">
                <a:gradFill>
                  <a:gsLst>
                    <a:gs pos="100000">
                      <a:prstClr val="white"/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</p:grpSp>
      <p:sp>
        <p:nvSpPr>
          <p:cNvPr id="91" name="직사각형 90"/>
          <p:cNvSpPr/>
          <p:nvPr/>
        </p:nvSpPr>
        <p:spPr>
          <a:xfrm>
            <a:off x="395536" y="1153205"/>
            <a:ext cx="7604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en-US" altLang="ko-KR" sz="2400" kern="0" spc="-25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rPr>
              <a:t>FTA </a:t>
            </a:r>
            <a:r>
              <a:rPr lang="ko-KR" altLang="en-US" sz="2400" kern="0" spc="-25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rPr>
              <a:t>플랫폼을 </a:t>
            </a:r>
            <a:r>
              <a:rPr lang="ko-KR" altLang="en-US" sz="2400" kern="0" spc="-250" dirty="0" smtClean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rPr>
              <a:t>활용</a:t>
            </a:r>
            <a:r>
              <a:rPr lang="en-US" altLang="ko-KR" sz="2400" kern="0" spc="-250" dirty="0" smtClean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rPr>
              <a:t>,</a:t>
            </a:r>
            <a:r>
              <a:rPr lang="ko-KR" altLang="en-US" sz="2400" kern="0" spc="-250" dirty="0" smtClean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rPr>
              <a:t> </a:t>
            </a:r>
            <a:r>
              <a:rPr lang="ko-KR" altLang="en-US" sz="2400" kern="0" spc="-25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rPr>
              <a:t>동북아 비즈니스 중심으로 도약하겠습니다</a:t>
            </a:r>
          </a:p>
        </p:txBody>
      </p:sp>
      <p:grpSp>
        <p:nvGrpSpPr>
          <p:cNvPr id="10" name="그룹 2"/>
          <p:cNvGrpSpPr/>
          <p:nvPr/>
        </p:nvGrpSpPr>
        <p:grpSpPr>
          <a:xfrm>
            <a:off x="7623956" y="1169581"/>
            <a:ext cx="1048674" cy="387254"/>
            <a:chOff x="2339849" y="120250"/>
            <a:chExt cx="1906721" cy="666549"/>
          </a:xfrm>
        </p:grpSpPr>
        <p:pic>
          <p:nvPicPr>
            <p:cNvPr id="100" name="그림 9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757" y="168356"/>
              <a:ext cx="904517" cy="252000"/>
            </a:xfrm>
            <a:prstGeom prst="rect">
              <a:avLst/>
            </a:prstGeom>
          </p:spPr>
        </p:pic>
        <p:pic>
          <p:nvPicPr>
            <p:cNvPr id="102" name="그림 10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9853" y="120250"/>
              <a:ext cx="786717" cy="300107"/>
            </a:xfrm>
            <a:prstGeom prst="rect">
              <a:avLst/>
            </a:prstGeom>
          </p:spPr>
        </p:pic>
        <p:pic>
          <p:nvPicPr>
            <p:cNvPr id="103" name="그림 10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34744" b="36410"/>
            <a:stretch/>
          </p:blipFill>
          <p:spPr>
            <a:xfrm>
              <a:off x="2339849" y="570798"/>
              <a:ext cx="998399" cy="216001"/>
            </a:xfrm>
            <a:prstGeom prst="rect">
              <a:avLst/>
            </a:prstGeom>
          </p:spPr>
        </p:pic>
      </p:grpSp>
      <p:pic>
        <p:nvPicPr>
          <p:cNvPr id="73" name="그림 7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048" y="1344858"/>
            <a:ext cx="593796" cy="2510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88537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모서리가 둥근 직사각형 8"/>
          <p:cNvSpPr/>
          <p:nvPr/>
        </p:nvSpPr>
        <p:spPr>
          <a:xfrm>
            <a:off x="681602" y="1069554"/>
            <a:ext cx="7994398" cy="1178346"/>
          </a:xfrm>
          <a:prstGeom prst="roundRect">
            <a:avLst>
              <a:gd name="adj" fmla="val 2429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70" name="모서리가 둥근 직사각형 8"/>
          <p:cNvSpPr/>
          <p:nvPr/>
        </p:nvSpPr>
        <p:spPr>
          <a:xfrm>
            <a:off x="463840" y="2638788"/>
            <a:ext cx="8211294" cy="113006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84" name="직사각형 83"/>
          <p:cNvSpPr/>
          <p:nvPr/>
        </p:nvSpPr>
        <p:spPr>
          <a:xfrm>
            <a:off x="5550949" y="2916317"/>
            <a:ext cx="334153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 defTabSz="1330325" eaLnBrk="0" latinLnBrk="0" hangingPunct="0">
              <a:spcAft>
                <a:spcPts val="300"/>
              </a:spcAft>
              <a:buSzPct val="100000"/>
              <a:defRPr/>
            </a:pPr>
            <a:r>
              <a:rPr lang="en-US" altLang="ko-KR" sz="1500" kern="0" spc="-7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24</a:t>
            </a:r>
            <a:r>
              <a:rPr lang="ko-KR" altLang="en-US" sz="1500" kern="0" spc="-7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시간 가동체제 </a:t>
            </a:r>
            <a:r>
              <a:rPr lang="en-US" altLang="ko-KR" sz="1500" kern="0" spc="-7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+ </a:t>
            </a:r>
            <a:r>
              <a:rPr lang="ko-KR" altLang="en-US" sz="1500" kern="0" spc="-7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중국 </a:t>
            </a:r>
            <a:r>
              <a:rPr lang="en-US" altLang="ko-KR" sz="1500" kern="0" spc="-7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48</a:t>
            </a:r>
            <a:r>
              <a:rPr lang="ko-KR" altLang="en-US" sz="1500" kern="0" spc="-70" dirty="0" err="1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시간내</a:t>
            </a:r>
            <a:r>
              <a:rPr lang="ko-KR" altLang="en-US" sz="1500" kern="0" spc="-7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통관 </a:t>
            </a:r>
          </a:p>
        </p:txBody>
      </p:sp>
      <p:sp>
        <p:nvSpPr>
          <p:cNvPr id="85" name="직사각형 84"/>
          <p:cNvSpPr/>
          <p:nvPr/>
        </p:nvSpPr>
        <p:spPr>
          <a:xfrm>
            <a:off x="5541425" y="3336793"/>
            <a:ext cx="335105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 defTabSz="1330325" eaLnBrk="0" latinLnBrk="0" hangingPunct="0">
              <a:spcAft>
                <a:spcPts val="300"/>
              </a:spcAft>
              <a:buSzPct val="100000"/>
              <a:defRPr/>
            </a:pPr>
            <a:r>
              <a:rPr lang="ko-KR" altLang="en-US" sz="1500" kern="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여의도</a:t>
            </a:r>
            <a:r>
              <a:rPr lang="en-US" altLang="ko-KR" sz="1500" kern="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·</a:t>
            </a:r>
            <a:r>
              <a:rPr lang="ko-KR" altLang="en-US" sz="1500" kern="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부산 금융중심지</a:t>
            </a:r>
            <a:r>
              <a:rPr lang="en-US" altLang="ko-KR" sz="1500" kern="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, </a:t>
            </a:r>
            <a:r>
              <a:rPr lang="ko-KR" altLang="en-US" sz="1500" kern="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위안화 </a:t>
            </a:r>
            <a:r>
              <a:rPr lang="ko-KR" altLang="en-US" sz="1500" kern="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결제기반</a:t>
            </a:r>
            <a:endParaRPr lang="ko-KR" altLang="en-US" sz="1500" kern="0" spc="-15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87" name="직사각형 86"/>
          <p:cNvSpPr/>
          <p:nvPr/>
        </p:nvSpPr>
        <p:spPr>
          <a:xfrm>
            <a:off x="1342192" y="3336793"/>
            <a:ext cx="322126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 defTabSz="1330325" eaLnBrk="0" latinLnBrk="0" hangingPunct="0">
              <a:spcAft>
                <a:spcPts val="300"/>
              </a:spcAft>
              <a:buSzPct val="100000"/>
              <a:defRPr/>
            </a:pPr>
            <a:r>
              <a:rPr lang="ko-KR" altLang="en-US" sz="1500" kern="0" spc="-7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상암 </a:t>
            </a:r>
            <a:r>
              <a:rPr lang="en-US" altLang="ko-KR" sz="1500" kern="0" spc="-7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DMC, </a:t>
            </a:r>
            <a:r>
              <a:rPr lang="ko-KR" altLang="en-US" sz="1500" kern="0" spc="-7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전 세계적 한류열풍</a:t>
            </a:r>
          </a:p>
        </p:txBody>
      </p:sp>
      <p:sp>
        <p:nvSpPr>
          <p:cNvPr id="159" name="직사각형 158"/>
          <p:cNvSpPr/>
          <p:nvPr/>
        </p:nvSpPr>
        <p:spPr>
          <a:xfrm>
            <a:off x="1361242" y="2916317"/>
            <a:ext cx="3447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 defTabSz="1330325" eaLnBrk="0" latinLnBrk="0" hangingPunct="0">
              <a:spcAft>
                <a:spcPts val="300"/>
              </a:spcAft>
              <a:buSzPct val="100000"/>
              <a:defRPr/>
            </a:pPr>
            <a:r>
              <a:rPr lang="en-US" altLang="ko-KR" sz="1500" kern="0" spc="-2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R</a:t>
            </a:r>
            <a:r>
              <a:rPr lang="en-US" altLang="ko-KR" sz="800" kern="0" spc="-2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en-US" altLang="ko-KR" sz="1500" kern="0" spc="-2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&amp;</a:t>
            </a:r>
            <a:r>
              <a:rPr lang="en-US" altLang="ko-KR" sz="500" kern="0" spc="-2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en-US" altLang="ko-KR" sz="1500" kern="0" spc="-2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D </a:t>
            </a:r>
            <a:r>
              <a:rPr lang="ko-KR" altLang="en-US" sz="1500" kern="0" spc="-200" dirty="0" err="1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특구</a:t>
            </a:r>
            <a:r>
              <a:rPr lang="en-US" altLang="ko-KR" sz="1500" kern="0" spc="-2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, </a:t>
            </a:r>
            <a:r>
              <a:rPr lang="ko-KR" altLang="en-US" sz="1500" kern="0" spc="-2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송도 글로벌 캠퍼스</a:t>
            </a:r>
            <a:r>
              <a:rPr lang="en-US" altLang="ko-KR" sz="1500" kern="0" spc="-2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, </a:t>
            </a:r>
            <a:r>
              <a:rPr lang="ko-KR" altLang="en-US" sz="1500" kern="0" spc="-2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글로벌 수요기업</a:t>
            </a:r>
            <a:endParaRPr lang="en-US" altLang="ko-KR" sz="1500" kern="0" spc="-20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grpSp>
        <p:nvGrpSpPr>
          <p:cNvPr id="2" name="그룹 151"/>
          <p:cNvGrpSpPr/>
          <p:nvPr/>
        </p:nvGrpSpPr>
        <p:grpSpPr>
          <a:xfrm>
            <a:off x="372170" y="2905489"/>
            <a:ext cx="1185623" cy="333375"/>
            <a:chOff x="4501951" y="2971800"/>
            <a:chExt cx="996627" cy="333375"/>
          </a:xfrm>
        </p:grpSpPr>
        <p:sp>
          <p:nvSpPr>
            <p:cNvPr id="153" name="모서리가 둥근 직사각형 152"/>
            <p:cNvSpPr/>
            <p:nvPr/>
          </p:nvSpPr>
          <p:spPr>
            <a:xfrm>
              <a:off x="4616251" y="2971800"/>
              <a:ext cx="746324" cy="333375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31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54" name="제목 114"/>
            <p:cNvSpPr txBox="1">
              <a:spLocks/>
            </p:cNvSpPr>
            <p:nvPr/>
          </p:nvSpPr>
          <p:spPr>
            <a:xfrm>
              <a:off x="4501951" y="3016002"/>
              <a:ext cx="996627" cy="240577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eaLnBrk="0" latinLnBrk="0" hangingPunct="0">
                <a:defRPr/>
              </a:pPr>
              <a:r>
                <a:rPr lang="en-US" altLang="ko-KR" sz="1450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R&amp;</a:t>
              </a:r>
              <a:r>
                <a:rPr lang="en-US" altLang="ko-KR" sz="1450" kern="0" spc="-30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D·</a:t>
              </a:r>
              <a:r>
                <a:rPr lang="ko-KR" altLang="en-US" sz="1450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창업</a:t>
              </a:r>
              <a:endParaRPr lang="ko-KR" altLang="en-US" sz="145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endParaRPr>
            </a:p>
          </p:txBody>
        </p:sp>
      </p:grpSp>
      <p:grpSp>
        <p:nvGrpSpPr>
          <p:cNvPr id="3" name="그룹 145"/>
          <p:cNvGrpSpPr/>
          <p:nvPr/>
        </p:nvGrpSpPr>
        <p:grpSpPr>
          <a:xfrm>
            <a:off x="4563456" y="2905489"/>
            <a:ext cx="1185623" cy="333375"/>
            <a:chOff x="4501951" y="2971800"/>
            <a:chExt cx="996627" cy="333375"/>
          </a:xfrm>
        </p:grpSpPr>
        <p:sp>
          <p:nvSpPr>
            <p:cNvPr id="147" name="모서리가 둥근 직사각형 146"/>
            <p:cNvSpPr/>
            <p:nvPr/>
          </p:nvSpPr>
          <p:spPr>
            <a:xfrm>
              <a:off x="4616251" y="2971800"/>
              <a:ext cx="746324" cy="333375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31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48" name="제목 114"/>
            <p:cNvSpPr txBox="1">
              <a:spLocks/>
            </p:cNvSpPr>
            <p:nvPr/>
          </p:nvSpPr>
          <p:spPr>
            <a:xfrm>
              <a:off x="4501951" y="3016002"/>
              <a:ext cx="996627" cy="240577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eaLnBrk="0" latinLnBrk="0" hangingPunct="0">
                <a:defRPr/>
              </a:pPr>
              <a:r>
                <a:rPr lang="ko-KR" altLang="en-US" sz="1450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물 류</a:t>
              </a:r>
              <a:endParaRPr lang="ko-KR" altLang="en-US" sz="145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endParaRPr>
            </a:p>
          </p:txBody>
        </p:sp>
      </p:grpSp>
      <p:grpSp>
        <p:nvGrpSpPr>
          <p:cNvPr id="4" name="그룹 141"/>
          <p:cNvGrpSpPr/>
          <p:nvPr/>
        </p:nvGrpSpPr>
        <p:grpSpPr>
          <a:xfrm>
            <a:off x="4563456" y="3333057"/>
            <a:ext cx="1185623" cy="333375"/>
            <a:chOff x="4501951" y="2971800"/>
            <a:chExt cx="996627" cy="333375"/>
          </a:xfrm>
        </p:grpSpPr>
        <p:sp>
          <p:nvSpPr>
            <p:cNvPr id="143" name="모서리가 둥근 직사각형 142"/>
            <p:cNvSpPr/>
            <p:nvPr/>
          </p:nvSpPr>
          <p:spPr>
            <a:xfrm>
              <a:off x="4616251" y="2971800"/>
              <a:ext cx="746324" cy="333375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31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44" name="제목 114"/>
            <p:cNvSpPr txBox="1">
              <a:spLocks/>
            </p:cNvSpPr>
            <p:nvPr/>
          </p:nvSpPr>
          <p:spPr>
            <a:xfrm>
              <a:off x="4501951" y="3016002"/>
              <a:ext cx="996627" cy="240577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eaLnBrk="0" latinLnBrk="0" hangingPunct="0">
                <a:defRPr/>
              </a:pPr>
              <a:r>
                <a:rPr lang="ko-KR" altLang="en-US" sz="1450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금 융</a:t>
              </a:r>
              <a:endParaRPr lang="ko-KR" altLang="en-US" sz="145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endParaRPr>
            </a:p>
          </p:txBody>
        </p:sp>
      </p:grpSp>
      <p:grpSp>
        <p:nvGrpSpPr>
          <p:cNvPr id="5" name="그룹 140"/>
          <p:cNvGrpSpPr/>
          <p:nvPr/>
        </p:nvGrpSpPr>
        <p:grpSpPr>
          <a:xfrm>
            <a:off x="353120" y="3333057"/>
            <a:ext cx="1185623" cy="333375"/>
            <a:chOff x="4482901" y="2971800"/>
            <a:chExt cx="996627" cy="333375"/>
          </a:xfrm>
        </p:grpSpPr>
        <p:sp>
          <p:nvSpPr>
            <p:cNvPr id="126" name="모서리가 둥근 직사각형 125"/>
            <p:cNvSpPr/>
            <p:nvPr/>
          </p:nvSpPr>
          <p:spPr>
            <a:xfrm>
              <a:off x="4616251" y="2971800"/>
              <a:ext cx="746324" cy="333375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31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29" name="제목 114"/>
            <p:cNvSpPr txBox="1">
              <a:spLocks/>
            </p:cNvSpPr>
            <p:nvPr/>
          </p:nvSpPr>
          <p:spPr>
            <a:xfrm>
              <a:off x="4482901" y="3016002"/>
              <a:ext cx="996627" cy="240577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eaLnBrk="0" latinLnBrk="0" hangingPunct="0">
                <a:defRPr/>
              </a:pPr>
              <a:r>
                <a:rPr lang="ko-KR" altLang="en-US" sz="1450" kern="0" spc="-200" dirty="0" err="1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문화콘텐츠</a:t>
              </a:r>
              <a:endParaRPr lang="ko-KR" altLang="en-US" sz="1450" kern="0" spc="-20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endParaRPr>
            </a:p>
          </p:txBody>
        </p:sp>
      </p:grpSp>
      <p:grpSp>
        <p:nvGrpSpPr>
          <p:cNvPr id="6" name="그룹 188"/>
          <p:cNvGrpSpPr/>
          <p:nvPr/>
        </p:nvGrpSpPr>
        <p:grpSpPr>
          <a:xfrm>
            <a:off x="463840" y="3894748"/>
            <a:ext cx="8211294" cy="1544027"/>
            <a:chOff x="463840" y="3433217"/>
            <a:chExt cx="8211294" cy="1544027"/>
          </a:xfrm>
        </p:grpSpPr>
        <p:grpSp>
          <p:nvGrpSpPr>
            <p:cNvPr id="7" name="그룹 13"/>
            <p:cNvGrpSpPr/>
            <p:nvPr/>
          </p:nvGrpSpPr>
          <p:grpSpPr>
            <a:xfrm>
              <a:off x="463840" y="3463434"/>
              <a:ext cx="8211294" cy="1513810"/>
              <a:chOff x="463840" y="3425334"/>
              <a:chExt cx="8211294" cy="1513810"/>
            </a:xfrm>
          </p:grpSpPr>
          <p:sp>
            <p:nvSpPr>
              <p:cNvPr id="96" name="모서리가 둥근 직사각형 8"/>
              <p:cNvSpPr/>
              <p:nvPr/>
            </p:nvSpPr>
            <p:spPr>
              <a:xfrm>
                <a:off x="463840" y="3618461"/>
                <a:ext cx="8211294" cy="1320683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00">
                  <a:solidFill>
                    <a:prstClr val="white"/>
                  </a:solidFill>
                  <a:cs typeface="Arial" pitchFamily="34" charset="0"/>
                </a:endParaRPr>
              </a:p>
            </p:txBody>
          </p:sp>
          <p:pic>
            <p:nvPicPr>
              <p:cNvPr id="111" name="Picture 3" descr="E:\PNG\기타\빛광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5318" y="3425334"/>
                <a:ext cx="1075867" cy="347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61" name="AutoShape 55"/>
            <p:cNvSpPr>
              <a:spLocks noChangeArrowheads="1"/>
            </p:cNvSpPr>
            <p:nvPr/>
          </p:nvSpPr>
          <p:spPr bwMode="auto">
            <a:xfrm>
              <a:off x="463841" y="3433217"/>
              <a:ext cx="3227272" cy="388615"/>
            </a:xfrm>
            <a:prstGeom prst="roundRect">
              <a:avLst>
                <a:gd name="adj" fmla="val 0"/>
              </a:avLst>
            </a:prstGeom>
            <a:solidFill>
              <a:srgbClr val="A24912"/>
            </a:solidFill>
            <a:ln w="31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62" name="모서리가 둥근 직사각형 161"/>
            <p:cNvSpPr/>
            <p:nvPr/>
          </p:nvSpPr>
          <p:spPr>
            <a:xfrm>
              <a:off x="546160" y="3492530"/>
              <a:ext cx="310551" cy="268803"/>
            </a:xfrm>
            <a:prstGeom prst="roundRect">
              <a:avLst/>
            </a:prstGeom>
            <a:solidFill>
              <a:srgbClr val="592007"/>
            </a:solidFill>
            <a:ln w="9525">
              <a:noFill/>
              <a:tailEnd type="oval" w="sm" len="sm"/>
            </a:ln>
            <a:effectLst>
              <a:innerShdw blurRad="114300">
                <a:prstClr val="black">
                  <a:alpha val="1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163" name="제목 114"/>
            <p:cNvSpPr txBox="1">
              <a:spLocks/>
            </p:cNvSpPr>
            <p:nvPr/>
          </p:nvSpPr>
          <p:spPr>
            <a:xfrm>
              <a:off x="504745" y="3509092"/>
              <a:ext cx="397214" cy="231791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eaLnBrk="0" latinLnBrk="0" hangingPunct="0">
                <a:defRPr/>
              </a:pPr>
              <a:r>
                <a:rPr lang="en-US" altLang="ko-KR" b="1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itchFamily="34" charset="0"/>
                </a:rPr>
                <a:t>2</a:t>
              </a:r>
              <a:endParaRPr lang="ko-KR" altLang="en-US" b="1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endParaRPr>
            </a:p>
          </p:txBody>
        </p:sp>
        <p:grpSp>
          <p:nvGrpSpPr>
            <p:cNvPr id="8" name="그룹 179"/>
            <p:cNvGrpSpPr/>
            <p:nvPr/>
          </p:nvGrpSpPr>
          <p:grpSpPr>
            <a:xfrm>
              <a:off x="625277" y="3926622"/>
              <a:ext cx="3051373" cy="339809"/>
              <a:chOff x="625277" y="3926622"/>
              <a:chExt cx="3051373" cy="339809"/>
            </a:xfrm>
          </p:grpSpPr>
          <p:sp>
            <p:nvSpPr>
              <p:cNvPr id="177" name="모서리가 둥근 직사각형 176"/>
              <p:cNvSpPr/>
              <p:nvPr/>
            </p:nvSpPr>
            <p:spPr>
              <a:xfrm>
                <a:off x="625277" y="3936777"/>
                <a:ext cx="3051373" cy="329654"/>
              </a:xfrm>
              <a:prstGeom prst="roundRect">
                <a:avLst>
                  <a:gd name="adj" fmla="val 6394"/>
                </a:avLst>
              </a:prstGeom>
              <a:solidFill>
                <a:srgbClr val="26739A"/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>
                  <a:solidFill>
                    <a:prstClr val="black"/>
                  </a:solidFill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178" name="제목 114"/>
              <p:cNvSpPr txBox="1">
                <a:spLocks/>
              </p:cNvSpPr>
              <p:nvPr/>
            </p:nvSpPr>
            <p:spPr>
              <a:xfrm>
                <a:off x="758626" y="3926622"/>
                <a:ext cx="2784674" cy="329310"/>
              </a:xfrm>
              <a:prstGeom prst="rect">
                <a:avLst/>
              </a:prstGeom>
              <a:effectLst>
                <a:outerShdw blurRad="76200" dir="5400000" algn="ctr" rotWithShape="0">
                  <a:sysClr val="windowText" lastClr="000000"/>
                </a:outerShdw>
              </a:effectLst>
            </p:spPr>
            <p:txBody>
              <a:bodyPr anchor="ctr" anchorCtr="0"/>
              <a:lstStyle/>
              <a:p>
                <a:pPr algn="ctr" eaLnBrk="0" latinLnBrk="0" hangingPunct="0">
                  <a:defRPr/>
                </a:pPr>
                <a:r>
                  <a:rPr lang="ko-KR" altLang="en-US" sz="1600" kern="0" spc="-100" dirty="0" smtClean="0">
                    <a:gradFill>
                      <a:gsLst>
                        <a:gs pos="100000">
                          <a:prstClr val="white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40" panose="02030504000101010101" pitchFamily="18" charset="-127"/>
                    <a:ea typeface="-윤고딕340" panose="02030504000101010101" pitchFamily="18" charset="-127"/>
                    <a:cs typeface="Arial" pitchFamily="34" charset="0"/>
                  </a:rPr>
                  <a:t>경제자유구역의 外投 전진기지화</a:t>
                </a:r>
                <a:r>
                  <a:rPr lang="en-US" altLang="ko-KR" sz="1600" kern="0" spc="-100" dirty="0" smtClean="0">
                    <a:gradFill>
                      <a:gsLst>
                        <a:gs pos="100000">
                          <a:prstClr val="white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40" panose="02030504000101010101" pitchFamily="18" charset="-127"/>
                    <a:ea typeface="-윤고딕340" panose="02030504000101010101" pitchFamily="18" charset="-127"/>
                    <a:cs typeface="Arial" pitchFamily="34" charset="0"/>
                  </a:rPr>
                  <a:t> </a:t>
                </a:r>
                <a:endParaRPr lang="ko-KR" altLang="en-US" sz="1600" kern="0" spc="-10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endParaRPr>
              </a:p>
            </p:txBody>
          </p:sp>
        </p:grpSp>
        <p:grpSp>
          <p:nvGrpSpPr>
            <p:cNvPr id="9" name="그룹 180"/>
            <p:cNvGrpSpPr/>
            <p:nvPr/>
          </p:nvGrpSpPr>
          <p:grpSpPr>
            <a:xfrm>
              <a:off x="4778177" y="3926622"/>
              <a:ext cx="3510805" cy="339809"/>
              <a:chOff x="625277" y="3926622"/>
              <a:chExt cx="3051373" cy="339809"/>
            </a:xfrm>
          </p:grpSpPr>
          <p:sp>
            <p:nvSpPr>
              <p:cNvPr id="182" name="모서리가 둥근 직사각형 181"/>
              <p:cNvSpPr/>
              <p:nvPr/>
            </p:nvSpPr>
            <p:spPr>
              <a:xfrm>
                <a:off x="625277" y="3936777"/>
                <a:ext cx="3051373" cy="329654"/>
              </a:xfrm>
              <a:prstGeom prst="roundRect">
                <a:avLst>
                  <a:gd name="adj" fmla="val 3825"/>
                </a:avLst>
              </a:prstGeom>
              <a:solidFill>
                <a:srgbClr val="26739A"/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>
                  <a:solidFill>
                    <a:prstClr val="black"/>
                  </a:solidFill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183" name="제목 114"/>
              <p:cNvSpPr txBox="1">
                <a:spLocks/>
              </p:cNvSpPr>
              <p:nvPr/>
            </p:nvSpPr>
            <p:spPr>
              <a:xfrm>
                <a:off x="735179" y="3926622"/>
                <a:ext cx="2813710" cy="329310"/>
              </a:xfrm>
              <a:prstGeom prst="rect">
                <a:avLst/>
              </a:prstGeom>
              <a:effectLst>
                <a:outerShdw blurRad="76200" dir="5400000" algn="ctr" rotWithShape="0">
                  <a:sysClr val="windowText" lastClr="000000"/>
                </a:outerShdw>
              </a:effectLst>
            </p:spPr>
            <p:txBody>
              <a:bodyPr anchor="ctr" anchorCtr="0"/>
              <a:lstStyle/>
              <a:p>
                <a:pPr algn="ctr" eaLnBrk="0" latinLnBrk="0" hangingPunct="0">
                  <a:defRPr/>
                </a:pPr>
                <a:r>
                  <a:rPr lang="ko-KR" altLang="en-US" sz="1600" kern="0" spc="-100" dirty="0" err="1" smtClean="0">
                    <a:gradFill>
                      <a:gsLst>
                        <a:gs pos="100000">
                          <a:prstClr val="white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40" panose="02030504000101010101" pitchFamily="18" charset="-127"/>
                    <a:ea typeface="-윤고딕340" panose="02030504000101010101" pitchFamily="18" charset="-127"/>
                    <a:cs typeface="Arial" pitchFamily="34" charset="0"/>
                  </a:rPr>
                  <a:t>새만금을</a:t>
                </a:r>
                <a:r>
                  <a:rPr lang="ko-KR" altLang="en-US" sz="1600" kern="0" spc="-100" dirty="0" smtClean="0">
                    <a:gradFill>
                      <a:gsLst>
                        <a:gs pos="100000">
                          <a:prstClr val="white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40" panose="02030504000101010101" pitchFamily="18" charset="-127"/>
                    <a:ea typeface="-윤고딕340" panose="02030504000101010101" pitchFamily="18" charset="-127"/>
                    <a:cs typeface="Arial" pitchFamily="34" charset="0"/>
                  </a:rPr>
                  <a:t> 글로벌 </a:t>
                </a:r>
                <a:r>
                  <a:rPr lang="ko-KR" altLang="en-US" sz="1600" kern="0" spc="-100" dirty="0" err="1" smtClean="0">
                    <a:gradFill>
                      <a:gsLst>
                        <a:gs pos="100000">
                          <a:prstClr val="white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40" panose="02030504000101010101" pitchFamily="18" charset="-127"/>
                    <a:ea typeface="-윤고딕340" panose="02030504000101010101" pitchFamily="18" charset="-127"/>
                    <a:cs typeface="Arial" pitchFamily="34" charset="0"/>
                  </a:rPr>
                  <a:t>경제협력특구로</a:t>
                </a:r>
                <a:r>
                  <a:rPr lang="ko-KR" altLang="en-US" sz="1600" kern="0" spc="-100" dirty="0" smtClean="0">
                    <a:gradFill>
                      <a:gsLst>
                        <a:gs pos="100000">
                          <a:prstClr val="white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40" panose="02030504000101010101" pitchFamily="18" charset="-127"/>
                    <a:ea typeface="-윤고딕340" panose="02030504000101010101" pitchFamily="18" charset="-127"/>
                    <a:cs typeface="Arial" pitchFamily="34" charset="0"/>
                  </a:rPr>
                  <a:t> 조성</a:t>
                </a:r>
                <a:endParaRPr lang="ko-KR" altLang="en-US" sz="1600" kern="0" spc="-10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endParaRPr>
              </a:p>
            </p:txBody>
          </p:sp>
        </p:grpSp>
        <p:sp>
          <p:nvSpPr>
            <p:cNvPr id="164" name="직사각형 163"/>
            <p:cNvSpPr/>
            <p:nvPr/>
          </p:nvSpPr>
          <p:spPr>
            <a:xfrm>
              <a:off x="861492" y="3442219"/>
              <a:ext cx="282962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latinLnBrk="0" hangingPunct="0">
                <a:defRPr/>
              </a:pPr>
              <a:r>
                <a:rPr lang="ko-KR" altLang="en-US" kern="0" spc="-70" dirty="0" smtClean="0">
                  <a:gradFill>
                    <a:gsLst>
                      <a:gs pos="100000">
                        <a:prstClr val="white"/>
                      </a:gs>
                      <a:gs pos="100000">
                        <a:prstClr val="white"/>
                      </a:gs>
                    </a:gsLst>
                    <a:lin ang="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경제특구의</a:t>
              </a:r>
              <a:r>
                <a:rPr lang="en-US" altLang="ko-KR" kern="0" spc="-70" dirty="0" smtClean="0">
                  <a:gradFill>
                    <a:gsLst>
                      <a:gs pos="100000">
                        <a:prstClr val="white"/>
                      </a:gs>
                      <a:gs pos="100000">
                        <a:prstClr val="white"/>
                      </a:gs>
                    </a:gsLst>
                    <a:lin ang="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 </a:t>
              </a:r>
              <a:r>
                <a:rPr lang="ko-KR" altLang="en-US" kern="0" spc="-70" dirty="0" smtClean="0">
                  <a:gradFill>
                    <a:gsLst>
                      <a:gs pos="100000">
                        <a:prstClr val="white"/>
                      </a:gs>
                      <a:gs pos="100000">
                        <a:prstClr val="white"/>
                      </a:gs>
                    </a:gsLst>
                    <a:lin ang="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투자매력도 제고</a:t>
              </a:r>
              <a:r>
                <a:rPr lang="en-US" altLang="ko-KR" kern="0" spc="-70" dirty="0" smtClean="0">
                  <a:gradFill>
                    <a:gsLst>
                      <a:gs pos="100000">
                        <a:prstClr val="white"/>
                      </a:gs>
                      <a:gs pos="100000">
                        <a:prstClr val="white"/>
                      </a:gs>
                    </a:gsLst>
                    <a:lin ang="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 </a:t>
              </a:r>
              <a:endParaRPr lang="ko-KR" altLang="en-US" kern="0" spc="-70" dirty="0">
                <a:gradFill>
                  <a:gsLst>
                    <a:gs pos="100000">
                      <a:prstClr val="white"/>
                    </a:gs>
                    <a:gs pos="100000">
                      <a:prstClr val="white"/>
                    </a:gs>
                  </a:gsLst>
                  <a:lin ang="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endParaRPr>
            </a:p>
          </p:txBody>
        </p:sp>
      </p:grpSp>
      <p:sp>
        <p:nvSpPr>
          <p:cNvPr id="191" name="Rectangle 56"/>
          <p:cNvSpPr>
            <a:spLocks noChangeArrowheads="1"/>
          </p:cNvSpPr>
          <p:nvPr/>
        </p:nvSpPr>
        <p:spPr bwMode="auto">
          <a:xfrm>
            <a:off x="468302" y="3916799"/>
            <a:ext cx="1943458" cy="211857"/>
          </a:xfrm>
          <a:prstGeom prst="rect">
            <a:avLst/>
          </a:prstGeom>
          <a:gradFill rotWithShape="1">
            <a:gsLst>
              <a:gs pos="0">
                <a:srgbClr val="767676">
                  <a:alpha val="0"/>
                </a:srgbClr>
              </a:gs>
              <a:gs pos="100000">
                <a:srgbClr val="FFFFFF">
                  <a:alpha val="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ko-KR" altLang="en-US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12" name="모서리가 둥근 직사각형 8"/>
          <p:cNvSpPr/>
          <p:nvPr/>
        </p:nvSpPr>
        <p:spPr>
          <a:xfrm>
            <a:off x="463840" y="5762299"/>
            <a:ext cx="8211294" cy="66675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22" name="직사각형 121"/>
          <p:cNvSpPr/>
          <p:nvPr/>
        </p:nvSpPr>
        <p:spPr>
          <a:xfrm>
            <a:off x="611997" y="6018258"/>
            <a:ext cx="425907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defTabSz="1330325" eaLnBrk="0" latinLnBrk="0" hangingPunct="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ko-KR" altLang="en-US" sz="1500" kern="0" spc="-7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조세감면 제도를 경제적 효과에 따라 차등 적용</a:t>
            </a:r>
            <a:endParaRPr lang="en-US" altLang="ko-KR" sz="1500" kern="0" spc="-7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23" name="직사각형 122"/>
          <p:cNvSpPr/>
          <p:nvPr/>
        </p:nvSpPr>
        <p:spPr>
          <a:xfrm>
            <a:off x="4791964" y="6018258"/>
            <a:ext cx="374382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defTabSz="1330325" eaLnBrk="0" latinLnBrk="0" hangingPunct="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ko-KR" altLang="en-US" sz="1500" kern="0" spc="-70" dirty="0" err="1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서비스형</a:t>
            </a:r>
            <a:r>
              <a:rPr lang="ko-KR" altLang="en-US" sz="1500" kern="0" spc="-7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외투지역 지정</a:t>
            </a:r>
            <a:r>
              <a:rPr lang="en-US" altLang="ko-KR" sz="1500" kern="0" spc="-7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, </a:t>
            </a:r>
            <a:r>
              <a:rPr lang="ko-KR" altLang="en-US" sz="1500" kern="0" spc="-7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현금지원 강화</a:t>
            </a:r>
            <a:endParaRPr lang="en-US" altLang="ko-KR" sz="1500" kern="0" spc="-7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grpSp>
        <p:nvGrpSpPr>
          <p:cNvPr id="10" name="그룹 191"/>
          <p:cNvGrpSpPr/>
          <p:nvPr/>
        </p:nvGrpSpPr>
        <p:grpSpPr>
          <a:xfrm>
            <a:off x="463841" y="5566491"/>
            <a:ext cx="1947919" cy="388615"/>
            <a:chOff x="463841" y="4938167"/>
            <a:chExt cx="1947919" cy="388615"/>
          </a:xfrm>
        </p:grpSpPr>
        <p:sp>
          <p:nvSpPr>
            <p:cNvPr id="185" name="AutoShape 55"/>
            <p:cNvSpPr>
              <a:spLocks noChangeArrowheads="1"/>
            </p:cNvSpPr>
            <p:nvPr/>
          </p:nvSpPr>
          <p:spPr bwMode="auto">
            <a:xfrm>
              <a:off x="463841" y="4938167"/>
              <a:ext cx="1947919" cy="388615"/>
            </a:xfrm>
            <a:prstGeom prst="roundRect">
              <a:avLst>
                <a:gd name="adj" fmla="val 0"/>
              </a:avLst>
            </a:prstGeom>
            <a:solidFill>
              <a:srgbClr val="1E479A"/>
            </a:solidFill>
            <a:ln w="31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86" name="모서리가 둥근 직사각형 185"/>
            <p:cNvSpPr/>
            <p:nvPr/>
          </p:nvSpPr>
          <p:spPr>
            <a:xfrm>
              <a:off x="546160" y="4997480"/>
              <a:ext cx="310551" cy="268803"/>
            </a:xfrm>
            <a:prstGeom prst="roundRect">
              <a:avLst/>
            </a:prstGeom>
            <a:solidFill>
              <a:srgbClr val="1C1D5A"/>
            </a:solidFill>
            <a:ln w="9525">
              <a:noFill/>
              <a:tailEnd type="oval" w="sm" len="sm"/>
            </a:ln>
            <a:effectLst>
              <a:innerShdw blurRad="114300">
                <a:prstClr val="black">
                  <a:alpha val="1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187" name="제목 114"/>
            <p:cNvSpPr txBox="1">
              <a:spLocks/>
            </p:cNvSpPr>
            <p:nvPr/>
          </p:nvSpPr>
          <p:spPr>
            <a:xfrm>
              <a:off x="504745" y="5014042"/>
              <a:ext cx="397214" cy="231791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eaLnBrk="0" latinLnBrk="0" hangingPunct="0">
                <a:defRPr/>
              </a:pPr>
              <a:r>
                <a:rPr lang="en-US" altLang="ko-KR" b="1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itchFamily="34" charset="0"/>
                </a:rPr>
                <a:t>3</a:t>
              </a:r>
              <a:endParaRPr lang="ko-KR" altLang="en-US" b="1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endParaRPr>
            </a:p>
          </p:txBody>
        </p:sp>
        <p:sp>
          <p:nvSpPr>
            <p:cNvPr id="190" name="Rectangle 56"/>
            <p:cNvSpPr>
              <a:spLocks noChangeArrowheads="1"/>
            </p:cNvSpPr>
            <p:nvPr/>
          </p:nvSpPr>
          <p:spPr bwMode="auto">
            <a:xfrm>
              <a:off x="468302" y="4941168"/>
              <a:ext cx="1943458" cy="211857"/>
            </a:xfrm>
            <a:prstGeom prst="rect">
              <a:avLst/>
            </a:prstGeom>
            <a:gradFill rotWithShape="1">
              <a:gsLst>
                <a:gs pos="0">
                  <a:srgbClr val="767676">
                    <a:alpha val="0"/>
                  </a:srgbClr>
                </a:gs>
                <a:gs pos="100000">
                  <a:srgbClr val="FFFFFF">
                    <a:alpha val="9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88" name="직사각형 187"/>
            <p:cNvSpPr/>
            <p:nvPr/>
          </p:nvSpPr>
          <p:spPr>
            <a:xfrm>
              <a:off x="861492" y="4947169"/>
              <a:ext cx="14715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latinLnBrk="0" hangingPunct="0">
                <a:defRPr/>
              </a:pPr>
              <a:r>
                <a:rPr lang="ko-KR" altLang="en-US" kern="0" spc="-70" dirty="0" smtClean="0">
                  <a:gradFill>
                    <a:gsLst>
                      <a:gs pos="100000">
                        <a:prstClr val="white"/>
                      </a:gs>
                      <a:gs pos="100000">
                        <a:prstClr val="white"/>
                      </a:gs>
                    </a:gsLst>
                    <a:lin ang="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인센티브 개선</a:t>
              </a:r>
              <a:endParaRPr lang="ko-KR" altLang="en-US" kern="0" spc="-70" dirty="0">
                <a:gradFill>
                  <a:gsLst>
                    <a:gs pos="100000">
                      <a:prstClr val="white"/>
                    </a:gs>
                    <a:gs pos="100000">
                      <a:prstClr val="white"/>
                    </a:gs>
                  </a:gsLst>
                  <a:lin ang="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endParaRPr>
            </a:p>
          </p:txBody>
        </p:sp>
      </p:grpSp>
      <p:grpSp>
        <p:nvGrpSpPr>
          <p:cNvPr id="11" name="그룹 193"/>
          <p:cNvGrpSpPr/>
          <p:nvPr/>
        </p:nvGrpSpPr>
        <p:grpSpPr>
          <a:xfrm>
            <a:off x="463841" y="2406022"/>
            <a:ext cx="4974933" cy="388615"/>
            <a:chOff x="463841" y="1509167"/>
            <a:chExt cx="4974933" cy="388615"/>
          </a:xfrm>
        </p:grpSpPr>
        <p:sp>
          <p:nvSpPr>
            <p:cNvPr id="77" name="AutoShape 55"/>
            <p:cNvSpPr>
              <a:spLocks noChangeArrowheads="1"/>
            </p:cNvSpPr>
            <p:nvPr/>
          </p:nvSpPr>
          <p:spPr bwMode="auto">
            <a:xfrm>
              <a:off x="463841" y="1509167"/>
              <a:ext cx="4520141" cy="388615"/>
            </a:xfrm>
            <a:prstGeom prst="roundRect">
              <a:avLst>
                <a:gd name="adj" fmla="val 0"/>
              </a:avLst>
            </a:prstGeom>
            <a:solidFill>
              <a:srgbClr val="186E26"/>
            </a:solidFill>
            <a:ln w="31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80" name="모서리가 둥근 직사각형 79"/>
            <p:cNvSpPr/>
            <p:nvPr/>
          </p:nvSpPr>
          <p:spPr>
            <a:xfrm>
              <a:off x="546160" y="1568480"/>
              <a:ext cx="310551" cy="268803"/>
            </a:xfrm>
            <a:prstGeom prst="roundRect">
              <a:avLst/>
            </a:prstGeom>
            <a:solidFill>
              <a:srgbClr val="092D12"/>
            </a:solidFill>
            <a:ln w="9525">
              <a:noFill/>
              <a:tailEnd type="oval" w="sm" len="sm"/>
            </a:ln>
            <a:effectLst>
              <a:innerShdw blurRad="114300">
                <a:prstClr val="black">
                  <a:alpha val="1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83" name="제목 114"/>
            <p:cNvSpPr txBox="1">
              <a:spLocks/>
            </p:cNvSpPr>
            <p:nvPr/>
          </p:nvSpPr>
          <p:spPr>
            <a:xfrm>
              <a:off x="504745" y="1585042"/>
              <a:ext cx="397214" cy="231791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eaLnBrk="0" latinLnBrk="0" hangingPunct="0">
                <a:defRPr/>
              </a:pPr>
              <a:r>
                <a:rPr lang="en-US" altLang="ko-KR" b="1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itchFamily="34" charset="0"/>
                </a:rPr>
                <a:t>1</a:t>
              </a:r>
              <a:endParaRPr lang="ko-KR" altLang="en-US" b="1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endParaRPr>
            </a:p>
          </p:txBody>
        </p:sp>
        <p:sp>
          <p:nvSpPr>
            <p:cNvPr id="193" name="Rectangle 56"/>
            <p:cNvSpPr>
              <a:spLocks noChangeArrowheads="1"/>
            </p:cNvSpPr>
            <p:nvPr/>
          </p:nvSpPr>
          <p:spPr bwMode="auto">
            <a:xfrm>
              <a:off x="468301" y="1521693"/>
              <a:ext cx="4970473" cy="222548"/>
            </a:xfrm>
            <a:prstGeom prst="rect">
              <a:avLst/>
            </a:prstGeom>
            <a:gradFill rotWithShape="1">
              <a:gsLst>
                <a:gs pos="0">
                  <a:srgbClr val="767676">
                    <a:alpha val="0"/>
                  </a:srgbClr>
                </a:gs>
                <a:gs pos="100000">
                  <a:srgbClr val="FFFFFF">
                    <a:alpha val="9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60" name="직사각형 159"/>
            <p:cNvSpPr/>
            <p:nvPr/>
          </p:nvSpPr>
          <p:spPr>
            <a:xfrm>
              <a:off x="861492" y="1518169"/>
              <a:ext cx="40488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latinLnBrk="0" hangingPunct="0">
                <a:defRPr/>
              </a:pPr>
              <a:r>
                <a:rPr lang="ko-KR" altLang="en-US" kern="0" spc="-70" dirty="0" smtClean="0">
                  <a:gradFill>
                    <a:gsLst>
                      <a:gs pos="100000">
                        <a:prstClr val="white"/>
                      </a:gs>
                      <a:gs pos="100000">
                        <a:prstClr val="white"/>
                      </a:gs>
                    </a:gsLst>
                    <a:lin ang="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기 구축된 인프라와 </a:t>
              </a:r>
              <a:r>
                <a:rPr lang="en-US" altLang="ko-KR" kern="0" spc="-70" dirty="0" smtClean="0">
                  <a:gradFill>
                    <a:gsLst>
                      <a:gs pos="100000">
                        <a:prstClr val="white"/>
                      </a:gs>
                      <a:gs pos="100000">
                        <a:prstClr val="white"/>
                      </a:gs>
                    </a:gsLst>
                    <a:lin ang="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FTA </a:t>
              </a:r>
              <a:r>
                <a:rPr lang="ko-KR" altLang="en-US" kern="0" spc="-70" dirty="0" smtClean="0">
                  <a:gradFill>
                    <a:gsLst>
                      <a:gs pos="100000">
                        <a:prstClr val="white"/>
                      </a:gs>
                      <a:gs pos="100000">
                        <a:prstClr val="white"/>
                      </a:gs>
                    </a:gsLst>
                    <a:lin ang="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플랫폼 효과 연계</a:t>
              </a:r>
              <a:endParaRPr lang="ko-KR" altLang="en-US" kern="0" spc="-70" dirty="0">
                <a:gradFill>
                  <a:gsLst>
                    <a:gs pos="100000">
                      <a:prstClr val="white"/>
                    </a:gs>
                    <a:gs pos="100000">
                      <a:prstClr val="white"/>
                    </a:gs>
                  </a:gsLst>
                  <a:lin ang="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endParaRPr>
            </a:p>
          </p:txBody>
        </p:sp>
      </p:grpSp>
      <p:sp>
        <p:nvSpPr>
          <p:cNvPr id="90" name="직사각형 89"/>
          <p:cNvSpPr/>
          <p:nvPr/>
        </p:nvSpPr>
        <p:spPr>
          <a:xfrm>
            <a:off x="624216" y="4776644"/>
            <a:ext cx="391763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defTabSz="1330325" eaLnBrk="0" latinLnBrk="0" hangingPunct="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ko-KR" altLang="en-US" sz="1500" kern="0" spc="-7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규제완화와</a:t>
            </a:r>
            <a:r>
              <a:rPr lang="en-US" altLang="ko-KR" sz="1500" kern="0" spc="-7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sz="1500" kern="0" spc="-7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인센티브를</a:t>
            </a:r>
            <a:r>
              <a:rPr lang="en-US" altLang="ko-KR" sz="1500" kern="0" spc="-7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sz="1500" kern="0" spc="-7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맞춤형으로</a:t>
            </a:r>
            <a:r>
              <a:rPr lang="en-US" altLang="ko-KR" sz="1500" kern="0" spc="-7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sz="1500" kern="0" spc="-7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지원</a:t>
            </a:r>
            <a:r>
              <a:rPr lang="en-US" altLang="ko-KR" sz="1500" kern="0" spc="-7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endParaRPr lang="ko-KR" altLang="en-US" sz="1500" kern="0" spc="-7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91" name="직사각형 90"/>
          <p:cNvSpPr/>
          <p:nvPr/>
        </p:nvSpPr>
        <p:spPr>
          <a:xfrm>
            <a:off x="624216" y="5062394"/>
            <a:ext cx="365975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defTabSz="1330325" eaLnBrk="0" latinLnBrk="0" hangingPunct="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ko-KR" altLang="en-US" sz="1500" kern="0" spc="-7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외국 관광</a:t>
            </a:r>
            <a:r>
              <a:rPr lang="en-US" altLang="ko-KR" sz="1500" kern="0" spc="-7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·</a:t>
            </a:r>
            <a:r>
              <a:rPr lang="ko-KR" altLang="en-US" sz="1500" kern="0" spc="-7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교육</a:t>
            </a:r>
            <a:r>
              <a:rPr lang="en-US" altLang="ko-KR" sz="1500" kern="0" spc="-7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·</a:t>
            </a:r>
            <a:r>
              <a:rPr lang="ko-KR" altLang="en-US" sz="1500" kern="0" spc="-7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의료 기업 유치제도 개선</a:t>
            </a:r>
            <a:r>
              <a:rPr lang="en-US" altLang="ko-KR" sz="1500" kern="0" spc="-7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endParaRPr lang="ko-KR" altLang="en-US" sz="1500" kern="0" spc="-7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99" name="직사각형 98"/>
          <p:cNvSpPr/>
          <p:nvPr/>
        </p:nvSpPr>
        <p:spPr>
          <a:xfrm>
            <a:off x="4786642" y="4776644"/>
            <a:ext cx="391855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defTabSz="1330325" eaLnBrk="0" latinLnBrk="0" hangingPunct="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ko-KR" altLang="en-US" sz="1500" kern="0" spc="-7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규제 </a:t>
            </a:r>
            <a:r>
              <a:rPr lang="en-US" altLang="ko-KR" sz="1500" kern="0" spc="-7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Free zone </a:t>
            </a:r>
            <a:r>
              <a:rPr lang="ko-KR" altLang="en-US" sz="1500" kern="0" spc="-7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추진 </a:t>
            </a:r>
            <a:r>
              <a:rPr lang="en-US" altLang="ko-KR" sz="1400" kern="0" spc="-7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(</a:t>
            </a:r>
            <a:r>
              <a:rPr lang="ko-KR" altLang="en-US" sz="1400" kern="0" spc="-7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건축</a:t>
            </a:r>
            <a:r>
              <a:rPr lang="en-US" altLang="ko-KR" sz="1400" kern="0" spc="-7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, </a:t>
            </a:r>
            <a:r>
              <a:rPr lang="ko-KR" altLang="en-US" sz="1400" kern="0" spc="-7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출입국</a:t>
            </a:r>
            <a:r>
              <a:rPr lang="en-US" altLang="ko-KR" sz="1400" kern="0" spc="-7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, </a:t>
            </a:r>
            <a:r>
              <a:rPr lang="ko-KR" altLang="en-US" sz="1400" kern="0" spc="-7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통관 등</a:t>
            </a:r>
            <a:r>
              <a:rPr lang="en-US" altLang="ko-KR" sz="1400" kern="0" spc="-7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)</a:t>
            </a:r>
          </a:p>
        </p:txBody>
      </p:sp>
      <p:sp>
        <p:nvSpPr>
          <p:cNvPr id="100" name="직사각형 99"/>
          <p:cNvSpPr/>
          <p:nvPr/>
        </p:nvSpPr>
        <p:spPr>
          <a:xfrm>
            <a:off x="4786642" y="5062394"/>
            <a:ext cx="391855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defTabSz="1330325" eaLnBrk="0" latinLnBrk="0" hangingPunct="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ko-KR" altLang="en-US" sz="1500" kern="0" spc="-7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수요자주도 개발 </a:t>
            </a:r>
            <a:r>
              <a:rPr lang="ko-KR" altLang="en-US" sz="1500" kern="0" spc="-7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및 </a:t>
            </a:r>
            <a:r>
              <a:rPr lang="ko-KR" altLang="en-US" sz="1500" kern="0" spc="-7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한</a:t>
            </a:r>
            <a:r>
              <a:rPr lang="en-US" altLang="ko-KR" sz="1500" kern="0" spc="-7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·</a:t>
            </a:r>
            <a:r>
              <a:rPr lang="ko-KR" altLang="en-US" sz="1500" kern="0" spc="-7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중</a:t>
            </a:r>
            <a:r>
              <a:rPr lang="en-US" altLang="ko-KR" sz="1500" kern="0" spc="-7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sz="1500" kern="0" spc="-7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경제협력단지</a:t>
            </a:r>
            <a:r>
              <a:rPr lang="en-US" altLang="ko-KR" sz="1500" kern="0" spc="-7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sz="1500" kern="0" spc="-7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조성</a:t>
            </a:r>
            <a:r>
              <a:rPr lang="en-US" altLang="ko-KR" sz="1500" kern="0" spc="-7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endParaRPr lang="ko-KR" altLang="en-US" sz="1500" kern="0" spc="-7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grpSp>
        <p:nvGrpSpPr>
          <p:cNvPr id="12" name="그룹 20"/>
          <p:cNvGrpSpPr/>
          <p:nvPr/>
        </p:nvGrpSpPr>
        <p:grpSpPr>
          <a:xfrm>
            <a:off x="432048" y="1055981"/>
            <a:ext cx="1220178" cy="1221552"/>
            <a:chOff x="432048" y="1055651"/>
            <a:chExt cx="1220178" cy="974512"/>
          </a:xfrm>
        </p:grpSpPr>
        <p:sp>
          <p:nvSpPr>
            <p:cNvPr id="86" name="모서리가 둥근 직사각형 85"/>
            <p:cNvSpPr/>
            <p:nvPr/>
          </p:nvSpPr>
          <p:spPr>
            <a:xfrm>
              <a:off x="449924" y="1055651"/>
              <a:ext cx="1191712" cy="974512"/>
            </a:xfrm>
            <a:prstGeom prst="roundRect">
              <a:avLst>
                <a:gd name="adj" fmla="val 4350"/>
              </a:avLst>
            </a:prstGeom>
            <a:gradFill flip="none" rotWithShape="1">
              <a:gsLst>
                <a:gs pos="100000">
                  <a:srgbClr val="2165A3"/>
                </a:gs>
                <a:gs pos="48000">
                  <a:srgbClr val="1158AF"/>
                </a:gs>
              </a:gsLst>
              <a:lin ang="5400000" scaled="1"/>
              <a:tileRect/>
            </a:gradFill>
            <a:ln w="952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8" name="자유형 87"/>
            <p:cNvSpPr/>
            <p:nvPr/>
          </p:nvSpPr>
          <p:spPr>
            <a:xfrm>
              <a:off x="433617" y="1282845"/>
              <a:ext cx="1178855" cy="429694"/>
            </a:xfrm>
            <a:custGeom>
              <a:avLst/>
              <a:gdLst>
                <a:gd name="connsiteX0" fmla="*/ 21265 w 1307804"/>
                <a:gd name="connsiteY0" fmla="*/ 616688 h 616688"/>
                <a:gd name="connsiteX1" fmla="*/ 0 w 1307804"/>
                <a:gd name="connsiteY1" fmla="*/ 223283 h 616688"/>
                <a:gd name="connsiteX2" fmla="*/ 191386 w 1307804"/>
                <a:gd name="connsiteY2" fmla="*/ 0 h 616688"/>
                <a:gd name="connsiteX3" fmla="*/ 1084521 w 1307804"/>
                <a:gd name="connsiteY3" fmla="*/ 0 h 616688"/>
                <a:gd name="connsiteX4" fmla="*/ 1297172 w 1307804"/>
                <a:gd name="connsiteY4" fmla="*/ 191386 h 616688"/>
                <a:gd name="connsiteX5" fmla="*/ 1307804 w 1307804"/>
                <a:gd name="connsiteY5" fmla="*/ 606055 h 616688"/>
                <a:gd name="connsiteX6" fmla="*/ 21265 w 1307804"/>
                <a:gd name="connsiteY6" fmla="*/ 616688 h 616688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71907 w 1288325"/>
                <a:gd name="connsiteY2" fmla="*/ 0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83842 w 1288325"/>
                <a:gd name="connsiteY2" fmla="*/ 461433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83842 w 1288325"/>
                <a:gd name="connsiteY2" fmla="*/ 461433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83842 w 1288325"/>
                <a:gd name="connsiteY2" fmla="*/ 461433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425302 h 620344"/>
                <a:gd name="connsiteX1" fmla="*/ 4391 w 1288325"/>
                <a:gd name="connsiteY1" fmla="*/ 275672 h 620344"/>
                <a:gd name="connsiteX2" fmla="*/ 183842 w 1288325"/>
                <a:gd name="connsiteY2" fmla="*/ 270047 h 620344"/>
                <a:gd name="connsiteX3" fmla="*/ 1062058 w 1288325"/>
                <a:gd name="connsiteY3" fmla="*/ 278754 h 620344"/>
                <a:gd name="connsiteX4" fmla="*/ 1277693 w 1288325"/>
                <a:gd name="connsiteY4" fmla="*/ 0 h 620344"/>
                <a:gd name="connsiteX5" fmla="*/ 1288325 w 1288325"/>
                <a:gd name="connsiteY5" fmla="*/ 414669 h 620344"/>
                <a:gd name="connsiteX6" fmla="*/ 1786 w 1288325"/>
                <a:gd name="connsiteY6" fmla="*/ 425302 h 620344"/>
                <a:gd name="connsiteX0" fmla="*/ 1786 w 1288325"/>
                <a:gd name="connsiteY0" fmla="*/ 164113 h 359155"/>
                <a:gd name="connsiteX1" fmla="*/ 4391 w 1288325"/>
                <a:gd name="connsiteY1" fmla="*/ 14483 h 359155"/>
                <a:gd name="connsiteX2" fmla="*/ 183842 w 1288325"/>
                <a:gd name="connsiteY2" fmla="*/ 8858 h 359155"/>
                <a:gd name="connsiteX3" fmla="*/ 1062058 w 1288325"/>
                <a:gd name="connsiteY3" fmla="*/ 17565 h 359155"/>
                <a:gd name="connsiteX4" fmla="*/ 1286644 w 1288325"/>
                <a:gd name="connsiteY4" fmla="*/ 0 h 359155"/>
                <a:gd name="connsiteX5" fmla="*/ 1288325 w 1288325"/>
                <a:gd name="connsiteY5" fmla="*/ 153480 h 359155"/>
                <a:gd name="connsiteX6" fmla="*/ 1786 w 1288325"/>
                <a:gd name="connsiteY6" fmla="*/ 164113 h 359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8325" h="359155">
                  <a:moveTo>
                    <a:pt x="1786" y="164113"/>
                  </a:moveTo>
                  <a:cubicBezTo>
                    <a:pt x="-5302" y="32978"/>
                    <a:pt x="11479" y="145618"/>
                    <a:pt x="4391" y="14483"/>
                  </a:cubicBezTo>
                  <a:lnTo>
                    <a:pt x="183842" y="8858"/>
                  </a:lnTo>
                  <a:lnTo>
                    <a:pt x="1062058" y="17565"/>
                  </a:lnTo>
                  <a:lnTo>
                    <a:pt x="1286644" y="0"/>
                  </a:lnTo>
                  <a:cubicBezTo>
                    <a:pt x="1287204" y="51160"/>
                    <a:pt x="1287765" y="102320"/>
                    <a:pt x="1288325" y="153480"/>
                  </a:cubicBezTo>
                  <a:cubicBezTo>
                    <a:pt x="841220" y="412213"/>
                    <a:pt x="529331" y="439015"/>
                    <a:pt x="1786" y="164113"/>
                  </a:cubicBezTo>
                  <a:close/>
                </a:path>
              </a:pathLst>
            </a:custGeom>
            <a:gradFill flip="none" rotWithShape="1">
              <a:gsLst>
                <a:gs pos="37000">
                  <a:schemeClr val="bg1">
                    <a:alpha val="0"/>
                  </a:schemeClr>
                </a:gs>
                <a:gs pos="48000">
                  <a:schemeClr val="bg1">
                    <a:alpha val="0"/>
                  </a:schemeClr>
                </a:gs>
                <a:gs pos="100000">
                  <a:schemeClr val="bg1">
                    <a:alpha val="1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2" name="제목 114"/>
            <p:cNvSpPr txBox="1">
              <a:spLocks/>
            </p:cNvSpPr>
            <p:nvPr/>
          </p:nvSpPr>
          <p:spPr>
            <a:xfrm>
              <a:off x="432048" y="1282572"/>
              <a:ext cx="1220178" cy="486886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eaLnBrk="0" latinLnBrk="0" hangingPunct="0">
                <a:lnSpc>
                  <a:spcPts val="2200"/>
                </a:lnSpc>
                <a:defRPr/>
              </a:pPr>
              <a:r>
                <a:rPr lang="ko-KR" altLang="en-US" sz="1700" kern="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중점 유치분야</a:t>
              </a:r>
            </a:p>
          </p:txBody>
        </p:sp>
      </p:grpSp>
      <p:sp>
        <p:nvSpPr>
          <p:cNvPr id="89" name="Text Box 5"/>
          <p:cNvSpPr txBox="1">
            <a:spLocks noChangeArrowheads="1"/>
          </p:cNvSpPr>
          <p:nvPr/>
        </p:nvSpPr>
        <p:spPr bwMode="auto">
          <a:xfrm>
            <a:off x="1751498" y="1090112"/>
            <a:ext cx="640076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180975" indent="-180975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kern="0" spc="-80" dirty="0">
                <a:gradFill>
                  <a:gsLst>
                    <a:gs pos="100000">
                      <a:srgbClr val="003399"/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itchFamily="18" charset="-127"/>
                <a:ea typeface="-윤고딕330" pitchFamily="18" charset="-127"/>
              </a:rPr>
              <a:t>고부가가치 제조업 </a:t>
            </a:r>
            <a:r>
              <a:rPr lang="en-US" altLang="ko-KR" sz="1500" kern="0" spc="-8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: </a:t>
            </a:r>
            <a:r>
              <a:rPr lang="ko-KR" altLang="en-US" sz="1500" kern="0" spc="-8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식품</a:t>
            </a:r>
            <a:r>
              <a:rPr lang="en-US" altLang="ko-KR" sz="1500" kern="0" spc="-8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, </a:t>
            </a:r>
            <a:r>
              <a:rPr lang="ko-KR" altLang="en-US" sz="1500" kern="0" spc="-80" dirty="0" err="1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신재생에너지</a:t>
            </a:r>
            <a:r>
              <a:rPr lang="en-US" altLang="ko-KR" sz="1500" kern="0" spc="-8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, </a:t>
            </a:r>
            <a:r>
              <a:rPr lang="ko-KR" altLang="en-US" sz="1500" kern="0" spc="-8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부품소재</a:t>
            </a:r>
            <a:r>
              <a:rPr lang="en-US" altLang="ko-KR" sz="1500" kern="0" spc="-8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, </a:t>
            </a:r>
            <a:r>
              <a:rPr lang="ko-KR" altLang="en-US" sz="1500" kern="0" spc="-8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해양플랜트 엔지니어링 등</a:t>
            </a:r>
            <a:endParaRPr lang="ko-KR" altLang="en-US" sz="1500" kern="0" spc="-8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  <a:p>
            <a:pPr marL="180975" indent="-180975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kern="0" spc="-80" dirty="0">
                <a:gradFill>
                  <a:gsLst>
                    <a:gs pos="100000">
                      <a:srgbClr val="003399"/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itchFamily="18" charset="-127"/>
                <a:ea typeface="-윤고딕330" pitchFamily="18" charset="-127"/>
              </a:rPr>
              <a:t>지식서비스업</a:t>
            </a:r>
            <a:r>
              <a:rPr lang="ko-KR" altLang="en-US" sz="1500" kern="0" spc="-8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en-US" altLang="ko-KR" sz="1500" kern="0" spc="-8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: </a:t>
            </a:r>
            <a:r>
              <a:rPr lang="ko-KR" altLang="en-US" sz="1500" kern="0" spc="-8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교육</a:t>
            </a:r>
            <a:r>
              <a:rPr lang="en-US" altLang="ko-KR" sz="1500" kern="0" spc="-8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, </a:t>
            </a:r>
            <a:r>
              <a:rPr lang="ko-KR" altLang="en-US" sz="1500" kern="0" spc="-8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금융</a:t>
            </a:r>
            <a:r>
              <a:rPr lang="en-US" altLang="ko-KR" sz="1500" kern="0" spc="-8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, </a:t>
            </a:r>
            <a:r>
              <a:rPr lang="ko-KR" altLang="en-US" sz="1500" kern="0" spc="-8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법률</a:t>
            </a:r>
            <a:r>
              <a:rPr lang="en-US" altLang="ko-KR" sz="1500" kern="0" spc="-8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, R&amp;D</a:t>
            </a:r>
            <a:r>
              <a:rPr lang="ko-KR" altLang="en-US" sz="1500" kern="0" spc="-8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센터</a:t>
            </a:r>
            <a:r>
              <a:rPr lang="en-US" altLang="ko-KR" sz="1500" kern="0" spc="-8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, </a:t>
            </a:r>
            <a:r>
              <a:rPr lang="ko-KR" altLang="en-US" sz="1500" kern="0" spc="-8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관광</a:t>
            </a:r>
            <a:r>
              <a:rPr lang="en-US" altLang="ko-KR" sz="1500" kern="0" spc="-8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·</a:t>
            </a:r>
            <a:r>
              <a:rPr lang="ko-KR" altLang="en-US" sz="1500" kern="0" spc="-8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레저</a:t>
            </a:r>
            <a:r>
              <a:rPr lang="en-US" altLang="ko-KR" sz="1500" kern="0" spc="-8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, </a:t>
            </a:r>
            <a:r>
              <a:rPr lang="ko-KR" altLang="en-US" sz="1500" kern="0" spc="-80" dirty="0" err="1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문화콘텐츠</a:t>
            </a:r>
            <a:r>
              <a:rPr lang="ko-KR" altLang="en-US" sz="1500" kern="0" spc="-8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sz="1500" kern="0" spc="-8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등</a:t>
            </a:r>
            <a:endParaRPr lang="ko-KR" altLang="en-US" sz="1500" kern="0" spc="-8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  <a:p>
            <a:pPr marL="180975" indent="-180975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kern="0" spc="-80" dirty="0" smtClean="0">
                <a:gradFill>
                  <a:gsLst>
                    <a:gs pos="100000">
                      <a:srgbClr val="003399"/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itchFamily="18" charset="-127"/>
                <a:ea typeface="-윤고딕330" pitchFamily="18" charset="-127"/>
              </a:rPr>
              <a:t>비즈니스 인프라 </a:t>
            </a:r>
            <a:r>
              <a:rPr lang="en-US" altLang="ko-KR" sz="1500" kern="0" spc="-8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: MICE, </a:t>
            </a:r>
            <a:r>
              <a:rPr lang="ko-KR" altLang="en-US" sz="1500" kern="0" spc="-8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물류</a:t>
            </a:r>
            <a:r>
              <a:rPr lang="en-US" altLang="ko-KR" sz="1500" kern="0" spc="-8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, </a:t>
            </a:r>
            <a:r>
              <a:rPr lang="ko-KR" altLang="en-US" sz="1500" kern="0" spc="-8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전자상거래</a:t>
            </a:r>
            <a:r>
              <a:rPr lang="en-US" altLang="ko-KR" sz="1500" kern="0" spc="-8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, </a:t>
            </a:r>
            <a:r>
              <a:rPr lang="ko-KR" altLang="en-US" sz="1500" kern="0" spc="-8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오일허브 등</a:t>
            </a:r>
            <a:endParaRPr lang="ko-KR" altLang="en-US" sz="1500" kern="0" spc="-8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grpSp>
        <p:nvGrpSpPr>
          <p:cNvPr id="13" name="그룹 71"/>
          <p:cNvGrpSpPr/>
          <p:nvPr/>
        </p:nvGrpSpPr>
        <p:grpSpPr>
          <a:xfrm>
            <a:off x="6930162" y="473270"/>
            <a:ext cx="1828307" cy="342569"/>
            <a:chOff x="5957544" y="488510"/>
            <a:chExt cx="1828307" cy="342569"/>
          </a:xfrm>
        </p:grpSpPr>
        <p:sp>
          <p:nvSpPr>
            <p:cNvPr id="73" name="모서리가 둥근 직사각형 72"/>
            <p:cNvSpPr/>
            <p:nvPr/>
          </p:nvSpPr>
          <p:spPr>
            <a:xfrm>
              <a:off x="6035047" y="525727"/>
              <a:ext cx="812855" cy="25059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 w="952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74" name="Text Box 5"/>
            <p:cNvSpPr txBox="1">
              <a:spLocks noChangeArrowheads="1"/>
            </p:cNvSpPr>
            <p:nvPr/>
          </p:nvSpPr>
          <p:spPr bwMode="auto">
            <a:xfrm>
              <a:off x="6807082" y="507914"/>
              <a:ext cx="978769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latinLnBrk="0" hangingPunct="1">
                <a:defRPr/>
              </a:pPr>
              <a:r>
                <a:rPr lang="en-US" altLang="ko-KR" sz="1500" kern="0" dirty="0" smtClean="0">
                  <a:gradFill>
                    <a:gsLst>
                      <a:gs pos="100000">
                        <a:srgbClr val="4F81BD">
                          <a:lumMod val="75000"/>
                        </a:srgbClr>
                      </a:gs>
                      <a:gs pos="100000">
                        <a:srgbClr val="00589A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FT</a:t>
              </a:r>
              <a:r>
                <a:rPr lang="en-US" altLang="ko-KR" sz="1500" kern="0" spc="-90" dirty="0" smtClean="0">
                  <a:gradFill>
                    <a:gsLst>
                      <a:gs pos="100000">
                        <a:srgbClr val="4F81BD">
                          <a:lumMod val="75000"/>
                        </a:srgbClr>
                      </a:gs>
                      <a:gs pos="100000">
                        <a:srgbClr val="00589A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A </a:t>
              </a:r>
              <a:r>
                <a:rPr lang="ko-KR" altLang="en-US" sz="1500" kern="0" spc="-90" dirty="0" smtClean="0">
                  <a:gradFill>
                    <a:gsLst>
                      <a:gs pos="100000">
                        <a:srgbClr val="4F81BD">
                          <a:lumMod val="75000"/>
                        </a:srgbClr>
                      </a:gs>
                      <a:gs pos="100000">
                        <a:srgbClr val="00589A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활용</a:t>
              </a:r>
              <a:endParaRPr lang="ko-KR" altLang="en-US" sz="1500" kern="0" spc="-90" dirty="0">
                <a:gradFill>
                  <a:gsLst>
                    <a:gs pos="100000">
                      <a:srgbClr val="4F81BD">
                        <a:lumMod val="75000"/>
                      </a:srgbClr>
                    </a:gs>
                    <a:gs pos="100000">
                      <a:srgbClr val="00589A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957544" y="488510"/>
              <a:ext cx="9678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base">
                <a:spcAft>
                  <a:spcPct val="0"/>
                </a:spcAft>
                <a:buClr>
                  <a:prstClr val="black">
                    <a:lumMod val="85000"/>
                    <a:lumOff val="15000"/>
                  </a:prstClr>
                </a:buClr>
              </a:pPr>
              <a:r>
                <a:rPr kumimoji="1" lang="ko-KR" altLang="en-US" sz="1400" b="1" spc="-4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해외진출</a:t>
              </a:r>
              <a:endParaRPr kumimoji="1" lang="ko-KR" altLang="en-US" sz="1400" b="1" spc="-40" dirty="0">
                <a:gradFill>
                  <a:gsLst>
                    <a:gs pos="100000">
                      <a:prstClr val="white"/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</p:grpSp>
      <p:pic>
        <p:nvPicPr>
          <p:cNvPr id="2052" name="Picture 4" descr="C:\Users\Administrator\Desktop\Untitled-5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2369" t="13099" r="9743" b="73237"/>
          <a:stretch/>
        </p:blipFill>
        <p:spPr bwMode="auto">
          <a:xfrm>
            <a:off x="7446284" y="1498771"/>
            <a:ext cx="1476103" cy="8405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Box 64"/>
          <p:cNvSpPr txBox="1"/>
          <p:nvPr/>
        </p:nvSpPr>
        <p:spPr bwMode="auto">
          <a:xfrm>
            <a:off x="478159" y="242257"/>
            <a:ext cx="6150595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00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1. FTA</a:t>
            </a:r>
            <a:r>
              <a:rPr lang="ko-KR" altLang="en-US" sz="300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의 전략적 활용 및 네트워크 확대</a:t>
            </a:r>
          </a:p>
        </p:txBody>
      </p:sp>
    </p:spTree>
    <p:extLst>
      <p:ext uri="{BB962C8B-B14F-4D97-AF65-F5344CB8AC3E}">
        <p14:creationId xmlns="" xmlns:p14="http://schemas.microsoft.com/office/powerpoint/2010/main" val="20858561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4"/>
          <p:cNvGrpSpPr/>
          <p:nvPr/>
        </p:nvGrpSpPr>
        <p:grpSpPr>
          <a:xfrm>
            <a:off x="463840" y="4209078"/>
            <a:ext cx="8211294" cy="2352496"/>
            <a:chOff x="463840" y="4209078"/>
            <a:chExt cx="8211294" cy="2352496"/>
          </a:xfrm>
        </p:grpSpPr>
        <p:sp>
          <p:nvSpPr>
            <p:cNvPr id="86" name="모서리가 둥근 직사각형 8"/>
            <p:cNvSpPr/>
            <p:nvPr/>
          </p:nvSpPr>
          <p:spPr>
            <a:xfrm>
              <a:off x="463840" y="4209078"/>
              <a:ext cx="8211294" cy="2352496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00">
                <a:solidFill>
                  <a:prstClr val="white"/>
                </a:solidFill>
                <a:cs typeface="Arial" pitchFamily="34" charset="0"/>
              </a:endParaRPr>
            </a:p>
          </p:txBody>
        </p:sp>
        <p:pic>
          <p:nvPicPr>
            <p:cNvPr id="157" name="그림 156" descr="Untitled-1.png"/>
            <p:cNvPicPr>
              <a:picLocks noChangeAspect="1"/>
            </p:cNvPicPr>
            <p:nvPr/>
          </p:nvPicPr>
          <p:blipFill>
            <a:blip r:embed="rId3" cstate="print"/>
            <a:srcRect l="67604" t="66806" r="6250" b="15138"/>
            <a:stretch>
              <a:fillRect/>
            </a:stretch>
          </p:blipFill>
          <p:spPr>
            <a:xfrm>
              <a:off x="6181725" y="4346451"/>
              <a:ext cx="2390775" cy="1238250"/>
            </a:xfrm>
            <a:prstGeom prst="rect">
              <a:avLst/>
            </a:prstGeom>
          </p:spPr>
        </p:pic>
      </p:grpSp>
      <p:sp>
        <p:nvSpPr>
          <p:cNvPr id="65" name="모서리가 둥근 직사각형 8"/>
          <p:cNvSpPr/>
          <p:nvPr/>
        </p:nvSpPr>
        <p:spPr>
          <a:xfrm>
            <a:off x="463840" y="2200276"/>
            <a:ext cx="8211294" cy="150756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81" name="AutoShape 55"/>
          <p:cNvSpPr>
            <a:spLocks noChangeArrowheads="1"/>
          </p:cNvSpPr>
          <p:nvPr/>
        </p:nvSpPr>
        <p:spPr bwMode="auto">
          <a:xfrm>
            <a:off x="463841" y="1844824"/>
            <a:ext cx="4756231" cy="356541"/>
          </a:xfrm>
          <a:prstGeom prst="roundRect">
            <a:avLst>
              <a:gd name="adj" fmla="val 0"/>
            </a:avLst>
          </a:prstGeom>
          <a:solidFill>
            <a:srgbClr val="293883"/>
          </a:solidFill>
          <a:ln w="3175">
            <a:solidFill>
              <a:srgbClr val="96969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82" name="Rectangle 56"/>
          <p:cNvSpPr>
            <a:spLocks noChangeArrowheads="1"/>
          </p:cNvSpPr>
          <p:nvPr/>
        </p:nvSpPr>
        <p:spPr bwMode="auto">
          <a:xfrm>
            <a:off x="466980" y="1866901"/>
            <a:ext cx="8208154" cy="161161"/>
          </a:xfrm>
          <a:prstGeom prst="rect">
            <a:avLst/>
          </a:prstGeom>
          <a:gradFill rotWithShape="1">
            <a:gsLst>
              <a:gs pos="0">
                <a:srgbClr val="767676">
                  <a:alpha val="0"/>
                </a:srgbClr>
              </a:gs>
              <a:gs pos="100000">
                <a:srgbClr val="FFFFFF">
                  <a:alpha val="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ko-KR" altLang="en-US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9" name="제목 114"/>
          <p:cNvSpPr txBox="1">
            <a:spLocks/>
          </p:cNvSpPr>
          <p:nvPr/>
        </p:nvSpPr>
        <p:spPr>
          <a:xfrm>
            <a:off x="531932" y="1874776"/>
            <a:ext cx="8143288" cy="289084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eaLnBrk="0" latinLnBrk="0" hangingPunct="0">
              <a:defRPr/>
            </a:pPr>
            <a:r>
              <a:rPr lang="ko-KR" altLang="en-US" sz="2000" kern="0" dirty="0" smtClean="0">
                <a:gradFill>
                  <a:gsLst>
                    <a:gs pos="100000">
                      <a:prstClr val="white"/>
                    </a:gs>
                    <a:gs pos="100000">
                      <a:prstClr val="white"/>
                    </a:gs>
                  </a:gsLst>
                  <a:lin ang="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중소</a:t>
            </a:r>
            <a:r>
              <a:rPr lang="en-US" altLang="ko-KR" sz="2000" kern="0" dirty="0" smtClean="0">
                <a:gradFill>
                  <a:gsLst>
                    <a:gs pos="100000">
                      <a:prstClr val="white"/>
                    </a:gs>
                    <a:gs pos="100000">
                      <a:prstClr val="white"/>
                    </a:gs>
                  </a:gsLst>
                  <a:lin ang="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·</a:t>
            </a:r>
            <a:r>
              <a:rPr lang="ko-KR" altLang="en-US" sz="2000" kern="0" dirty="0" smtClean="0">
                <a:gradFill>
                  <a:gsLst>
                    <a:gs pos="100000">
                      <a:prstClr val="white"/>
                    </a:gs>
                    <a:gs pos="100000">
                      <a:prstClr val="white"/>
                    </a:gs>
                  </a:gsLst>
                  <a:lin ang="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중견기업 </a:t>
            </a:r>
            <a:r>
              <a:rPr lang="en-US" altLang="ko-KR" sz="2000" kern="0" dirty="0" smtClean="0">
                <a:gradFill>
                  <a:gsLst>
                    <a:gs pos="100000">
                      <a:prstClr val="white"/>
                    </a:gs>
                    <a:gs pos="100000">
                      <a:prstClr val="white"/>
                    </a:gs>
                  </a:gsLst>
                  <a:lin ang="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FTA </a:t>
            </a:r>
            <a:r>
              <a:rPr lang="ko-KR" altLang="en-US" sz="2000" kern="0" dirty="0" smtClean="0">
                <a:gradFill>
                  <a:gsLst>
                    <a:gs pos="100000">
                      <a:prstClr val="white"/>
                    </a:gs>
                    <a:gs pos="100000">
                      <a:prstClr val="white"/>
                    </a:gs>
                  </a:gsLst>
                  <a:lin ang="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활용률 </a:t>
            </a:r>
            <a:r>
              <a:rPr lang="en-US" altLang="ko-KR" sz="2000" kern="0" dirty="0" smtClean="0">
                <a:gradFill>
                  <a:gsLst>
                    <a:gs pos="100000">
                      <a:prstClr val="white"/>
                    </a:gs>
                    <a:gs pos="100000">
                      <a:prstClr val="white"/>
                    </a:gs>
                  </a:gsLst>
                  <a:lin ang="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65%</a:t>
            </a:r>
            <a:r>
              <a:rPr lang="ko-KR" altLang="en-US" sz="2000" kern="0" dirty="0" smtClean="0">
                <a:gradFill>
                  <a:gsLst>
                    <a:gs pos="100000">
                      <a:prstClr val="white"/>
                    </a:gs>
                    <a:gs pos="100000">
                      <a:prstClr val="white"/>
                    </a:gs>
                  </a:gsLst>
                  <a:lin ang="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로 제고</a:t>
            </a:r>
            <a:endParaRPr lang="ko-KR" altLang="en-US" sz="2000" kern="0" dirty="0">
              <a:gradFill>
                <a:gsLst>
                  <a:gs pos="100000">
                    <a:prstClr val="white"/>
                  </a:gs>
                  <a:gs pos="100000">
                    <a:prstClr val="white"/>
                  </a:gs>
                </a:gsLst>
                <a:lin ang="0" scaled="0"/>
              </a:gradFill>
              <a:latin typeface="-윤고딕340" panose="02030504000101010101" pitchFamily="18" charset="-127"/>
              <a:ea typeface="-윤고딕340" panose="02030504000101010101" pitchFamily="18" charset="-127"/>
              <a:cs typeface="Arial" pitchFamily="34" charset="0"/>
            </a:endParaRPr>
          </a:p>
        </p:txBody>
      </p:sp>
      <p:sp>
        <p:nvSpPr>
          <p:cNvPr id="83" name="직사각형 82"/>
          <p:cNvSpPr/>
          <p:nvPr/>
        </p:nvSpPr>
        <p:spPr>
          <a:xfrm>
            <a:off x="515230" y="2322733"/>
            <a:ext cx="55917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0175" indent="-130175" defTabSz="1330325" eaLnBrk="0" latinLnBrk="0" hangingPunct="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ko-KR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FTA </a:t>
            </a:r>
            <a:r>
              <a:rPr lang="ko-KR" altLang="en-US" kern="0" spc="-30" dirty="0" err="1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미활용기업에</a:t>
            </a:r>
            <a:r>
              <a:rPr lang="en-US" altLang="ko-KR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대한</a:t>
            </a:r>
            <a:r>
              <a:rPr lang="en-US" altLang="ko-KR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kern="0" spc="-3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안내 </a:t>
            </a:r>
            <a:r>
              <a:rPr lang="ko-KR" altLang="en-US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및 컨설팅 지원</a:t>
            </a:r>
            <a:r>
              <a:rPr lang="en-US" altLang="ko-KR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en-US" altLang="ko-KR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 </a:t>
            </a:r>
            <a:endParaRPr lang="ko-KR" altLang="en-US" kern="0" spc="-3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84" name="직사각형 83"/>
          <p:cNvSpPr/>
          <p:nvPr/>
        </p:nvSpPr>
        <p:spPr>
          <a:xfrm>
            <a:off x="515230" y="2761099"/>
            <a:ext cx="58151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8113" indent="-138113" defTabSz="1330325" eaLnBrk="0" latinLnBrk="0" hangingPunct="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ko-KR" altLang="en-US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농수산</a:t>
            </a:r>
            <a:r>
              <a:rPr lang="en-US" altLang="ko-KR" kern="0" spc="-3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·</a:t>
            </a:r>
            <a:r>
              <a:rPr lang="ko-KR" altLang="en-US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생활용품 등 활용부진 업종 특화 지원</a:t>
            </a:r>
            <a:endParaRPr lang="ko-KR" altLang="en-US" kern="0" spc="-3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85" name="직사각형 84"/>
          <p:cNvSpPr/>
          <p:nvPr/>
        </p:nvSpPr>
        <p:spPr>
          <a:xfrm>
            <a:off x="515230" y="3199465"/>
            <a:ext cx="81528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8113" indent="-138113" defTabSz="1330325" eaLnBrk="0" latinLnBrk="0" hangingPunct="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ko-KR" altLang="en-US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원산지 기준에 부합하는 新제품 개발 지원</a:t>
            </a:r>
            <a:endParaRPr lang="ko-KR" altLang="en-US" kern="0" spc="-3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grpSp>
        <p:nvGrpSpPr>
          <p:cNvPr id="3" name="그룹 47"/>
          <p:cNvGrpSpPr/>
          <p:nvPr/>
        </p:nvGrpSpPr>
        <p:grpSpPr>
          <a:xfrm>
            <a:off x="463842" y="3861048"/>
            <a:ext cx="8211378" cy="356541"/>
            <a:chOff x="463842" y="4096122"/>
            <a:chExt cx="8211378" cy="356541"/>
          </a:xfrm>
        </p:grpSpPr>
        <p:sp>
          <p:nvSpPr>
            <p:cNvPr id="93" name="AutoShape 55"/>
            <p:cNvSpPr>
              <a:spLocks noChangeArrowheads="1"/>
            </p:cNvSpPr>
            <p:nvPr/>
          </p:nvSpPr>
          <p:spPr bwMode="auto">
            <a:xfrm>
              <a:off x="463842" y="4096122"/>
              <a:ext cx="2922454" cy="356541"/>
            </a:xfrm>
            <a:prstGeom prst="roundRect">
              <a:avLst>
                <a:gd name="adj" fmla="val 0"/>
              </a:avLst>
            </a:prstGeom>
            <a:solidFill>
              <a:srgbClr val="1F6B3E"/>
            </a:solidFill>
            <a:ln w="31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94" name="Rectangle 56"/>
            <p:cNvSpPr>
              <a:spLocks noChangeArrowheads="1"/>
            </p:cNvSpPr>
            <p:nvPr/>
          </p:nvSpPr>
          <p:spPr bwMode="auto">
            <a:xfrm>
              <a:off x="466980" y="4118197"/>
              <a:ext cx="8208154" cy="161161"/>
            </a:xfrm>
            <a:prstGeom prst="rect">
              <a:avLst/>
            </a:prstGeom>
            <a:gradFill rotWithShape="1">
              <a:gsLst>
                <a:gs pos="0">
                  <a:srgbClr val="767676">
                    <a:alpha val="0"/>
                  </a:srgbClr>
                </a:gs>
                <a:gs pos="100000">
                  <a:srgbClr val="FFFFFF">
                    <a:alpha val="9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92" name="제목 114"/>
            <p:cNvSpPr txBox="1">
              <a:spLocks/>
            </p:cNvSpPr>
            <p:nvPr/>
          </p:nvSpPr>
          <p:spPr>
            <a:xfrm>
              <a:off x="531932" y="4126074"/>
              <a:ext cx="8143288" cy="289084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eaLnBrk="0" latinLnBrk="0" hangingPunct="0">
                <a:defRPr/>
              </a:pPr>
              <a:r>
                <a:rPr lang="en-US" altLang="ko-KR" sz="2000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prstClr val="white"/>
                      </a:gs>
                    </a:gsLst>
                    <a:lin ang="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FTA </a:t>
              </a:r>
              <a:r>
                <a:rPr lang="ko-KR" altLang="en-US" sz="2000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prstClr val="white"/>
                      </a:gs>
                    </a:gsLst>
                    <a:lin ang="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네트워크 더욱 확대</a:t>
              </a:r>
              <a:endParaRPr lang="ko-KR" altLang="en-US" sz="2000" kern="0" dirty="0">
                <a:gradFill>
                  <a:gsLst>
                    <a:gs pos="100000">
                      <a:prstClr val="white"/>
                    </a:gs>
                    <a:gs pos="100000">
                      <a:prstClr val="white"/>
                    </a:gs>
                  </a:gsLst>
                  <a:lin ang="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endParaRPr>
            </a:p>
          </p:txBody>
        </p:sp>
      </p:grpSp>
      <p:sp>
        <p:nvSpPr>
          <p:cNvPr id="95" name="직사각형 94"/>
          <p:cNvSpPr/>
          <p:nvPr/>
        </p:nvSpPr>
        <p:spPr>
          <a:xfrm>
            <a:off x="515230" y="4370437"/>
            <a:ext cx="81528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8113" indent="-138113" defTabSz="1330325" eaLnBrk="0" latinLnBrk="0" hangingPunct="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ko-KR" altLang="en-US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아태지역 지역경제통합에 적극 대응</a:t>
            </a:r>
            <a:endParaRPr lang="ko-KR" altLang="en-US" kern="0" spc="-3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10" name="직사각형 109"/>
          <p:cNvSpPr/>
          <p:nvPr/>
        </p:nvSpPr>
        <p:spPr>
          <a:xfrm>
            <a:off x="515230" y="6072284"/>
            <a:ext cx="81528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6050" indent="-146050" defTabSz="1330325" eaLnBrk="0" latinLnBrk="0" hangingPunct="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ko-KR" altLang="en-US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중남미 </a:t>
            </a:r>
            <a:r>
              <a:rPr lang="ko-KR" altLang="en-US" kern="0" spc="-3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등과 </a:t>
            </a:r>
            <a:r>
              <a:rPr lang="en-US" altLang="ko-KR" kern="0" spc="-3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FTA </a:t>
            </a:r>
            <a:r>
              <a:rPr lang="ko-KR" altLang="en-US" kern="0" spc="-3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조기 협상 및 중앙아</a:t>
            </a:r>
            <a:r>
              <a:rPr lang="en-US" altLang="ko-KR" kern="0" spc="-3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·</a:t>
            </a:r>
            <a:r>
              <a:rPr lang="ko-KR" altLang="en-US" kern="0" spc="-3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아프리카 등과 공동연구 추진</a:t>
            </a:r>
          </a:p>
        </p:txBody>
      </p:sp>
      <p:sp>
        <p:nvSpPr>
          <p:cNvPr id="111" name="직사각형 110"/>
          <p:cNvSpPr/>
          <p:nvPr/>
        </p:nvSpPr>
        <p:spPr>
          <a:xfrm>
            <a:off x="515230" y="5670380"/>
            <a:ext cx="81528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8113" indent="-138113" defTabSz="1330325" eaLnBrk="0" latinLnBrk="0" hangingPunct="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ko-KR" altLang="en-US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기존 </a:t>
            </a:r>
            <a:r>
              <a:rPr lang="en-US" altLang="ko-KR" kern="0" spc="-3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FTA</a:t>
            </a:r>
            <a:r>
              <a:rPr lang="en-US" altLang="ko-KR" sz="1600" kern="0" spc="-3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(ASEAN, </a:t>
            </a:r>
            <a:r>
              <a:rPr lang="ko-KR" altLang="en-US" sz="1600" kern="0" spc="-3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인도 등</a:t>
            </a:r>
            <a:r>
              <a:rPr lang="en-US" altLang="ko-KR" sz="16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)</a:t>
            </a:r>
            <a:r>
              <a:rPr lang="ko-KR" altLang="en-US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의 활용도</a:t>
            </a:r>
            <a:r>
              <a:rPr lang="en-US" altLang="ko-KR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제고를</a:t>
            </a:r>
            <a:r>
              <a:rPr lang="en-US" altLang="ko-KR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위한 </a:t>
            </a:r>
            <a:r>
              <a:rPr lang="en-US" altLang="ko-KR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Upgrade</a:t>
            </a:r>
            <a:r>
              <a:rPr lang="ko-KR" altLang="en-US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kern="0" spc="-3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추진</a:t>
            </a:r>
          </a:p>
        </p:txBody>
      </p:sp>
      <p:sp>
        <p:nvSpPr>
          <p:cNvPr id="113" name="직사각형 112"/>
          <p:cNvSpPr/>
          <p:nvPr/>
        </p:nvSpPr>
        <p:spPr>
          <a:xfrm>
            <a:off x="6058641" y="2260879"/>
            <a:ext cx="2331734" cy="1386384"/>
          </a:xfrm>
          <a:prstGeom prst="rect">
            <a:avLst/>
          </a:prstGeom>
          <a:solidFill>
            <a:schemeClr val="bg1"/>
          </a:solidFill>
          <a:ln w="3175" cap="rnd">
            <a:solidFill>
              <a:srgbClr val="DDDDDD"/>
            </a:solidFill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6" name="직사각형 145"/>
          <p:cNvSpPr/>
          <p:nvPr/>
        </p:nvSpPr>
        <p:spPr>
          <a:xfrm>
            <a:off x="6330336" y="3366803"/>
            <a:ext cx="1826425" cy="172160"/>
          </a:xfrm>
          <a:prstGeom prst="rect">
            <a:avLst/>
          </a:prstGeom>
          <a:solidFill>
            <a:srgbClr val="236A8D"/>
          </a:solidFill>
          <a:ln w="15875" cap="rnd">
            <a:noFill/>
            <a:tailEnd type="none"/>
          </a:ln>
          <a:effectLst>
            <a:innerShdw blurRad="63500">
              <a:schemeClr val="tx2">
                <a:lumMod val="75000"/>
                <a:alpha val="73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7" name="사다리꼴 146"/>
          <p:cNvSpPr/>
          <p:nvPr/>
        </p:nvSpPr>
        <p:spPr>
          <a:xfrm>
            <a:off x="6330336" y="3227384"/>
            <a:ext cx="1826425" cy="137728"/>
          </a:xfrm>
          <a:prstGeom prst="trapezoid">
            <a:avLst>
              <a:gd name="adj" fmla="val 64961"/>
            </a:avLst>
          </a:prstGeom>
          <a:solidFill>
            <a:schemeClr val="bg1">
              <a:lumMod val="95000"/>
            </a:schemeClr>
          </a:solidFill>
          <a:ln w="6350" cap="rnd">
            <a:solidFill>
              <a:schemeClr val="bg1">
                <a:lumMod val="85000"/>
              </a:schemeClr>
            </a:solidFill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4" name="그룹 4"/>
          <p:cNvGrpSpPr/>
          <p:nvPr/>
        </p:nvGrpSpPr>
        <p:grpSpPr>
          <a:xfrm>
            <a:off x="7578153" y="2752725"/>
            <a:ext cx="259674" cy="580159"/>
            <a:chOff x="9931156" y="3047128"/>
            <a:chExt cx="259674" cy="593966"/>
          </a:xfrm>
        </p:grpSpPr>
        <p:sp>
          <p:nvSpPr>
            <p:cNvPr id="144" name="Rectangle 29"/>
            <p:cNvSpPr>
              <a:spLocks noChangeArrowheads="1"/>
            </p:cNvSpPr>
            <p:nvPr/>
          </p:nvSpPr>
          <p:spPr bwMode="auto">
            <a:xfrm rot="10800000">
              <a:off x="9931156" y="3047128"/>
              <a:ext cx="259674" cy="587492"/>
            </a:xfrm>
            <a:prstGeom prst="rect">
              <a:avLst/>
            </a:prstGeom>
            <a:gradFill rotWithShape="1">
              <a:gsLst>
                <a:gs pos="100000">
                  <a:srgbClr val="C00000"/>
                </a:gs>
                <a:gs pos="0">
                  <a:srgbClr val="C00000"/>
                </a:gs>
                <a:gs pos="51000">
                  <a:srgbClr val="FF0000"/>
                </a:gs>
                <a:gs pos="45000">
                  <a:schemeClr val="accent2">
                    <a:lumMod val="50000"/>
                  </a:schemeClr>
                </a:gs>
              </a:gsLst>
              <a:lin ang="10800000" scaled="0"/>
            </a:gradFill>
            <a:ln>
              <a:noFill/>
            </a:ln>
            <a:effectLst>
              <a:reflection blurRad="6350" stA="32000" endPos="9000" dir="5400000" sy="-100000" algn="bl" rotWithShape="0"/>
            </a:effectLst>
            <a:extLst/>
          </p:spPr>
          <p:txBody>
            <a:bodyPr wrap="none" anchor="ctr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45" name="직사각형 144"/>
            <p:cNvSpPr/>
            <p:nvPr/>
          </p:nvSpPr>
          <p:spPr>
            <a:xfrm>
              <a:off x="10050754" y="3053601"/>
              <a:ext cx="45717" cy="587493"/>
            </a:xfrm>
            <a:prstGeom prst="rect">
              <a:avLst/>
            </a:prstGeom>
            <a:gradFill>
              <a:gsLst>
                <a:gs pos="0">
                  <a:srgbClr val="3E7898">
                    <a:tint val="66000"/>
                    <a:satMod val="160000"/>
                    <a:alpha val="0"/>
                  </a:srgbClr>
                </a:gs>
                <a:gs pos="50000">
                  <a:srgbClr val="FFFFFF">
                    <a:alpha val="73000"/>
                  </a:srgbClr>
                </a:gs>
                <a:gs pos="100000">
                  <a:srgbClr val="3E7898">
                    <a:tint val="23500"/>
                    <a:satMod val="160000"/>
                    <a:alpha val="0"/>
                  </a:srgbClr>
                </a:gs>
              </a:gsLst>
              <a:lin ang="0" scaled="0"/>
            </a:gradFill>
            <a:ln w="15875" cap="rnd" cmpd="sng" algn="ctr">
              <a:noFill/>
              <a:prstDash val="solid"/>
              <a:tailEnd type="none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prstClr val="white"/>
                </a:solidFill>
              </a:endParaRPr>
            </a:p>
          </p:txBody>
        </p:sp>
      </p:grpSp>
      <p:sp>
        <p:nvSpPr>
          <p:cNvPr id="132" name="Text Box 170"/>
          <p:cNvSpPr txBox="1">
            <a:spLocks noChangeArrowheads="1"/>
          </p:cNvSpPr>
          <p:nvPr/>
        </p:nvSpPr>
        <p:spPr bwMode="auto">
          <a:xfrm>
            <a:off x="7225791" y="2504433"/>
            <a:ext cx="987063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>
            <a:spAutoFit/>
          </a:bodyPr>
          <a:lstStyle/>
          <a:p>
            <a:pPr algn="ctr" eaLnBrk="0" latinLnBrk="0" hangingPunct="0">
              <a:buSzPct val="100000"/>
              <a:defRPr/>
            </a:pPr>
            <a:r>
              <a:rPr lang="en-US" altLang="ko-KR" sz="1300" kern="0" dirty="0" smtClean="0">
                <a:gradFill>
                  <a:gsLst>
                    <a:gs pos="100000">
                      <a:srgbClr val="C00000"/>
                    </a:gs>
                    <a:gs pos="10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65</a:t>
            </a:r>
            <a:r>
              <a:rPr lang="en-US" altLang="ko-KR" sz="1200" kern="0" dirty="0" smtClean="0">
                <a:gradFill>
                  <a:gsLst>
                    <a:gs pos="100000">
                      <a:srgbClr val="C00000"/>
                    </a:gs>
                    <a:gs pos="10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%</a:t>
            </a:r>
            <a:endParaRPr lang="en-US" altLang="ko-KR" sz="1300" kern="0" dirty="0">
              <a:gradFill>
                <a:gsLst>
                  <a:gs pos="100000">
                    <a:srgbClr val="C00000"/>
                  </a:gs>
                  <a:gs pos="100000">
                    <a:prstClr val="white">
                      <a:lumMod val="75000"/>
                    </a:prstClr>
                  </a:gs>
                  <a:gs pos="100000">
                    <a:prstClr val="white">
                      <a:lumMod val="65000"/>
                    </a:prstClr>
                  </a:gs>
                </a:gsLst>
                <a:lin ang="5400000" scaled="0"/>
              </a:gradFill>
              <a:latin typeface="-윤고딕340" pitchFamily="18" charset="-127"/>
              <a:ea typeface="-윤고딕340" pitchFamily="18" charset="-127"/>
            </a:endParaRPr>
          </a:p>
        </p:txBody>
      </p:sp>
      <p:sp>
        <p:nvSpPr>
          <p:cNvPr id="134" name="Text Box 170"/>
          <p:cNvSpPr txBox="1">
            <a:spLocks noChangeArrowheads="1"/>
          </p:cNvSpPr>
          <p:nvPr/>
        </p:nvSpPr>
        <p:spPr bwMode="auto">
          <a:xfrm>
            <a:off x="6458042" y="2803047"/>
            <a:ext cx="78083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>
            <a:spAutoFit/>
          </a:bodyPr>
          <a:lstStyle/>
          <a:p>
            <a:pPr algn="ctr" eaLnBrk="0" latinLnBrk="0" hangingPunct="0">
              <a:buSzPct val="100000"/>
              <a:defRPr/>
            </a:pPr>
            <a:r>
              <a:rPr lang="en-US" altLang="ko-KR" sz="13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60.4</a:t>
            </a:r>
            <a:r>
              <a:rPr lang="en-US" altLang="ko-KR" sz="12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%</a:t>
            </a:r>
            <a:endParaRPr lang="en-US" altLang="ko-KR" sz="1300" kern="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prstClr val="white">
                      <a:lumMod val="75000"/>
                    </a:prstClr>
                  </a:gs>
                  <a:gs pos="100000">
                    <a:prstClr val="white">
                      <a:lumMod val="65000"/>
                    </a:prstClr>
                  </a:gs>
                </a:gsLst>
                <a:lin ang="5400000" scaled="0"/>
              </a:gradFill>
              <a:latin typeface="-윤고딕340" pitchFamily="18" charset="-127"/>
              <a:ea typeface="-윤고딕340" pitchFamily="18" charset="-127"/>
            </a:endParaRPr>
          </a:p>
        </p:txBody>
      </p:sp>
      <p:grpSp>
        <p:nvGrpSpPr>
          <p:cNvPr id="5" name="그룹 155"/>
          <p:cNvGrpSpPr/>
          <p:nvPr/>
        </p:nvGrpSpPr>
        <p:grpSpPr>
          <a:xfrm>
            <a:off x="6689761" y="3057631"/>
            <a:ext cx="259674" cy="270999"/>
            <a:chOff x="6689761" y="3060589"/>
            <a:chExt cx="259674" cy="455594"/>
          </a:xfrm>
        </p:grpSpPr>
        <p:sp>
          <p:nvSpPr>
            <p:cNvPr id="140" name="Rectangle 29"/>
            <p:cNvSpPr>
              <a:spLocks noChangeArrowheads="1"/>
            </p:cNvSpPr>
            <p:nvPr/>
          </p:nvSpPr>
          <p:spPr bwMode="auto">
            <a:xfrm rot="10800000">
              <a:off x="6689761" y="3063334"/>
              <a:ext cx="259674" cy="452849"/>
            </a:xfrm>
            <a:prstGeom prst="rect">
              <a:avLst/>
            </a:prstGeom>
            <a:gradFill rotWithShape="1">
              <a:gsLst>
                <a:gs pos="100000">
                  <a:schemeClr val="tx1">
                    <a:lumMod val="75000"/>
                    <a:lumOff val="25000"/>
                  </a:schemeClr>
                </a:gs>
                <a:gs pos="0">
                  <a:schemeClr val="tx1">
                    <a:lumMod val="75000"/>
                    <a:lumOff val="25000"/>
                  </a:schemeClr>
                </a:gs>
                <a:gs pos="51000">
                  <a:schemeClr val="tx1">
                    <a:lumMod val="50000"/>
                    <a:lumOff val="50000"/>
                  </a:schemeClr>
                </a:gs>
                <a:gs pos="45000">
                  <a:schemeClr val="tx1">
                    <a:lumMod val="75000"/>
                    <a:lumOff val="25000"/>
                  </a:schemeClr>
                </a:gs>
              </a:gsLst>
              <a:lin ang="10800000" scaled="0"/>
            </a:gradFill>
            <a:ln>
              <a:noFill/>
            </a:ln>
            <a:effectLst>
              <a:reflection blurRad="6350" stA="32000" endPos="9000" dir="5400000" sy="-100000" algn="bl" rotWithShape="0"/>
            </a:effectLst>
            <a:extLst/>
          </p:spPr>
          <p:txBody>
            <a:bodyPr wrap="none" anchor="ctr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41" name="직사각형 140"/>
            <p:cNvSpPr/>
            <p:nvPr/>
          </p:nvSpPr>
          <p:spPr>
            <a:xfrm>
              <a:off x="6809354" y="3060589"/>
              <a:ext cx="41401" cy="451590"/>
            </a:xfrm>
            <a:prstGeom prst="rect">
              <a:avLst/>
            </a:prstGeom>
            <a:gradFill>
              <a:gsLst>
                <a:gs pos="0">
                  <a:srgbClr val="3E7898">
                    <a:tint val="66000"/>
                    <a:satMod val="160000"/>
                    <a:alpha val="0"/>
                  </a:srgbClr>
                </a:gs>
                <a:gs pos="50000">
                  <a:srgbClr val="FFFFFF">
                    <a:alpha val="73000"/>
                  </a:srgbClr>
                </a:gs>
                <a:gs pos="100000">
                  <a:srgbClr val="3E7898">
                    <a:tint val="23500"/>
                    <a:satMod val="160000"/>
                    <a:alpha val="0"/>
                  </a:srgbClr>
                </a:gs>
              </a:gsLst>
              <a:lin ang="0" scaled="0"/>
            </a:gradFill>
            <a:ln w="15875" cap="rnd" cmpd="sng" algn="ctr">
              <a:noFill/>
              <a:prstDash val="solid"/>
              <a:tailEnd type="none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148" name="Picture 2" descr="C:\Users\Joohee\Desktop\SDFSAFD copy.png"/>
          <p:cNvPicPr>
            <a:picLocks noChangeAspect="1" noChangeArrowheads="1"/>
          </p:cNvPicPr>
          <p:nvPr/>
        </p:nvPicPr>
        <p:blipFill>
          <a:blip r:embed="rId4" cstate="print"/>
          <a:srcRect l="66979" t="49722" r="27604" b="44306"/>
          <a:stretch>
            <a:fillRect/>
          </a:stretch>
        </p:blipFill>
        <p:spPr bwMode="auto">
          <a:xfrm>
            <a:off x="7007154" y="2674416"/>
            <a:ext cx="495300" cy="409575"/>
          </a:xfrm>
          <a:prstGeom prst="rect">
            <a:avLst/>
          </a:prstGeom>
          <a:noFill/>
        </p:spPr>
      </p:pic>
      <p:sp>
        <p:nvSpPr>
          <p:cNvPr id="49" name="직사각형 48"/>
          <p:cNvSpPr/>
          <p:nvPr/>
        </p:nvSpPr>
        <p:spPr>
          <a:xfrm>
            <a:off x="6059605" y="2255895"/>
            <a:ext cx="2347415" cy="232175"/>
          </a:xfrm>
          <a:prstGeom prst="rect">
            <a:avLst/>
          </a:prstGeom>
          <a:solidFill>
            <a:srgbClr val="DDDDDD"/>
          </a:solidFill>
          <a:ln w="317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0" name="직사각형 49"/>
          <p:cNvSpPr/>
          <p:nvPr/>
        </p:nvSpPr>
        <p:spPr>
          <a:xfrm>
            <a:off x="5917977" y="2216935"/>
            <a:ext cx="26354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ko-KR" altLang="en-US" sz="1400" b="1" kern="0" dirty="0" err="1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중소ㆍ중견기업</a:t>
            </a:r>
            <a:r>
              <a:rPr lang="ko-KR" altLang="en-US" sz="1400" b="1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  </a:t>
            </a:r>
            <a:r>
              <a:rPr lang="en-US" altLang="ko-KR" sz="1400" b="1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FTA </a:t>
            </a:r>
            <a:r>
              <a:rPr lang="ko-KR" altLang="en-US" sz="1400" b="1" kern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활용률</a:t>
            </a:r>
            <a:endParaRPr lang="en-US" altLang="ko-KR" sz="1400" b="1" kern="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F79646">
                      <a:lumMod val="75000"/>
                    </a:srgbClr>
                  </a:gs>
                </a:gsLst>
                <a:lin ang="54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  <a:cs typeface="Arial" panose="020B0604020202020204" pitchFamily="34" charset="0"/>
            </a:endParaRPr>
          </a:p>
        </p:txBody>
      </p:sp>
      <p:grpSp>
        <p:nvGrpSpPr>
          <p:cNvPr id="6" name="그룹 59"/>
          <p:cNvGrpSpPr/>
          <p:nvPr/>
        </p:nvGrpSpPr>
        <p:grpSpPr>
          <a:xfrm>
            <a:off x="871938" y="4707243"/>
            <a:ext cx="4726540" cy="869469"/>
            <a:chOff x="871938" y="4669143"/>
            <a:chExt cx="4726540" cy="869469"/>
          </a:xfrm>
        </p:grpSpPr>
        <p:sp>
          <p:nvSpPr>
            <p:cNvPr id="58" name="순서도: 처리 57"/>
            <p:cNvSpPr/>
            <p:nvPr/>
          </p:nvSpPr>
          <p:spPr>
            <a:xfrm>
              <a:off x="1403647" y="4797151"/>
              <a:ext cx="4194831" cy="255833"/>
            </a:xfrm>
            <a:prstGeom prst="flowChartProcess">
              <a:avLst/>
            </a:prstGeom>
            <a:gradFill flip="none" rotWithShape="1">
              <a:gsLst>
                <a:gs pos="0">
                  <a:srgbClr val="9ACDE4">
                    <a:alpha val="40000"/>
                  </a:srgbClr>
                </a:gs>
                <a:gs pos="100000">
                  <a:srgbClr val="9ACDE4">
                    <a:alpha val="20000"/>
                  </a:srgbClr>
                </a:gs>
              </a:gsLst>
              <a:lin ang="0" scaled="1"/>
              <a:tileRect/>
            </a:gradFill>
            <a:ln w="952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9" name="순서도: 처리 58"/>
            <p:cNvSpPr/>
            <p:nvPr/>
          </p:nvSpPr>
          <p:spPr>
            <a:xfrm>
              <a:off x="1403647" y="5201082"/>
              <a:ext cx="4194831" cy="255833"/>
            </a:xfrm>
            <a:prstGeom prst="flowChartProcess">
              <a:avLst/>
            </a:prstGeom>
            <a:gradFill flip="none" rotWithShape="1">
              <a:gsLst>
                <a:gs pos="0">
                  <a:srgbClr val="9AE4DB">
                    <a:alpha val="40000"/>
                  </a:srgbClr>
                </a:gs>
                <a:gs pos="100000">
                  <a:srgbClr val="9BE3D7">
                    <a:alpha val="20000"/>
                  </a:srgbClr>
                </a:gs>
              </a:gsLst>
              <a:lin ang="0" scaled="1"/>
              <a:tileRect/>
            </a:gradFill>
            <a:ln w="952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2" name="순서도: 준비 51"/>
            <p:cNvSpPr/>
            <p:nvPr/>
          </p:nvSpPr>
          <p:spPr>
            <a:xfrm>
              <a:off x="981533" y="5202120"/>
              <a:ext cx="705406" cy="257651"/>
            </a:xfrm>
            <a:prstGeom prst="flowChartPreparation">
              <a:avLst/>
            </a:prstGeom>
            <a:gradFill flip="none" rotWithShape="1">
              <a:gsLst>
                <a:gs pos="49000">
                  <a:srgbClr val="27856F"/>
                </a:gs>
                <a:gs pos="50000">
                  <a:srgbClr val="226C68"/>
                </a:gs>
              </a:gsLst>
              <a:lin ang="5400000" scaled="0"/>
              <a:tileRect/>
            </a:gradFill>
            <a:ln w="952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1" name="순서도: 준비 50"/>
            <p:cNvSpPr/>
            <p:nvPr/>
          </p:nvSpPr>
          <p:spPr>
            <a:xfrm>
              <a:off x="981533" y="4797152"/>
              <a:ext cx="548956" cy="257651"/>
            </a:xfrm>
            <a:prstGeom prst="flowChartPreparation">
              <a:avLst/>
            </a:prstGeom>
            <a:gradFill flip="none" rotWithShape="1">
              <a:gsLst>
                <a:gs pos="49000">
                  <a:srgbClr val="297083"/>
                </a:gs>
                <a:gs pos="50000">
                  <a:srgbClr val="225C6C"/>
                </a:gs>
              </a:gsLst>
              <a:lin ang="5400000" scaled="0"/>
              <a:tileRect/>
            </a:gradFill>
            <a:ln w="952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12" name="직사각형 111"/>
            <p:cNvSpPr/>
            <p:nvPr/>
          </p:nvSpPr>
          <p:spPr>
            <a:xfrm>
              <a:off x="871938" y="4669143"/>
              <a:ext cx="4420142" cy="8694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2563" indent="-182563" defTabSz="1330325" eaLnBrk="0" latinLnBrk="0" hangingPunct="0">
                <a:lnSpc>
                  <a:spcPct val="150000"/>
                </a:lnSpc>
                <a:spcAft>
                  <a:spcPts val="300"/>
                </a:spcAft>
                <a:buSzPct val="100000"/>
                <a:defRPr/>
              </a:pPr>
              <a:r>
                <a:rPr lang="en-US" altLang="ko-KR" sz="1600" kern="0" spc="-3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  </a:t>
              </a:r>
              <a:r>
                <a:rPr lang="en-US" altLang="ko-KR" sz="1600" kern="0" spc="-30" dirty="0" smtClean="0">
                  <a:solidFill>
                    <a:prstClr val="white"/>
                  </a:solidFill>
                  <a:latin typeface="-윤고딕330" pitchFamily="18" charset="-127"/>
                  <a:ea typeface="-윤고딕330" pitchFamily="18" charset="-127"/>
                </a:rPr>
                <a:t>TPP</a:t>
              </a:r>
              <a:r>
                <a:rPr lang="en-US" altLang="ko-KR" sz="1600" kern="0" spc="-3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  </a:t>
              </a:r>
              <a:r>
                <a:rPr lang="ko-KR" altLang="en-US" sz="1600" kern="0" spc="-3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적극적 참여 검토 및 대내외 여건 조성</a:t>
              </a:r>
              <a:endParaRPr lang="en-US" altLang="ko-KR" sz="16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endParaRPr>
            </a:p>
            <a:p>
              <a:pPr marL="182563" indent="-182563" defTabSz="1330325" eaLnBrk="0" latinLnBrk="0" hangingPunct="0">
                <a:lnSpc>
                  <a:spcPct val="150000"/>
                </a:lnSpc>
                <a:spcAft>
                  <a:spcPts val="300"/>
                </a:spcAft>
                <a:buSzPct val="100000"/>
                <a:defRPr/>
              </a:pPr>
              <a:r>
                <a:rPr lang="en-US" altLang="ko-KR" sz="1600" kern="0" spc="-3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  </a:t>
              </a:r>
              <a:r>
                <a:rPr lang="en-US" altLang="ko-KR" sz="1600" kern="0" spc="-30" dirty="0" smtClean="0">
                  <a:solidFill>
                    <a:prstClr val="white"/>
                  </a:solidFill>
                  <a:latin typeface="-윤고딕330" pitchFamily="18" charset="-127"/>
                  <a:ea typeface="-윤고딕330" pitchFamily="18" charset="-127"/>
                </a:rPr>
                <a:t>RCEP</a:t>
              </a:r>
              <a:r>
                <a:rPr lang="en-US" altLang="ko-KR" sz="1600" kern="0" spc="-3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  </a:t>
              </a:r>
              <a:r>
                <a:rPr lang="ko-KR" altLang="en-US" sz="1600" kern="0" spc="-30" dirty="0" err="1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금년말</a:t>
              </a:r>
              <a:r>
                <a:rPr lang="ko-KR" altLang="en-US" sz="1600" kern="0" spc="-3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itchFamily="18" charset="-127"/>
                  <a:ea typeface="-윤고딕330" pitchFamily="18" charset="-127"/>
                </a:rPr>
                <a:t> 타결 목표로 협상에 주도적 참여</a:t>
              </a:r>
              <a:endParaRPr lang="ko-KR" altLang="en-US" sz="1600" kern="0" spc="-3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endParaRPr>
            </a:p>
          </p:txBody>
        </p:sp>
      </p:grpSp>
      <p:sp>
        <p:nvSpPr>
          <p:cNvPr id="127" name="제목 114"/>
          <p:cNvSpPr txBox="1">
            <a:spLocks/>
          </p:cNvSpPr>
          <p:nvPr/>
        </p:nvSpPr>
        <p:spPr>
          <a:xfrm>
            <a:off x="7252617" y="3345573"/>
            <a:ext cx="880240" cy="214622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eaLnBrk="0" latinLnBrk="0" hangingPunct="0">
              <a:defRPr/>
            </a:pPr>
            <a:r>
              <a:rPr lang="en-US" altLang="ko-KR" sz="1200" kern="0" spc="-90" dirty="0" smtClean="0">
                <a:gradFill>
                  <a:gsLst>
                    <a:gs pos="100000">
                      <a:srgbClr val="FFFF00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'15</a:t>
            </a:r>
            <a:r>
              <a:rPr lang="en-US" altLang="ko-KR" sz="1100" kern="0" spc="-90" dirty="0" smtClean="0">
                <a:gradFill>
                  <a:gsLst>
                    <a:gs pos="100000">
                      <a:srgbClr val="FFFF00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(</a:t>
            </a:r>
            <a:r>
              <a:rPr lang="ko-KR" altLang="en-US" sz="1100" kern="0" spc="-90" dirty="0" smtClean="0">
                <a:gradFill>
                  <a:gsLst>
                    <a:gs pos="100000">
                      <a:srgbClr val="FFFF00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목표</a:t>
            </a:r>
            <a:r>
              <a:rPr lang="en-US" altLang="ko-KR" sz="1100" kern="0" spc="-90" dirty="0" smtClean="0">
                <a:gradFill>
                  <a:gsLst>
                    <a:gs pos="100000">
                      <a:srgbClr val="FFFF00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)</a:t>
            </a:r>
            <a:endParaRPr lang="ko-KR" altLang="en-US" sz="1100" kern="0" spc="-90" dirty="0">
              <a:gradFill>
                <a:gsLst>
                  <a:gs pos="100000">
                    <a:srgbClr val="FFFF00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40" panose="02030504000101010101" pitchFamily="18" charset="-127"/>
              <a:ea typeface="-윤고딕340" panose="02030504000101010101" pitchFamily="18" charset="-127"/>
              <a:cs typeface="Arial" pitchFamily="34" charset="0"/>
            </a:endParaRPr>
          </a:p>
        </p:txBody>
      </p:sp>
      <p:sp>
        <p:nvSpPr>
          <p:cNvPr id="133" name="제목 114"/>
          <p:cNvSpPr txBox="1">
            <a:spLocks/>
          </p:cNvSpPr>
          <p:nvPr/>
        </p:nvSpPr>
        <p:spPr>
          <a:xfrm>
            <a:off x="6437374" y="3345573"/>
            <a:ext cx="742778" cy="214622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eaLnBrk="0" latinLnBrk="0" hangingPunct="0">
              <a:defRPr/>
            </a:pPr>
            <a:r>
              <a:rPr lang="en-US" altLang="ko-KR" sz="1200" kern="0" spc="-9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'14.11</a:t>
            </a:r>
            <a:endParaRPr lang="ko-KR" altLang="en-US" sz="1200" kern="0" spc="-9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40" panose="02030504000101010101" pitchFamily="18" charset="-127"/>
              <a:ea typeface="-윤고딕340" panose="02030504000101010101" pitchFamily="18" charset="-127"/>
              <a:cs typeface="Arial" pitchFamily="34" charset="0"/>
            </a:endParaRPr>
          </a:p>
        </p:txBody>
      </p:sp>
      <p:grpSp>
        <p:nvGrpSpPr>
          <p:cNvPr id="7" name="그룹 52"/>
          <p:cNvGrpSpPr/>
          <p:nvPr/>
        </p:nvGrpSpPr>
        <p:grpSpPr>
          <a:xfrm>
            <a:off x="6930162" y="473270"/>
            <a:ext cx="1828307" cy="342569"/>
            <a:chOff x="5957544" y="488510"/>
            <a:chExt cx="1828307" cy="342569"/>
          </a:xfrm>
        </p:grpSpPr>
        <p:sp>
          <p:nvSpPr>
            <p:cNvPr id="54" name="모서리가 둥근 직사각형 53"/>
            <p:cNvSpPr/>
            <p:nvPr/>
          </p:nvSpPr>
          <p:spPr>
            <a:xfrm>
              <a:off x="6035047" y="525727"/>
              <a:ext cx="812855" cy="25059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 w="952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55" name="Text Box 5"/>
            <p:cNvSpPr txBox="1">
              <a:spLocks noChangeArrowheads="1"/>
            </p:cNvSpPr>
            <p:nvPr/>
          </p:nvSpPr>
          <p:spPr bwMode="auto">
            <a:xfrm>
              <a:off x="6807082" y="507914"/>
              <a:ext cx="978769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latinLnBrk="0" hangingPunct="1">
                <a:defRPr/>
              </a:pPr>
              <a:r>
                <a:rPr lang="en-US" altLang="ko-KR" sz="1500" kern="0" dirty="0" smtClean="0">
                  <a:gradFill>
                    <a:gsLst>
                      <a:gs pos="100000">
                        <a:srgbClr val="4F81BD">
                          <a:lumMod val="75000"/>
                        </a:srgbClr>
                      </a:gs>
                      <a:gs pos="100000">
                        <a:srgbClr val="00589A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FT</a:t>
              </a:r>
              <a:r>
                <a:rPr lang="en-US" altLang="ko-KR" sz="1500" kern="0" spc="-90" dirty="0" smtClean="0">
                  <a:gradFill>
                    <a:gsLst>
                      <a:gs pos="100000">
                        <a:srgbClr val="4F81BD">
                          <a:lumMod val="75000"/>
                        </a:srgbClr>
                      </a:gs>
                      <a:gs pos="100000">
                        <a:srgbClr val="00589A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A </a:t>
              </a:r>
              <a:r>
                <a:rPr lang="ko-KR" altLang="en-US" sz="1500" kern="0" spc="-90" dirty="0" smtClean="0">
                  <a:gradFill>
                    <a:gsLst>
                      <a:gs pos="100000">
                        <a:srgbClr val="4F81BD">
                          <a:lumMod val="75000"/>
                        </a:srgbClr>
                      </a:gs>
                      <a:gs pos="100000">
                        <a:srgbClr val="00589A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활용</a:t>
              </a:r>
              <a:endParaRPr lang="ko-KR" altLang="en-US" sz="1500" kern="0" spc="-90" dirty="0">
                <a:gradFill>
                  <a:gsLst>
                    <a:gs pos="100000">
                      <a:srgbClr val="4F81BD">
                        <a:lumMod val="75000"/>
                      </a:srgbClr>
                    </a:gs>
                    <a:gs pos="100000">
                      <a:srgbClr val="00589A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957544" y="488510"/>
              <a:ext cx="9678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base">
                <a:spcAft>
                  <a:spcPct val="0"/>
                </a:spcAft>
                <a:buClr>
                  <a:prstClr val="black">
                    <a:lumMod val="85000"/>
                    <a:lumOff val="15000"/>
                  </a:prstClr>
                </a:buClr>
              </a:pPr>
              <a:r>
                <a:rPr kumimoji="1" lang="ko-KR" altLang="en-US" sz="1400" b="1" spc="-4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해외진출</a:t>
              </a:r>
              <a:endParaRPr kumimoji="1" lang="ko-KR" altLang="en-US" sz="1400" b="1" spc="-40" dirty="0">
                <a:gradFill>
                  <a:gsLst>
                    <a:gs pos="100000">
                      <a:prstClr val="white"/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</p:grpSp>
      <p:grpSp>
        <p:nvGrpSpPr>
          <p:cNvPr id="8" name="그룹 64"/>
          <p:cNvGrpSpPr/>
          <p:nvPr/>
        </p:nvGrpSpPr>
        <p:grpSpPr>
          <a:xfrm>
            <a:off x="332493" y="1044666"/>
            <a:ext cx="8741788" cy="642947"/>
            <a:chOff x="9525" y="267526"/>
            <a:chExt cx="4102220" cy="696986"/>
          </a:xfrm>
        </p:grpSpPr>
        <p:sp>
          <p:nvSpPr>
            <p:cNvPr id="63" name="직사각형 62"/>
            <p:cNvSpPr/>
            <p:nvPr/>
          </p:nvSpPr>
          <p:spPr bwMode="auto">
            <a:xfrm>
              <a:off x="12828" y="336688"/>
              <a:ext cx="4098917" cy="558662"/>
            </a:xfrm>
            <a:prstGeom prst="rect">
              <a:avLst/>
            </a:prstGeom>
            <a:gradFill rotWithShape="1">
              <a:gsLst>
                <a:gs pos="833">
                  <a:srgbClr val="FFFFFF">
                    <a:alpha val="0"/>
                  </a:srgbClr>
                </a:gs>
                <a:gs pos="69550">
                  <a:srgbClr val="FFFFFF"/>
                </a:gs>
                <a:gs pos="25000">
                  <a:schemeClr val="bg1"/>
                </a:gs>
                <a:gs pos="100000">
                  <a:srgbClr val="FFFFFF">
                    <a:alpha val="0"/>
                  </a:srgbClr>
                </a:gs>
              </a:gsLst>
              <a:lin ang="21594000" scaled="0"/>
            </a:gradFill>
            <a:ln>
              <a:noFill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>
              <a:bevelT w="0" h="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atinLnBrk="0">
                <a:defRPr/>
              </a:pPr>
              <a:endParaRPr lang="ko-KR" altLang="en-US" kern="0">
                <a:solidFill>
                  <a:srgbClr val="FFFF00"/>
                </a:solidFill>
                <a:latin typeface="HY헤드라인M"/>
                <a:ea typeface="HY헤드라인M"/>
              </a:endParaRPr>
            </a:p>
          </p:txBody>
        </p:sp>
        <p:grpSp>
          <p:nvGrpSpPr>
            <p:cNvPr id="9" name="그룹 69"/>
            <p:cNvGrpSpPr/>
            <p:nvPr/>
          </p:nvGrpSpPr>
          <p:grpSpPr>
            <a:xfrm>
              <a:off x="9525" y="267526"/>
              <a:ext cx="3935812" cy="696986"/>
              <a:chOff x="130761" y="267526"/>
              <a:chExt cx="3814576" cy="696986"/>
            </a:xfrm>
          </p:grpSpPr>
          <p:cxnSp>
            <p:nvCxnSpPr>
              <p:cNvPr id="70" name="직선 연결선 69"/>
              <p:cNvCxnSpPr/>
              <p:nvPr/>
            </p:nvCxnSpPr>
            <p:spPr bwMode="auto">
              <a:xfrm flipH="1">
                <a:off x="130761" y="267526"/>
                <a:ext cx="3814576" cy="0"/>
              </a:xfrm>
              <a:prstGeom prst="line">
                <a:avLst/>
              </a:prstGeom>
              <a:solidFill>
                <a:srgbClr val="0066FF"/>
              </a:solidFill>
              <a:ln w="9525" cap="flat" cmpd="sng" algn="ctr">
                <a:gradFill>
                  <a:gsLst>
                    <a:gs pos="0">
                      <a:srgbClr val="0070C0">
                        <a:alpha val="0"/>
                      </a:srgbClr>
                    </a:gs>
                    <a:gs pos="21000">
                      <a:srgbClr val="0070C0"/>
                    </a:gs>
                    <a:gs pos="79000">
                      <a:srgbClr val="0070C0"/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3" name="직선 연결선 72"/>
              <p:cNvCxnSpPr/>
              <p:nvPr/>
            </p:nvCxnSpPr>
            <p:spPr bwMode="auto">
              <a:xfrm flipH="1">
                <a:off x="130761" y="964512"/>
                <a:ext cx="3814576" cy="0"/>
              </a:xfrm>
              <a:prstGeom prst="line">
                <a:avLst/>
              </a:prstGeom>
              <a:solidFill>
                <a:srgbClr val="0066FF"/>
              </a:solidFill>
              <a:ln w="9525" cap="flat" cmpd="sng" algn="ctr">
                <a:gradFill>
                  <a:gsLst>
                    <a:gs pos="0">
                      <a:srgbClr val="0070C0">
                        <a:alpha val="0"/>
                      </a:srgbClr>
                    </a:gs>
                    <a:gs pos="21000">
                      <a:srgbClr val="0070C0"/>
                    </a:gs>
                    <a:gs pos="79000">
                      <a:srgbClr val="0070C0"/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74" name="직사각형 73"/>
          <p:cNvSpPr/>
          <p:nvPr/>
        </p:nvSpPr>
        <p:spPr>
          <a:xfrm>
            <a:off x="24985" y="1142572"/>
            <a:ext cx="74935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en-US" altLang="ko-KR" sz="2400" kern="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rPr>
              <a:t>FTA</a:t>
            </a:r>
            <a:r>
              <a:rPr lang="ko-KR" altLang="en-US" sz="2400" kern="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rPr>
              <a:t>의</a:t>
            </a:r>
            <a:r>
              <a:rPr lang="en-US" altLang="ko-KR" sz="2400" kern="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rPr>
              <a:t> </a:t>
            </a:r>
            <a:r>
              <a:rPr lang="ko-KR" altLang="en-US" sz="2400" kern="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rPr>
              <a:t>활용도를 높이고 네트워크도 확대하겠습니다</a:t>
            </a:r>
            <a:endParaRPr lang="en-US" altLang="ko-KR" sz="2400" kern="0" dirty="0">
              <a:gradFill>
                <a:gsLst>
                  <a:gs pos="100000">
                    <a:srgbClr val="0070C0"/>
                  </a:gs>
                  <a:gs pos="0">
                    <a:srgbClr val="1F497D">
                      <a:lumMod val="75000"/>
                    </a:srgbClr>
                  </a:gs>
                </a:gsLst>
                <a:lin ang="5400000" scaled="0"/>
              </a:gradFill>
              <a:latin typeface="-윤고딕340" panose="02030504000101010101" pitchFamily="18" charset="-127"/>
              <a:ea typeface="-윤고딕340" panose="02030504000101010101" pitchFamily="18" charset="-127"/>
              <a:cs typeface="Arial" panose="020B0604020202020204" pitchFamily="34" charset="0"/>
            </a:endParaRPr>
          </a:p>
        </p:txBody>
      </p:sp>
      <p:grpSp>
        <p:nvGrpSpPr>
          <p:cNvPr id="10" name="그룹 65"/>
          <p:cNvGrpSpPr/>
          <p:nvPr/>
        </p:nvGrpSpPr>
        <p:grpSpPr>
          <a:xfrm>
            <a:off x="7463530" y="1168610"/>
            <a:ext cx="1233294" cy="404989"/>
            <a:chOff x="7967671" y="1557350"/>
            <a:chExt cx="2074471" cy="681214"/>
          </a:xfrm>
        </p:grpSpPr>
        <p:pic>
          <p:nvPicPr>
            <p:cNvPr id="67" name="그림 6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0398" y="1578722"/>
              <a:ext cx="904517" cy="252000"/>
            </a:xfrm>
            <a:prstGeom prst="rect">
              <a:avLst/>
            </a:prstGeom>
          </p:spPr>
        </p:pic>
        <p:pic>
          <p:nvPicPr>
            <p:cNvPr id="68" name="그림 6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3390" y="1557350"/>
              <a:ext cx="948705" cy="252000"/>
            </a:xfrm>
            <a:prstGeom prst="rect">
              <a:avLst/>
            </a:prstGeom>
          </p:spPr>
        </p:pic>
        <p:pic>
          <p:nvPicPr>
            <p:cNvPr id="69" name="그림 6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3965" y="1912896"/>
              <a:ext cx="1058177" cy="252001"/>
            </a:xfrm>
            <a:prstGeom prst="rect">
              <a:avLst/>
            </a:prstGeom>
          </p:spPr>
        </p:pic>
        <p:pic>
          <p:nvPicPr>
            <p:cNvPr id="71" name="그림 70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25185" b="23889"/>
            <a:stretch/>
          </p:blipFill>
          <p:spPr>
            <a:xfrm>
              <a:off x="7967671" y="1902264"/>
              <a:ext cx="880493" cy="336300"/>
            </a:xfrm>
            <a:prstGeom prst="rect">
              <a:avLst/>
            </a:prstGeom>
          </p:spPr>
        </p:pic>
      </p:grpSp>
      <p:sp>
        <p:nvSpPr>
          <p:cNvPr id="57" name="TextBox 56"/>
          <p:cNvSpPr txBox="1"/>
          <p:nvPr/>
        </p:nvSpPr>
        <p:spPr bwMode="auto">
          <a:xfrm>
            <a:off x="478159" y="242257"/>
            <a:ext cx="6150595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00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1. FTA</a:t>
            </a:r>
            <a:r>
              <a:rPr lang="ko-KR" altLang="en-US" sz="300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의 전략적 활용 및 네트워크 확대</a:t>
            </a:r>
          </a:p>
        </p:txBody>
      </p:sp>
    </p:spTree>
    <p:extLst>
      <p:ext uri="{BB962C8B-B14F-4D97-AF65-F5344CB8AC3E}">
        <p14:creationId xmlns="" xmlns:p14="http://schemas.microsoft.com/office/powerpoint/2010/main" val="41884926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 bwMode="auto">
          <a:xfrm>
            <a:off x="478159" y="242257"/>
            <a:ext cx="5295039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00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2. </a:t>
            </a:r>
            <a:r>
              <a:rPr lang="ko-KR" altLang="en-US" sz="300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정상외교를 통한 해외진출 촉진</a:t>
            </a:r>
          </a:p>
        </p:txBody>
      </p:sp>
      <p:sp>
        <p:nvSpPr>
          <p:cNvPr id="49" name="모서리가 둥근 직사각형 8"/>
          <p:cNvSpPr/>
          <p:nvPr/>
        </p:nvSpPr>
        <p:spPr>
          <a:xfrm>
            <a:off x="463840" y="2246705"/>
            <a:ext cx="8211294" cy="104774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>
              <a:solidFill>
                <a:prstClr val="white"/>
              </a:solidFill>
              <a:cs typeface="Arial" pitchFamily="34" charset="0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463842" y="1885920"/>
            <a:ext cx="8211292" cy="357631"/>
            <a:chOff x="463842" y="2276872"/>
            <a:chExt cx="8211292" cy="424588"/>
          </a:xfrm>
        </p:grpSpPr>
        <p:grpSp>
          <p:nvGrpSpPr>
            <p:cNvPr id="3" name="그룹 49"/>
            <p:cNvGrpSpPr/>
            <p:nvPr/>
          </p:nvGrpSpPr>
          <p:grpSpPr>
            <a:xfrm>
              <a:off x="463842" y="2276872"/>
              <a:ext cx="8211292" cy="424588"/>
              <a:chOff x="406402" y="3845680"/>
              <a:chExt cx="8031921" cy="388390"/>
            </a:xfrm>
          </p:grpSpPr>
          <p:sp>
            <p:nvSpPr>
              <p:cNvPr id="55" name="AutoShape 55"/>
              <p:cNvSpPr>
                <a:spLocks noChangeArrowheads="1"/>
              </p:cNvSpPr>
              <p:nvPr/>
            </p:nvSpPr>
            <p:spPr bwMode="auto">
              <a:xfrm>
                <a:off x="406402" y="3845680"/>
                <a:ext cx="4120905" cy="388390"/>
              </a:xfrm>
              <a:prstGeom prst="roundRect">
                <a:avLst>
                  <a:gd name="adj" fmla="val 0"/>
                </a:avLst>
              </a:prstGeom>
              <a:solidFill>
                <a:srgbClr val="2D3A9B"/>
              </a:solidFill>
              <a:ln w="31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>
                  <a:solidFill>
                    <a:prstClr val="black"/>
                  </a:solidFill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56" name="Rectangle 56"/>
              <p:cNvSpPr>
                <a:spLocks noChangeArrowheads="1"/>
              </p:cNvSpPr>
              <p:nvPr/>
            </p:nvSpPr>
            <p:spPr bwMode="auto">
              <a:xfrm>
                <a:off x="409471" y="3869729"/>
                <a:ext cx="8028852" cy="175557"/>
              </a:xfrm>
              <a:prstGeom prst="rect">
                <a:avLst/>
              </a:prstGeom>
              <a:gradFill rotWithShape="1">
                <a:gsLst>
                  <a:gs pos="0">
                    <a:srgbClr val="767676">
                      <a:alpha val="0"/>
                    </a:srgbClr>
                  </a:gs>
                  <a:gs pos="100000">
                    <a:srgbClr val="FFFFFF">
                      <a:alpha val="9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ko-KR" altLang="en-US">
                  <a:solidFill>
                    <a:prstClr val="black"/>
                  </a:solidFill>
                  <a:latin typeface="굴림" pitchFamily="50" charset="-127"/>
                  <a:ea typeface="굴림" pitchFamily="50" charset="-127"/>
                </a:endParaRPr>
              </a:p>
            </p:txBody>
          </p:sp>
        </p:grpSp>
        <p:sp>
          <p:nvSpPr>
            <p:cNvPr id="51" name="제목 114"/>
            <p:cNvSpPr txBox="1">
              <a:spLocks/>
            </p:cNvSpPr>
            <p:nvPr/>
          </p:nvSpPr>
          <p:spPr>
            <a:xfrm>
              <a:off x="531932" y="2322953"/>
              <a:ext cx="4071644" cy="344257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eaLnBrk="0" latinLnBrk="0" hangingPunct="0">
                <a:defRPr/>
              </a:pPr>
              <a:r>
                <a:rPr lang="ko-KR" altLang="en-US" sz="2000" kern="0" spc="-70" dirty="0">
                  <a:gradFill>
                    <a:gsLst>
                      <a:gs pos="100000">
                        <a:prstClr val="white"/>
                      </a:gs>
                      <a:gs pos="100000">
                        <a:prstClr val="white"/>
                      </a:gs>
                    </a:gsLst>
                    <a:lin ang="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기 순방지역 등에서의 추가 성과 창출</a:t>
              </a:r>
            </a:p>
          </p:txBody>
        </p:sp>
      </p:grpSp>
      <p:sp>
        <p:nvSpPr>
          <p:cNvPr id="52" name="직사각형 51"/>
          <p:cNvSpPr/>
          <p:nvPr/>
        </p:nvSpPr>
        <p:spPr>
          <a:xfrm>
            <a:off x="515230" y="2357442"/>
            <a:ext cx="81528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defTabSz="1330325" eaLnBrk="0" latinLnBrk="0" hangingPunct="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ko-KR" altLang="en-US" kern="0" spc="-8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정상방한 </a:t>
            </a:r>
            <a:r>
              <a:rPr lang="ko-KR" altLang="en-US" kern="0" spc="-8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초청</a:t>
            </a:r>
            <a:r>
              <a:rPr lang="en-US" altLang="ko-KR" kern="0" spc="-8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, </a:t>
            </a:r>
            <a:r>
              <a:rPr lang="ko-KR" altLang="en-US" kern="0" spc="-8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고위급 협의체 정례적 운영 등으로 수주 지원</a:t>
            </a:r>
          </a:p>
        </p:txBody>
      </p:sp>
      <p:sp>
        <p:nvSpPr>
          <p:cNvPr id="53" name="직사각형 52"/>
          <p:cNvSpPr/>
          <p:nvPr/>
        </p:nvSpPr>
        <p:spPr>
          <a:xfrm>
            <a:off x="515230" y="2789490"/>
            <a:ext cx="81528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defTabSz="1330325" eaLnBrk="0" latinLnBrk="0" hangingPunct="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ko-KR" kern="0" spc="-8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UAE </a:t>
            </a:r>
            <a:r>
              <a:rPr lang="ko-KR" altLang="en-US" kern="0" spc="-8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원전운영계약 등 주요 프로젝트 </a:t>
            </a:r>
            <a:r>
              <a:rPr lang="en-US" altLang="ko-KR" kern="0" spc="-8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100</a:t>
            </a:r>
            <a:r>
              <a:rPr lang="ko-KR" altLang="en-US" kern="0" spc="-80" dirty="0" err="1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억달러</a:t>
            </a:r>
            <a:r>
              <a:rPr lang="ko-KR" altLang="en-US" kern="0" spc="-8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이상 수주 추진</a:t>
            </a:r>
          </a:p>
        </p:txBody>
      </p:sp>
      <p:pic>
        <p:nvPicPr>
          <p:cNvPr id="80" name="Picture 2" descr="C:\Users\Administrator\Desktop\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499" y="2497783"/>
            <a:ext cx="822960" cy="7680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모서리가 둥근 직사각형 8"/>
          <p:cNvSpPr/>
          <p:nvPr/>
        </p:nvSpPr>
        <p:spPr>
          <a:xfrm>
            <a:off x="463840" y="3826713"/>
            <a:ext cx="8211294" cy="103708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>
              <a:solidFill>
                <a:prstClr val="white"/>
              </a:solidFill>
              <a:cs typeface="Arial" pitchFamily="34" charset="0"/>
            </a:endParaRPr>
          </a:p>
        </p:txBody>
      </p:sp>
      <p:grpSp>
        <p:nvGrpSpPr>
          <p:cNvPr id="4" name="그룹 2"/>
          <p:cNvGrpSpPr/>
          <p:nvPr/>
        </p:nvGrpSpPr>
        <p:grpSpPr>
          <a:xfrm>
            <a:off x="463841" y="3470096"/>
            <a:ext cx="8211379" cy="357631"/>
            <a:chOff x="463841" y="3610520"/>
            <a:chExt cx="8211379" cy="424588"/>
          </a:xfrm>
        </p:grpSpPr>
        <p:grpSp>
          <p:nvGrpSpPr>
            <p:cNvPr id="5" name="그룹 16"/>
            <p:cNvGrpSpPr/>
            <p:nvPr/>
          </p:nvGrpSpPr>
          <p:grpSpPr>
            <a:xfrm>
              <a:off x="463841" y="3610520"/>
              <a:ext cx="8211293" cy="424588"/>
              <a:chOff x="406401" y="3845680"/>
              <a:chExt cx="8031922" cy="388390"/>
            </a:xfrm>
          </p:grpSpPr>
          <p:sp>
            <p:nvSpPr>
              <p:cNvPr id="89" name="AutoShape 55"/>
              <p:cNvSpPr>
                <a:spLocks noChangeArrowheads="1"/>
              </p:cNvSpPr>
              <p:nvPr/>
            </p:nvSpPr>
            <p:spPr bwMode="auto">
              <a:xfrm>
                <a:off x="406401" y="3845680"/>
                <a:ext cx="4511464" cy="388390"/>
              </a:xfrm>
              <a:prstGeom prst="roundRect">
                <a:avLst>
                  <a:gd name="adj" fmla="val 0"/>
                </a:avLst>
              </a:prstGeom>
              <a:solidFill>
                <a:srgbClr val="216932"/>
              </a:solidFill>
              <a:ln w="31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>
                  <a:solidFill>
                    <a:prstClr val="black"/>
                  </a:solidFill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90" name="Rectangle 56"/>
              <p:cNvSpPr>
                <a:spLocks noChangeArrowheads="1"/>
              </p:cNvSpPr>
              <p:nvPr/>
            </p:nvSpPr>
            <p:spPr bwMode="auto">
              <a:xfrm>
                <a:off x="409471" y="3869727"/>
                <a:ext cx="8028852" cy="175557"/>
              </a:xfrm>
              <a:prstGeom prst="rect">
                <a:avLst/>
              </a:prstGeom>
              <a:gradFill rotWithShape="1">
                <a:gsLst>
                  <a:gs pos="0">
                    <a:srgbClr val="767676">
                      <a:alpha val="0"/>
                    </a:srgbClr>
                  </a:gs>
                  <a:gs pos="100000">
                    <a:srgbClr val="FFFFFF">
                      <a:alpha val="9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ko-KR" altLang="en-US">
                  <a:solidFill>
                    <a:prstClr val="black"/>
                  </a:solidFill>
                  <a:latin typeface="굴림" pitchFamily="50" charset="-127"/>
                  <a:ea typeface="굴림" pitchFamily="50" charset="-127"/>
                </a:endParaRPr>
              </a:p>
            </p:txBody>
          </p:sp>
        </p:grpSp>
        <p:sp>
          <p:nvSpPr>
            <p:cNvPr id="60" name="제목 114"/>
            <p:cNvSpPr txBox="1">
              <a:spLocks/>
            </p:cNvSpPr>
            <p:nvPr/>
          </p:nvSpPr>
          <p:spPr>
            <a:xfrm>
              <a:off x="531932" y="3658251"/>
              <a:ext cx="8143288" cy="344257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eaLnBrk="0" latinLnBrk="0" hangingPunct="0">
                <a:defRPr/>
              </a:pPr>
              <a:r>
                <a:rPr lang="ko-KR" altLang="en-US" sz="2000" kern="0" spc="-90" dirty="0">
                  <a:gradFill>
                    <a:gsLst>
                      <a:gs pos="100000">
                        <a:prstClr val="white"/>
                      </a:gs>
                      <a:gs pos="100000">
                        <a:prstClr val="white"/>
                      </a:gs>
                    </a:gsLst>
                    <a:lin ang="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유망 신흥지역에 대한 정상외교 확대 추진</a:t>
              </a:r>
            </a:p>
          </p:txBody>
        </p:sp>
      </p:grpSp>
      <p:sp>
        <p:nvSpPr>
          <p:cNvPr id="61" name="직사각형 60"/>
          <p:cNvSpPr/>
          <p:nvPr/>
        </p:nvSpPr>
        <p:spPr>
          <a:xfrm>
            <a:off x="515230" y="3936052"/>
            <a:ext cx="81528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defTabSz="1330325" eaLnBrk="0" latinLnBrk="0" hangingPunct="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ko-KR" altLang="en-US" kern="0" spc="-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중동</a:t>
            </a:r>
            <a:r>
              <a:rPr lang="en-US" altLang="ko-KR" kern="0" spc="-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, </a:t>
            </a:r>
            <a:r>
              <a:rPr lang="ko-KR" altLang="en-US" kern="0" spc="-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중남미 등의 </a:t>
            </a:r>
            <a:r>
              <a:rPr lang="ko-KR" altLang="en-US" kern="0" spc="-50" dirty="0" err="1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에너지ㆍ인프라</a:t>
            </a:r>
            <a:r>
              <a:rPr lang="ko-KR" altLang="en-US" kern="0" spc="-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kern="0" spc="-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및 공공부문 진출 확대</a:t>
            </a:r>
          </a:p>
        </p:txBody>
      </p:sp>
      <p:sp>
        <p:nvSpPr>
          <p:cNvPr id="70" name="직사각형 69"/>
          <p:cNvSpPr/>
          <p:nvPr/>
        </p:nvSpPr>
        <p:spPr>
          <a:xfrm>
            <a:off x="515230" y="4368100"/>
            <a:ext cx="81528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defTabSz="1330325" eaLnBrk="0" latinLnBrk="0" hangingPunct="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ko-KR" altLang="en-US" kern="0" spc="-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기업수요를 </a:t>
            </a:r>
            <a:r>
              <a:rPr lang="ko-KR" altLang="en-US" kern="0" spc="-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반영한 사전기획</a:t>
            </a:r>
            <a:r>
              <a:rPr lang="en-US" altLang="ko-KR" kern="0" spc="-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, </a:t>
            </a:r>
            <a:r>
              <a:rPr lang="ko-KR" altLang="en-US" kern="0" spc="-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민관  공동의제 발굴 등으로 성과 극대화 </a:t>
            </a:r>
          </a:p>
        </p:txBody>
      </p:sp>
      <p:pic>
        <p:nvPicPr>
          <p:cNvPr id="1026" name="Picture 2" descr="C:\Users\Joohee\Desktop\Untitled-1 copy.png"/>
          <p:cNvPicPr>
            <a:picLocks noChangeAspect="1" noChangeArrowheads="1"/>
          </p:cNvPicPr>
          <p:nvPr/>
        </p:nvPicPr>
        <p:blipFill>
          <a:blip r:embed="rId4" cstate="print"/>
          <a:srcRect l="42083" t="73472" r="43229" b="9722"/>
          <a:stretch>
            <a:fillRect/>
          </a:stretch>
        </p:blipFill>
        <p:spPr bwMode="auto">
          <a:xfrm>
            <a:off x="7711777" y="4089593"/>
            <a:ext cx="864096" cy="741529"/>
          </a:xfrm>
          <a:prstGeom prst="rect">
            <a:avLst/>
          </a:prstGeom>
          <a:noFill/>
        </p:spPr>
      </p:pic>
      <p:sp>
        <p:nvSpPr>
          <p:cNvPr id="64" name="모서리가 둥근 직사각형 8"/>
          <p:cNvSpPr/>
          <p:nvPr/>
        </p:nvSpPr>
        <p:spPr>
          <a:xfrm>
            <a:off x="463840" y="5378687"/>
            <a:ext cx="8211294" cy="107586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>
              <a:solidFill>
                <a:prstClr val="white"/>
              </a:solidFill>
              <a:cs typeface="Arial" pitchFamily="34" charset="0"/>
            </a:endParaRPr>
          </a:p>
        </p:txBody>
      </p:sp>
      <p:grpSp>
        <p:nvGrpSpPr>
          <p:cNvPr id="6" name="그룹 3"/>
          <p:cNvGrpSpPr/>
          <p:nvPr/>
        </p:nvGrpSpPr>
        <p:grpSpPr>
          <a:xfrm>
            <a:off x="463843" y="5018623"/>
            <a:ext cx="5412931" cy="357631"/>
            <a:chOff x="463842" y="5030428"/>
            <a:chExt cx="8786700" cy="424588"/>
          </a:xfrm>
        </p:grpSpPr>
        <p:grpSp>
          <p:nvGrpSpPr>
            <p:cNvPr id="7" name="그룹 16"/>
            <p:cNvGrpSpPr/>
            <p:nvPr/>
          </p:nvGrpSpPr>
          <p:grpSpPr>
            <a:xfrm>
              <a:off x="463842" y="5030428"/>
              <a:ext cx="8786700" cy="424588"/>
              <a:chOff x="406402" y="3845680"/>
              <a:chExt cx="8594759" cy="388390"/>
            </a:xfrm>
          </p:grpSpPr>
          <p:sp>
            <p:nvSpPr>
              <p:cNvPr id="66" name="AutoShape 55"/>
              <p:cNvSpPr>
                <a:spLocks noChangeArrowheads="1"/>
              </p:cNvSpPr>
              <p:nvPr/>
            </p:nvSpPr>
            <p:spPr bwMode="auto">
              <a:xfrm>
                <a:off x="406402" y="3845680"/>
                <a:ext cx="6386041" cy="388390"/>
              </a:xfrm>
              <a:prstGeom prst="roundRect">
                <a:avLst>
                  <a:gd name="adj" fmla="val 0"/>
                </a:avLst>
              </a:prstGeom>
              <a:solidFill>
                <a:srgbClr val="0B52A9"/>
              </a:solidFill>
              <a:ln w="31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>
                  <a:solidFill>
                    <a:prstClr val="black"/>
                  </a:solidFill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67" name="Rectangle 56"/>
              <p:cNvSpPr>
                <a:spLocks noChangeArrowheads="1"/>
              </p:cNvSpPr>
              <p:nvPr/>
            </p:nvSpPr>
            <p:spPr bwMode="auto">
              <a:xfrm>
                <a:off x="409469" y="3869727"/>
                <a:ext cx="8591692" cy="170147"/>
              </a:xfrm>
              <a:prstGeom prst="rect">
                <a:avLst/>
              </a:prstGeom>
              <a:gradFill rotWithShape="1">
                <a:gsLst>
                  <a:gs pos="0">
                    <a:srgbClr val="767676">
                      <a:alpha val="0"/>
                    </a:srgbClr>
                  </a:gs>
                  <a:gs pos="100000">
                    <a:srgbClr val="FFFFFF">
                      <a:alpha val="9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ko-KR" altLang="en-US">
                  <a:solidFill>
                    <a:prstClr val="black"/>
                  </a:solidFill>
                  <a:latin typeface="굴림" pitchFamily="50" charset="-127"/>
                  <a:ea typeface="굴림" pitchFamily="50" charset="-127"/>
                </a:endParaRPr>
              </a:p>
            </p:txBody>
          </p:sp>
        </p:grpSp>
        <p:sp>
          <p:nvSpPr>
            <p:cNvPr id="68" name="제목 114"/>
            <p:cNvSpPr txBox="1">
              <a:spLocks/>
            </p:cNvSpPr>
            <p:nvPr/>
          </p:nvSpPr>
          <p:spPr>
            <a:xfrm>
              <a:off x="531933" y="5066096"/>
              <a:ext cx="8718608" cy="344257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eaLnBrk="0" latinLnBrk="0" hangingPunct="0">
                <a:defRPr/>
              </a:pPr>
              <a:r>
                <a:rPr lang="ko-KR" altLang="en-US" sz="2000" kern="0" spc="-90" dirty="0">
                  <a:gradFill>
                    <a:gsLst>
                      <a:gs pos="100000">
                        <a:prstClr val="white"/>
                      </a:gs>
                      <a:gs pos="100000">
                        <a:prstClr val="white"/>
                      </a:gs>
                    </a:gsLst>
                    <a:lin ang="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정상외교 성과 </a:t>
              </a:r>
              <a:r>
                <a:rPr lang="ko-KR" altLang="en-US" sz="2000" kern="0" spc="-90" dirty="0" smtClean="0">
                  <a:gradFill>
                    <a:gsLst>
                      <a:gs pos="100000">
                        <a:prstClr val="white"/>
                      </a:gs>
                      <a:gs pos="100000">
                        <a:prstClr val="white"/>
                      </a:gs>
                    </a:gsLst>
                    <a:lin ang="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공유</a:t>
              </a:r>
              <a:r>
                <a:rPr lang="en-US" altLang="ko-KR" sz="2000" kern="0" spc="-90" dirty="0" smtClean="0">
                  <a:gradFill>
                    <a:gsLst>
                      <a:gs pos="100000">
                        <a:prstClr val="white"/>
                      </a:gs>
                      <a:gs pos="100000">
                        <a:prstClr val="white"/>
                      </a:gs>
                    </a:gsLst>
                    <a:lin ang="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·</a:t>
              </a:r>
              <a:r>
                <a:rPr lang="ko-KR" altLang="en-US" sz="2000" kern="0" spc="-90" dirty="0" smtClean="0">
                  <a:gradFill>
                    <a:gsLst>
                      <a:gs pos="100000">
                        <a:prstClr val="white"/>
                      </a:gs>
                      <a:gs pos="100000">
                        <a:prstClr val="white"/>
                      </a:gs>
                    </a:gsLst>
                    <a:lin ang="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확산체계 </a:t>
              </a:r>
              <a:r>
                <a:rPr lang="ko-KR" altLang="en-US" sz="2000" kern="0" spc="-90" dirty="0">
                  <a:gradFill>
                    <a:gsLst>
                      <a:gs pos="100000">
                        <a:prstClr val="white"/>
                      </a:gs>
                      <a:gs pos="100000">
                        <a:prstClr val="white"/>
                      </a:gs>
                    </a:gsLst>
                    <a:lin ang="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마련</a:t>
              </a:r>
            </a:p>
          </p:txBody>
        </p:sp>
      </p:grpSp>
      <p:sp>
        <p:nvSpPr>
          <p:cNvPr id="69" name="직사각형 68"/>
          <p:cNvSpPr/>
          <p:nvPr/>
        </p:nvSpPr>
        <p:spPr>
          <a:xfrm>
            <a:off x="515230" y="5513387"/>
            <a:ext cx="81528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defTabSz="1330325" eaLnBrk="0" latinLnBrk="0" hangingPunct="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ko-KR" altLang="en-US" kern="0" spc="-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정상외교 </a:t>
            </a:r>
            <a:r>
              <a:rPr lang="ko-KR" altLang="en-US" kern="0" spc="-50" dirty="0" err="1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활용포털을</a:t>
            </a:r>
            <a:r>
              <a:rPr lang="ko-KR" altLang="en-US" kern="0" spc="-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통한 사후관리 및 경제사절단 참여 확대</a:t>
            </a:r>
          </a:p>
        </p:txBody>
      </p:sp>
      <p:sp>
        <p:nvSpPr>
          <p:cNvPr id="71" name="직사각형 70"/>
          <p:cNvSpPr/>
          <p:nvPr/>
        </p:nvSpPr>
        <p:spPr>
          <a:xfrm>
            <a:off x="515230" y="5974263"/>
            <a:ext cx="81528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defTabSz="1330325" eaLnBrk="0" latinLnBrk="0" hangingPunct="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ko-KR" altLang="en-US" kern="0" spc="-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경제외교 성과확산 협의회 운영 및 </a:t>
            </a:r>
            <a:r>
              <a:rPr lang="ko-KR" altLang="en-US" kern="0" spc="-50" dirty="0" err="1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성공사례ㆍ지원정보</a:t>
            </a:r>
            <a:r>
              <a:rPr lang="ko-KR" altLang="en-US" kern="0" spc="-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kern="0" spc="-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수록 </a:t>
            </a:r>
            <a:r>
              <a:rPr lang="ko-KR" altLang="en-US" kern="0" spc="-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포켓북 배포</a:t>
            </a:r>
          </a:p>
        </p:txBody>
      </p:sp>
      <p:pic>
        <p:nvPicPr>
          <p:cNvPr id="1027" name="Picture 3" descr="C:\Users\Joohee\Desktop\Untitled-1 copy.png"/>
          <p:cNvPicPr>
            <a:picLocks noChangeAspect="1" noChangeArrowheads="1"/>
          </p:cNvPicPr>
          <p:nvPr/>
        </p:nvPicPr>
        <p:blipFill>
          <a:blip r:embed="rId4" cstate="print"/>
          <a:srcRect l="79583" t="77639" r="8125" b="11944"/>
          <a:stretch>
            <a:fillRect/>
          </a:stretch>
        </p:blipFill>
        <p:spPr bwMode="auto">
          <a:xfrm>
            <a:off x="7677869" y="5847313"/>
            <a:ext cx="967308" cy="614814"/>
          </a:xfrm>
          <a:prstGeom prst="rect">
            <a:avLst/>
          </a:prstGeom>
          <a:noFill/>
        </p:spPr>
      </p:pic>
      <p:grpSp>
        <p:nvGrpSpPr>
          <p:cNvPr id="8" name="그룹 83"/>
          <p:cNvGrpSpPr/>
          <p:nvPr/>
        </p:nvGrpSpPr>
        <p:grpSpPr>
          <a:xfrm>
            <a:off x="6992165" y="481896"/>
            <a:ext cx="1828307" cy="333943"/>
            <a:chOff x="5957544" y="497136"/>
            <a:chExt cx="1828307" cy="333943"/>
          </a:xfrm>
        </p:grpSpPr>
        <p:sp>
          <p:nvSpPr>
            <p:cNvPr id="85" name="모서리가 둥근 직사각형 84"/>
            <p:cNvSpPr/>
            <p:nvPr/>
          </p:nvSpPr>
          <p:spPr>
            <a:xfrm>
              <a:off x="6035047" y="525727"/>
              <a:ext cx="812855" cy="25059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 w="952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86" name="Text Box 5"/>
            <p:cNvSpPr txBox="1">
              <a:spLocks noChangeArrowheads="1"/>
            </p:cNvSpPr>
            <p:nvPr/>
          </p:nvSpPr>
          <p:spPr bwMode="auto">
            <a:xfrm>
              <a:off x="6807082" y="507914"/>
              <a:ext cx="978769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latinLnBrk="0" hangingPunct="1">
                <a:defRPr/>
              </a:pPr>
              <a:r>
                <a:rPr lang="ko-KR" altLang="en-US" sz="1500" kern="0" spc="-90" dirty="0">
                  <a:gradFill>
                    <a:gsLst>
                      <a:gs pos="100000">
                        <a:srgbClr val="4F81BD">
                          <a:lumMod val="75000"/>
                        </a:srgbClr>
                      </a:gs>
                      <a:gs pos="100000">
                        <a:srgbClr val="00589A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정상외교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5957544" y="497136"/>
              <a:ext cx="9678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base">
                <a:spcAft>
                  <a:spcPct val="0"/>
                </a:spcAft>
                <a:buClr>
                  <a:prstClr val="black">
                    <a:lumMod val="85000"/>
                    <a:lumOff val="15000"/>
                  </a:prstClr>
                </a:buClr>
              </a:pPr>
              <a:r>
                <a:rPr kumimoji="1" lang="ko-KR" altLang="en-US" sz="1400" b="1" spc="-4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해외진출</a:t>
              </a:r>
              <a:endParaRPr kumimoji="1" lang="ko-KR" altLang="en-US" sz="1400" b="1" spc="-40" dirty="0">
                <a:gradFill>
                  <a:gsLst>
                    <a:gs pos="100000">
                      <a:prstClr val="white"/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</p:grpSp>
      <p:grpSp>
        <p:nvGrpSpPr>
          <p:cNvPr id="9" name="그룹 64"/>
          <p:cNvGrpSpPr/>
          <p:nvPr/>
        </p:nvGrpSpPr>
        <p:grpSpPr>
          <a:xfrm>
            <a:off x="332493" y="1018289"/>
            <a:ext cx="8741788" cy="642947"/>
            <a:chOff x="9525" y="267526"/>
            <a:chExt cx="4102220" cy="696986"/>
          </a:xfrm>
        </p:grpSpPr>
        <p:sp>
          <p:nvSpPr>
            <p:cNvPr id="88" name="직사각형 87"/>
            <p:cNvSpPr/>
            <p:nvPr/>
          </p:nvSpPr>
          <p:spPr bwMode="auto">
            <a:xfrm>
              <a:off x="12828" y="336688"/>
              <a:ext cx="4098917" cy="558662"/>
            </a:xfrm>
            <a:prstGeom prst="rect">
              <a:avLst/>
            </a:prstGeom>
            <a:gradFill rotWithShape="1">
              <a:gsLst>
                <a:gs pos="833">
                  <a:srgbClr val="FFFFFF">
                    <a:alpha val="0"/>
                  </a:srgbClr>
                </a:gs>
                <a:gs pos="69550">
                  <a:srgbClr val="FFFFFF"/>
                </a:gs>
                <a:gs pos="25000">
                  <a:schemeClr val="bg1"/>
                </a:gs>
                <a:gs pos="100000">
                  <a:srgbClr val="FFFFFF">
                    <a:alpha val="0"/>
                  </a:srgbClr>
                </a:gs>
              </a:gsLst>
              <a:lin ang="21594000" scaled="0"/>
            </a:gradFill>
            <a:ln>
              <a:noFill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>
              <a:bevelT w="0" h="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atinLnBrk="0">
                <a:defRPr/>
              </a:pPr>
              <a:endParaRPr lang="ko-KR" altLang="en-US" kern="0">
                <a:solidFill>
                  <a:srgbClr val="FFFF00"/>
                </a:solidFill>
                <a:latin typeface="HY헤드라인M"/>
                <a:ea typeface="HY헤드라인M"/>
              </a:endParaRPr>
            </a:p>
          </p:txBody>
        </p:sp>
        <p:grpSp>
          <p:nvGrpSpPr>
            <p:cNvPr id="10" name="그룹 69"/>
            <p:cNvGrpSpPr/>
            <p:nvPr/>
          </p:nvGrpSpPr>
          <p:grpSpPr>
            <a:xfrm>
              <a:off x="9525" y="267526"/>
              <a:ext cx="3935812" cy="696986"/>
              <a:chOff x="130761" y="267526"/>
              <a:chExt cx="3814576" cy="696986"/>
            </a:xfrm>
          </p:grpSpPr>
          <p:cxnSp>
            <p:nvCxnSpPr>
              <p:cNvPr id="92" name="직선 연결선 91"/>
              <p:cNvCxnSpPr/>
              <p:nvPr/>
            </p:nvCxnSpPr>
            <p:spPr bwMode="auto">
              <a:xfrm flipH="1">
                <a:off x="130761" y="267526"/>
                <a:ext cx="3814576" cy="0"/>
              </a:xfrm>
              <a:prstGeom prst="line">
                <a:avLst/>
              </a:prstGeom>
              <a:solidFill>
                <a:srgbClr val="0066FF"/>
              </a:solidFill>
              <a:ln w="9525" cap="flat" cmpd="sng" algn="ctr">
                <a:gradFill>
                  <a:gsLst>
                    <a:gs pos="0">
                      <a:srgbClr val="0070C0">
                        <a:alpha val="0"/>
                      </a:srgbClr>
                    </a:gs>
                    <a:gs pos="21000">
                      <a:srgbClr val="0070C0"/>
                    </a:gs>
                    <a:gs pos="79000">
                      <a:srgbClr val="0070C0"/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3" name="직선 연결선 92"/>
              <p:cNvCxnSpPr/>
              <p:nvPr/>
            </p:nvCxnSpPr>
            <p:spPr bwMode="auto">
              <a:xfrm flipH="1">
                <a:off x="130761" y="964512"/>
                <a:ext cx="3814576" cy="0"/>
              </a:xfrm>
              <a:prstGeom prst="line">
                <a:avLst/>
              </a:prstGeom>
              <a:solidFill>
                <a:srgbClr val="0066FF"/>
              </a:solidFill>
              <a:ln w="9525" cap="flat" cmpd="sng" algn="ctr">
                <a:gradFill>
                  <a:gsLst>
                    <a:gs pos="0">
                      <a:srgbClr val="0070C0">
                        <a:alpha val="0"/>
                      </a:srgbClr>
                    </a:gs>
                    <a:gs pos="21000">
                      <a:srgbClr val="0070C0"/>
                    </a:gs>
                    <a:gs pos="79000">
                      <a:srgbClr val="0070C0"/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94" name="직사각형 93"/>
          <p:cNvSpPr/>
          <p:nvPr/>
        </p:nvSpPr>
        <p:spPr>
          <a:xfrm>
            <a:off x="380628" y="1116195"/>
            <a:ext cx="66860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ko-KR" altLang="en-US" sz="2400" kern="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rPr>
              <a:t>정상외교 성과를 </a:t>
            </a:r>
            <a:r>
              <a:rPr lang="ko-KR" altLang="en-US" sz="2400" kern="0" dirty="0" err="1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rPr>
              <a:t>심화ㆍ확산시키겠습니다</a:t>
            </a:r>
            <a:endParaRPr lang="ko-KR" altLang="en-US" sz="2400" kern="0" dirty="0">
              <a:gradFill>
                <a:gsLst>
                  <a:gs pos="100000">
                    <a:srgbClr val="0070C0"/>
                  </a:gs>
                  <a:gs pos="0">
                    <a:srgbClr val="1F497D">
                      <a:lumMod val="75000"/>
                    </a:srgbClr>
                  </a:gs>
                </a:gsLst>
                <a:lin ang="5400000" scaled="0"/>
              </a:gradFill>
              <a:latin typeface="-윤고딕340" panose="02030504000101010101" pitchFamily="18" charset="-127"/>
              <a:ea typeface="-윤고딕340" panose="02030504000101010101" pitchFamily="18" charset="-127"/>
              <a:cs typeface="Arial" panose="020B0604020202020204" pitchFamily="34" charset="0"/>
            </a:endParaRPr>
          </a:p>
        </p:txBody>
      </p:sp>
      <p:grpSp>
        <p:nvGrpSpPr>
          <p:cNvPr id="11" name="그룹 17"/>
          <p:cNvGrpSpPr/>
          <p:nvPr/>
        </p:nvGrpSpPr>
        <p:grpSpPr>
          <a:xfrm>
            <a:off x="7390748" y="1139599"/>
            <a:ext cx="1283062" cy="404671"/>
            <a:chOff x="5755250" y="-558384"/>
            <a:chExt cx="1830585" cy="577357"/>
          </a:xfrm>
        </p:grpSpPr>
        <p:pic>
          <p:nvPicPr>
            <p:cNvPr id="54" name="그림 5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7573" y="-550262"/>
              <a:ext cx="904516" cy="252001"/>
            </a:xfrm>
            <a:prstGeom prst="rect">
              <a:avLst/>
            </a:prstGeom>
          </p:spPr>
        </p:pic>
        <p:pic>
          <p:nvPicPr>
            <p:cNvPr id="57" name="그림 5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34744" b="36410"/>
            <a:stretch/>
          </p:blipFill>
          <p:spPr>
            <a:xfrm>
              <a:off x="5755250" y="-216796"/>
              <a:ext cx="998399" cy="216000"/>
            </a:xfrm>
            <a:prstGeom prst="rect">
              <a:avLst/>
            </a:prstGeom>
          </p:spPr>
        </p:pic>
        <p:pic>
          <p:nvPicPr>
            <p:cNvPr id="59" name="그림 5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6406" y="-558384"/>
              <a:ext cx="759429" cy="252000"/>
            </a:xfrm>
            <a:prstGeom prst="rect">
              <a:avLst/>
            </a:prstGeom>
          </p:spPr>
        </p:pic>
        <p:pic>
          <p:nvPicPr>
            <p:cNvPr id="62" name="그림 6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6455" y="-233027"/>
              <a:ext cx="699380" cy="2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5554772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652802" y="3330891"/>
            <a:ext cx="8148620" cy="703946"/>
            <a:chOff x="652802" y="3330891"/>
            <a:chExt cx="8148620" cy="703946"/>
          </a:xfrm>
        </p:grpSpPr>
        <p:sp>
          <p:nvSpPr>
            <p:cNvPr id="106" name="모서리가 둥근 직사각형 8"/>
            <p:cNvSpPr/>
            <p:nvPr/>
          </p:nvSpPr>
          <p:spPr>
            <a:xfrm>
              <a:off x="652802" y="3330891"/>
              <a:ext cx="8099312" cy="638037"/>
            </a:xfrm>
            <a:prstGeom prst="roundRect">
              <a:avLst>
                <a:gd name="adj" fmla="val 2429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00">
                <a:solidFill>
                  <a:prstClr val="white"/>
                </a:solidFill>
                <a:cs typeface="Arial" pitchFamily="34" charset="0"/>
              </a:endParaRPr>
            </a:p>
          </p:txBody>
        </p:sp>
        <p:pic>
          <p:nvPicPr>
            <p:cNvPr id="3074" name="Picture 2" descr="C:\Users\Administrator\Desktop\Untitled-3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3132" t="47557" r="76284" b="41355"/>
            <a:stretch/>
          </p:blipFill>
          <p:spPr bwMode="auto">
            <a:xfrm>
              <a:off x="8042479" y="3438525"/>
              <a:ext cx="758943" cy="59631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6" name="모서리가 둥근 직사각형 8"/>
          <p:cNvSpPr/>
          <p:nvPr/>
        </p:nvSpPr>
        <p:spPr>
          <a:xfrm>
            <a:off x="652802" y="2566923"/>
            <a:ext cx="8099312" cy="638037"/>
          </a:xfrm>
          <a:prstGeom prst="roundRect">
            <a:avLst>
              <a:gd name="adj" fmla="val 2429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83" name="모서리가 둥근 직사각형 8"/>
          <p:cNvSpPr/>
          <p:nvPr/>
        </p:nvSpPr>
        <p:spPr>
          <a:xfrm>
            <a:off x="652802" y="1819901"/>
            <a:ext cx="8099312" cy="638037"/>
          </a:xfrm>
          <a:prstGeom prst="roundRect">
            <a:avLst>
              <a:gd name="adj" fmla="val 2429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24" name="모서리가 둥근 직사각형 8"/>
          <p:cNvSpPr/>
          <p:nvPr/>
        </p:nvSpPr>
        <p:spPr>
          <a:xfrm>
            <a:off x="341315" y="4231136"/>
            <a:ext cx="2783721" cy="2221576"/>
          </a:xfrm>
          <a:prstGeom prst="roundRect">
            <a:avLst>
              <a:gd name="adj" fmla="val 2429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>
              <a:solidFill>
                <a:prstClr val="white"/>
              </a:solidFill>
              <a:cs typeface="Arial" pitchFamily="34" charset="0"/>
            </a:endParaRPr>
          </a:p>
        </p:txBody>
      </p:sp>
      <p:grpSp>
        <p:nvGrpSpPr>
          <p:cNvPr id="3" name="그룹 86"/>
          <p:cNvGrpSpPr/>
          <p:nvPr/>
        </p:nvGrpSpPr>
        <p:grpSpPr>
          <a:xfrm>
            <a:off x="343505" y="4231136"/>
            <a:ext cx="2601576" cy="396235"/>
            <a:chOff x="654993" y="4581128"/>
            <a:chExt cx="2179290" cy="396235"/>
          </a:xfrm>
        </p:grpSpPr>
        <p:sp>
          <p:nvSpPr>
            <p:cNvPr id="60" name="한쪽 모서리가 잘린 사각형 59"/>
            <p:cNvSpPr/>
            <p:nvPr/>
          </p:nvSpPr>
          <p:spPr>
            <a:xfrm>
              <a:off x="654993" y="4581128"/>
              <a:ext cx="2179290" cy="396235"/>
            </a:xfrm>
            <a:prstGeom prst="snip1Rect">
              <a:avLst>
                <a:gd name="adj" fmla="val 40918"/>
              </a:avLst>
            </a:prstGeom>
            <a:solidFill>
              <a:srgbClr val="136B1B"/>
            </a:solidFill>
            <a:ln w="952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4" name="직사각형 63"/>
            <p:cNvSpPr/>
            <p:nvPr/>
          </p:nvSpPr>
          <p:spPr>
            <a:xfrm>
              <a:off x="674043" y="4600178"/>
              <a:ext cx="648072" cy="36004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20000"/>
                  </a:schemeClr>
                </a:gs>
                <a:gs pos="100000">
                  <a:schemeClr val="bg1">
                    <a:shade val="100000"/>
                    <a:satMod val="115000"/>
                    <a:alpha val="0"/>
                  </a:schemeClr>
                </a:gs>
              </a:gsLst>
              <a:lin ang="0" scaled="1"/>
              <a:tileRect/>
            </a:gradFill>
            <a:ln w="952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2" name="직사각형 61"/>
          <p:cNvSpPr/>
          <p:nvPr/>
        </p:nvSpPr>
        <p:spPr>
          <a:xfrm>
            <a:off x="315556" y="4773034"/>
            <a:ext cx="2899915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defTabSz="1330325" eaLnBrk="0" latinLnBrk="0" hangingPunct="0">
              <a:lnSpc>
                <a:spcPts val="2300"/>
              </a:lnSpc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ko-KR" altLang="en-US" sz="17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중동 국부펀드와 </a:t>
            </a:r>
            <a:r>
              <a:rPr lang="ko-KR" altLang="en-US" sz="1700" kern="0" dirty="0" err="1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컨소시움</a:t>
            </a:r>
            <a:r>
              <a:rPr lang="ko-KR" altLang="en-US" sz="17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구성</a:t>
            </a:r>
            <a:r>
              <a:rPr lang="en-US" altLang="ko-KR" sz="17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·</a:t>
            </a:r>
            <a:r>
              <a:rPr lang="ko-KR" altLang="en-US" sz="17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진출</a:t>
            </a:r>
          </a:p>
        </p:txBody>
      </p:sp>
      <p:sp>
        <p:nvSpPr>
          <p:cNvPr id="63" name="직사각형 62"/>
          <p:cNvSpPr/>
          <p:nvPr/>
        </p:nvSpPr>
        <p:spPr>
          <a:xfrm>
            <a:off x="315557" y="5549048"/>
            <a:ext cx="2869444" cy="673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defTabSz="1330325" eaLnBrk="0" latinLnBrk="0" hangingPunct="0">
              <a:lnSpc>
                <a:spcPts val="2300"/>
              </a:lnSpc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ko-KR" altLang="en-US" sz="17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다자개발은행</a:t>
            </a:r>
            <a:r>
              <a:rPr kumimoji="1" lang="en-US" altLang="ko-KR" sz="16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(</a:t>
            </a:r>
            <a:r>
              <a:rPr kumimoji="1" lang="en-US" altLang="ko-KR" sz="16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IBRD</a:t>
            </a:r>
            <a:r>
              <a:rPr kumimoji="1" lang="en-US" altLang="ko-KR" sz="8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kumimoji="1" lang="ko-KR" altLang="en-US" sz="16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등</a:t>
            </a:r>
            <a:r>
              <a:rPr kumimoji="1" lang="en-US" altLang="ko-KR" sz="16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)</a:t>
            </a:r>
            <a:r>
              <a:rPr lang="ko-KR" altLang="en-US" sz="17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과</a:t>
            </a:r>
            <a:r>
              <a:rPr lang="en-US" altLang="ko-KR" sz="17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sz="17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개도국 프로젝트 공동 투자</a:t>
            </a:r>
          </a:p>
        </p:txBody>
      </p:sp>
      <p:sp>
        <p:nvSpPr>
          <p:cNvPr id="135" name="제목 114"/>
          <p:cNvSpPr txBox="1">
            <a:spLocks/>
          </p:cNvSpPr>
          <p:nvPr/>
        </p:nvSpPr>
        <p:spPr>
          <a:xfrm>
            <a:off x="435394" y="4303144"/>
            <a:ext cx="2174267" cy="240577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eaLnBrk="0" latinLnBrk="0" hangingPunct="0">
              <a:defRPr/>
            </a:pPr>
            <a:r>
              <a:rPr lang="ko-KR" altLang="en-US" sz="1900" kern="0" spc="-9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제</a:t>
            </a:r>
            <a:r>
              <a:rPr lang="en-US" altLang="ko-KR" sz="1900" kern="0" spc="-9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3</a:t>
            </a:r>
            <a:r>
              <a:rPr lang="ko-KR" altLang="en-US" sz="1900" kern="0" spc="-9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국 공동진출</a:t>
            </a:r>
            <a:endParaRPr lang="ko-KR" altLang="en-US" sz="1900" kern="0" spc="-9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40" panose="02030504000101010101" pitchFamily="18" charset="-127"/>
              <a:ea typeface="-윤고딕340" panose="02030504000101010101" pitchFamily="18" charset="-127"/>
              <a:cs typeface="Arial" pitchFamily="34" charset="0"/>
            </a:endParaRPr>
          </a:p>
        </p:txBody>
      </p:sp>
      <p:sp>
        <p:nvSpPr>
          <p:cNvPr id="70" name="직사각형 69"/>
          <p:cNvSpPr/>
          <p:nvPr/>
        </p:nvSpPr>
        <p:spPr>
          <a:xfrm>
            <a:off x="7067422" y="4250186"/>
            <a:ext cx="648072" cy="36004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20000"/>
                </a:scheme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  <a:ln w="952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72" name="Picture 3" descr="E:\PNG\기타\빛광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292042"/>
            <a:ext cx="1917508" cy="457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722697" y="1742672"/>
            <a:ext cx="7421303" cy="45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180975" indent="-180975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700" kern="0" spc="-1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한</a:t>
            </a:r>
            <a:r>
              <a:rPr lang="en-US" altLang="ko-KR" sz="1700" kern="0" spc="-1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·</a:t>
            </a:r>
            <a:r>
              <a:rPr lang="ko-KR" altLang="en-US" sz="1700" kern="0" spc="-1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중 문화산업 </a:t>
            </a:r>
            <a:r>
              <a:rPr lang="ko-KR" altLang="en-US" sz="1700" kern="0" spc="-1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발전펀드</a:t>
            </a:r>
            <a:r>
              <a:rPr lang="en-US" altLang="ko-KR" sz="1500" kern="0" spc="-1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(2,000</a:t>
            </a:r>
            <a:r>
              <a:rPr lang="ko-KR" altLang="en-US" sz="1500" kern="0" spc="-100" dirty="0" err="1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억원</a:t>
            </a:r>
            <a:r>
              <a:rPr lang="en-US" altLang="ko-KR" sz="1500" kern="0" spc="-1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)</a:t>
            </a:r>
            <a:r>
              <a:rPr lang="en-US" altLang="ko-KR" sz="1700" kern="0" spc="-1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sz="1700" kern="0" spc="-1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조성 </a:t>
            </a:r>
            <a:r>
              <a:rPr lang="en-US" altLang="ko-KR" sz="1700" kern="0" spc="-1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: </a:t>
            </a:r>
            <a:r>
              <a:rPr lang="ko-KR" altLang="en-US" sz="1700" kern="0" spc="-1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영화</a:t>
            </a:r>
            <a:r>
              <a:rPr lang="en-US" altLang="ko-KR" sz="1700" kern="0" spc="-1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·</a:t>
            </a:r>
            <a:r>
              <a:rPr lang="ko-KR" altLang="en-US" sz="1700" kern="0" spc="-1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드라마 공동제작 지원</a:t>
            </a:r>
            <a:endParaRPr lang="ko-KR" altLang="en-US" sz="1700" kern="0" spc="-10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74" name="Text Box 5"/>
          <p:cNvSpPr txBox="1">
            <a:spLocks noChangeArrowheads="1"/>
          </p:cNvSpPr>
          <p:nvPr/>
        </p:nvSpPr>
        <p:spPr bwMode="auto">
          <a:xfrm>
            <a:off x="1722698" y="2472800"/>
            <a:ext cx="6768752" cy="45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180975" indent="-180975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7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병원 건립</a:t>
            </a:r>
            <a:r>
              <a:rPr lang="en-US" altLang="ko-KR" sz="17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·</a:t>
            </a:r>
            <a:r>
              <a:rPr lang="ko-KR" altLang="en-US" sz="17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운영</a:t>
            </a:r>
            <a:r>
              <a:rPr lang="en-US" altLang="ko-KR" sz="17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, </a:t>
            </a:r>
            <a:r>
              <a:rPr lang="ko-KR" altLang="en-US" sz="17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의료정보시스템 수출</a:t>
            </a:r>
            <a:r>
              <a:rPr lang="en-US" altLang="ko-KR" sz="17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, </a:t>
            </a:r>
            <a:r>
              <a:rPr lang="ko-KR" altLang="en-US" sz="17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제약단지 조성</a:t>
            </a:r>
            <a:r>
              <a:rPr lang="en-US" altLang="ko-KR" sz="17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en-US" altLang="ko-KR" sz="15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(</a:t>
            </a:r>
            <a:r>
              <a:rPr lang="ko-KR" altLang="en-US" sz="15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중동 등</a:t>
            </a:r>
            <a:r>
              <a:rPr lang="en-US" altLang="ko-KR" sz="15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)</a:t>
            </a:r>
          </a:p>
        </p:txBody>
      </p:sp>
      <p:sp>
        <p:nvSpPr>
          <p:cNvPr id="75" name="Text Box 5"/>
          <p:cNvSpPr txBox="1">
            <a:spLocks noChangeArrowheads="1"/>
          </p:cNvSpPr>
          <p:nvPr/>
        </p:nvSpPr>
        <p:spPr bwMode="auto">
          <a:xfrm>
            <a:off x="1722698" y="3224696"/>
            <a:ext cx="6768752" cy="45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180975" indent="-180975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7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통합 </a:t>
            </a:r>
            <a:r>
              <a:rPr lang="ko-KR" altLang="en-US" sz="1700" kern="0" dirty="0" err="1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물관리</a:t>
            </a:r>
            <a:r>
              <a:rPr lang="ko-KR" altLang="en-US" sz="17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시스템 수출</a:t>
            </a:r>
            <a:r>
              <a:rPr lang="ko-KR" altLang="en-US" sz="15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en-US" altLang="ko-KR" sz="15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(</a:t>
            </a:r>
            <a:r>
              <a:rPr lang="ko-KR" altLang="en-US" sz="15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알제리 등</a:t>
            </a:r>
            <a:r>
              <a:rPr lang="en-US" altLang="ko-KR" sz="15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)</a:t>
            </a:r>
          </a:p>
        </p:txBody>
      </p:sp>
      <p:sp>
        <p:nvSpPr>
          <p:cNvPr id="55" name="Text Box 5"/>
          <p:cNvSpPr txBox="1">
            <a:spLocks noChangeArrowheads="1"/>
          </p:cNvSpPr>
          <p:nvPr/>
        </p:nvSpPr>
        <p:spPr bwMode="auto">
          <a:xfrm>
            <a:off x="1722698" y="2016282"/>
            <a:ext cx="6768752" cy="45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180975" indent="-180975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7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K- Pop·</a:t>
            </a:r>
            <a:r>
              <a:rPr lang="ko-KR" altLang="en-US" sz="17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게임</a:t>
            </a:r>
            <a:r>
              <a:rPr lang="en-US" altLang="ko-KR" sz="17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·</a:t>
            </a:r>
            <a:r>
              <a:rPr lang="ko-KR" altLang="en-US" sz="17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패션 등 한류 유관산업 패키지 진출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55721" y="495801"/>
            <a:ext cx="690532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 fontAlgn="base">
              <a:spcAft>
                <a:spcPct val="0"/>
              </a:spcAft>
              <a:buClr>
                <a:prstClr val="black">
                  <a:lumMod val="85000"/>
                  <a:lumOff val="15000"/>
                </a:prstClr>
              </a:buClr>
            </a:pPr>
            <a:r>
              <a:rPr kumimoji="1" lang="ko-KR" altLang="en-US" sz="1400" b="1" spc="-40" dirty="0" smtClean="0">
                <a:gradFill>
                  <a:gsLst>
                    <a:gs pos="100000">
                      <a:prstClr val="white"/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전략</a:t>
            </a:r>
            <a:r>
              <a:rPr kumimoji="1" lang="en-US" altLang="ko-KR" sz="1400" b="1" spc="-40" dirty="0" smtClean="0">
                <a:gradFill>
                  <a:gsLst>
                    <a:gs pos="100000">
                      <a:prstClr val="white"/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Ⅱ</a:t>
            </a:r>
            <a:endParaRPr kumimoji="1" lang="ko-KR" altLang="en-US" sz="1400" b="1" spc="-40" dirty="0">
              <a:gradFill>
                <a:gsLst>
                  <a:gs pos="100000">
                    <a:prstClr val="white"/>
                  </a:gs>
                  <a:gs pos="100000">
                    <a:srgbClr val="FFFFFF">
                      <a:lumMod val="85000"/>
                      <a:alpha val="0"/>
                    </a:srgbClr>
                  </a:gs>
                </a:gsLst>
                <a:lin ang="108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53" name="Text Box 5"/>
          <p:cNvSpPr txBox="1">
            <a:spLocks noChangeArrowheads="1"/>
          </p:cNvSpPr>
          <p:nvPr/>
        </p:nvSpPr>
        <p:spPr bwMode="auto">
          <a:xfrm>
            <a:off x="1722698" y="2755935"/>
            <a:ext cx="6768752" cy="45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180975" indent="-180975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7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디지털병원 및 원격진료시스템 해외진출</a:t>
            </a:r>
            <a:r>
              <a:rPr lang="ko-KR" altLang="en-US" sz="15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en-US" altLang="ko-KR" sz="15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(</a:t>
            </a:r>
            <a:r>
              <a:rPr lang="ko-KR" altLang="en-US" sz="15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베트남 등</a:t>
            </a:r>
            <a:r>
              <a:rPr lang="en-US" altLang="ko-KR" sz="15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)</a:t>
            </a:r>
            <a:endParaRPr lang="en-US" altLang="ko-KR" sz="1500" kern="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10" name="모서리가 둥근 직사각형 8"/>
          <p:cNvSpPr/>
          <p:nvPr/>
        </p:nvSpPr>
        <p:spPr>
          <a:xfrm>
            <a:off x="3185000" y="4231136"/>
            <a:ext cx="2783721" cy="2221576"/>
          </a:xfrm>
          <a:prstGeom prst="roundRect">
            <a:avLst>
              <a:gd name="adj" fmla="val 2429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>
              <a:solidFill>
                <a:prstClr val="white"/>
              </a:solidFill>
              <a:cs typeface="Arial" pitchFamily="34" charset="0"/>
            </a:endParaRPr>
          </a:p>
        </p:txBody>
      </p:sp>
      <p:grpSp>
        <p:nvGrpSpPr>
          <p:cNvPr id="4" name="그룹 86"/>
          <p:cNvGrpSpPr/>
          <p:nvPr/>
        </p:nvGrpSpPr>
        <p:grpSpPr>
          <a:xfrm>
            <a:off x="3187190" y="4231136"/>
            <a:ext cx="2619176" cy="396235"/>
            <a:chOff x="654993" y="4581128"/>
            <a:chExt cx="2619176" cy="396235"/>
          </a:xfrm>
        </p:grpSpPr>
        <p:sp>
          <p:nvSpPr>
            <p:cNvPr id="115" name="한쪽 모서리가 잘린 사각형 114"/>
            <p:cNvSpPr/>
            <p:nvPr/>
          </p:nvSpPr>
          <p:spPr>
            <a:xfrm>
              <a:off x="654993" y="4581128"/>
              <a:ext cx="2619176" cy="396235"/>
            </a:xfrm>
            <a:prstGeom prst="snip1Rect">
              <a:avLst>
                <a:gd name="adj" fmla="val 40918"/>
              </a:avLst>
            </a:prstGeom>
            <a:solidFill>
              <a:srgbClr val="025B98"/>
            </a:solidFill>
            <a:ln w="952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16" name="직사각형 115"/>
            <p:cNvSpPr/>
            <p:nvPr/>
          </p:nvSpPr>
          <p:spPr>
            <a:xfrm>
              <a:off x="674043" y="4600178"/>
              <a:ext cx="648072" cy="36004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20000"/>
                  </a:schemeClr>
                </a:gs>
                <a:gs pos="100000">
                  <a:schemeClr val="bg1">
                    <a:shade val="100000"/>
                    <a:satMod val="115000"/>
                    <a:alpha val="0"/>
                  </a:schemeClr>
                </a:gs>
              </a:gsLst>
              <a:lin ang="0" scaled="1"/>
              <a:tileRect/>
            </a:gradFill>
            <a:ln w="952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14" name="제목 114"/>
          <p:cNvSpPr txBox="1">
            <a:spLocks/>
          </p:cNvSpPr>
          <p:nvPr/>
        </p:nvSpPr>
        <p:spPr>
          <a:xfrm>
            <a:off x="3279079" y="4303144"/>
            <a:ext cx="2689642" cy="240577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eaLnBrk="0" latinLnBrk="0" hangingPunct="0">
              <a:defRPr/>
            </a:pPr>
            <a:r>
              <a:rPr lang="ko-KR" altLang="en-US" sz="1900" kern="0" spc="-15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대</a:t>
            </a:r>
            <a:r>
              <a:rPr lang="en-US" altLang="ko-KR" sz="1900" kern="0" spc="-15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·</a:t>
            </a:r>
            <a:r>
              <a:rPr lang="ko-KR" altLang="en-US" sz="1900" kern="0" spc="-15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중소기업 동반진출</a:t>
            </a:r>
          </a:p>
        </p:txBody>
      </p:sp>
      <p:sp>
        <p:nvSpPr>
          <p:cNvPr id="68" name="직사각형 67"/>
          <p:cNvSpPr/>
          <p:nvPr/>
        </p:nvSpPr>
        <p:spPr>
          <a:xfrm>
            <a:off x="3140217" y="4773034"/>
            <a:ext cx="2828504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defTabSz="1330325" eaLnBrk="0" latinLnBrk="0" hangingPunct="0">
              <a:lnSpc>
                <a:spcPts val="2300"/>
              </a:lnSpc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ko-KR" altLang="en-US" sz="17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대기업 해외 유통망을 통해</a:t>
            </a:r>
            <a:r>
              <a:rPr lang="en-US" altLang="ko-KR" sz="17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sz="17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중소기업 판매지원</a:t>
            </a:r>
          </a:p>
        </p:txBody>
      </p:sp>
      <p:sp>
        <p:nvSpPr>
          <p:cNvPr id="69" name="직사각형 68"/>
          <p:cNvSpPr/>
          <p:nvPr/>
        </p:nvSpPr>
        <p:spPr>
          <a:xfrm>
            <a:off x="3140216" y="5549048"/>
            <a:ext cx="2982547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defTabSz="1330325" eaLnBrk="0" latinLnBrk="0" hangingPunct="0">
              <a:lnSpc>
                <a:spcPts val="2300"/>
              </a:lnSpc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ko-KR" altLang="en-US" sz="17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대기업</a:t>
            </a:r>
            <a:r>
              <a:rPr lang="en-US" altLang="ko-KR" sz="17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·</a:t>
            </a:r>
            <a:r>
              <a:rPr lang="ko-KR" altLang="en-US" sz="17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공기업과 중소기업의 공동 수주 추진</a:t>
            </a:r>
          </a:p>
        </p:txBody>
      </p:sp>
      <p:sp>
        <p:nvSpPr>
          <p:cNvPr id="119" name="모서리가 둥근 직사각형 8"/>
          <p:cNvSpPr/>
          <p:nvPr/>
        </p:nvSpPr>
        <p:spPr>
          <a:xfrm>
            <a:off x="6028684" y="4231136"/>
            <a:ext cx="2783721" cy="2221576"/>
          </a:xfrm>
          <a:prstGeom prst="roundRect">
            <a:avLst>
              <a:gd name="adj" fmla="val 2429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>
              <a:solidFill>
                <a:prstClr val="white"/>
              </a:solidFill>
              <a:cs typeface="Arial" pitchFamily="34" charset="0"/>
            </a:endParaRPr>
          </a:p>
        </p:txBody>
      </p:sp>
      <p:grpSp>
        <p:nvGrpSpPr>
          <p:cNvPr id="5" name="그룹 86"/>
          <p:cNvGrpSpPr/>
          <p:nvPr/>
        </p:nvGrpSpPr>
        <p:grpSpPr>
          <a:xfrm>
            <a:off x="6030874" y="4231136"/>
            <a:ext cx="2619176" cy="396235"/>
            <a:chOff x="654993" y="4581128"/>
            <a:chExt cx="2619176" cy="396235"/>
          </a:xfrm>
        </p:grpSpPr>
        <p:sp>
          <p:nvSpPr>
            <p:cNvPr id="127" name="한쪽 모서리가 잘린 사각형 126"/>
            <p:cNvSpPr/>
            <p:nvPr/>
          </p:nvSpPr>
          <p:spPr>
            <a:xfrm>
              <a:off x="654993" y="4581128"/>
              <a:ext cx="2619176" cy="396235"/>
            </a:xfrm>
            <a:prstGeom prst="snip1Rect">
              <a:avLst>
                <a:gd name="adj" fmla="val 40918"/>
              </a:avLst>
            </a:prstGeom>
            <a:solidFill>
              <a:srgbClr val="0F3399"/>
            </a:solidFill>
            <a:ln w="952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8" name="직사각형 127"/>
            <p:cNvSpPr/>
            <p:nvPr/>
          </p:nvSpPr>
          <p:spPr>
            <a:xfrm>
              <a:off x="674043" y="4600178"/>
              <a:ext cx="648072" cy="36004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20000"/>
                  </a:schemeClr>
                </a:gs>
                <a:gs pos="100000">
                  <a:schemeClr val="bg1">
                    <a:shade val="100000"/>
                    <a:satMod val="115000"/>
                    <a:alpha val="0"/>
                  </a:schemeClr>
                </a:gs>
              </a:gsLst>
              <a:lin ang="0" scaled="1"/>
              <a:tileRect/>
            </a:gradFill>
            <a:ln w="952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26" name="제목 114"/>
          <p:cNvSpPr txBox="1">
            <a:spLocks/>
          </p:cNvSpPr>
          <p:nvPr/>
        </p:nvSpPr>
        <p:spPr>
          <a:xfrm>
            <a:off x="6122763" y="4303144"/>
            <a:ext cx="2689642" cy="240577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eaLnBrk="0" latinLnBrk="0" hangingPunct="0">
              <a:defRPr/>
            </a:pPr>
            <a:r>
              <a:rPr lang="ko-KR" altLang="en-US" sz="1900" kern="0" spc="-15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청년 해외일자리 창출</a:t>
            </a:r>
          </a:p>
        </p:txBody>
      </p:sp>
      <p:sp>
        <p:nvSpPr>
          <p:cNvPr id="61" name="직사각형 60"/>
          <p:cNvSpPr/>
          <p:nvPr/>
        </p:nvSpPr>
        <p:spPr>
          <a:xfrm>
            <a:off x="5982017" y="4773034"/>
            <a:ext cx="2770098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defTabSz="1330325" eaLnBrk="0" latinLnBrk="0" hangingPunct="0">
              <a:lnSpc>
                <a:spcPts val="2300"/>
              </a:lnSpc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ko-KR" altLang="en-US" sz="17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청년 </a:t>
            </a:r>
            <a:r>
              <a:rPr lang="en-US" altLang="ko-KR" sz="17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1</a:t>
            </a:r>
            <a:r>
              <a:rPr lang="ko-KR" altLang="en-US" sz="17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만</a:t>
            </a:r>
            <a:r>
              <a:rPr lang="en-US" altLang="ko-KR" sz="17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2</a:t>
            </a:r>
            <a:r>
              <a:rPr lang="ko-KR" altLang="en-US" sz="17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천명 해외진출 </a:t>
            </a:r>
            <a:r>
              <a:rPr lang="en-US" altLang="ko-KR" sz="1600" kern="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(</a:t>
            </a:r>
            <a:r>
              <a:rPr lang="ko-KR" altLang="en-US" sz="1600" kern="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취업</a:t>
            </a:r>
            <a:r>
              <a:rPr lang="en-US" altLang="ko-KR" sz="1600" kern="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·</a:t>
            </a:r>
            <a:r>
              <a:rPr lang="ko-KR" altLang="en-US" sz="1600" kern="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창업 등</a:t>
            </a:r>
            <a:r>
              <a:rPr lang="en-US" altLang="ko-KR" sz="1600" kern="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) </a:t>
            </a:r>
            <a:r>
              <a:rPr lang="ko-KR" altLang="en-US" kern="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지원</a:t>
            </a:r>
            <a:endParaRPr lang="ko-KR" altLang="en-US" sz="1700" kern="0" spc="-150" dirty="0" smtClean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6122763" y="5617366"/>
            <a:ext cx="2596904" cy="606391"/>
          </a:xfrm>
          <a:prstGeom prst="rect">
            <a:avLst/>
          </a:prstGeom>
          <a:solidFill>
            <a:srgbClr val="3EA6C2">
              <a:alpha val="19000"/>
            </a:srgbClr>
          </a:solidFill>
          <a:ln w="22225" cap="rnd">
            <a:solidFill>
              <a:schemeClr val="accent1">
                <a:lumMod val="50000"/>
              </a:schemeClr>
            </a:solidFill>
            <a:prstDash val="sysDot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6" name="직사각형 75"/>
          <p:cNvSpPr/>
          <p:nvPr/>
        </p:nvSpPr>
        <p:spPr>
          <a:xfrm>
            <a:off x="6143019" y="5668506"/>
            <a:ext cx="2659495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latinLnBrk="0" hangingPunct="0">
              <a:lnSpc>
                <a:spcPts val="1500"/>
              </a:lnSpc>
              <a:spcAft>
                <a:spcPts val="300"/>
              </a:spcAft>
              <a:buSzPct val="100000"/>
              <a:defRPr/>
            </a:pPr>
            <a:r>
              <a:rPr lang="en-US" altLang="ko-KR" sz="1400" kern="0" dirty="0" smtClean="0">
                <a:gradFill>
                  <a:gsLst>
                    <a:gs pos="100000">
                      <a:srgbClr val="4F81BD">
                        <a:lumMod val="50000"/>
                      </a:srgb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itchFamily="18" charset="-127"/>
                <a:ea typeface="-윤고딕330" pitchFamily="18" charset="-127"/>
              </a:rPr>
              <a:t>(</a:t>
            </a:r>
            <a:r>
              <a:rPr lang="ko-KR" altLang="en-US" sz="1400" kern="0" dirty="0" smtClean="0">
                <a:gradFill>
                  <a:gsLst>
                    <a:gs pos="100000">
                      <a:srgbClr val="4F81BD">
                        <a:lumMod val="50000"/>
                      </a:srgb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itchFamily="18" charset="-127"/>
                <a:ea typeface="-윤고딕330" pitchFamily="18" charset="-127"/>
              </a:rPr>
              <a:t>사례</a:t>
            </a:r>
            <a:r>
              <a:rPr lang="en-US" altLang="ko-KR" sz="1400" kern="0" dirty="0" smtClean="0">
                <a:gradFill>
                  <a:gsLst>
                    <a:gs pos="100000">
                      <a:srgbClr val="4F81BD">
                        <a:lumMod val="50000"/>
                      </a:srgb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itchFamily="18" charset="-127"/>
                <a:ea typeface="-윤고딕330" pitchFamily="18" charset="-127"/>
              </a:rPr>
              <a:t>) UAE </a:t>
            </a:r>
            <a:r>
              <a:rPr lang="ko-KR" altLang="en-US" sz="1400" kern="0" dirty="0" smtClean="0">
                <a:gradFill>
                  <a:gsLst>
                    <a:gs pos="100000">
                      <a:srgbClr val="4F81BD">
                        <a:lumMod val="50000"/>
                      </a:srgb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itchFamily="18" charset="-127"/>
                <a:ea typeface="-윤고딕330" pitchFamily="18" charset="-127"/>
              </a:rPr>
              <a:t>원전수주와 연계</a:t>
            </a:r>
            <a:r>
              <a:rPr lang="en-US" altLang="ko-KR" sz="1400" kern="0" dirty="0" smtClean="0">
                <a:gradFill>
                  <a:gsLst>
                    <a:gs pos="100000">
                      <a:srgbClr val="4F81BD">
                        <a:lumMod val="50000"/>
                      </a:srgb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itchFamily="18" charset="-127"/>
                <a:ea typeface="-윤고딕330" pitchFamily="18" charset="-127"/>
              </a:rPr>
              <a:t>,</a:t>
            </a:r>
          </a:p>
          <a:p>
            <a:pPr defTabSz="1330325" eaLnBrk="0" latinLnBrk="0" hangingPunct="0">
              <a:lnSpc>
                <a:spcPts val="1500"/>
              </a:lnSpc>
              <a:spcAft>
                <a:spcPts val="300"/>
              </a:spcAft>
              <a:buSzPct val="100000"/>
              <a:defRPr/>
            </a:pPr>
            <a:r>
              <a:rPr lang="en-US" altLang="ko-KR" sz="1400" kern="0" dirty="0" smtClean="0">
                <a:gradFill>
                  <a:gsLst>
                    <a:gs pos="100000">
                      <a:srgbClr val="4F81BD">
                        <a:lumMod val="50000"/>
                      </a:srgb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itchFamily="18" charset="-127"/>
                <a:ea typeface="-윤고딕330" pitchFamily="18" charset="-127"/>
              </a:rPr>
              <a:t>       '15</a:t>
            </a:r>
            <a:r>
              <a:rPr lang="ko-KR" altLang="en-US" sz="1400" kern="0" dirty="0" smtClean="0">
                <a:gradFill>
                  <a:gsLst>
                    <a:gs pos="100000">
                      <a:srgbClr val="4F81BD">
                        <a:lumMod val="50000"/>
                      </a:srgb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itchFamily="18" charset="-127"/>
                <a:ea typeface="-윤고딕330" pitchFamily="18" charset="-127"/>
              </a:rPr>
              <a:t>년 </a:t>
            </a:r>
            <a:r>
              <a:rPr lang="en-US" altLang="ko-KR" sz="1400" kern="0" dirty="0" smtClean="0">
                <a:gradFill>
                  <a:gsLst>
                    <a:gs pos="100000">
                      <a:srgbClr val="4F81BD">
                        <a:lumMod val="50000"/>
                      </a:srgb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itchFamily="18" charset="-127"/>
                <a:ea typeface="-윤고딕330" pitchFamily="18" charset="-127"/>
              </a:rPr>
              <a:t>3</a:t>
            </a:r>
            <a:r>
              <a:rPr lang="ko-KR" altLang="en-US" sz="1400" kern="0" dirty="0" err="1" smtClean="0">
                <a:gradFill>
                  <a:gsLst>
                    <a:gs pos="100000">
                      <a:srgbClr val="4F81BD">
                        <a:lumMod val="50000"/>
                      </a:srgb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itchFamily="18" charset="-127"/>
                <a:ea typeface="-윤고딕330" pitchFamily="18" charset="-127"/>
              </a:rPr>
              <a:t>천여명</a:t>
            </a:r>
            <a:r>
              <a:rPr lang="ko-KR" altLang="en-US" sz="1400" kern="0" dirty="0" smtClean="0">
                <a:gradFill>
                  <a:gsLst>
                    <a:gs pos="100000">
                      <a:srgbClr val="4F81BD">
                        <a:lumMod val="50000"/>
                      </a:srgb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itchFamily="18" charset="-127"/>
                <a:ea typeface="-윤고딕330" pitchFamily="18" charset="-127"/>
              </a:rPr>
              <a:t> 진출 예정</a:t>
            </a:r>
            <a:endParaRPr lang="en-US" altLang="ko-KR" sz="1400" kern="0" dirty="0" smtClean="0">
              <a:gradFill>
                <a:gsLst>
                  <a:gs pos="100000">
                    <a:srgbClr val="4F81BD">
                      <a:lumMod val="50000"/>
                    </a:srgbClr>
                  </a:gs>
                  <a:gs pos="100000">
                    <a:srgbClr val="FFFFFF">
                      <a:lumMod val="85000"/>
                      <a:alpha val="0"/>
                    </a:srgbClr>
                  </a:gs>
                </a:gsLst>
                <a:lin ang="108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71" name="Text Box 5"/>
          <p:cNvSpPr txBox="1">
            <a:spLocks noChangeArrowheads="1"/>
          </p:cNvSpPr>
          <p:nvPr/>
        </p:nvSpPr>
        <p:spPr bwMode="auto">
          <a:xfrm>
            <a:off x="1722698" y="3514923"/>
            <a:ext cx="6768752" cy="45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180975" indent="-180975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700" kern="0" spc="-80" dirty="0" err="1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통관ㆍ출입국관리ㆍ전자무역</a:t>
            </a:r>
            <a:r>
              <a:rPr lang="ko-KR" altLang="en-US" sz="1700" kern="0" spc="-8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sz="1700" kern="0" spc="-8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등 </a:t>
            </a:r>
            <a:r>
              <a:rPr lang="ko-KR" altLang="en-US" sz="1700" kern="0" spc="-80" dirty="0" err="1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정보화시스템</a:t>
            </a:r>
            <a:r>
              <a:rPr lang="ko-KR" altLang="en-US" sz="1700" kern="0" spc="-8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수출</a:t>
            </a:r>
            <a:r>
              <a:rPr lang="ko-KR" altLang="en-US" sz="1500" kern="0" spc="-8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en-US" altLang="ko-KR" sz="1500" kern="0" spc="-8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(</a:t>
            </a:r>
            <a:r>
              <a:rPr lang="ko-KR" altLang="en-US" sz="1500" kern="0" spc="-8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개도국</a:t>
            </a:r>
            <a:r>
              <a:rPr lang="en-US" altLang="ko-KR" sz="1500" kern="0" spc="-8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)</a:t>
            </a:r>
            <a:endParaRPr lang="ko-KR" altLang="en-US" sz="1500" kern="0" spc="-8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grpSp>
        <p:nvGrpSpPr>
          <p:cNvPr id="6" name="그룹 79"/>
          <p:cNvGrpSpPr/>
          <p:nvPr/>
        </p:nvGrpSpPr>
        <p:grpSpPr>
          <a:xfrm>
            <a:off x="6992165" y="481896"/>
            <a:ext cx="1828307" cy="333943"/>
            <a:chOff x="5957544" y="497136"/>
            <a:chExt cx="1828307" cy="333943"/>
          </a:xfrm>
        </p:grpSpPr>
        <p:sp>
          <p:nvSpPr>
            <p:cNvPr id="85" name="모서리가 둥근 직사각형 84"/>
            <p:cNvSpPr/>
            <p:nvPr/>
          </p:nvSpPr>
          <p:spPr>
            <a:xfrm>
              <a:off x="6035047" y="525727"/>
              <a:ext cx="812855" cy="25059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 w="952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87" name="Text Box 5"/>
            <p:cNvSpPr txBox="1">
              <a:spLocks noChangeArrowheads="1"/>
            </p:cNvSpPr>
            <p:nvPr/>
          </p:nvSpPr>
          <p:spPr bwMode="auto">
            <a:xfrm>
              <a:off x="6807082" y="507914"/>
              <a:ext cx="978769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latinLnBrk="0" hangingPunct="1">
                <a:defRPr/>
              </a:pPr>
              <a:r>
                <a:rPr lang="ko-KR" altLang="en-US" sz="1500" kern="0" spc="-90" dirty="0">
                  <a:gradFill>
                    <a:gsLst>
                      <a:gs pos="100000">
                        <a:srgbClr val="4F81BD">
                          <a:lumMod val="75000"/>
                        </a:srgbClr>
                      </a:gs>
                      <a:gs pos="100000">
                        <a:srgbClr val="00589A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정상외교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957544" y="497136"/>
              <a:ext cx="9678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base">
                <a:spcAft>
                  <a:spcPct val="0"/>
                </a:spcAft>
                <a:buClr>
                  <a:prstClr val="black">
                    <a:lumMod val="85000"/>
                    <a:lumOff val="15000"/>
                  </a:prstClr>
                </a:buClr>
              </a:pPr>
              <a:r>
                <a:rPr kumimoji="1" lang="ko-KR" altLang="en-US" sz="1400" b="1" spc="-4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해외진출</a:t>
              </a:r>
              <a:endParaRPr kumimoji="1" lang="ko-KR" altLang="en-US" sz="1400" b="1" spc="-40" dirty="0">
                <a:gradFill>
                  <a:gsLst>
                    <a:gs pos="100000">
                      <a:prstClr val="white"/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</p:grpSp>
      <p:grpSp>
        <p:nvGrpSpPr>
          <p:cNvPr id="7" name="그룹 13"/>
          <p:cNvGrpSpPr/>
          <p:nvPr/>
        </p:nvGrpSpPr>
        <p:grpSpPr>
          <a:xfrm>
            <a:off x="251520" y="2541389"/>
            <a:ext cx="1509756" cy="896472"/>
            <a:chOff x="251520" y="2646960"/>
            <a:chExt cx="1509756" cy="896472"/>
          </a:xfrm>
        </p:grpSpPr>
        <p:pic>
          <p:nvPicPr>
            <p:cNvPr id="122" name="Picture 3" descr="E:\PNG\기타\빛광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3506433"/>
              <a:ext cx="1509756" cy="3699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그룹 96"/>
            <p:cNvGrpSpPr/>
            <p:nvPr/>
          </p:nvGrpSpPr>
          <p:grpSpPr>
            <a:xfrm>
              <a:off x="421124" y="2646960"/>
              <a:ext cx="1191712" cy="731565"/>
              <a:chOff x="624934" y="1833339"/>
              <a:chExt cx="1191712" cy="731565"/>
            </a:xfrm>
          </p:grpSpPr>
          <p:sp>
            <p:nvSpPr>
              <p:cNvPr id="101" name="모서리가 둥근 직사각형 100"/>
              <p:cNvSpPr/>
              <p:nvPr/>
            </p:nvSpPr>
            <p:spPr>
              <a:xfrm>
                <a:off x="624934" y="1833339"/>
                <a:ext cx="1191712" cy="731565"/>
              </a:xfrm>
              <a:prstGeom prst="roundRect">
                <a:avLst>
                  <a:gd name="adj" fmla="val 6055"/>
                </a:avLst>
              </a:prstGeom>
              <a:gradFill flip="none" rotWithShape="1">
                <a:gsLst>
                  <a:gs pos="0">
                    <a:srgbClr val="275299"/>
                  </a:gs>
                  <a:gs pos="100000">
                    <a:srgbClr val="366FB4"/>
                  </a:gs>
                </a:gsLst>
                <a:lin ang="5400000" scaled="1"/>
                <a:tileRect/>
              </a:gradFill>
              <a:ln w="9525" cap="rnd">
                <a:noFill/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4" name="자유형 103"/>
              <p:cNvSpPr/>
              <p:nvPr/>
            </p:nvSpPr>
            <p:spPr>
              <a:xfrm>
                <a:off x="630764" y="1910223"/>
                <a:ext cx="1178855" cy="415264"/>
              </a:xfrm>
              <a:custGeom>
                <a:avLst/>
                <a:gdLst>
                  <a:gd name="connsiteX0" fmla="*/ 21265 w 1307804"/>
                  <a:gd name="connsiteY0" fmla="*/ 616688 h 616688"/>
                  <a:gd name="connsiteX1" fmla="*/ 0 w 1307804"/>
                  <a:gd name="connsiteY1" fmla="*/ 223283 h 616688"/>
                  <a:gd name="connsiteX2" fmla="*/ 191386 w 1307804"/>
                  <a:gd name="connsiteY2" fmla="*/ 0 h 616688"/>
                  <a:gd name="connsiteX3" fmla="*/ 1084521 w 1307804"/>
                  <a:gd name="connsiteY3" fmla="*/ 0 h 616688"/>
                  <a:gd name="connsiteX4" fmla="*/ 1297172 w 1307804"/>
                  <a:gd name="connsiteY4" fmla="*/ 191386 h 616688"/>
                  <a:gd name="connsiteX5" fmla="*/ 1307804 w 1307804"/>
                  <a:gd name="connsiteY5" fmla="*/ 606055 h 616688"/>
                  <a:gd name="connsiteX6" fmla="*/ 21265 w 1307804"/>
                  <a:gd name="connsiteY6" fmla="*/ 616688 h 616688"/>
                  <a:gd name="connsiteX0" fmla="*/ 21265 w 1307804"/>
                  <a:gd name="connsiteY0" fmla="*/ 616688 h 895243"/>
                  <a:gd name="connsiteX1" fmla="*/ 0 w 1307804"/>
                  <a:gd name="connsiteY1" fmla="*/ 223283 h 895243"/>
                  <a:gd name="connsiteX2" fmla="*/ 191386 w 1307804"/>
                  <a:gd name="connsiteY2" fmla="*/ 0 h 895243"/>
                  <a:gd name="connsiteX3" fmla="*/ 1084521 w 1307804"/>
                  <a:gd name="connsiteY3" fmla="*/ 0 h 895243"/>
                  <a:gd name="connsiteX4" fmla="*/ 1297172 w 1307804"/>
                  <a:gd name="connsiteY4" fmla="*/ 191386 h 895243"/>
                  <a:gd name="connsiteX5" fmla="*/ 1307804 w 1307804"/>
                  <a:gd name="connsiteY5" fmla="*/ 606055 h 895243"/>
                  <a:gd name="connsiteX6" fmla="*/ 21265 w 1307804"/>
                  <a:gd name="connsiteY6" fmla="*/ 616688 h 895243"/>
                  <a:gd name="connsiteX0" fmla="*/ 21265 w 1307804"/>
                  <a:gd name="connsiteY0" fmla="*/ 616688 h 895243"/>
                  <a:gd name="connsiteX1" fmla="*/ 0 w 1307804"/>
                  <a:gd name="connsiteY1" fmla="*/ 223283 h 895243"/>
                  <a:gd name="connsiteX2" fmla="*/ 191386 w 1307804"/>
                  <a:gd name="connsiteY2" fmla="*/ 0 h 895243"/>
                  <a:gd name="connsiteX3" fmla="*/ 1084521 w 1307804"/>
                  <a:gd name="connsiteY3" fmla="*/ 0 h 895243"/>
                  <a:gd name="connsiteX4" fmla="*/ 1297172 w 1307804"/>
                  <a:gd name="connsiteY4" fmla="*/ 191386 h 895243"/>
                  <a:gd name="connsiteX5" fmla="*/ 1307804 w 1307804"/>
                  <a:gd name="connsiteY5" fmla="*/ 606055 h 895243"/>
                  <a:gd name="connsiteX6" fmla="*/ 21265 w 1307804"/>
                  <a:gd name="connsiteY6" fmla="*/ 616688 h 895243"/>
                  <a:gd name="connsiteX0" fmla="*/ 21265 w 1307804"/>
                  <a:gd name="connsiteY0" fmla="*/ 616688 h 895243"/>
                  <a:gd name="connsiteX1" fmla="*/ 0 w 1307804"/>
                  <a:gd name="connsiteY1" fmla="*/ 223283 h 895243"/>
                  <a:gd name="connsiteX2" fmla="*/ 191386 w 1307804"/>
                  <a:gd name="connsiteY2" fmla="*/ 0 h 895243"/>
                  <a:gd name="connsiteX3" fmla="*/ 1084521 w 1307804"/>
                  <a:gd name="connsiteY3" fmla="*/ 0 h 895243"/>
                  <a:gd name="connsiteX4" fmla="*/ 1297172 w 1307804"/>
                  <a:gd name="connsiteY4" fmla="*/ 191386 h 895243"/>
                  <a:gd name="connsiteX5" fmla="*/ 1307804 w 1307804"/>
                  <a:gd name="connsiteY5" fmla="*/ 606055 h 895243"/>
                  <a:gd name="connsiteX6" fmla="*/ 21265 w 1307804"/>
                  <a:gd name="connsiteY6" fmla="*/ 616688 h 895243"/>
                  <a:gd name="connsiteX0" fmla="*/ 21265 w 1307804"/>
                  <a:gd name="connsiteY0" fmla="*/ 616688 h 895243"/>
                  <a:gd name="connsiteX1" fmla="*/ 0 w 1307804"/>
                  <a:gd name="connsiteY1" fmla="*/ 223283 h 895243"/>
                  <a:gd name="connsiteX2" fmla="*/ 191386 w 1307804"/>
                  <a:gd name="connsiteY2" fmla="*/ 0 h 895243"/>
                  <a:gd name="connsiteX3" fmla="*/ 1084521 w 1307804"/>
                  <a:gd name="connsiteY3" fmla="*/ 0 h 895243"/>
                  <a:gd name="connsiteX4" fmla="*/ 1297172 w 1307804"/>
                  <a:gd name="connsiteY4" fmla="*/ 191386 h 895243"/>
                  <a:gd name="connsiteX5" fmla="*/ 1307804 w 1307804"/>
                  <a:gd name="connsiteY5" fmla="*/ 606055 h 895243"/>
                  <a:gd name="connsiteX6" fmla="*/ 21265 w 1307804"/>
                  <a:gd name="connsiteY6" fmla="*/ 616688 h 895243"/>
                  <a:gd name="connsiteX0" fmla="*/ 21265 w 1307804"/>
                  <a:gd name="connsiteY0" fmla="*/ 616688 h 891590"/>
                  <a:gd name="connsiteX1" fmla="*/ 0 w 1307804"/>
                  <a:gd name="connsiteY1" fmla="*/ 223283 h 891590"/>
                  <a:gd name="connsiteX2" fmla="*/ 191386 w 1307804"/>
                  <a:gd name="connsiteY2" fmla="*/ 0 h 891590"/>
                  <a:gd name="connsiteX3" fmla="*/ 1084521 w 1307804"/>
                  <a:gd name="connsiteY3" fmla="*/ 0 h 891590"/>
                  <a:gd name="connsiteX4" fmla="*/ 1297172 w 1307804"/>
                  <a:gd name="connsiteY4" fmla="*/ 191386 h 891590"/>
                  <a:gd name="connsiteX5" fmla="*/ 1307804 w 1307804"/>
                  <a:gd name="connsiteY5" fmla="*/ 606055 h 891590"/>
                  <a:gd name="connsiteX6" fmla="*/ 21265 w 1307804"/>
                  <a:gd name="connsiteY6" fmla="*/ 616688 h 891590"/>
                  <a:gd name="connsiteX0" fmla="*/ 21265 w 1307804"/>
                  <a:gd name="connsiteY0" fmla="*/ 616688 h 891590"/>
                  <a:gd name="connsiteX1" fmla="*/ 0 w 1307804"/>
                  <a:gd name="connsiteY1" fmla="*/ 223283 h 891590"/>
                  <a:gd name="connsiteX2" fmla="*/ 191386 w 1307804"/>
                  <a:gd name="connsiteY2" fmla="*/ 0 h 891590"/>
                  <a:gd name="connsiteX3" fmla="*/ 1084521 w 1307804"/>
                  <a:gd name="connsiteY3" fmla="*/ 0 h 891590"/>
                  <a:gd name="connsiteX4" fmla="*/ 1297172 w 1307804"/>
                  <a:gd name="connsiteY4" fmla="*/ 191386 h 891590"/>
                  <a:gd name="connsiteX5" fmla="*/ 1307804 w 1307804"/>
                  <a:gd name="connsiteY5" fmla="*/ 606055 h 891590"/>
                  <a:gd name="connsiteX6" fmla="*/ 21265 w 1307804"/>
                  <a:gd name="connsiteY6" fmla="*/ 616688 h 891590"/>
                  <a:gd name="connsiteX0" fmla="*/ 21265 w 1307804"/>
                  <a:gd name="connsiteY0" fmla="*/ 616688 h 891590"/>
                  <a:gd name="connsiteX1" fmla="*/ 0 w 1307804"/>
                  <a:gd name="connsiteY1" fmla="*/ 223283 h 891590"/>
                  <a:gd name="connsiteX2" fmla="*/ 191386 w 1307804"/>
                  <a:gd name="connsiteY2" fmla="*/ 0 h 891590"/>
                  <a:gd name="connsiteX3" fmla="*/ 1084521 w 1307804"/>
                  <a:gd name="connsiteY3" fmla="*/ 0 h 891590"/>
                  <a:gd name="connsiteX4" fmla="*/ 1297172 w 1307804"/>
                  <a:gd name="connsiteY4" fmla="*/ 191386 h 891590"/>
                  <a:gd name="connsiteX5" fmla="*/ 1307804 w 1307804"/>
                  <a:gd name="connsiteY5" fmla="*/ 606055 h 891590"/>
                  <a:gd name="connsiteX6" fmla="*/ 21265 w 1307804"/>
                  <a:gd name="connsiteY6" fmla="*/ 616688 h 891590"/>
                  <a:gd name="connsiteX0" fmla="*/ 21265 w 1307804"/>
                  <a:gd name="connsiteY0" fmla="*/ 616688 h 891590"/>
                  <a:gd name="connsiteX1" fmla="*/ 0 w 1307804"/>
                  <a:gd name="connsiteY1" fmla="*/ 223283 h 891590"/>
                  <a:gd name="connsiteX2" fmla="*/ 191386 w 1307804"/>
                  <a:gd name="connsiteY2" fmla="*/ 0 h 891590"/>
                  <a:gd name="connsiteX3" fmla="*/ 1084521 w 1307804"/>
                  <a:gd name="connsiteY3" fmla="*/ 0 h 891590"/>
                  <a:gd name="connsiteX4" fmla="*/ 1297172 w 1307804"/>
                  <a:gd name="connsiteY4" fmla="*/ 191386 h 891590"/>
                  <a:gd name="connsiteX5" fmla="*/ 1307804 w 1307804"/>
                  <a:gd name="connsiteY5" fmla="*/ 606055 h 891590"/>
                  <a:gd name="connsiteX6" fmla="*/ 21265 w 1307804"/>
                  <a:gd name="connsiteY6" fmla="*/ 616688 h 891590"/>
                  <a:gd name="connsiteX0" fmla="*/ 21265 w 1307804"/>
                  <a:gd name="connsiteY0" fmla="*/ 616688 h 891590"/>
                  <a:gd name="connsiteX1" fmla="*/ 0 w 1307804"/>
                  <a:gd name="connsiteY1" fmla="*/ 223283 h 891590"/>
                  <a:gd name="connsiteX2" fmla="*/ 191386 w 1307804"/>
                  <a:gd name="connsiteY2" fmla="*/ 0 h 891590"/>
                  <a:gd name="connsiteX3" fmla="*/ 1084521 w 1307804"/>
                  <a:gd name="connsiteY3" fmla="*/ 0 h 891590"/>
                  <a:gd name="connsiteX4" fmla="*/ 1297172 w 1307804"/>
                  <a:gd name="connsiteY4" fmla="*/ 191386 h 891590"/>
                  <a:gd name="connsiteX5" fmla="*/ 1307804 w 1307804"/>
                  <a:gd name="connsiteY5" fmla="*/ 606055 h 891590"/>
                  <a:gd name="connsiteX6" fmla="*/ 21265 w 1307804"/>
                  <a:gd name="connsiteY6" fmla="*/ 616688 h 891590"/>
                  <a:gd name="connsiteX0" fmla="*/ 1786 w 1288325"/>
                  <a:gd name="connsiteY0" fmla="*/ 616688 h 811730"/>
                  <a:gd name="connsiteX1" fmla="*/ 4391 w 1288325"/>
                  <a:gd name="connsiteY1" fmla="*/ 467058 h 811730"/>
                  <a:gd name="connsiteX2" fmla="*/ 171907 w 1288325"/>
                  <a:gd name="connsiteY2" fmla="*/ 0 h 811730"/>
                  <a:gd name="connsiteX3" fmla="*/ 1065042 w 1288325"/>
                  <a:gd name="connsiteY3" fmla="*/ 0 h 811730"/>
                  <a:gd name="connsiteX4" fmla="*/ 1277693 w 1288325"/>
                  <a:gd name="connsiteY4" fmla="*/ 191386 h 811730"/>
                  <a:gd name="connsiteX5" fmla="*/ 1288325 w 1288325"/>
                  <a:gd name="connsiteY5" fmla="*/ 606055 h 811730"/>
                  <a:gd name="connsiteX6" fmla="*/ 1786 w 1288325"/>
                  <a:gd name="connsiteY6" fmla="*/ 616688 h 811730"/>
                  <a:gd name="connsiteX0" fmla="*/ 1786 w 1288325"/>
                  <a:gd name="connsiteY0" fmla="*/ 616688 h 811730"/>
                  <a:gd name="connsiteX1" fmla="*/ 4391 w 1288325"/>
                  <a:gd name="connsiteY1" fmla="*/ 467058 h 811730"/>
                  <a:gd name="connsiteX2" fmla="*/ 183842 w 1288325"/>
                  <a:gd name="connsiteY2" fmla="*/ 461433 h 811730"/>
                  <a:gd name="connsiteX3" fmla="*/ 1065042 w 1288325"/>
                  <a:gd name="connsiteY3" fmla="*/ 0 h 811730"/>
                  <a:gd name="connsiteX4" fmla="*/ 1277693 w 1288325"/>
                  <a:gd name="connsiteY4" fmla="*/ 191386 h 811730"/>
                  <a:gd name="connsiteX5" fmla="*/ 1288325 w 1288325"/>
                  <a:gd name="connsiteY5" fmla="*/ 606055 h 811730"/>
                  <a:gd name="connsiteX6" fmla="*/ 1786 w 1288325"/>
                  <a:gd name="connsiteY6" fmla="*/ 616688 h 811730"/>
                  <a:gd name="connsiteX0" fmla="*/ 1786 w 1288325"/>
                  <a:gd name="connsiteY0" fmla="*/ 616688 h 811730"/>
                  <a:gd name="connsiteX1" fmla="*/ 4391 w 1288325"/>
                  <a:gd name="connsiteY1" fmla="*/ 467058 h 811730"/>
                  <a:gd name="connsiteX2" fmla="*/ 183842 w 1288325"/>
                  <a:gd name="connsiteY2" fmla="*/ 461433 h 811730"/>
                  <a:gd name="connsiteX3" fmla="*/ 1065042 w 1288325"/>
                  <a:gd name="connsiteY3" fmla="*/ 0 h 811730"/>
                  <a:gd name="connsiteX4" fmla="*/ 1277693 w 1288325"/>
                  <a:gd name="connsiteY4" fmla="*/ 191386 h 811730"/>
                  <a:gd name="connsiteX5" fmla="*/ 1288325 w 1288325"/>
                  <a:gd name="connsiteY5" fmla="*/ 606055 h 811730"/>
                  <a:gd name="connsiteX6" fmla="*/ 1786 w 1288325"/>
                  <a:gd name="connsiteY6" fmla="*/ 616688 h 811730"/>
                  <a:gd name="connsiteX0" fmla="*/ 1786 w 1288325"/>
                  <a:gd name="connsiteY0" fmla="*/ 616688 h 811730"/>
                  <a:gd name="connsiteX1" fmla="*/ 4391 w 1288325"/>
                  <a:gd name="connsiteY1" fmla="*/ 467058 h 811730"/>
                  <a:gd name="connsiteX2" fmla="*/ 183842 w 1288325"/>
                  <a:gd name="connsiteY2" fmla="*/ 461433 h 811730"/>
                  <a:gd name="connsiteX3" fmla="*/ 1065042 w 1288325"/>
                  <a:gd name="connsiteY3" fmla="*/ 0 h 811730"/>
                  <a:gd name="connsiteX4" fmla="*/ 1277693 w 1288325"/>
                  <a:gd name="connsiteY4" fmla="*/ 191386 h 811730"/>
                  <a:gd name="connsiteX5" fmla="*/ 1288325 w 1288325"/>
                  <a:gd name="connsiteY5" fmla="*/ 606055 h 811730"/>
                  <a:gd name="connsiteX6" fmla="*/ 1786 w 1288325"/>
                  <a:gd name="connsiteY6" fmla="*/ 616688 h 811730"/>
                  <a:gd name="connsiteX0" fmla="*/ 1786 w 1288325"/>
                  <a:gd name="connsiteY0" fmla="*/ 425302 h 620344"/>
                  <a:gd name="connsiteX1" fmla="*/ 4391 w 1288325"/>
                  <a:gd name="connsiteY1" fmla="*/ 275672 h 620344"/>
                  <a:gd name="connsiteX2" fmla="*/ 183842 w 1288325"/>
                  <a:gd name="connsiteY2" fmla="*/ 270047 h 620344"/>
                  <a:gd name="connsiteX3" fmla="*/ 1062058 w 1288325"/>
                  <a:gd name="connsiteY3" fmla="*/ 278754 h 620344"/>
                  <a:gd name="connsiteX4" fmla="*/ 1277693 w 1288325"/>
                  <a:gd name="connsiteY4" fmla="*/ 0 h 620344"/>
                  <a:gd name="connsiteX5" fmla="*/ 1288325 w 1288325"/>
                  <a:gd name="connsiteY5" fmla="*/ 414669 h 620344"/>
                  <a:gd name="connsiteX6" fmla="*/ 1786 w 1288325"/>
                  <a:gd name="connsiteY6" fmla="*/ 425302 h 620344"/>
                  <a:gd name="connsiteX0" fmla="*/ 1786 w 1288325"/>
                  <a:gd name="connsiteY0" fmla="*/ 164113 h 359155"/>
                  <a:gd name="connsiteX1" fmla="*/ 4391 w 1288325"/>
                  <a:gd name="connsiteY1" fmla="*/ 14483 h 359155"/>
                  <a:gd name="connsiteX2" fmla="*/ 183842 w 1288325"/>
                  <a:gd name="connsiteY2" fmla="*/ 8858 h 359155"/>
                  <a:gd name="connsiteX3" fmla="*/ 1062058 w 1288325"/>
                  <a:gd name="connsiteY3" fmla="*/ 17565 h 359155"/>
                  <a:gd name="connsiteX4" fmla="*/ 1286644 w 1288325"/>
                  <a:gd name="connsiteY4" fmla="*/ 0 h 359155"/>
                  <a:gd name="connsiteX5" fmla="*/ 1288325 w 1288325"/>
                  <a:gd name="connsiteY5" fmla="*/ 153480 h 359155"/>
                  <a:gd name="connsiteX6" fmla="*/ 1786 w 1288325"/>
                  <a:gd name="connsiteY6" fmla="*/ 164113 h 359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88325" h="359155">
                    <a:moveTo>
                      <a:pt x="1786" y="164113"/>
                    </a:moveTo>
                    <a:cubicBezTo>
                      <a:pt x="-5302" y="32978"/>
                      <a:pt x="11479" y="145618"/>
                      <a:pt x="4391" y="14483"/>
                    </a:cubicBezTo>
                    <a:lnTo>
                      <a:pt x="183842" y="8858"/>
                    </a:lnTo>
                    <a:lnTo>
                      <a:pt x="1062058" y="17565"/>
                    </a:lnTo>
                    <a:lnTo>
                      <a:pt x="1286644" y="0"/>
                    </a:lnTo>
                    <a:cubicBezTo>
                      <a:pt x="1287204" y="51160"/>
                      <a:pt x="1287765" y="102320"/>
                      <a:pt x="1288325" y="153480"/>
                    </a:cubicBezTo>
                    <a:cubicBezTo>
                      <a:pt x="841220" y="412213"/>
                      <a:pt x="529331" y="439015"/>
                      <a:pt x="1786" y="164113"/>
                    </a:cubicBezTo>
                    <a:close/>
                  </a:path>
                </a:pathLst>
              </a:custGeom>
              <a:gradFill flip="none" rotWithShape="1">
                <a:gsLst>
                  <a:gs pos="37000">
                    <a:schemeClr val="bg1">
                      <a:alpha val="0"/>
                    </a:schemeClr>
                  </a:gs>
                  <a:gs pos="48000">
                    <a:schemeClr val="bg1">
                      <a:alpha val="0"/>
                    </a:schemeClr>
                  </a:gs>
                  <a:gs pos="100000">
                    <a:schemeClr val="bg1">
                      <a:alpha val="1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05" name="제목 114"/>
            <p:cNvSpPr txBox="1">
              <a:spLocks/>
            </p:cNvSpPr>
            <p:nvPr/>
          </p:nvSpPr>
          <p:spPr>
            <a:xfrm>
              <a:off x="393723" y="2888133"/>
              <a:ext cx="1220178" cy="240577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eaLnBrk="0" latinLnBrk="0" hangingPunct="0">
                <a:defRPr/>
              </a:pPr>
              <a:r>
                <a:rPr lang="ko-KR" altLang="en-US" sz="1900" kern="0" spc="-9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보건의료</a:t>
              </a:r>
            </a:p>
          </p:txBody>
        </p:sp>
      </p:grpSp>
      <p:grpSp>
        <p:nvGrpSpPr>
          <p:cNvPr id="9" name="그룹 14"/>
          <p:cNvGrpSpPr/>
          <p:nvPr/>
        </p:nvGrpSpPr>
        <p:grpSpPr>
          <a:xfrm>
            <a:off x="403248" y="3302588"/>
            <a:ext cx="1220178" cy="731565"/>
            <a:chOff x="403248" y="3503726"/>
            <a:chExt cx="1220178" cy="731565"/>
          </a:xfrm>
        </p:grpSpPr>
        <p:grpSp>
          <p:nvGrpSpPr>
            <p:cNvPr id="10" name="그룹 79"/>
            <p:cNvGrpSpPr/>
            <p:nvPr/>
          </p:nvGrpSpPr>
          <p:grpSpPr>
            <a:xfrm>
              <a:off x="421124" y="3503726"/>
              <a:ext cx="1191712" cy="731565"/>
              <a:chOff x="624934" y="3553966"/>
              <a:chExt cx="1191712" cy="731565"/>
            </a:xfrm>
          </p:grpSpPr>
          <p:sp>
            <p:nvSpPr>
              <p:cNvPr id="123" name="모서리가 둥근 직사각형 122"/>
              <p:cNvSpPr/>
              <p:nvPr/>
            </p:nvSpPr>
            <p:spPr>
              <a:xfrm>
                <a:off x="624934" y="3553966"/>
                <a:ext cx="1191712" cy="731565"/>
              </a:xfrm>
              <a:prstGeom prst="roundRect">
                <a:avLst>
                  <a:gd name="adj" fmla="val 6055"/>
                </a:avLst>
              </a:prstGeom>
              <a:gradFill flip="none" rotWithShape="1">
                <a:gsLst>
                  <a:gs pos="0">
                    <a:srgbClr val="26769A"/>
                  </a:gs>
                  <a:gs pos="100000">
                    <a:srgbClr val="3684B4"/>
                  </a:gs>
                </a:gsLst>
                <a:lin ang="5400000" scaled="1"/>
                <a:tileRect/>
              </a:gradFill>
              <a:ln w="9525" cap="rnd">
                <a:noFill/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5" name="자유형 124"/>
              <p:cNvSpPr/>
              <p:nvPr/>
            </p:nvSpPr>
            <p:spPr>
              <a:xfrm>
                <a:off x="630764" y="3630850"/>
                <a:ext cx="1178855" cy="415264"/>
              </a:xfrm>
              <a:custGeom>
                <a:avLst/>
                <a:gdLst>
                  <a:gd name="connsiteX0" fmla="*/ 21265 w 1307804"/>
                  <a:gd name="connsiteY0" fmla="*/ 616688 h 616688"/>
                  <a:gd name="connsiteX1" fmla="*/ 0 w 1307804"/>
                  <a:gd name="connsiteY1" fmla="*/ 223283 h 616688"/>
                  <a:gd name="connsiteX2" fmla="*/ 191386 w 1307804"/>
                  <a:gd name="connsiteY2" fmla="*/ 0 h 616688"/>
                  <a:gd name="connsiteX3" fmla="*/ 1084521 w 1307804"/>
                  <a:gd name="connsiteY3" fmla="*/ 0 h 616688"/>
                  <a:gd name="connsiteX4" fmla="*/ 1297172 w 1307804"/>
                  <a:gd name="connsiteY4" fmla="*/ 191386 h 616688"/>
                  <a:gd name="connsiteX5" fmla="*/ 1307804 w 1307804"/>
                  <a:gd name="connsiteY5" fmla="*/ 606055 h 616688"/>
                  <a:gd name="connsiteX6" fmla="*/ 21265 w 1307804"/>
                  <a:gd name="connsiteY6" fmla="*/ 616688 h 616688"/>
                  <a:gd name="connsiteX0" fmla="*/ 21265 w 1307804"/>
                  <a:gd name="connsiteY0" fmla="*/ 616688 h 895243"/>
                  <a:gd name="connsiteX1" fmla="*/ 0 w 1307804"/>
                  <a:gd name="connsiteY1" fmla="*/ 223283 h 895243"/>
                  <a:gd name="connsiteX2" fmla="*/ 191386 w 1307804"/>
                  <a:gd name="connsiteY2" fmla="*/ 0 h 895243"/>
                  <a:gd name="connsiteX3" fmla="*/ 1084521 w 1307804"/>
                  <a:gd name="connsiteY3" fmla="*/ 0 h 895243"/>
                  <a:gd name="connsiteX4" fmla="*/ 1297172 w 1307804"/>
                  <a:gd name="connsiteY4" fmla="*/ 191386 h 895243"/>
                  <a:gd name="connsiteX5" fmla="*/ 1307804 w 1307804"/>
                  <a:gd name="connsiteY5" fmla="*/ 606055 h 895243"/>
                  <a:gd name="connsiteX6" fmla="*/ 21265 w 1307804"/>
                  <a:gd name="connsiteY6" fmla="*/ 616688 h 895243"/>
                  <a:gd name="connsiteX0" fmla="*/ 21265 w 1307804"/>
                  <a:gd name="connsiteY0" fmla="*/ 616688 h 895243"/>
                  <a:gd name="connsiteX1" fmla="*/ 0 w 1307804"/>
                  <a:gd name="connsiteY1" fmla="*/ 223283 h 895243"/>
                  <a:gd name="connsiteX2" fmla="*/ 191386 w 1307804"/>
                  <a:gd name="connsiteY2" fmla="*/ 0 h 895243"/>
                  <a:gd name="connsiteX3" fmla="*/ 1084521 w 1307804"/>
                  <a:gd name="connsiteY3" fmla="*/ 0 h 895243"/>
                  <a:gd name="connsiteX4" fmla="*/ 1297172 w 1307804"/>
                  <a:gd name="connsiteY4" fmla="*/ 191386 h 895243"/>
                  <a:gd name="connsiteX5" fmla="*/ 1307804 w 1307804"/>
                  <a:gd name="connsiteY5" fmla="*/ 606055 h 895243"/>
                  <a:gd name="connsiteX6" fmla="*/ 21265 w 1307804"/>
                  <a:gd name="connsiteY6" fmla="*/ 616688 h 895243"/>
                  <a:gd name="connsiteX0" fmla="*/ 21265 w 1307804"/>
                  <a:gd name="connsiteY0" fmla="*/ 616688 h 895243"/>
                  <a:gd name="connsiteX1" fmla="*/ 0 w 1307804"/>
                  <a:gd name="connsiteY1" fmla="*/ 223283 h 895243"/>
                  <a:gd name="connsiteX2" fmla="*/ 191386 w 1307804"/>
                  <a:gd name="connsiteY2" fmla="*/ 0 h 895243"/>
                  <a:gd name="connsiteX3" fmla="*/ 1084521 w 1307804"/>
                  <a:gd name="connsiteY3" fmla="*/ 0 h 895243"/>
                  <a:gd name="connsiteX4" fmla="*/ 1297172 w 1307804"/>
                  <a:gd name="connsiteY4" fmla="*/ 191386 h 895243"/>
                  <a:gd name="connsiteX5" fmla="*/ 1307804 w 1307804"/>
                  <a:gd name="connsiteY5" fmla="*/ 606055 h 895243"/>
                  <a:gd name="connsiteX6" fmla="*/ 21265 w 1307804"/>
                  <a:gd name="connsiteY6" fmla="*/ 616688 h 895243"/>
                  <a:gd name="connsiteX0" fmla="*/ 21265 w 1307804"/>
                  <a:gd name="connsiteY0" fmla="*/ 616688 h 895243"/>
                  <a:gd name="connsiteX1" fmla="*/ 0 w 1307804"/>
                  <a:gd name="connsiteY1" fmla="*/ 223283 h 895243"/>
                  <a:gd name="connsiteX2" fmla="*/ 191386 w 1307804"/>
                  <a:gd name="connsiteY2" fmla="*/ 0 h 895243"/>
                  <a:gd name="connsiteX3" fmla="*/ 1084521 w 1307804"/>
                  <a:gd name="connsiteY3" fmla="*/ 0 h 895243"/>
                  <a:gd name="connsiteX4" fmla="*/ 1297172 w 1307804"/>
                  <a:gd name="connsiteY4" fmla="*/ 191386 h 895243"/>
                  <a:gd name="connsiteX5" fmla="*/ 1307804 w 1307804"/>
                  <a:gd name="connsiteY5" fmla="*/ 606055 h 895243"/>
                  <a:gd name="connsiteX6" fmla="*/ 21265 w 1307804"/>
                  <a:gd name="connsiteY6" fmla="*/ 616688 h 895243"/>
                  <a:gd name="connsiteX0" fmla="*/ 21265 w 1307804"/>
                  <a:gd name="connsiteY0" fmla="*/ 616688 h 891590"/>
                  <a:gd name="connsiteX1" fmla="*/ 0 w 1307804"/>
                  <a:gd name="connsiteY1" fmla="*/ 223283 h 891590"/>
                  <a:gd name="connsiteX2" fmla="*/ 191386 w 1307804"/>
                  <a:gd name="connsiteY2" fmla="*/ 0 h 891590"/>
                  <a:gd name="connsiteX3" fmla="*/ 1084521 w 1307804"/>
                  <a:gd name="connsiteY3" fmla="*/ 0 h 891590"/>
                  <a:gd name="connsiteX4" fmla="*/ 1297172 w 1307804"/>
                  <a:gd name="connsiteY4" fmla="*/ 191386 h 891590"/>
                  <a:gd name="connsiteX5" fmla="*/ 1307804 w 1307804"/>
                  <a:gd name="connsiteY5" fmla="*/ 606055 h 891590"/>
                  <a:gd name="connsiteX6" fmla="*/ 21265 w 1307804"/>
                  <a:gd name="connsiteY6" fmla="*/ 616688 h 891590"/>
                  <a:gd name="connsiteX0" fmla="*/ 21265 w 1307804"/>
                  <a:gd name="connsiteY0" fmla="*/ 616688 h 891590"/>
                  <a:gd name="connsiteX1" fmla="*/ 0 w 1307804"/>
                  <a:gd name="connsiteY1" fmla="*/ 223283 h 891590"/>
                  <a:gd name="connsiteX2" fmla="*/ 191386 w 1307804"/>
                  <a:gd name="connsiteY2" fmla="*/ 0 h 891590"/>
                  <a:gd name="connsiteX3" fmla="*/ 1084521 w 1307804"/>
                  <a:gd name="connsiteY3" fmla="*/ 0 h 891590"/>
                  <a:gd name="connsiteX4" fmla="*/ 1297172 w 1307804"/>
                  <a:gd name="connsiteY4" fmla="*/ 191386 h 891590"/>
                  <a:gd name="connsiteX5" fmla="*/ 1307804 w 1307804"/>
                  <a:gd name="connsiteY5" fmla="*/ 606055 h 891590"/>
                  <a:gd name="connsiteX6" fmla="*/ 21265 w 1307804"/>
                  <a:gd name="connsiteY6" fmla="*/ 616688 h 891590"/>
                  <a:gd name="connsiteX0" fmla="*/ 21265 w 1307804"/>
                  <a:gd name="connsiteY0" fmla="*/ 616688 h 891590"/>
                  <a:gd name="connsiteX1" fmla="*/ 0 w 1307804"/>
                  <a:gd name="connsiteY1" fmla="*/ 223283 h 891590"/>
                  <a:gd name="connsiteX2" fmla="*/ 191386 w 1307804"/>
                  <a:gd name="connsiteY2" fmla="*/ 0 h 891590"/>
                  <a:gd name="connsiteX3" fmla="*/ 1084521 w 1307804"/>
                  <a:gd name="connsiteY3" fmla="*/ 0 h 891590"/>
                  <a:gd name="connsiteX4" fmla="*/ 1297172 w 1307804"/>
                  <a:gd name="connsiteY4" fmla="*/ 191386 h 891590"/>
                  <a:gd name="connsiteX5" fmla="*/ 1307804 w 1307804"/>
                  <a:gd name="connsiteY5" fmla="*/ 606055 h 891590"/>
                  <a:gd name="connsiteX6" fmla="*/ 21265 w 1307804"/>
                  <a:gd name="connsiteY6" fmla="*/ 616688 h 891590"/>
                  <a:gd name="connsiteX0" fmla="*/ 21265 w 1307804"/>
                  <a:gd name="connsiteY0" fmla="*/ 616688 h 891590"/>
                  <a:gd name="connsiteX1" fmla="*/ 0 w 1307804"/>
                  <a:gd name="connsiteY1" fmla="*/ 223283 h 891590"/>
                  <a:gd name="connsiteX2" fmla="*/ 191386 w 1307804"/>
                  <a:gd name="connsiteY2" fmla="*/ 0 h 891590"/>
                  <a:gd name="connsiteX3" fmla="*/ 1084521 w 1307804"/>
                  <a:gd name="connsiteY3" fmla="*/ 0 h 891590"/>
                  <a:gd name="connsiteX4" fmla="*/ 1297172 w 1307804"/>
                  <a:gd name="connsiteY4" fmla="*/ 191386 h 891590"/>
                  <a:gd name="connsiteX5" fmla="*/ 1307804 w 1307804"/>
                  <a:gd name="connsiteY5" fmla="*/ 606055 h 891590"/>
                  <a:gd name="connsiteX6" fmla="*/ 21265 w 1307804"/>
                  <a:gd name="connsiteY6" fmla="*/ 616688 h 891590"/>
                  <a:gd name="connsiteX0" fmla="*/ 21265 w 1307804"/>
                  <a:gd name="connsiteY0" fmla="*/ 616688 h 891590"/>
                  <a:gd name="connsiteX1" fmla="*/ 0 w 1307804"/>
                  <a:gd name="connsiteY1" fmla="*/ 223283 h 891590"/>
                  <a:gd name="connsiteX2" fmla="*/ 191386 w 1307804"/>
                  <a:gd name="connsiteY2" fmla="*/ 0 h 891590"/>
                  <a:gd name="connsiteX3" fmla="*/ 1084521 w 1307804"/>
                  <a:gd name="connsiteY3" fmla="*/ 0 h 891590"/>
                  <a:gd name="connsiteX4" fmla="*/ 1297172 w 1307804"/>
                  <a:gd name="connsiteY4" fmla="*/ 191386 h 891590"/>
                  <a:gd name="connsiteX5" fmla="*/ 1307804 w 1307804"/>
                  <a:gd name="connsiteY5" fmla="*/ 606055 h 891590"/>
                  <a:gd name="connsiteX6" fmla="*/ 21265 w 1307804"/>
                  <a:gd name="connsiteY6" fmla="*/ 616688 h 891590"/>
                  <a:gd name="connsiteX0" fmla="*/ 1786 w 1288325"/>
                  <a:gd name="connsiteY0" fmla="*/ 616688 h 811730"/>
                  <a:gd name="connsiteX1" fmla="*/ 4391 w 1288325"/>
                  <a:gd name="connsiteY1" fmla="*/ 467058 h 811730"/>
                  <a:gd name="connsiteX2" fmla="*/ 171907 w 1288325"/>
                  <a:gd name="connsiteY2" fmla="*/ 0 h 811730"/>
                  <a:gd name="connsiteX3" fmla="*/ 1065042 w 1288325"/>
                  <a:gd name="connsiteY3" fmla="*/ 0 h 811730"/>
                  <a:gd name="connsiteX4" fmla="*/ 1277693 w 1288325"/>
                  <a:gd name="connsiteY4" fmla="*/ 191386 h 811730"/>
                  <a:gd name="connsiteX5" fmla="*/ 1288325 w 1288325"/>
                  <a:gd name="connsiteY5" fmla="*/ 606055 h 811730"/>
                  <a:gd name="connsiteX6" fmla="*/ 1786 w 1288325"/>
                  <a:gd name="connsiteY6" fmla="*/ 616688 h 811730"/>
                  <a:gd name="connsiteX0" fmla="*/ 1786 w 1288325"/>
                  <a:gd name="connsiteY0" fmla="*/ 616688 h 811730"/>
                  <a:gd name="connsiteX1" fmla="*/ 4391 w 1288325"/>
                  <a:gd name="connsiteY1" fmla="*/ 467058 h 811730"/>
                  <a:gd name="connsiteX2" fmla="*/ 183842 w 1288325"/>
                  <a:gd name="connsiteY2" fmla="*/ 461433 h 811730"/>
                  <a:gd name="connsiteX3" fmla="*/ 1065042 w 1288325"/>
                  <a:gd name="connsiteY3" fmla="*/ 0 h 811730"/>
                  <a:gd name="connsiteX4" fmla="*/ 1277693 w 1288325"/>
                  <a:gd name="connsiteY4" fmla="*/ 191386 h 811730"/>
                  <a:gd name="connsiteX5" fmla="*/ 1288325 w 1288325"/>
                  <a:gd name="connsiteY5" fmla="*/ 606055 h 811730"/>
                  <a:gd name="connsiteX6" fmla="*/ 1786 w 1288325"/>
                  <a:gd name="connsiteY6" fmla="*/ 616688 h 811730"/>
                  <a:gd name="connsiteX0" fmla="*/ 1786 w 1288325"/>
                  <a:gd name="connsiteY0" fmla="*/ 616688 h 811730"/>
                  <a:gd name="connsiteX1" fmla="*/ 4391 w 1288325"/>
                  <a:gd name="connsiteY1" fmla="*/ 467058 h 811730"/>
                  <a:gd name="connsiteX2" fmla="*/ 183842 w 1288325"/>
                  <a:gd name="connsiteY2" fmla="*/ 461433 h 811730"/>
                  <a:gd name="connsiteX3" fmla="*/ 1065042 w 1288325"/>
                  <a:gd name="connsiteY3" fmla="*/ 0 h 811730"/>
                  <a:gd name="connsiteX4" fmla="*/ 1277693 w 1288325"/>
                  <a:gd name="connsiteY4" fmla="*/ 191386 h 811730"/>
                  <a:gd name="connsiteX5" fmla="*/ 1288325 w 1288325"/>
                  <a:gd name="connsiteY5" fmla="*/ 606055 h 811730"/>
                  <a:gd name="connsiteX6" fmla="*/ 1786 w 1288325"/>
                  <a:gd name="connsiteY6" fmla="*/ 616688 h 811730"/>
                  <a:gd name="connsiteX0" fmla="*/ 1786 w 1288325"/>
                  <a:gd name="connsiteY0" fmla="*/ 616688 h 811730"/>
                  <a:gd name="connsiteX1" fmla="*/ 4391 w 1288325"/>
                  <a:gd name="connsiteY1" fmla="*/ 467058 h 811730"/>
                  <a:gd name="connsiteX2" fmla="*/ 183842 w 1288325"/>
                  <a:gd name="connsiteY2" fmla="*/ 461433 h 811730"/>
                  <a:gd name="connsiteX3" fmla="*/ 1065042 w 1288325"/>
                  <a:gd name="connsiteY3" fmla="*/ 0 h 811730"/>
                  <a:gd name="connsiteX4" fmla="*/ 1277693 w 1288325"/>
                  <a:gd name="connsiteY4" fmla="*/ 191386 h 811730"/>
                  <a:gd name="connsiteX5" fmla="*/ 1288325 w 1288325"/>
                  <a:gd name="connsiteY5" fmla="*/ 606055 h 811730"/>
                  <a:gd name="connsiteX6" fmla="*/ 1786 w 1288325"/>
                  <a:gd name="connsiteY6" fmla="*/ 616688 h 811730"/>
                  <a:gd name="connsiteX0" fmla="*/ 1786 w 1288325"/>
                  <a:gd name="connsiteY0" fmla="*/ 425302 h 620344"/>
                  <a:gd name="connsiteX1" fmla="*/ 4391 w 1288325"/>
                  <a:gd name="connsiteY1" fmla="*/ 275672 h 620344"/>
                  <a:gd name="connsiteX2" fmla="*/ 183842 w 1288325"/>
                  <a:gd name="connsiteY2" fmla="*/ 270047 h 620344"/>
                  <a:gd name="connsiteX3" fmla="*/ 1062058 w 1288325"/>
                  <a:gd name="connsiteY3" fmla="*/ 278754 h 620344"/>
                  <a:gd name="connsiteX4" fmla="*/ 1277693 w 1288325"/>
                  <a:gd name="connsiteY4" fmla="*/ 0 h 620344"/>
                  <a:gd name="connsiteX5" fmla="*/ 1288325 w 1288325"/>
                  <a:gd name="connsiteY5" fmla="*/ 414669 h 620344"/>
                  <a:gd name="connsiteX6" fmla="*/ 1786 w 1288325"/>
                  <a:gd name="connsiteY6" fmla="*/ 425302 h 620344"/>
                  <a:gd name="connsiteX0" fmla="*/ 1786 w 1288325"/>
                  <a:gd name="connsiteY0" fmla="*/ 164113 h 359155"/>
                  <a:gd name="connsiteX1" fmla="*/ 4391 w 1288325"/>
                  <a:gd name="connsiteY1" fmla="*/ 14483 h 359155"/>
                  <a:gd name="connsiteX2" fmla="*/ 183842 w 1288325"/>
                  <a:gd name="connsiteY2" fmla="*/ 8858 h 359155"/>
                  <a:gd name="connsiteX3" fmla="*/ 1062058 w 1288325"/>
                  <a:gd name="connsiteY3" fmla="*/ 17565 h 359155"/>
                  <a:gd name="connsiteX4" fmla="*/ 1286644 w 1288325"/>
                  <a:gd name="connsiteY4" fmla="*/ 0 h 359155"/>
                  <a:gd name="connsiteX5" fmla="*/ 1288325 w 1288325"/>
                  <a:gd name="connsiteY5" fmla="*/ 153480 h 359155"/>
                  <a:gd name="connsiteX6" fmla="*/ 1786 w 1288325"/>
                  <a:gd name="connsiteY6" fmla="*/ 164113 h 359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88325" h="359155">
                    <a:moveTo>
                      <a:pt x="1786" y="164113"/>
                    </a:moveTo>
                    <a:cubicBezTo>
                      <a:pt x="-5302" y="32978"/>
                      <a:pt x="11479" y="145618"/>
                      <a:pt x="4391" y="14483"/>
                    </a:cubicBezTo>
                    <a:lnTo>
                      <a:pt x="183842" y="8858"/>
                    </a:lnTo>
                    <a:lnTo>
                      <a:pt x="1062058" y="17565"/>
                    </a:lnTo>
                    <a:lnTo>
                      <a:pt x="1286644" y="0"/>
                    </a:lnTo>
                    <a:cubicBezTo>
                      <a:pt x="1287204" y="51160"/>
                      <a:pt x="1287765" y="102320"/>
                      <a:pt x="1288325" y="153480"/>
                    </a:cubicBezTo>
                    <a:cubicBezTo>
                      <a:pt x="841220" y="412213"/>
                      <a:pt x="529331" y="439015"/>
                      <a:pt x="1786" y="164113"/>
                    </a:cubicBezTo>
                    <a:close/>
                  </a:path>
                </a:pathLst>
              </a:custGeom>
              <a:gradFill flip="none" rotWithShape="1">
                <a:gsLst>
                  <a:gs pos="37000">
                    <a:schemeClr val="bg1">
                      <a:alpha val="0"/>
                    </a:schemeClr>
                  </a:gs>
                  <a:gs pos="48000">
                    <a:schemeClr val="bg1">
                      <a:alpha val="0"/>
                    </a:schemeClr>
                  </a:gs>
                  <a:gs pos="100000">
                    <a:schemeClr val="bg1">
                      <a:alpha val="1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1" name="제목 114"/>
            <p:cNvSpPr txBox="1">
              <a:spLocks/>
            </p:cNvSpPr>
            <p:nvPr/>
          </p:nvSpPr>
          <p:spPr>
            <a:xfrm>
              <a:off x="403248" y="3733039"/>
              <a:ext cx="1220178" cy="240577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eaLnBrk="0" latinLnBrk="0" hangingPunct="0">
                <a:defRPr/>
              </a:pPr>
              <a:r>
                <a:rPr lang="en-US" altLang="ko-KR" sz="1900" kern="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ICT</a:t>
              </a:r>
              <a:endParaRPr lang="ko-KR" altLang="en-US" sz="1900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endParaRPr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411708" y="1763202"/>
            <a:ext cx="1220178" cy="770512"/>
            <a:chOff x="411708" y="1753154"/>
            <a:chExt cx="1220178" cy="770512"/>
          </a:xfrm>
        </p:grpSpPr>
        <p:grpSp>
          <p:nvGrpSpPr>
            <p:cNvPr id="12" name="그룹 84"/>
            <p:cNvGrpSpPr/>
            <p:nvPr/>
          </p:nvGrpSpPr>
          <p:grpSpPr>
            <a:xfrm>
              <a:off x="421124" y="1773051"/>
              <a:ext cx="1191712" cy="731565"/>
              <a:chOff x="624934" y="1833339"/>
              <a:chExt cx="1191712" cy="731565"/>
            </a:xfrm>
          </p:grpSpPr>
          <p:sp>
            <p:nvSpPr>
              <p:cNvPr id="86" name="모서리가 둥근 직사각형 85"/>
              <p:cNvSpPr/>
              <p:nvPr/>
            </p:nvSpPr>
            <p:spPr>
              <a:xfrm>
                <a:off x="624934" y="1833339"/>
                <a:ext cx="1191712" cy="731565"/>
              </a:xfrm>
              <a:prstGeom prst="roundRect">
                <a:avLst>
                  <a:gd name="adj" fmla="val 6055"/>
                </a:avLst>
              </a:prstGeom>
              <a:gradFill flip="none" rotWithShape="1">
                <a:gsLst>
                  <a:gs pos="0">
                    <a:srgbClr val="2C3CB6"/>
                  </a:gs>
                  <a:gs pos="100000">
                    <a:srgbClr val="354AB5"/>
                  </a:gs>
                </a:gsLst>
                <a:lin ang="5400000" scaled="1"/>
                <a:tileRect/>
              </a:gradFill>
              <a:ln w="9525" cap="rnd">
                <a:noFill/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9" name="자유형 138"/>
              <p:cNvSpPr/>
              <p:nvPr/>
            </p:nvSpPr>
            <p:spPr>
              <a:xfrm>
                <a:off x="630764" y="1910223"/>
                <a:ext cx="1178855" cy="415264"/>
              </a:xfrm>
              <a:custGeom>
                <a:avLst/>
                <a:gdLst>
                  <a:gd name="connsiteX0" fmla="*/ 21265 w 1307804"/>
                  <a:gd name="connsiteY0" fmla="*/ 616688 h 616688"/>
                  <a:gd name="connsiteX1" fmla="*/ 0 w 1307804"/>
                  <a:gd name="connsiteY1" fmla="*/ 223283 h 616688"/>
                  <a:gd name="connsiteX2" fmla="*/ 191386 w 1307804"/>
                  <a:gd name="connsiteY2" fmla="*/ 0 h 616688"/>
                  <a:gd name="connsiteX3" fmla="*/ 1084521 w 1307804"/>
                  <a:gd name="connsiteY3" fmla="*/ 0 h 616688"/>
                  <a:gd name="connsiteX4" fmla="*/ 1297172 w 1307804"/>
                  <a:gd name="connsiteY4" fmla="*/ 191386 h 616688"/>
                  <a:gd name="connsiteX5" fmla="*/ 1307804 w 1307804"/>
                  <a:gd name="connsiteY5" fmla="*/ 606055 h 616688"/>
                  <a:gd name="connsiteX6" fmla="*/ 21265 w 1307804"/>
                  <a:gd name="connsiteY6" fmla="*/ 616688 h 616688"/>
                  <a:gd name="connsiteX0" fmla="*/ 21265 w 1307804"/>
                  <a:gd name="connsiteY0" fmla="*/ 616688 h 895243"/>
                  <a:gd name="connsiteX1" fmla="*/ 0 w 1307804"/>
                  <a:gd name="connsiteY1" fmla="*/ 223283 h 895243"/>
                  <a:gd name="connsiteX2" fmla="*/ 191386 w 1307804"/>
                  <a:gd name="connsiteY2" fmla="*/ 0 h 895243"/>
                  <a:gd name="connsiteX3" fmla="*/ 1084521 w 1307804"/>
                  <a:gd name="connsiteY3" fmla="*/ 0 h 895243"/>
                  <a:gd name="connsiteX4" fmla="*/ 1297172 w 1307804"/>
                  <a:gd name="connsiteY4" fmla="*/ 191386 h 895243"/>
                  <a:gd name="connsiteX5" fmla="*/ 1307804 w 1307804"/>
                  <a:gd name="connsiteY5" fmla="*/ 606055 h 895243"/>
                  <a:gd name="connsiteX6" fmla="*/ 21265 w 1307804"/>
                  <a:gd name="connsiteY6" fmla="*/ 616688 h 895243"/>
                  <a:gd name="connsiteX0" fmla="*/ 21265 w 1307804"/>
                  <a:gd name="connsiteY0" fmla="*/ 616688 h 895243"/>
                  <a:gd name="connsiteX1" fmla="*/ 0 w 1307804"/>
                  <a:gd name="connsiteY1" fmla="*/ 223283 h 895243"/>
                  <a:gd name="connsiteX2" fmla="*/ 191386 w 1307804"/>
                  <a:gd name="connsiteY2" fmla="*/ 0 h 895243"/>
                  <a:gd name="connsiteX3" fmla="*/ 1084521 w 1307804"/>
                  <a:gd name="connsiteY3" fmla="*/ 0 h 895243"/>
                  <a:gd name="connsiteX4" fmla="*/ 1297172 w 1307804"/>
                  <a:gd name="connsiteY4" fmla="*/ 191386 h 895243"/>
                  <a:gd name="connsiteX5" fmla="*/ 1307804 w 1307804"/>
                  <a:gd name="connsiteY5" fmla="*/ 606055 h 895243"/>
                  <a:gd name="connsiteX6" fmla="*/ 21265 w 1307804"/>
                  <a:gd name="connsiteY6" fmla="*/ 616688 h 895243"/>
                  <a:gd name="connsiteX0" fmla="*/ 21265 w 1307804"/>
                  <a:gd name="connsiteY0" fmla="*/ 616688 h 895243"/>
                  <a:gd name="connsiteX1" fmla="*/ 0 w 1307804"/>
                  <a:gd name="connsiteY1" fmla="*/ 223283 h 895243"/>
                  <a:gd name="connsiteX2" fmla="*/ 191386 w 1307804"/>
                  <a:gd name="connsiteY2" fmla="*/ 0 h 895243"/>
                  <a:gd name="connsiteX3" fmla="*/ 1084521 w 1307804"/>
                  <a:gd name="connsiteY3" fmla="*/ 0 h 895243"/>
                  <a:gd name="connsiteX4" fmla="*/ 1297172 w 1307804"/>
                  <a:gd name="connsiteY4" fmla="*/ 191386 h 895243"/>
                  <a:gd name="connsiteX5" fmla="*/ 1307804 w 1307804"/>
                  <a:gd name="connsiteY5" fmla="*/ 606055 h 895243"/>
                  <a:gd name="connsiteX6" fmla="*/ 21265 w 1307804"/>
                  <a:gd name="connsiteY6" fmla="*/ 616688 h 895243"/>
                  <a:gd name="connsiteX0" fmla="*/ 21265 w 1307804"/>
                  <a:gd name="connsiteY0" fmla="*/ 616688 h 895243"/>
                  <a:gd name="connsiteX1" fmla="*/ 0 w 1307804"/>
                  <a:gd name="connsiteY1" fmla="*/ 223283 h 895243"/>
                  <a:gd name="connsiteX2" fmla="*/ 191386 w 1307804"/>
                  <a:gd name="connsiteY2" fmla="*/ 0 h 895243"/>
                  <a:gd name="connsiteX3" fmla="*/ 1084521 w 1307804"/>
                  <a:gd name="connsiteY3" fmla="*/ 0 h 895243"/>
                  <a:gd name="connsiteX4" fmla="*/ 1297172 w 1307804"/>
                  <a:gd name="connsiteY4" fmla="*/ 191386 h 895243"/>
                  <a:gd name="connsiteX5" fmla="*/ 1307804 w 1307804"/>
                  <a:gd name="connsiteY5" fmla="*/ 606055 h 895243"/>
                  <a:gd name="connsiteX6" fmla="*/ 21265 w 1307804"/>
                  <a:gd name="connsiteY6" fmla="*/ 616688 h 895243"/>
                  <a:gd name="connsiteX0" fmla="*/ 21265 w 1307804"/>
                  <a:gd name="connsiteY0" fmla="*/ 616688 h 891590"/>
                  <a:gd name="connsiteX1" fmla="*/ 0 w 1307804"/>
                  <a:gd name="connsiteY1" fmla="*/ 223283 h 891590"/>
                  <a:gd name="connsiteX2" fmla="*/ 191386 w 1307804"/>
                  <a:gd name="connsiteY2" fmla="*/ 0 h 891590"/>
                  <a:gd name="connsiteX3" fmla="*/ 1084521 w 1307804"/>
                  <a:gd name="connsiteY3" fmla="*/ 0 h 891590"/>
                  <a:gd name="connsiteX4" fmla="*/ 1297172 w 1307804"/>
                  <a:gd name="connsiteY4" fmla="*/ 191386 h 891590"/>
                  <a:gd name="connsiteX5" fmla="*/ 1307804 w 1307804"/>
                  <a:gd name="connsiteY5" fmla="*/ 606055 h 891590"/>
                  <a:gd name="connsiteX6" fmla="*/ 21265 w 1307804"/>
                  <a:gd name="connsiteY6" fmla="*/ 616688 h 891590"/>
                  <a:gd name="connsiteX0" fmla="*/ 21265 w 1307804"/>
                  <a:gd name="connsiteY0" fmla="*/ 616688 h 891590"/>
                  <a:gd name="connsiteX1" fmla="*/ 0 w 1307804"/>
                  <a:gd name="connsiteY1" fmla="*/ 223283 h 891590"/>
                  <a:gd name="connsiteX2" fmla="*/ 191386 w 1307804"/>
                  <a:gd name="connsiteY2" fmla="*/ 0 h 891590"/>
                  <a:gd name="connsiteX3" fmla="*/ 1084521 w 1307804"/>
                  <a:gd name="connsiteY3" fmla="*/ 0 h 891590"/>
                  <a:gd name="connsiteX4" fmla="*/ 1297172 w 1307804"/>
                  <a:gd name="connsiteY4" fmla="*/ 191386 h 891590"/>
                  <a:gd name="connsiteX5" fmla="*/ 1307804 w 1307804"/>
                  <a:gd name="connsiteY5" fmla="*/ 606055 h 891590"/>
                  <a:gd name="connsiteX6" fmla="*/ 21265 w 1307804"/>
                  <a:gd name="connsiteY6" fmla="*/ 616688 h 891590"/>
                  <a:gd name="connsiteX0" fmla="*/ 21265 w 1307804"/>
                  <a:gd name="connsiteY0" fmla="*/ 616688 h 891590"/>
                  <a:gd name="connsiteX1" fmla="*/ 0 w 1307804"/>
                  <a:gd name="connsiteY1" fmla="*/ 223283 h 891590"/>
                  <a:gd name="connsiteX2" fmla="*/ 191386 w 1307804"/>
                  <a:gd name="connsiteY2" fmla="*/ 0 h 891590"/>
                  <a:gd name="connsiteX3" fmla="*/ 1084521 w 1307804"/>
                  <a:gd name="connsiteY3" fmla="*/ 0 h 891590"/>
                  <a:gd name="connsiteX4" fmla="*/ 1297172 w 1307804"/>
                  <a:gd name="connsiteY4" fmla="*/ 191386 h 891590"/>
                  <a:gd name="connsiteX5" fmla="*/ 1307804 w 1307804"/>
                  <a:gd name="connsiteY5" fmla="*/ 606055 h 891590"/>
                  <a:gd name="connsiteX6" fmla="*/ 21265 w 1307804"/>
                  <a:gd name="connsiteY6" fmla="*/ 616688 h 891590"/>
                  <a:gd name="connsiteX0" fmla="*/ 21265 w 1307804"/>
                  <a:gd name="connsiteY0" fmla="*/ 616688 h 891590"/>
                  <a:gd name="connsiteX1" fmla="*/ 0 w 1307804"/>
                  <a:gd name="connsiteY1" fmla="*/ 223283 h 891590"/>
                  <a:gd name="connsiteX2" fmla="*/ 191386 w 1307804"/>
                  <a:gd name="connsiteY2" fmla="*/ 0 h 891590"/>
                  <a:gd name="connsiteX3" fmla="*/ 1084521 w 1307804"/>
                  <a:gd name="connsiteY3" fmla="*/ 0 h 891590"/>
                  <a:gd name="connsiteX4" fmla="*/ 1297172 w 1307804"/>
                  <a:gd name="connsiteY4" fmla="*/ 191386 h 891590"/>
                  <a:gd name="connsiteX5" fmla="*/ 1307804 w 1307804"/>
                  <a:gd name="connsiteY5" fmla="*/ 606055 h 891590"/>
                  <a:gd name="connsiteX6" fmla="*/ 21265 w 1307804"/>
                  <a:gd name="connsiteY6" fmla="*/ 616688 h 891590"/>
                  <a:gd name="connsiteX0" fmla="*/ 21265 w 1307804"/>
                  <a:gd name="connsiteY0" fmla="*/ 616688 h 891590"/>
                  <a:gd name="connsiteX1" fmla="*/ 0 w 1307804"/>
                  <a:gd name="connsiteY1" fmla="*/ 223283 h 891590"/>
                  <a:gd name="connsiteX2" fmla="*/ 191386 w 1307804"/>
                  <a:gd name="connsiteY2" fmla="*/ 0 h 891590"/>
                  <a:gd name="connsiteX3" fmla="*/ 1084521 w 1307804"/>
                  <a:gd name="connsiteY3" fmla="*/ 0 h 891590"/>
                  <a:gd name="connsiteX4" fmla="*/ 1297172 w 1307804"/>
                  <a:gd name="connsiteY4" fmla="*/ 191386 h 891590"/>
                  <a:gd name="connsiteX5" fmla="*/ 1307804 w 1307804"/>
                  <a:gd name="connsiteY5" fmla="*/ 606055 h 891590"/>
                  <a:gd name="connsiteX6" fmla="*/ 21265 w 1307804"/>
                  <a:gd name="connsiteY6" fmla="*/ 616688 h 891590"/>
                  <a:gd name="connsiteX0" fmla="*/ 1786 w 1288325"/>
                  <a:gd name="connsiteY0" fmla="*/ 616688 h 811730"/>
                  <a:gd name="connsiteX1" fmla="*/ 4391 w 1288325"/>
                  <a:gd name="connsiteY1" fmla="*/ 467058 h 811730"/>
                  <a:gd name="connsiteX2" fmla="*/ 171907 w 1288325"/>
                  <a:gd name="connsiteY2" fmla="*/ 0 h 811730"/>
                  <a:gd name="connsiteX3" fmla="*/ 1065042 w 1288325"/>
                  <a:gd name="connsiteY3" fmla="*/ 0 h 811730"/>
                  <a:gd name="connsiteX4" fmla="*/ 1277693 w 1288325"/>
                  <a:gd name="connsiteY4" fmla="*/ 191386 h 811730"/>
                  <a:gd name="connsiteX5" fmla="*/ 1288325 w 1288325"/>
                  <a:gd name="connsiteY5" fmla="*/ 606055 h 811730"/>
                  <a:gd name="connsiteX6" fmla="*/ 1786 w 1288325"/>
                  <a:gd name="connsiteY6" fmla="*/ 616688 h 811730"/>
                  <a:gd name="connsiteX0" fmla="*/ 1786 w 1288325"/>
                  <a:gd name="connsiteY0" fmla="*/ 616688 h 811730"/>
                  <a:gd name="connsiteX1" fmla="*/ 4391 w 1288325"/>
                  <a:gd name="connsiteY1" fmla="*/ 467058 h 811730"/>
                  <a:gd name="connsiteX2" fmla="*/ 183842 w 1288325"/>
                  <a:gd name="connsiteY2" fmla="*/ 461433 h 811730"/>
                  <a:gd name="connsiteX3" fmla="*/ 1065042 w 1288325"/>
                  <a:gd name="connsiteY3" fmla="*/ 0 h 811730"/>
                  <a:gd name="connsiteX4" fmla="*/ 1277693 w 1288325"/>
                  <a:gd name="connsiteY4" fmla="*/ 191386 h 811730"/>
                  <a:gd name="connsiteX5" fmla="*/ 1288325 w 1288325"/>
                  <a:gd name="connsiteY5" fmla="*/ 606055 h 811730"/>
                  <a:gd name="connsiteX6" fmla="*/ 1786 w 1288325"/>
                  <a:gd name="connsiteY6" fmla="*/ 616688 h 811730"/>
                  <a:gd name="connsiteX0" fmla="*/ 1786 w 1288325"/>
                  <a:gd name="connsiteY0" fmla="*/ 616688 h 811730"/>
                  <a:gd name="connsiteX1" fmla="*/ 4391 w 1288325"/>
                  <a:gd name="connsiteY1" fmla="*/ 467058 h 811730"/>
                  <a:gd name="connsiteX2" fmla="*/ 183842 w 1288325"/>
                  <a:gd name="connsiteY2" fmla="*/ 461433 h 811730"/>
                  <a:gd name="connsiteX3" fmla="*/ 1065042 w 1288325"/>
                  <a:gd name="connsiteY3" fmla="*/ 0 h 811730"/>
                  <a:gd name="connsiteX4" fmla="*/ 1277693 w 1288325"/>
                  <a:gd name="connsiteY4" fmla="*/ 191386 h 811730"/>
                  <a:gd name="connsiteX5" fmla="*/ 1288325 w 1288325"/>
                  <a:gd name="connsiteY5" fmla="*/ 606055 h 811730"/>
                  <a:gd name="connsiteX6" fmla="*/ 1786 w 1288325"/>
                  <a:gd name="connsiteY6" fmla="*/ 616688 h 811730"/>
                  <a:gd name="connsiteX0" fmla="*/ 1786 w 1288325"/>
                  <a:gd name="connsiteY0" fmla="*/ 616688 h 811730"/>
                  <a:gd name="connsiteX1" fmla="*/ 4391 w 1288325"/>
                  <a:gd name="connsiteY1" fmla="*/ 467058 h 811730"/>
                  <a:gd name="connsiteX2" fmla="*/ 183842 w 1288325"/>
                  <a:gd name="connsiteY2" fmla="*/ 461433 h 811730"/>
                  <a:gd name="connsiteX3" fmla="*/ 1065042 w 1288325"/>
                  <a:gd name="connsiteY3" fmla="*/ 0 h 811730"/>
                  <a:gd name="connsiteX4" fmla="*/ 1277693 w 1288325"/>
                  <a:gd name="connsiteY4" fmla="*/ 191386 h 811730"/>
                  <a:gd name="connsiteX5" fmla="*/ 1288325 w 1288325"/>
                  <a:gd name="connsiteY5" fmla="*/ 606055 h 811730"/>
                  <a:gd name="connsiteX6" fmla="*/ 1786 w 1288325"/>
                  <a:gd name="connsiteY6" fmla="*/ 616688 h 811730"/>
                  <a:gd name="connsiteX0" fmla="*/ 1786 w 1288325"/>
                  <a:gd name="connsiteY0" fmla="*/ 425302 h 620344"/>
                  <a:gd name="connsiteX1" fmla="*/ 4391 w 1288325"/>
                  <a:gd name="connsiteY1" fmla="*/ 275672 h 620344"/>
                  <a:gd name="connsiteX2" fmla="*/ 183842 w 1288325"/>
                  <a:gd name="connsiteY2" fmla="*/ 270047 h 620344"/>
                  <a:gd name="connsiteX3" fmla="*/ 1062058 w 1288325"/>
                  <a:gd name="connsiteY3" fmla="*/ 278754 h 620344"/>
                  <a:gd name="connsiteX4" fmla="*/ 1277693 w 1288325"/>
                  <a:gd name="connsiteY4" fmla="*/ 0 h 620344"/>
                  <a:gd name="connsiteX5" fmla="*/ 1288325 w 1288325"/>
                  <a:gd name="connsiteY5" fmla="*/ 414669 h 620344"/>
                  <a:gd name="connsiteX6" fmla="*/ 1786 w 1288325"/>
                  <a:gd name="connsiteY6" fmla="*/ 425302 h 620344"/>
                  <a:gd name="connsiteX0" fmla="*/ 1786 w 1288325"/>
                  <a:gd name="connsiteY0" fmla="*/ 164113 h 359155"/>
                  <a:gd name="connsiteX1" fmla="*/ 4391 w 1288325"/>
                  <a:gd name="connsiteY1" fmla="*/ 14483 h 359155"/>
                  <a:gd name="connsiteX2" fmla="*/ 183842 w 1288325"/>
                  <a:gd name="connsiteY2" fmla="*/ 8858 h 359155"/>
                  <a:gd name="connsiteX3" fmla="*/ 1062058 w 1288325"/>
                  <a:gd name="connsiteY3" fmla="*/ 17565 h 359155"/>
                  <a:gd name="connsiteX4" fmla="*/ 1286644 w 1288325"/>
                  <a:gd name="connsiteY4" fmla="*/ 0 h 359155"/>
                  <a:gd name="connsiteX5" fmla="*/ 1288325 w 1288325"/>
                  <a:gd name="connsiteY5" fmla="*/ 153480 h 359155"/>
                  <a:gd name="connsiteX6" fmla="*/ 1786 w 1288325"/>
                  <a:gd name="connsiteY6" fmla="*/ 164113 h 359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88325" h="359155">
                    <a:moveTo>
                      <a:pt x="1786" y="164113"/>
                    </a:moveTo>
                    <a:cubicBezTo>
                      <a:pt x="-5302" y="32978"/>
                      <a:pt x="11479" y="145618"/>
                      <a:pt x="4391" y="14483"/>
                    </a:cubicBezTo>
                    <a:lnTo>
                      <a:pt x="183842" y="8858"/>
                    </a:lnTo>
                    <a:lnTo>
                      <a:pt x="1062058" y="17565"/>
                    </a:lnTo>
                    <a:lnTo>
                      <a:pt x="1286644" y="0"/>
                    </a:lnTo>
                    <a:cubicBezTo>
                      <a:pt x="1287204" y="51160"/>
                      <a:pt x="1287765" y="102320"/>
                      <a:pt x="1288325" y="153480"/>
                    </a:cubicBezTo>
                    <a:cubicBezTo>
                      <a:pt x="841220" y="412213"/>
                      <a:pt x="529331" y="439015"/>
                      <a:pt x="1786" y="164113"/>
                    </a:cubicBezTo>
                    <a:close/>
                  </a:path>
                </a:pathLst>
              </a:custGeom>
              <a:gradFill flip="none" rotWithShape="1">
                <a:gsLst>
                  <a:gs pos="37000">
                    <a:schemeClr val="bg1">
                      <a:alpha val="0"/>
                    </a:schemeClr>
                  </a:gs>
                  <a:gs pos="48000">
                    <a:schemeClr val="bg1">
                      <a:alpha val="0"/>
                    </a:schemeClr>
                  </a:gs>
                  <a:gs pos="100000">
                    <a:schemeClr val="bg1">
                      <a:alpha val="1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40" name="제목 114"/>
            <p:cNvSpPr txBox="1">
              <a:spLocks/>
            </p:cNvSpPr>
            <p:nvPr/>
          </p:nvSpPr>
          <p:spPr>
            <a:xfrm>
              <a:off x="411708" y="1753154"/>
              <a:ext cx="1220178" cy="770512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eaLnBrk="0" latinLnBrk="0" hangingPunct="0">
                <a:defRPr/>
              </a:pPr>
              <a:r>
                <a:rPr lang="ko-KR" altLang="en-US" sz="1900" kern="0" spc="-9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문화 </a:t>
              </a:r>
              <a:r>
                <a:rPr lang="ko-KR" altLang="en-US" sz="1900" kern="0" spc="-90" dirty="0" err="1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콘텐츠</a:t>
              </a:r>
              <a:endParaRPr lang="ko-KR" altLang="en-US" sz="1900" kern="0" spc="-9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endParaRPr>
            </a:p>
          </p:txBody>
        </p:sp>
      </p:grpSp>
      <p:grpSp>
        <p:nvGrpSpPr>
          <p:cNvPr id="14" name="그룹 64"/>
          <p:cNvGrpSpPr/>
          <p:nvPr/>
        </p:nvGrpSpPr>
        <p:grpSpPr>
          <a:xfrm>
            <a:off x="332493" y="970235"/>
            <a:ext cx="8741788" cy="642947"/>
            <a:chOff x="9525" y="267526"/>
            <a:chExt cx="4102220" cy="696986"/>
          </a:xfrm>
        </p:grpSpPr>
        <p:sp>
          <p:nvSpPr>
            <p:cNvPr id="102" name="직사각형 101"/>
            <p:cNvSpPr/>
            <p:nvPr/>
          </p:nvSpPr>
          <p:spPr bwMode="auto">
            <a:xfrm>
              <a:off x="12828" y="336688"/>
              <a:ext cx="4098917" cy="558662"/>
            </a:xfrm>
            <a:prstGeom prst="rect">
              <a:avLst/>
            </a:prstGeom>
            <a:gradFill rotWithShape="1">
              <a:gsLst>
                <a:gs pos="833">
                  <a:srgbClr val="FFFFFF">
                    <a:alpha val="0"/>
                  </a:srgbClr>
                </a:gs>
                <a:gs pos="69550">
                  <a:srgbClr val="FFFFFF"/>
                </a:gs>
                <a:gs pos="25000">
                  <a:schemeClr val="bg1"/>
                </a:gs>
                <a:gs pos="100000">
                  <a:srgbClr val="FFFFFF">
                    <a:alpha val="0"/>
                  </a:srgbClr>
                </a:gs>
              </a:gsLst>
              <a:lin ang="21594000" scaled="0"/>
            </a:gradFill>
            <a:ln>
              <a:noFill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>
              <a:bevelT w="0" h="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atinLnBrk="0">
                <a:defRPr/>
              </a:pPr>
              <a:endParaRPr lang="ko-KR" altLang="en-US" kern="0">
                <a:solidFill>
                  <a:srgbClr val="FFFF00"/>
                </a:solidFill>
                <a:latin typeface="HY헤드라인M"/>
                <a:ea typeface="HY헤드라인M"/>
              </a:endParaRPr>
            </a:p>
          </p:txBody>
        </p:sp>
        <p:grpSp>
          <p:nvGrpSpPr>
            <p:cNvPr id="15" name="그룹 69"/>
            <p:cNvGrpSpPr/>
            <p:nvPr/>
          </p:nvGrpSpPr>
          <p:grpSpPr>
            <a:xfrm>
              <a:off x="9525" y="267526"/>
              <a:ext cx="3935812" cy="696986"/>
              <a:chOff x="130761" y="267526"/>
              <a:chExt cx="3814576" cy="696986"/>
            </a:xfrm>
          </p:grpSpPr>
          <p:cxnSp>
            <p:nvCxnSpPr>
              <p:cNvPr id="107" name="직선 연결선 106"/>
              <p:cNvCxnSpPr/>
              <p:nvPr/>
            </p:nvCxnSpPr>
            <p:spPr bwMode="auto">
              <a:xfrm flipH="1">
                <a:off x="130761" y="267526"/>
                <a:ext cx="3814576" cy="0"/>
              </a:xfrm>
              <a:prstGeom prst="line">
                <a:avLst/>
              </a:prstGeom>
              <a:solidFill>
                <a:srgbClr val="0066FF"/>
              </a:solidFill>
              <a:ln w="9525" cap="flat" cmpd="sng" algn="ctr">
                <a:gradFill>
                  <a:gsLst>
                    <a:gs pos="0">
                      <a:srgbClr val="0070C0">
                        <a:alpha val="0"/>
                      </a:srgbClr>
                    </a:gs>
                    <a:gs pos="21000">
                      <a:srgbClr val="0070C0"/>
                    </a:gs>
                    <a:gs pos="79000">
                      <a:srgbClr val="0070C0"/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8" name="직선 연결선 107"/>
              <p:cNvCxnSpPr/>
              <p:nvPr/>
            </p:nvCxnSpPr>
            <p:spPr bwMode="auto">
              <a:xfrm flipH="1">
                <a:off x="130761" y="964512"/>
                <a:ext cx="3814576" cy="0"/>
              </a:xfrm>
              <a:prstGeom prst="line">
                <a:avLst/>
              </a:prstGeom>
              <a:solidFill>
                <a:srgbClr val="0066FF"/>
              </a:solidFill>
              <a:ln w="9525" cap="flat" cmpd="sng" algn="ctr">
                <a:gradFill>
                  <a:gsLst>
                    <a:gs pos="0">
                      <a:srgbClr val="0070C0">
                        <a:alpha val="0"/>
                      </a:srgbClr>
                    </a:gs>
                    <a:gs pos="21000">
                      <a:srgbClr val="0070C0"/>
                    </a:gs>
                    <a:gs pos="79000">
                      <a:srgbClr val="0070C0"/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109" name="직사각형 108"/>
          <p:cNvSpPr/>
          <p:nvPr/>
        </p:nvSpPr>
        <p:spPr>
          <a:xfrm>
            <a:off x="383644" y="1068141"/>
            <a:ext cx="68527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ko-KR" altLang="en-US" sz="2400" kern="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rPr>
              <a:t>해외진출 분야와 방식을 다변화하겠습니다</a:t>
            </a:r>
          </a:p>
        </p:txBody>
      </p:sp>
      <p:grpSp>
        <p:nvGrpSpPr>
          <p:cNvPr id="16" name="그룹 11"/>
          <p:cNvGrpSpPr/>
          <p:nvPr/>
        </p:nvGrpSpPr>
        <p:grpSpPr>
          <a:xfrm>
            <a:off x="6684749" y="1096263"/>
            <a:ext cx="2001351" cy="410590"/>
            <a:chOff x="-483027" y="97705"/>
            <a:chExt cx="3120472" cy="604938"/>
          </a:xfrm>
        </p:grpSpPr>
        <p:pic>
          <p:nvPicPr>
            <p:cNvPr id="112" name="그림 1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83027" y="240093"/>
              <a:ext cx="904518" cy="252000"/>
            </a:xfrm>
            <a:prstGeom prst="rect">
              <a:avLst/>
            </a:prstGeom>
          </p:spPr>
        </p:pic>
        <p:pic>
          <p:nvPicPr>
            <p:cNvPr id="113" name="그림 1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139" y="446151"/>
              <a:ext cx="699381" cy="252000"/>
            </a:xfrm>
            <a:prstGeom prst="rect">
              <a:avLst/>
            </a:prstGeom>
          </p:spPr>
        </p:pic>
        <p:pic>
          <p:nvPicPr>
            <p:cNvPr id="118" name="그림 1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9272" y="97705"/>
              <a:ext cx="1108173" cy="216000"/>
            </a:xfrm>
            <a:prstGeom prst="rect">
              <a:avLst/>
            </a:prstGeom>
          </p:spPr>
        </p:pic>
        <p:pic>
          <p:nvPicPr>
            <p:cNvPr id="131" name="그림 13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7848" y="450643"/>
              <a:ext cx="886216" cy="252000"/>
            </a:xfrm>
            <a:prstGeom prst="rect">
              <a:avLst/>
            </a:prstGeom>
          </p:spPr>
        </p:pic>
      </p:grpSp>
      <p:sp>
        <p:nvSpPr>
          <p:cNvPr id="78" name="TextBox 77"/>
          <p:cNvSpPr txBox="1"/>
          <p:nvPr/>
        </p:nvSpPr>
        <p:spPr bwMode="auto">
          <a:xfrm>
            <a:off x="478159" y="242257"/>
            <a:ext cx="5295039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00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2. </a:t>
            </a:r>
            <a:r>
              <a:rPr lang="ko-KR" altLang="en-US" sz="300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정상외교를 통한 해외진출 촉진</a:t>
            </a:r>
          </a:p>
        </p:txBody>
      </p:sp>
      <p:pic>
        <p:nvPicPr>
          <p:cNvPr id="77" name="그림 7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40731" y="1035409"/>
            <a:ext cx="609965" cy="2783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920470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 bwMode="auto">
          <a:xfrm>
            <a:off x="478159" y="242257"/>
            <a:ext cx="6215163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000" spc="-2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3. </a:t>
            </a:r>
            <a:r>
              <a:rPr lang="ko-KR" altLang="en-US" sz="3000" spc="-2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중소</a:t>
            </a:r>
            <a:r>
              <a:rPr lang="en-US" altLang="ko-KR" sz="3000" spc="-2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·</a:t>
            </a:r>
            <a:r>
              <a:rPr lang="ko-KR" altLang="en-US" sz="3000" spc="-2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중견기업의 시장개척역량 강화</a:t>
            </a:r>
          </a:p>
        </p:txBody>
      </p:sp>
      <p:sp>
        <p:nvSpPr>
          <p:cNvPr id="76" name="모서리가 둥근 직사각형 8"/>
          <p:cNvSpPr/>
          <p:nvPr/>
        </p:nvSpPr>
        <p:spPr>
          <a:xfrm>
            <a:off x="463840" y="4285319"/>
            <a:ext cx="8211294" cy="157907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>
              <a:solidFill>
                <a:prstClr val="white"/>
              </a:solidFill>
              <a:cs typeface="Arial" pitchFamily="34" charset="0"/>
            </a:endParaRPr>
          </a:p>
        </p:txBody>
      </p:sp>
      <p:grpSp>
        <p:nvGrpSpPr>
          <p:cNvPr id="2" name="그룹 8"/>
          <p:cNvGrpSpPr/>
          <p:nvPr/>
        </p:nvGrpSpPr>
        <p:grpSpPr>
          <a:xfrm>
            <a:off x="463842" y="3949143"/>
            <a:ext cx="8211378" cy="365118"/>
            <a:chOff x="463842" y="3729884"/>
            <a:chExt cx="8211378" cy="373745"/>
          </a:xfrm>
        </p:grpSpPr>
        <p:grpSp>
          <p:nvGrpSpPr>
            <p:cNvPr id="3" name="그룹 16"/>
            <p:cNvGrpSpPr/>
            <p:nvPr/>
          </p:nvGrpSpPr>
          <p:grpSpPr>
            <a:xfrm>
              <a:off x="463842" y="3729884"/>
              <a:ext cx="8211292" cy="373745"/>
              <a:chOff x="406402" y="3845680"/>
              <a:chExt cx="8031921" cy="388390"/>
            </a:xfrm>
          </p:grpSpPr>
          <p:sp>
            <p:nvSpPr>
              <p:cNvPr id="85" name="AutoShape 55"/>
              <p:cNvSpPr>
                <a:spLocks noChangeArrowheads="1"/>
              </p:cNvSpPr>
              <p:nvPr/>
            </p:nvSpPr>
            <p:spPr bwMode="auto">
              <a:xfrm>
                <a:off x="406402" y="3845680"/>
                <a:ext cx="4791724" cy="388390"/>
              </a:xfrm>
              <a:prstGeom prst="roundRect">
                <a:avLst>
                  <a:gd name="adj" fmla="val 0"/>
                </a:avLst>
              </a:prstGeom>
              <a:solidFill>
                <a:srgbClr val="216932"/>
              </a:solidFill>
              <a:ln w="31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>
                  <a:solidFill>
                    <a:prstClr val="black"/>
                  </a:solidFill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86" name="Rectangle 56"/>
              <p:cNvSpPr>
                <a:spLocks noChangeArrowheads="1"/>
              </p:cNvSpPr>
              <p:nvPr/>
            </p:nvSpPr>
            <p:spPr bwMode="auto">
              <a:xfrm>
                <a:off x="409471" y="3869727"/>
                <a:ext cx="8028852" cy="175557"/>
              </a:xfrm>
              <a:prstGeom prst="rect">
                <a:avLst/>
              </a:prstGeom>
              <a:gradFill rotWithShape="1">
                <a:gsLst>
                  <a:gs pos="0">
                    <a:srgbClr val="767676">
                      <a:alpha val="0"/>
                    </a:srgbClr>
                  </a:gs>
                  <a:gs pos="100000">
                    <a:srgbClr val="FFFFFF">
                      <a:alpha val="9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ko-KR" altLang="en-US">
                  <a:solidFill>
                    <a:prstClr val="black"/>
                  </a:solidFill>
                  <a:latin typeface="굴림" pitchFamily="50" charset="-127"/>
                  <a:ea typeface="굴림" pitchFamily="50" charset="-127"/>
                </a:endParaRPr>
              </a:p>
            </p:txBody>
          </p:sp>
        </p:grpSp>
        <p:sp>
          <p:nvSpPr>
            <p:cNvPr id="96" name="제목 114"/>
            <p:cNvSpPr txBox="1">
              <a:spLocks/>
            </p:cNvSpPr>
            <p:nvPr/>
          </p:nvSpPr>
          <p:spPr>
            <a:xfrm>
              <a:off x="531932" y="3739674"/>
              <a:ext cx="8143288" cy="344257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eaLnBrk="0" latinLnBrk="0" hangingPunct="0">
                <a:defRPr/>
              </a:pPr>
              <a:r>
                <a:rPr lang="ko-KR" altLang="en-US" sz="2000" kern="0" spc="-90" dirty="0">
                  <a:gradFill>
                    <a:gsLst>
                      <a:gs pos="100000">
                        <a:prstClr val="white"/>
                      </a:gs>
                      <a:gs pos="100000">
                        <a:prstClr val="white"/>
                      </a:gs>
                    </a:gsLst>
                    <a:lin ang="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수출 유망지역에 대한 해외 마케팅 지원 강화</a:t>
              </a:r>
            </a:p>
          </p:txBody>
        </p:sp>
      </p:grpSp>
      <p:sp>
        <p:nvSpPr>
          <p:cNvPr id="97" name="직사각형 96"/>
          <p:cNvSpPr/>
          <p:nvPr/>
        </p:nvSpPr>
        <p:spPr>
          <a:xfrm>
            <a:off x="515230" y="4377384"/>
            <a:ext cx="81528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defTabSz="1330325" eaLnBrk="0" latinLnBrk="0" hangingPunct="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ko-KR" altLang="en-US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선진국 </a:t>
            </a:r>
            <a:r>
              <a:rPr lang="ko-KR" altLang="en-US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경기회복세와 </a:t>
            </a:r>
            <a:r>
              <a:rPr lang="en-US" altLang="ko-KR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FTA</a:t>
            </a:r>
            <a:r>
              <a:rPr lang="ko-KR" altLang="en-US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를 활용</a:t>
            </a:r>
            <a:r>
              <a:rPr lang="en-US" altLang="ko-KR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, </a:t>
            </a:r>
            <a:r>
              <a:rPr lang="ko-KR" altLang="en-US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소비재</a:t>
            </a:r>
            <a:r>
              <a:rPr lang="en-US" altLang="ko-KR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·</a:t>
            </a:r>
            <a:r>
              <a:rPr lang="ko-KR" altLang="en-US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부품소재 </a:t>
            </a:r>
            <a:r>
              <a:rPr lang="ko-KR" altLang="en-US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시장 적극 개척</a:t>
            </a:r>
          </a:p>
        </p:txBody>
      </p:sp>
      <p:sp>
        <p:nvSpPr>
          <p:cNvPr id="98" name="직사각형 97"/>
          <p:cNvSpPr/>
          <p:nvPr/>
        </p:nvSpPr>
        <p:spPr>
          <a:xfrm>
            <a:off x="515230" y="5051047"/>
            <a:ext cx="81528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defTabSz="1330325" eaLnBrk="0" latinLnBrk="0" hangingPunct="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ko-KR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IP-DESK </a:t>
            </a:r>
            <a:r>
              <a:rPr lang="ko-KR" altLang="en-US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확대</a:t>
            </a:r>
            <a:r>
              <a:rPr lang="en-US" altLang="ko-KR" sz="16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(</a:t>
            </a:r>
            <a:r>
              <a:rPr lang="ko-KR" altLang="en-US" sz="16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일본</a:t>
            </a:r>
            <a:r>
              <a:rPr lang="en-US" altLang="ko-KR" sz="16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)</a:t>
            </a:r>
            <a:r>
              <a:rPr lang="en-US" altLang="ko-KR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등 한국브랜드</a:t>
            </a:r>
            <a:r>
              <a:rPr lang="en-US" altLang="ko-KR" sz="16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(K-Brand)</a:t>
            </a:r>
            <a:r>
              <a:rPr lang="en-US" altLang="ko-KR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보호 강화</a:t>
            </a:r>
            <a:endParaRPr lang="ko-KR" altLang="en-US" kern="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grpSp>
        <p:nvGrpSpPr>
          <p:cNvPr id="4" name="그룹 10"/>
          <p:cNvGrpSpPr/>
          <p:nvPr/>
        </p:nvGrpSpPr>
        <p:grpSpPr>
          <a:xfrm>
            <a:off x="635882" y="4630555"/>
            <a:ext cx="5616624" cy="477054"/>
            <a:chOff x="683568" y="4643886"/>
            <a:chExt cx="5616624" cy="477054"/>
          </a:xfrm>
        </p:grpSpPr>
        <p:sp>
          <p:nvSpPr>
            <p:cNvPr id="74" name="직사각형 73"/>
            <p:cNvSpPr/>
            <p:nvPr/>
          </p:nvSpPr>
          <p:spPr>
            <a:xfrm>
              <a:off x="683568" y="4779097"/>
              <a:ext cx="5616624" cy="2898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30325" eaLnBrk="0" latinLnBrk="0" hangingPunct="0">
                <a:lnSpc>
                  <a:spcPts val="1500"/>
                </a:lnSpc>
                <a:spcAft>
                  <a:spcPts val="600"/>
                </a:spcAft>
                <a:buSzPct val="100000"/>
                <a:defRPr/>
              </a:pPr>
              <a:r>
                <a:rPr lang="ko-KR" altLang="en-US" sz="1400" b="1" kern="0" spc="-2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    해외전시회</a:t>
              </a:r>
              <a:r>
                <a:rPr lang="en-US" altLang="ko-KR" sz="1300" b="1" kern="0" spc="-2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(123</a:t>
              </a:r>
              <a:r>
                <a:rPr lang="ko-KR" altLang="en-US" sz="1300" b="1" kern="0" spc="-2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회</a:t>
              </a:r>
              <a:r>
                <a:rPr lang="en-US" altLang="ko-KR" sz="1300" b="1" kern="0" spc="-2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)</a:t>
              </a:r>
              <a:r>
                <a:rPr lang="en-US" altLang="ko-KR" sz="1400" b="1" kern="0" spc="-2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, </a:t>
              </a:r>
              <a:r>
                <a:rPr lang="ko-KR" altLang="en-US" sz="1400" b="1" kern="0" spc="-2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무역사절단</a:t>
              </a:r>
              <a:r>
                <a:rPr lang="en-US" altLang="ko-KR" sz="1300" b="1" kern="0" spc="-2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(51</a:t>
              </a:r>
              <a:r>
                <a:rPr lang="ko-KR" altLang="en-US" sz="1300" b="1" kern="0" spc="-2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회</a:t>
              </a:r>
              <a:r>
                <a:rPr lang="en-US" altLang="ko-KR" sz="1300" b="1" kern="0" spc="-2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)</a:t>
              </a:r>
              <a:r>
                <a:rPr lang="en-US" altLang="ko-KR" sz="1400" b="1" kern="0" spc="-2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, GP </a:t>
              </a:r>
              <a:r>
                <a:rPr lang="ko-KR" altLang="en-US" sz="1400" b="1" kern="0" spc="-20" dirty="0" err="1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상담회</a:t>
              </a:r>
              <a:r>
                <a:rPr lang="en-US" altLang="ko-KR" sz="1300" b="1" kern="0" spc="-2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(60</a:t>
              </a:r>
              <a:r>
                <a:rPr lang="ko-KR" altLang="en-US" sz="1300" b="1" kern="0" spc="-2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회</a:t>
              </a:r>
              <a:r>
                <a:rPr lang="en-US" altLang="ko-KR" sz="1300" b="1" kern="0" spc="-2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)</a:t>
              </a:r>
              <a:r>
                <a:rPr lang="en-US" altLang="ko-KR" sz="1400" b="1" kern="0" spc="-2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 </a:t>
              </a:r>
              <a:r>
                <a:rPr lang="ko-KR" altLang="en-US" sz="1400" b="1" kern="0" spc="-2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등</a:t>
              </a:r>
              <a:endParaRPr lang="ko-KR" altLang="en-US" sz="1400" kern="0" spc="-2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sp>
          <p:nvSpPr>
            <p:cNvPr id="75" name="직사각형 74"/>
            <p:cNvSpPr/>
            <p:nvPr/>
          </p:nvSpPr>
          <p:spPr>
            <a:xfrm>
              <a:off x="793676" y="4643886"/>
              <a:ext cx="309761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30325" eaLnBrk="0" latinLnBrk="0" hangingPunct="0">
                <a:lnSpc>
                  <a:spcPts val="1500"/>
                </a:lnSpc>
                <a:spcAft>
                  <a:spcPts val="600"/>
                </a:spcAft>
                <a:buSzPct val="100000"/>
                <a:defRPr/>
              </a:pPr>
              <a:r>
                <a:rPr lang="ko-KR" altLang="en-US" sz="1400" b="1" kern="0" spc="-2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    *</a:t>
              </a:r>
              <a:endParaRPr lang="ko-KR" altLang="en-US" sz="1400" kern="0" spc="-2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</p:grpSp>
      <p:grpSp>
        <p:nvGrpSpPr>
          <p:cNvPr id="5" name="그룹 57"/>
          <p:cNvGrpSpPr/>
          <p:nvPr/>
        </p:nvGrpSpPr>
        <p:grpSpPr>
          <a:xfrm>
            <a:off x="463841" y="5997185"/>
            <a:ext cx="8211379" cy="365118"/>
            <a:chOff x="463841" y="6160226"/>
            <a:chExt cx="8211379" cy="365118"/>
          </a:xfrm>
        </p:grpSpPr>
        <p:grpSp>
          <p:nvGrpSpPr>
            <p:cNvPr id="6" name="그룹 9"/>
            <p:cNvGrpSpPr/>
            <p:nvPr/>
          </p:nvGrpSpPr>
          <p:grpSpPr>
            <a:xfrm>
              <a:off x="463841" y="6160226"/>
              <a:ext cx="8211379" cy="365118"/>
              <a:chOff x="463841" y="5250678"/>
              <a:chExt cx="8211379" cy="373745"/>
            </a:xfrm>
          </p:grpSpPr>
          <p:grpSp>
            <p:nvGrpSpPr>
              <p:cNvPr id="7" name="그룹 16"/>
              <p:cNvGrpSpPr/>
              <p:nvPr/>
            </p:nvGrpSpPr>
            <p:grpSpPr>
              <a:xfrm>
                <a:off x="463841" y="5250678"/>
                <a:ext cx="8211293" cy="373745"/>
                <a:chOff x="406401" y="3845680"/>
                <a:chExt cx="8031922" cy="388390"/>
              </a:xfrm>
            </p:grpSpPr>
            <p:sp>
              <p:nvSpPr>
                <p:cNvPr id="101" name="AutoShape 55"/>
                <p:cNvSpPr>
                  <a:spLocks noChangeArrowheads="1"/>
                </p:cNvSpPr>
                <p:nvPr/>
              </p:nvSpPr>
              <p:spPr bwMode="auto">
                <a:xfrm>
                  <a:off x="406401" y="3845680"/>
                  <a:ext cx="6943935" cy="388390"/>
                </a:xfrm>
                <a:prstGeom prst="roundRect">
                  <a:avLst>
                    <a:gd name="adj" fmla="val 0"/>
                  </a:avLst>
                </a:prstGeom>
                <a:solidFill>
                  <a:srgbClr val="0B52A9"/>
                </a:solidFill>
                <a:ln w="317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ko-KR" altLang="en-US">
                    <a:solidFill>
                      <a:prstClr val="black"/>
                    </a:solidFill>
                    <a:latin typeface="굴림" pitchFamily="50" charset="-127"/>
                    <a:ea typeface="굴림" pitchFamily="50" charset="-127"/>
                  </a:endParaRPr>
                </a:p>
              </p:txBody>
            </p:sp>
            <p:sp>
              <p:nvSpPr>
                <p:cNvPr id="102" name="Rectangle 56"/>
                <p:cNvSpPr>
                  <a:spLocks noChangeArrowheads="1"/>
                </p:cNvSpPr>
                <p:nvPr/>
              </p:nvSpPr>
              <p:spPr bwMode="auto">
                <a:xfrm>
                  <a:off x="409471" y="3869727"/>
                  <a:ext cx="8028852" cy="175557"/>
                </a:xfrm>
                <a:prstGeom prst="rect">
                  <a:avLst/>
                </a:prstGeom>
                <a:gradFill rotWithShape="1">
                  <a:gsLst>
                    <a:gs pos="0">
                      <a:srgbClr val="767676">
                        <a:alpha val="0"/>
                      </a:srgbClr>
                    </a:gs>
                    <a:gs pos="100000">
                      <a:srgbClr val="FFFFFF">
                        <a:alpha val="9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ko-KR" altLang="en-US">
                    <a:solidFill>
                      <a:prstClr val="black"/>
                    </a:solidFill>
                    <a:latin typeface="굴림" pitchFamily="50" charset="-127"/>
                    <a:ea typeface="굴림" pitchFamily="50" charset="-127"/>
                  </a:endParaRPr>
                </a:p>
              </p:txBody>
            </p:sp>
          </p:grpSp>
          <p:sp>
            <p:nvSpPr>
              <p:cNvPr id="103" name="제목 114"/>
              <p:cNvSpPr txBox="1">
                <a:spLocks/>
              </p:cNvSpPr>
              <p:nvPr/>
            </p:nvSpPr>
            <p:spPr>
              <a:xfrm>
                <a:off x="531932" y="5260468"/>
                <a:ext cx="8143288" cy="344257"/>
              </a:xfrm>
              <a:prstGeom prst="rect">
                <a:avLst/>
              </a:prstGeom>
              <a:effectLst>
                <a:outerShdw blurRad="76200" dir="5400000" algn="ctr" rotWithShape="0">
                  <a:sysClr val="windowText" lastClr="000000"/>
                </a:outerShdw>
              </a:effectLst>
            </p:spPr>
            <p:txBody>
              <a:bodyPr anchor="ctr" anchorCtr="0"/>
              <a:lstStyle/>
              <a:p>
                <a:pPr eaLnBrk="0" latinLnBrk="0" hangingPunct="0">
                  <a:defRPr/>
                </a:pPr>
                <a:r>
                  <a:rPr lang="ko-KR" altLang="en-US" sz="2000" kern="0" spc="-90" dirty="0" smtClean="0">
                    <a:gradFill>
                      <a:gsLst>
                        <a:gs pos="100000">
                          <a:prstClr val="white"/>
                        </a:gs>
                        <a:gs pos="100000">
                          <a:prstClr val="white"/>
                        </a:gs>
                      </a:gsLst>
                      <a:lin ang="0" scaled="0"/>
                    </a:gradFill>
                    <a:latin typeface="-윤고딕340" panose="02030504000101010101" pitchFamily="18" charset="-127"/>
                    <a:ea typeface="-윤고딕340" panose="02030504000101010101" pitchFamily="18" charset="-127"/>
                    <a:cs typeface="Arial" pitchFamily="34" charset="0"/>
                  </a:rPr>
                  <a:t>전문무역상사 추가 지정</a:t>
                </a:r>
                <a:r>
                  <a:rPr lang="en-US" altLang="ko-KR" kern="0" spc="-90" dirty="0" smtClean="0">
                    <a:gradFill>
                      <a:gsLst>
                        <a:gs pos="100000">
                          <a:prstClr val="white"/>
                        </a:gs>
                        <a:gs pos="100000">
                          <a:prstClr val="white"/>
                        </a:gs>
                      </a:gsLst>
                      <a:lin ang="0" scaled="0"/>
                    </a:gradFill>
                    <a:latin typeface="-윤고딕340" panose="02030504000101010101" pitchFamily="18" charset="-127"/>
                    <a:ea typeface="-윤고딕340" panose="02030504000101010101" pitchFamily="18" charset="-127"/>
                    <a:cs typeface="Arial" pitchFamily="34" charset="0"/>
                  </a:rPr>
                  <a:t>(100</a:t>
                </a:r>
                <a:r>
                  <a:rPr lang="ko-KR" altLang="en-US" kern="0" spc="-90" dirty="0" err="1" smtClean="0">
                    <a:gradFill>
                      <a:gsLst>
                        <a:gs pos="100000">
                          <a:prstClr val="white"/>
                        </a:gs>
                        <a:gs pos="100000">
                          <a:prstClr val="white"/>
                        </a:gs>
                      </a:gsLst>
                      <a:lin ang="0" scaled="0"/>
                    </a:gradFill>
                    <a:latin typeface="-윤고딕340" panose="02030504000101010101" pitchFamily="18" charset="-127"/>
                    <a:ea typeface="-윤고딕340" panose="02030504000101010101" pitchFamily="18" charset="-127"/>
                    <a:cs typeface="Arial" pitchFamily="34" charset="0"/>
                  </a:rPr>
                  <a:t>여개</a:t>
                </a:r>
                <a:r>
                  <a:rPr lang="en-US" altLang="ko-KR" kern="0" spc="-90" dirty="0">
                    <a:gradFill>
                      <a:gsLst>
                        <a:gs pos="100000">
                          <a:prstClr val="white"/>
                        </a:gs>
                        <a:gs pos="100000">
                          <a:prstClr val="white"/>
                        </a:gs>
                      </a:gsLst>
                      <a:lin ang="0" scaled="0"/>
                    </a:gradFill>
                    <a:latin typeface="-윤고딕340" panose="02030504000101010101" pitchFamily="18" charset="-127"/>
                    <a:ea typeface="-윤고딕340" panose="02030504000101010101" pitchFamily="18" charset="-127"/>
                    <a:cs typeface="Arial" pitchFamily="34" charset="0"/>
                  </a:rPr>
                  <a:t>)</a:t>
                </a:r>
                <a:r>
                  <a:rPr lang="en-US" altLang="ko-KR" sz="2000" kern="0" spc="-90" dirty="0">
                    <a:gradFill>
                      <a:gsLst>
                        <a:gs pos="100000">
                          <a:prstClr val="white"/>
                        </a:gs>
                        <a:gs pos="100000">
                          <a:prstClr val="white"/>
                        </a:gs>
                      </a:gsLst>
                      <a:lin ang="0" scaled="0"/>
                    </a:gradFill>
                    <a:latin typeface="-윤고딕340" panose="02030504000101010101" pitchFamily="18" charset="-127"/>
                    <a:ea typeface="-윤고딕340" panose="02030504000101010101" pitchFamily="18" charset="-127"/>
                    <a:cs typeface="Arial" pitchFamily="34" charset="0"/>
                  </a:rPr>
                  <a:t> : </a:t>
                </a:r>
                <a:r>
                  <a:rPr lang="en-US" altLang="ko-KR" kern="0" spc="-90" dirty="0">
                    <a:gradFill>
                      <a:gsLst>
                        <a:gs pos="100000">
                          <a:prstClr val="white"/>
                        </a:gs>
                        <a:gs pos="100000">
                          <a:prstClr val="white"/>
                        </a:gs>
                      </a:gsLst>
                      <a:lin ang="0" scaled="0"/>
                    </a:gradFill>
                    <a:latin typeface="-윤고딕340" panose="02030504000101010101" pitchFamily="18" charset="-127"/>
                    <a:ea typeface="-윤고딕340" panose="02030504000101010101" pitchFamily="18" charset="-127"/>
                    <a:cs typeface="Arial" pitchFamily="34" charset="0"/>
                  </a:rPr>
                  <a:t>('14</a:t>
                </a:r>
                <a:r>
                  <a:rPr lang="ko-KR" altLang="en-US" kern="0" spc="-90" dirty="0">
                    <a:gradFill>
                      <a:gsLst>
                        <a:gs pos="100000">
                          <a:prstClr val="white"/>
                        </a:gs>
                        <a:gs pos="100000">
                          <a:prstClr val="white"/>
                        </a:gs>
                      </a:gsLst>
                      <a:lin ang="0" scaled="0"/>
                    </a:gradFill>
                    <a:latin typeface="-윤고딕340" panose="02030504000101010101" pitchFamily="18" charset="-127"/>
                    <a:ea typeface="-윤고딕340" panose="02030504000101010101" pitchFamily="18" charset="-127"/>
                    <a:cs typeface="Arial" pitchFamily="34" charset="0"/>
                  </a:rPr>
                  <a:t>년</a:t>
                </a:r>
                <a:r>
                  <a:rPr lang="en-US" altLang="ko-KR" kern="0" spc="-90" dirty="0">
                    <a:gradFill>
                      <a:gsLst>
                        <a:gs pos="100000">
                          <a:prstClr val="white"/>
                        </a:gs>
                        <a:gs pos="100000">
                          <a:prstClr val="white"/>
                        </a:gs>
                      </a:gsLst>
                      <a:lin ang="0" scaled="0"/>
                    </a:gradFill>
                    <a:latin typeface="-윤고딕340" panose="02030504000101010101" pitchFamily="18" charset="-127"/>
                    <a:ea typeface="-윤고딕340" panose="02030504000101010101" pitchFamily="18" charset="-127"/>
                    <a:cs typeface="Arial" pitchFamily="34" charset="0"/>
                  </a:rPr>
                  <a:t>)</a:t>
                </a:r>
                <a:r>
                  <a:rPr lang="en-US" altLang="ko-KR" sz="2000" kern="0" spc="-90" dirty="0">
                    <a:gradFill>
                      <a:gsLst>
                        <a:gs pos="100000">
                          <a:prstClr val="white"/>
                        </a:gs>
                        <a:gs pos="100000">
                          <a:prstClr val="white"/>
                        </a:gs>
                      </a:gsLst>
                      <a:lin ang="0" scaled="0"/>
                    </a:gradFill>
                    <a:latin typeface="-윤고딕340" panose="02030504000101010101" pitchFamily="18" charset="-127"/>
                    <a:ea typeface="-윤고딕340" panose="02030504000101010101" pitchFamily="18" charset="-127"/>
                    <a:cs typeface="Arial" pitchFamily="34" charset="0"/>
                  </a:rPr>
                  <a:t> 167</a:t>
                </a:r>
                <a:r>
                  <a:rPr lang="ko-KR" altLang="en-US" sz="2000" kern="0" spc="-90" dirty="0">
                    <a:gradFill>
                      <a:gsLst>
                        <a:gs pos="100000">
                          <a:prstClr val="white"/>
                        </a:gs>
                        <a:gs pos="100000">
                          <a:prstClr val="white"/>
                        </a:gs>
                      </a:gsLst>
                      <a:lin ang="0" scaled="0"/>
                    </a:gradFill>
                    <a:latin typeface="-윤고딕340" panose="02030504000101010101" pitchFamily="18" charset="-127"/>
                    <a:ea typeface="-윤고딕340" panose="02030504000101010101" pitchFamily="18" charset="-127"/>
                    <a:cs typeface="Arial" pitchFamily="34" charset="0"/>
                  </a:rPr>
                  <a:t>개 </a:t>
                </a:r>
                <a:r>
                  <a:rPr lang="ko-KR" altLang="en-US" sz="2000" kern="0" spc="-90" dirty="0" smtClean="0">
                    <a:gradFill>
                      <a:gsLst>
                        <a:gs pos="100000">
                          <a:prstClr val="white"/>
                        </a:gs>
                        <a:gs pos="100000">
                          <a:prstClr val="white"/>
                        </a:gs>
                      </a:gsLst>
                      <a:lin ang="0" scaled="0"/>
                    </a:gradFill>
                    <a:latin typeface="-윤고딕340" panose="02030504000101010101" pitchFamily="18" charset="-127"/>
                    <a:ea typeface="-윤고딕340" panose="02030504000101010101" pitchFamily="18" charset="-127"/>
                    <a:cs typeface="Arial" pitchFamily="34" charset="0"/>
                  </a:rPr>
                  <a:t>    </a:t>
                </a:r>
                <a:r>
                  <a:rPr lang="en-US" altLang="ko-KR" kern="0" spc="-90" dirty="0" smtClean="0">
                    <a:gradFill>
                      <a:gsLst>
                        <a:gs pos="100000">
                          <a:prstClr val="white"/>
                        </a:gs>
                        <a:gs pos="100000">
                          <a:prstClr val="white"/>
                        </a:gs>
                      </a:gsLst>
                      <a:lin ang="0" scaled="0"/>
                    </a:gradFill>
                    <a:latin typeface="-윤고딕340" panose="02030504000101010101" pitchFamily="18" charset="-127"/>
                    <a:ea typeface="-윤고딕340" panose="02030504000101010101" pitchFamily="18" charset="-127"/>
                    <a:cs typeface="Arial" pitchFamily="34" charset="0"/>
                  </a:rPr>
                  <a:t>(</a:t>
                </a:r>
                <a:r>
                  <a:rPr lang="en-US" altLang="ko-KR" kern="0" spc="-90" dirty="0">
                    <a:gradFill>
                      <a:gsLst>
                        <a:gs pos="100000">
                          <a:prstClr val="white"/>
                        </a:gs>
                        <a:gs pos="100000">
                          <a:prstClr val="white"/>
                        </a:gs>
                      </a:gsLst>
                      <a:lin ang="0" scaled="0"/>
                    </a:gradFill>
                    <a:latin typeface="-윤고딕340" panose="02030504000101010101" pitchFamily="18" charset="-127"/>
                    <a:ea typeface="-윤고딕340" panose="02030504000101010101" pitchFamily="18" charset="-127"/>
                    <a:cs typeface="Arial" pitchFamily="34" charset="0"/>
                  </a:rPr>
                  <a:t>'15</a:t>
                </a:r>
                <a:r>
                  <a:rPr lang="ko-KR" altLang="en-US" kern="0" spc="-90" dirty="0">
                    <a:gradFill>
                      <a:gsLst>
                        <a:gs pos="100000">
                          <a:prstClr val="white"/>
                        </a:gs>
                        <a:gs pos="100000">
                          <a:prstClr val="white"/>
                        </a:gs>
                      </a:gsLst>
                      <a:lin ang="0" scaled="0"/>
                    </a:gradFill>
                    <a:latin typeface="-윤고딕340" panose="02030504000101010101" pitchFamily="18" charset="-127"/>
                    <a:ea typeface="-윤고딕340" panose="02030504000101010101" pitchFamily="18" charset="-127"/>
                    <a:cs typeface="Arial" pitchFamily="34" charset="0"/>
                  </a:rPr>
                  <a:t>년</a:t>
                </a:r>
                <a:r>
                  <a:rPr lang="en-US" altLang="ko-KR" kern="0" spc="-90" dirty="0">
                    <a:gradFill>
                      <a:gsLst>
                        <a:gs pos="100000">
                          <a:prstClr val="white"/>
                        </a:gs>
                        <a:gs pos="100000">
                          <a:prstClr val="white"/>
                        </a:gs>
                      </a:gsLst>
                      <a:lin ang="0" scaled="0"/>
                    </a:gradFill>
                    <a:latin typeface="-윤고딕340" panose="02030504000101010101" pitchFamily="18" charset="-127"/>
                    <a:ea typeface="-윤고딕340" panose="02030504000101010101" pitchFamily="18" charset="-127"/>
                    <a:cs typeface="Arial" pitchFamily="34" charset="0"/>
                  </a:rPr>
                  <a:t>)</a:t>
                </a:r>
                <a:r>
                  <a:rPr lang="en-US" altLang="ko-KR" sz="2000" kern="0" spc="-90" dirty="0">
                    <a:gradFill>
                      <a:gsLst>
                        <a:gs pos="100000">
                          <a:prstClr val="white"/>
                        </a:gs>
                        <a:gs pos="100000">
                          <a:prstClr val="white"/>
                        </a:gs>
                      </a:gsLst>
                      <a:lin ang="0" scaled="0"/>
                    </a:gradFill>
                    <a:latin typeface="-윤고딕340" panose="02030504000101010101" pitchFamily="18" charset="-127"/>
                    <a:ea typeface="-윤고딕340" panose="02030504000101010101" pitchFamily="18" charset="-127"/>
                    <a:cs typeface="Arial" pitchFamily="34" charset="0"/>
                  </a:rPr>
                  <a:t> 270</a:t>
                </a:r>
                <a:r>
                  <a:rPr lang="ko-KR" altLang="en-US" sz="2000" kern="0" spc="-90" dirty="0" err="1" smtClean="0">
                    <a:gradFill>
                      <a:gsLst>
                        <a:gs pos="100000">
                          <a:prstClr val="white"/>
                        </a:gs>
                        <a:gs pos="100000">
                          <a:prstClr val="white"/>
                        </a:gs>
                      </a:gsLst>
                      <a:lin ang="0" scaled="0"/>
                    </a:gradFill>
                    <a:latin typeface="-윤고딕340" panose="02030504000101010101" pitchFamily="18" charset="-127"/>
                    <a:ea typeface="-윤고딕340" panose="02030504000101010101" pitchFamily="18" charset="-127"/>
                    <a:cs typeface="Arial" pitchFamily="34" charset="0"/>
                  </a:rPr>
                  <a:t>여개</a:t>
                </a:r>
                <a:endParaRPr lang="ko-KR" altLang="en-US" sz="2000" kern="0" spc="-90" dirty="0">
                  <a:gradFill>
                    <a:gsLst>
                      <a:gs pos="100000">
                        <a:prstClr val="white"/>
                      </a:gs>
                      <a:gs pos="100000">
                        <a:prstClr val="white"/>
                      </a:gs>
                    </a:gsLst>
                    <a:lin ang="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endParaRPr>
              </a:p>
            </p:txBody>
          </p:sp>
        </p:grpSp>
        <p:sp>
          <p:nvSpPr>
            <p:cNvPr id="12" name="오른쪽 화살표 11"/>
            <p:cNvSpPr/>
            <p:nvPr/>
          </p:nvSpPr>
          <p:spPr>
            <a:xfrm>
              <a:off x="5518663" y="6242178"/>
              <a:ext cx="245890" cy="195902"/>
            </a:xfrm>
            <a:prstGeom prst="rightArrow">
              <a:avLst/>
            </a:prstGeom>
            <a:solidFill>
              <a:schemeClr val="bg1"/>
            </a:solidFill>
            <a:ln w="9525" cap="rnd">
              <a:solidFill>
                <a:schemeClr val="bg1">
                  <a:lumMod val="50000"/>
                </a:schemeClr>
              </a:solidFill>
              <a:tailEnd type="none"/>
            </a:ln>
            <a:effectLst>
              <a:glow rad="50800">
                <a:schemeClr val="tx2">
                  <a:lumMod val="50000"/>
                  <a:alpha val="8000"/>
                </a:schemeClr>
              </a:glo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1F497D">
                      <a:lumMod val="50000"/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54" name="모서리가 둥근 직사각형 8"/>
          <p:cNvSpPr/>
          <p:nvPr/>
        </p:nvSpPr>
        <p:spPr>
          <a:xfrm>
            <a:off x="463840" y="2188631"/>
            <a:ext cx="8211294" cy="161449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>
              <a:solidFill>
                <a:prstClr val="white"/>
              </a:solidFill>
              <a:cs typeface="Arial" pitchFamily="34" charset="0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463841" y="1823655"/>
            <a:ext cx="8211379" cy="365118"/>
            <a:chOff x="463841" y="2276872"/>
            <a:chExt cx="8211379" cy="373745"/>
          </a:xfrm>
        </p:grpSpPr>
        <p:grpSp>
          <p:nvGrpSpPr>
            <p:cNvPr id="9" name="그룹 61"/>
            <p:cNvGrpSpPr/>
            <p:nvPr/>
          </p:nvGrpSpPr>
          <p:grpSpPr>
            <a:xfrm>
              <a:off x="463841" y="2276872"/>
              <a:ext cx="8211293" cy="373745"/>
              <a:chOff x="406401" y="3845680"/>
              <a:chExt cx="8031922" cy="388390"/>
            </a:xfrm>
          </p:grpSpPr>
          <p:sp>
            <p:nvSpPr>
              <p:cNvPr id="63" name="AutoShape 55"/>
              <p:cNvSpPr>
                <a:spLocks noChangeArrowheads="1"/>
              </p:cNvSpPr>
              <p:nvPr/>
            </p:nvSpPr>
            <p:spPr bwMode="auto">
              <a:xfrm>
                <a:off x="406401" y="3845680"/>
                <a:ext cx="6515356" cy="388390"/>
              </a:xfrm>
              <a:prstGeom prst="roundRect">
                <a:avLst>
                  <a:gd name="adj" fmla="val 0"/>
                </a:avLst>
              </a:prstGeom>
              <a:solidFill>
                <a:srgbClr val="2D3A9B"/>
              </a:solidFill>
              <a:ln w="31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>
                  <a:solidFill>
                    <a:prstClr val="black"/>
                  </a:solidFill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67" name="Rectangle 56"/>
              <p:cNvSpPr>
                <a:spLocks noChangeArrowheads="1"/>
              </p:cNvSpPr>
              <p:nvPr/>
            </p:nvSpPr>
            <p:spPr bwMode="auto">
              <a:xfrm>
                <a:off x="409471" y="3869729"/>
                <a:ext cx="8028852" cy="175557"/>
              </a:xfrm>
              <a:prstGeom prst="rect">
                <a:avLst/>
              </a:prstGeom>
              <a:gradFill rotWithShape="1">
                <a:gsLst>
                  <a:gs pos="0">
                    <a:srgbClr val="767676">
                      <a:alpha val="0"/>
                    </a:srgbClr>
                  </a:gs>
                  <a:gs pos="100000">
                    <a:srgbClr val="FFFFFF">
                      <a:alpha val="9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ko-KR" altLang="en-US">
                  <a:solidFill>
                    <a:prstClr val="black"/>
                  </a:solidFill>
                  <a:latin typeface="굴림" pitchFamily="50" charset="-127"/>
                  <a:ea typeface="굴림" pitchFamily="50" charset="-127"/>
                </a:endParaRPr>
              </a:p>
            </p:txBody>
          </p:sp>
        </p:grpSp>
        <p:sp>
          <p:nvSpPr>
            <p:cNvPr id="68" name="제목 114"/>
            <p:cNvSpPr txBox="1">
              <a:spLocks/>
            </p:cNvSpPr>
            <p:nvPr/>
          </p:nvSpPr>
          <p:spPr>
            <a:xfrm>
              <a:off x="531932" y="2286662"/>
              <a:ext cx="8143288" cy="344257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eaLnBrk="0" latinLnBrk="0" hangingPunct="0">
                <a:defRPr/>
              </a:pPr>
              <a:r>
                <a:rPr lang="ko-KR" altLang="en-US" sz="2000" kern="0" spc="-70" dirty="0">
                  <a:gradFill>
                    <a:gsLst>
                      <a:gs pos="100000">
                        <a:prstClr val="white"/>
                      </a:gs>
                      <a:gs pos="100000">
                        <a:prstClr val="white"/>
                      </a:gs>
                    </a:gsLst>
                    <a:lin ang="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수출지원기관의 사업을 </a:t>
              </a:r>
              <a:r>
                <a:rPr lang="ko-KR" altLang="en-US" sz="2000" kern="0" spc="-70" dirty="0" err="1" smtClean="0">
                  <a:gradFill>
                    <a:gsLst>
                      <a:gs pos="100000">
                        <a:prstClr val="white"/>
                      </a:gs>
                      <a:gs pos="100000">
                        <a:prstClr val="white"/>
                      </a:gs>
                    </a:gsLst>
                    <a:lin ang="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통합ㆍ연계하여</a:t>
              </a:r>
              <a:r>
                <a:rPr lang="ko-KR" altLang="en-US" sz="2000" kern="0" spc="-70" dirty="0" smtClean="0">
                  <a:gradFill>
                    <a:gsLst>
                      <a:gs pos="100000">
                        <a:prstClr val="white"/>
                      </a:gs>
                      <a:gs pos="100000">
                        <a:prstClr val="white"/>
                      </a:gs>
                    </a:gsLst>
                    <a:lin ang="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 </a:t>
              </a:r>
              <a:r>
                <a:rPr lang="ko-KR" altLang="en-US" sz="2000" kern="0" spc="-70" dirty="0">
                  <a:gradFill>
                    <a:gsLst>
                      <a:gs pos="100000">
                        <a:prstClr val="white"/>
                      </a:gs>
                      <a:gs pos="100000">
                        <a:prstClr val="white"/>
                      </a:gs>
                    </a:gsLst>
                    <a:lin ang="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기업 맞춤형으로 지원</a:t>
              </a:r>
            </a:p>
          </p:txBody>
        </p:sp>
      </p:grpSp>
      <p:sp>
        <p:nvSpPr>
          <p:cNvPr id="69" name="직사각형 68"/>
          <p:cNvSpPr/>
          <p:nvPr/>
        </p:nvSpPr>
        <p:spPr>
          <a:xfrm>
            <a:off x="515230" y="2288817"/>
            <a:ext cx="37687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defTabSz="1330325" eaLnBrk="0" latinLnBrk="0" hangingPunct="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ko-KR" kern="0" spc="-8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8</a:t>
            </a:r>
            <a:r>
              <a:rPr lang="ko-KR" altLang="en-US" kern="0" spc="-8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개 기관 </a:t>
            </a:r>
            <a:r>
              <a:rPr lang="en-US" altLang="ko-KR" kern="0" spc="-8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23</a:t>
            </a:r>
            <a:r>
              <a:rPr lang="ko-KR" altLang="en-US" kern="0" spc="-8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개 사업 </a:t>
            </a:r>
            <a:r>
              <a:rPr lang="ko-KR" altLang="en-US" kern="0" spc="-80" dirty="0" err="1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통합</a:t>
            </a:r>
            <a:r>
              <a:rPr lang="ko-KR" altLang="en-US" kern="0" spc="-80" dirty="0" err="1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/>
                <a:ea typeface="-윤고딕330"/>
              </a:rPr>
              <a:t>ㆍ</a:t>
            </a:r>
            <a:r>
              <a:rPr lang="ko-KR" altLang="en-US" kern="0" spc="-80" dirty="0" err="1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연계</a:t>
            </a:r>
            <a:endParaRPr lang="en-US" altLang="ko-KR" kern="0" spc="-80" dirty="0" smtClean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70" name="직사각형 69"/>
          <p:cNvSpPr/>
          <p:nvPr/>
        </p:nvSpPr>
        <p:spPr>
          <a:xfrm>
            <a:off x="518914" y="3067824"/>
            <a:ext cx="463283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defTabSz="1330325" eaLnBrk="0" latinLnBrk="0" hangingPunct="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ko-KR" altLang="en-US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무역</a:t>
            </a:r>
            <a:r>
              <a:rPr lang="en-US" altLang="ko-KR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·</a:t>
            </a:r>
            <a:r>
              <a:rPr lang="ko-KR" altLang="en-US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기술 전문인력을 활용하여</a:t>
            </a:r>
            <a:r>
              <a:rPr lang="en-US" altLang="ko-KR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밀착 지원</a:t>
            </a:r>
            <a:r>
              <a:rPr lang="en-US" altLang="ko-KR" kern="0" spc="-8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/>
            </a:r>
            <a:br>
              <a:rPr lang="en-US" altLang="ko-KR" kern="0" spc="-8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</a:br>
            <a:r>
              <a:rPr lang="en-US" altLang="ko-KR" sz="1600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('15</a:t>
            </a:r>
            <a:r>
              <a:rPr lang="ko-KR" altLang="en-US" sz="16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년 </a:t>
            </a:r>
            <a:r>
              <a:rPr lang="en-US" altLang="ko-KR" sz="16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2,400</a:t>
            </a:r>
            <a:r>
              <a:rPr lang="ko-KR" altLang="en-US" sz="16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개사 지원</a:t>
            </a:r>
            <a:r>
              <a:rPr lang="en-US" altLang="ko-KR" sz="1600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)</a:t>
            </a:r>
            <a:endParaRPr lang="ko-KR" altLang="en-US" sz="1600" kern="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56" name="직사각형 55"/>
          <p:cNvSpPr/>
          <p:nvPr/>
        </p:nvSpPr>
        <p:spPr>
          <a:xfrm>
            <a:off x="687760" y="2609133"/>
            <a:ext cx="37687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 defTabSz="1330325" eaLnBrk="0" latinLnBrk="0" hangingPunct="0">
              <a:spcAft>
                <a:spcPts val="300"/>
              </a:spcAft>
              <a:buSzPct val="100000"/>
              <a:defRPr/>
            </a:pPr>
            <a:r>
              <a:rPr lang="en-US" altLang="ko-KR" sz="1600" kern="0" spc="-8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(</a:t>
            </a:r>
            <a:r>
              <a:rPr lang="ko-KR" altLang="en-US" sz="1600" kern="0" spc="-8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해외마케팅</a:t>
            </a:r>
            <a:r>
              <a:rPr lang="en-US" altLang="ko-KR" sz="1600" kern="0" spc="-8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·</a:t>
            </a:r>
            <a:r>
              <a:rPr lang="ko-KR" altLang="en-US" sz="1600" kern="0" spc="-8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컨설팅</a:t>
            </a:r>
            <a:r>
              <a:rPr lang="en-US" altLang="ko-KR" sz="1600" kern="0" spc="-8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·</a:t>
            </a:r>
            <a:r>
              <a:rPr lang="ko-KR" altLang="en-US" sz="1600" kern="0" spc="-8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무역금융 등</a:t>
            </a:r>
            <a:r>
              <a:rPr lang="en-US" altLang="ko-KR" sz="1600" kern="0" spc="-8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)</a:t>
            </a:r>
          </a:p>
        </p:txBody>
      </p:sp>
      <p:grpSp>
        <p:nvGrpSpPr>
          <p:cNvPr id="10" name="그룹 14"/>
          <p:cNvGrpSpPr/>
          <p:nvPr/>
        </p:nvGrpSpPr>
        <p:grpSpPr>
          <a:xfrm>
            <a:off x="5958673" y="2250531"/>
            <a:ext cx="2523529" cy="1544431"/>
            <a:chOff x="5958673" y="2486023"/>
            <a:chExt cx="2656219" cy="1625639"/>
          </a:xfrm>
        </p:grpSpPr>
        <p:sp>
          <p:nvSpPr>
            <p:cNvPr id="78" name="직사각형 77"/>
            <p:cNvSpPr/>
            <p:nvPr/>
          </p:nvSpPr>
          <p:spPr>
            <a:xfrm>
              <a:off x="5958673" y="2521242"/>
              <a:ext cx="2652245" cy="1590420"/>
            </a:xfrm>
            <a:prstGeom prst="rect">
              <a:avLst/>
            </a:prstGeom>
            <a:solidFill>
              <a:schemeClr val="bg1"/>
            </a:solidFill>
            <a:ln w="3175" cap="rnd">
              <a:solidFill>
                <a:srgbClr val="DDDDDD"/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9" name="직사각형 78"/>
            <p:cNvSpPr/>
            <p:nvPr/>
          </p:nvSpPr>
          <p:spPr>
            <a:xfrm>
              <a:off x="5958673" y="2524984"/>
              <a:ext cx="2652246" cy="232175"/>
            </a:xfrm>
            <a:prstGeom prst="rect">
              <a:avLst/>
            </a:prstGeom>
            <a:solidFill>
              <a:srgbClr val="DDDDDD"/>
            </a:solidFill>
            <a:ln w="31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0" name="직사각형 79"/>
            <p:cNvSpPr/>
            <p:nvPr/>
          </p:nvSpPr>
          <p:spPr>
            <a:xfrm>
              <a:off x="5979393" y="2486023"/>
              <a:ext cx="263549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1400" b="1" kern="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중소ㆍ중견기업  수출비중</a:t>
              </a:r>
              <a:endParaRPr lang="en-US" altLang="ko-KR" sz="1400" b="1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endParaRPr>
            </a:p>
          </p:txBody>
        </p:sp>
        <p:grpSp>
          <p:nvGrpSpPr>
            <p:cNvPr id="11" name="그룹 16"/>
            <p:cNvGrpSpPr/>
            <p:nvPr/>
          </p:nvGrpSpPr>
          <p:grpSpPr>
            <a:xfrm>
              <a:off x="6185892" y="2870390"/>
              <a:ext cx="2404882" cy="1154203"/>
              <a:chOff x="6185892" y="2711603"/>
              <a:chExt cx="2404882" cy="1154203"/>
            </a:xfrm>
          </p:grpSpPr>
          <p:grpSp>
            <p:nvGrpSpPr>
              <p:cNvPr id="13" name="그룹 3"/>
              <p:cNvGrpSpPr/>
              <p:nvPr/>
            </p:nvGrpSpPr>
            <p:grpSpPr>
              <a:xfrm>
                <a:off x="6185892" y="3533000"/>
                <a:ext cx="2232248" cy="311575"/>
                <a:chOff x="9144000" y="3524181"/>
                <a:chExt cx="2568080" cy="349612"/>
              </a:xfrm>
            </p:grpSpPr>
            <p:sp>
              <p:nvSpPr>
                <p:cNvPr id="120" name="직사각형 119"/>
                <p:cNvSpPr/>
                <p:nvPr/>
              </p:nvSpPr>
              <p:spPr>
                <a:xfrm>
                  <a:off x="9144000" y="3680616"/>
                  <a:ext cx="2568080" cy="193177"/>
                </a:xfrm>
                <a:prstGeom prst="rect">
                  <a:avLst/>
                </a:prstGeom>
                <a:solidFill>
                  <a:srgbClr val="236A8D"/>
                </a:solidFill>
                <a:ln w="15875" cap="rnd">
                  <a:noFill/>
                  <a:tailEnd type="none"/>
                </a:ln>
                <a:effectLst>
                  <a:innerShdw blurRad="63500">
                    <a:schemeClr val="tx2">
                      <a:lumMod val="75000"/>
                      <a:alpha val="73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1" name="사다리꼴 120"/>
                <p:cNvSpPr/>
                <p:nvPr/>
              </p:nvSpPr>
              <p:spPr>
                <a:xfrm>
                  <a:off x="9144000" y="3524181"/>
                  <a:ext cx="2568080" cy="154542"/>
                </a:xfrm>
                <a:prstGeom prst="trapezoid">
                  <a:avLst>
                    <a:gd name="adj" fmla="val 64961"/>
                  </a:avLst>
                </a:prstGeom>
                <a:solidFill>
                  <a:schemeClr val="bg1">
                    <a:lumMod val="95000"/>
                  </a:schemeClr>
                </a:solidFill>
                <a:ln w="6350" cap="rnd">
                  <a:solidFill>
                    <a:schemeClr val="bg1">
                      <a:lumMod val="85000"/>
                    </a:schemeClr>
                  </a:solidFill>
                  <a:tailEnd type="none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4" name="그룹 4"/>
              <p:cNvGrpSpPr/>
              <p:nvPr/>
            </p:nvGrpSpPr>
            <p:grpSpPr>
              <a:xfrm>
                <a:off x="7927498" y="2988774"/>
                <a:ext cx="259674" cy="649722"/>
                <a:chOff x="9931156" y="3047128"/>
                <a:chExt cx="259674" cy="593966"/>
              </a:xfrm>
            </p:grpSpPr>
            <p:sp>
              <p:nvSpPr>
                <p:cNvPr id="118" name="Rectangle 29"/>
                <p:cNvSpPr>
                  <a:spLocks noChangeArrowheads="1"/>
                </p:cNvSpPr>
                <p:nvPr/>
              </p:nvSpPr>
              <p:spPr bwMode="auto">
                <a:xfrm rot="10800000">
                  <a:off x="9931156" y="3047128"/>
                  <a:ext cx="259674" cy="587492"/>
                </a:xfrm>
                <a:prstGeom prst="rect">
                  <a:avLst/>
                </a:prstGeom>
                <a:gradFill rotWithShape="1">
                  <a:gsLst>
                    <a:gs pos="100000">
                      <a:srgbClr val="C00000"/>
                    </a:gs>
                    <a:gs pos="0">
                      <a:srgbClr val="C00000"/>
                    </a:gs>
                    <a:gs pos="51000">
                      <a:srgbClr val="FF0000"/>
                    </a:gs>
                    <a:gs pos="45000">
                      <a:schemeClr val="accent2">
                        <a:lumMod val="50000"/>
                      </a:schemeClr>
                    </a:gs>
                  </a:gsLst>
                  <a:lin ang="10800000" scaled="0"/>
                </a:gradFill>
                <a:ln>
                  <a:noFill/>
                </a:ln>
                <a:effectLst>
                  <a:reflection blurRad="6350" stA="32000" endPos="9000" dir="5400000" sy="-100000" algn="bl" rotWithShape="0"/>
                </a:effectLst>
                <a:extLst/>
              </p:spPr>
              <p:txBody>
                <a:bodyPr wrap="none" anchor="ctr"/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9" name="직사각형 118"/>
                <p:cNvSpPr/>
                <p:nvPr/>
              </p:nvSpPr>
              <p:spPr>
                <a:xfrm>
                  <a:off x="10050754" y="3053601"/>
                  <a:ext cx="45717" cy="587493"/>
                </a:xfrm>
                <a:prstGeom prst="rect">
                  <a:avLst/>
                </a:prstGeom>
                <a:gradFill>
                  <a:gsLst>
                    <a:gs pos="0">
                      <a:srgbClr val="3E7898">
                        <a:tint val="66000"/>
                        <a:satMod val="160000"/>
                        <a:alpha val="0"/>
                      </a:srgbClr>
                    </a:gs>
                    <a:gs pos="50000">
                      <a:srgbClr val="FFFFFF">
                        <a:alpha val="73000"/>
                      </a:srgbClr>
                    </a:gs>
                    <a:gs pos="100000">
                      <a:srgbClr val="3E7898">
                        <a:tint val="23500"/>
                        <a:satMod val="160000"/>
                        <a:alpha val="0"/>
                      </a:srgbClr>
                    </a:gs>
                  </a:gsLst>
                  <a:lin ang="0" scaled="0"/>
                </a:gradFill>
                <a:ln w="15875" cap="rnd" cmpd="sng" algn="ctr">
                  <a:noFill/>
                  <a:prstDash val="solid"/>
                  <a:tailEnd type="none"/>
                </a:ln>
                <a:effectLst/>
              </p:spPr>
              <p:txBody>
                <a:bodyPr rtlCol="0" anchor="ctr"/>
                <a:lstStyle/>
                <a:p>
                  <a:pPr algn="ctr" latinLnBrk="0">
                    <a:defRPr/>
                  </a:pPr>
                  <a:endParaRPr lang="ko-KR" altLang="en-US" kern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11" name="제목 114"/>
              <p:cNvSpPr txBox="1">
                <a:spLocks/>
              </p:cNvSpPr>
              <p:nvPr/>
            </p:nvSpPr>
            <p:spPr>
              <a:xfrm>
                <a:off x="7601962" y="3651184"/>
                <a:ext cx="880240" cy="214622"/>
              </a:xfrm>
              <a:prstGeom prst="rect">
                <a:avLst/>
              </a:prstGeom>
              <a:effectLst>
                <a:outerShdw blurRad="76200" dir="5400000" algn="ctr" rotWithShape="0">
                  <a:sysClr val="windowText" lastClr="000000"/>
                </a:outerShdw>
              </a:effectLst>
            </p:spPr>
            <p:txBody>
              <a:bodyPr anchor="ctr" anchorCtr="0"/>
              <a:lstStyle/>
              <a:p>
                <a:pPr algn="ctr" eaLnBrk="0" latinLnBrk="0" hangingPunct="0">
                  <a:defRPr/>
                </a:pPr>
                <a:r>
                  <a:rPr lang="en-US" altLang="ko-KR" sz="1200" kern="0" spc="-90" dirty="0" smtClean="0">
                    <a:gradFill>
                      <a:gsLst>
                        <a:gs pos="100000">
                          <a:srgbClr val="FFFF00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40" panose="02030504000101010101" pitchFamily="18" charset="-127"/>
                    <a:ea typeface="-윤고딕340" panose="02030504000101010101" pitchFamily="18" charset="-127"/>
                    <a:cs typeface="Arial" pitchFamily="34" charset="0"/>
                  </a:rPr>
                  <a:t>'15(</a:t>
                </a:r>
                <a:r>
                  <a:rPr lang="ko-KR" altLang="en-US" sz="1200" kern="0" spc="-90" dirty="0" smtClean="0">
                    <a:gradFill>
                      <a:gsLst>
                        <a:gs pos="100000">
                          <a:srgbClr val="FFFF00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40" panose="02030504000101010101" pitchFamily="18" charset="-127"/>
                    <a:ea typeface="-윤고딕340" panose="02030504000101010101" pitchFamily="18" charset="-127"/>
                    <a:cs typeface="Arial" pitchFamily="34" charset="0"/>
                  </a:rPr>
                  <a:t>목표</a:t>
                </a:r>
                <a:r>
                  <a:rPr lang="en-US" altLang="ko-KR" sz="1200" kern="0" spc="-90" dirty="0" smtClean="0">
                    <a:gradFill>
                      <a:gsLst>
                        <a:gs pos="100000">
                          <a:srgbClr val="FFFF00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40" panose="02030504000101010101" pitchFamily="18" charset="-127"/>
                    <a:ea typeface="-윤고딕340" panose="02030504000101010101" pitchFamily="18" charset="-127"/>
                    <a:cs typeface="Arial" pitchFamily="34" charset="0"/>
                  </a:rPr>
                  <a:t>)</a:t>
                </a:r>
                <a:endParaRPr lang="ko-KR" altLang="en-US" sz="1200" kern="0" spc="-90" dirty="0">
                  <a:gradFill>
                    <a:gsLst>
                      <a:gs pos="100000">
                        <a:srgbClr val="FFFF00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endParaRPr>
              </a:p>
            </p:txBody>
          </p:sp>
          <p:sp>
            <p:nvSpPr>
              <p:cNvPr id="112" name="Text Box 170"/>
              <p:cNvSpPr txBox="1">
                <a:spLocks noChangeArrowheads="1"/>
              </p:cNvSpPr>
              <p:nvPr/>
            </p:nvSpPr>
            <p:spPr bwMode="auto">
              <a:xfrm>
                <a:off x="7603711" y="2711603"/>
                <a:ext cx="987063" cy="292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0000">
                <a:spAutoFit/>
              </a:bodyPr>
              <a:lstStyle/>
              <a:p>
                <a:pPr algn="ctr" eaLnBrk="0" latinLnBrk="0" hangingPunct="0">
                  <a:buSzPct val="100000"/>
                  <a:defRPr/>
                </a:pPr>
                <a:r>
                  <a:rPr lang="en-US" altLang="ko-KR" sz="1300" kern="0" dirty="0" smtClean="0">
                    <a:gradFill>
                      <a:gsLst>
                        <a:gs pos="100000">
                          <a:srgbClr val="C00000"/>
                        </a:gs>
                        <a:gs pos="100000">
                          <a:prstClr val="white">
                            <a:lumMod val="75000"/>
                          </a:prstClr>
                        </a:gs>
                        <a:gs pos="100000">
                          <a:prstClr val="white">
                            <a:lumMod val="65000"/>
                          </a:prstClr>
                        </a:gs>
                      </a:gsLst>
                      <a:lin ang="5400000" scaled="0"/>
                    </a:gradFill>
                    <a:latin typeface="-윤고딕340" pitchFamily="18" charset="-127"/>
                    <a:ea typeface="-윤고딕340" pitchFamily="18" charset="-127"/>
                  </a:rPr>
                  <a:t>35.0</a:t>
                </a:r>
                <a:r>
                  <a:rPr lang="en-US" altLang="ko-KR" sz="1200" kern="0" dirty="0" smtClean="0">
                    <a:gradFill>
                      <a:gsLst>
                        <a:gs pos="100000">
                          <a:srgbClr val="C00000"/>
                        </a:gs>
                        <a:gs pos="100000">
                          <a:prstClr val="white">
                            <a:lumMod val="75000"/>
                          </a:prstClr>
                        </a:gs>
                        <a:gs pos="100000">
                          <a:prstClr val="white">
                            <a:lumMod val="65000"/>
                          </a:prstClr>
                        </a:gs>
                      </a:gsLst>
                      <a:lin ang="5400000" scaled="0"/>
                    </a:gradFill>
                    <a:latin typeface="-윤고딕340" pitchFamily="18" charset="-127"/>
                    <a:ea typeface="-윤고딕340" pitchFamily="18" charset="-127"/>
                  </a:rPr>
                  <a:t>%</a:t>
                </a:r>
                <a:endParaRPr lang="en-US" altLang="ko-KR" sz="1300" kern="0" dirty="0">
                  <a:gradFill>
                    <a:gsLst>
                      <a:gs pos="100000">
                        <a:srgbClr val="C00000"/>
                      </a:gs>
                      <a:gs pos="10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65000"/>
                        </a:prst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endParaRPr>
              </a:p>
            </p:txBody>
          </p:sp>
          <p:sp>
            <p:nvSpPr>
              <p:cNvPr id="113" name="제목 114"/>
              <p:cNvSpPr txBox="1">
                <a:spLocks/>
              </p:cNvSpPr>
              <p:nvPr/>
            </p:nvSpPr>
            <p:spPr>
              <a:xfrm>
                <a:off x="6901190" y="3651184"/>
                <a:ext cx="742778" cy="214622"/>
              </a:xfrm>
              <a:prstGeom prst="rect">
                <a:avLst/>
              </a:prstGeom>
              <a:effectLst>
                <a:outerShdw blurRad="76200" dir="5400000" algn="ctr" rotWithShape="0">
                  <a:sysClr val="windowText" lastClr="000000"/>
                </a:outerShdw>
              </a:effectLst>
            </p:spPr>
            <p:txBody>
              <a:bodyPr anchor="ctr" anchorCtr="0"/>
              <a:lstStyle/>
              <a:p>
                <a:pPr algn="ctr" eaLnBrk="0" latinLnBrk="0" hangingPunct="0">
                  <a:defRPr/>
                </a:pPr>
                <a:r>
                  <a:rPr lang="en-US" altLang="ko-KR" sz="1200" kern="0" spc="-90" dirty="0" smtClean="0">
                    <a:gradFill>
                      <a:gsLst>
                        <a:gs pos="100000">
                          <a:prstClr val="white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40" panose="02030504000101010101" pitchFamily="18" charset="-127"/>
                    <a:ea typeface="-윤고딕340" panose="02030504000101010101" pitchFamily="18" charset="-127"/>
                    <a:cs typeface="Arial" pitchFamily="34" charset="0"/>
                  </a:rPr>
                  <a:t>'14</a:t>
                </a:r>
                <a:endParaRPr lang="ko-KR" altLang="en-US" sz="1200" kern="0" spc="-9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endParaRPr>
              </a:p>
            </p:txBody>
          </p:sp>
          <p:sp>
            <p:nvSpPr>
              <p:cNvPr id="114" name="Text Box 170"/>
              <p:cNvSpPr txBox="1">
                <a:spLocks noChangeArrowheads="1"/>
              </p:cNvSpPr>
              <p:nvPr/>
            </p:nvSpPr>
            <p:spPr bwMode="auto">
              <a:xfrm>
                <a:off x="6921858" y="2912369"/>
                <a:ext cx="780830" cy="292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0000">
                <a:spAutoFit/>
              </a:bodyPr>
              <a:lstStyle/>
              <a:p>
                <a:pPr algn="ctr" eaLnBrk="0" latinLnBrk="0" hangingPunct="0">
                  <a:buSzPct val="100000"/>
                  <a:defRPr/>
                </a:pPr>
                <a:r>
                  <a:rPr lang="en-US" altLang="ko-KR" sz="1300" kern="0" dirty="0">
                    <a:gradFill>
                      <a:gsLst>
                        <a:gs pos="100000">
                          <a:prstClr val="black">
                            <a:lumMod val="75000"/>
                            <a:lumOff val="25000"/>
                          </a:prstClr>
                        </a:gs>
                        <a:gs pos="100000">
                          <a:prstClr val="white">
                            <a:lumMod val="75000"/>
                          </a:prstClr>
                        </a:gs>
                        <a:gs pos="100000">
                          <a:prstClr val="white">
                            <a:lumMod val="65000"/>
                          </a:prstClr>
                        </a:gs>
                      </a:gsLst>
                      <a:lin ang="5400000" scaled="0"/>
                    </a:gradFill>
                    <a:latin typeface="-윤고딕340" pitchFamily="18" charset="-127"/>
                    <a:ea typeface="-윤고딕340" pitchFamily="18" charset="-127"/>
                  </a:rPr>
                  <a:t>34.0</a:t>
                </a:r>
                <a:r>
                  <a:rPr lang="en-US" altLang="ko-KR" sz="1200" kern="0" dirty="0">
                    <a:gradFill>
                      <a:gsLst>
                        <a:gs pos="100000">
                          <a:prstClr val="black">
                            <a:lumMod val="75000"/>
                            <a:lumOff val="25000"/>
                          </a:prstClr>
                        </a:gs>
                        <a:gs pos="100000">
                          <a:prstClr val="white">
                            <a:lumMod val="75000"/>
                          </a:prstClr>
                        </a:gs>
                        <a:gs pos="100000">
                          <a:prstClr val="white">
                            <a:lumMod val="65000"/>
                          </a:prstClr>
                        </a:gs>
                      </a:gsLst>
                      <a:lin ang="5400000" scaled="0"/>
                    </a:gradFill>
                    <a:latin typeface="-윤고딕340" pitchFamily="18" charset="-127"/>
                    <a:ea typeface="-윤고딕340" pitchFamily="18" charset="-127"/>
                  </a:rPr>
                  <a:t>%</a:t>
                </a:r>
                <a:endParaRPr lang="en-US" altLang="ko-KR" sz="1300" kern="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65000"/>
                        </a:prst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endParaRPr>
              </a:p>
            </p:txBody>
          </p:sp>
          <p:grpSp>
            <p:nvGrpSpPr>
              <p:cNvPr id="15" name="그룹 5"/>
              <p:cNvGrpSpPr/>
              <p:nvPr/>
            </p:nvGrpSpPr>
            <p:grpSpPr>
              <a:xfrm>
                <a:off x="6450848" y="3178649"/>
                <a:ext cx="962403" cy="462883"/>
                <a:chOff x="10675052" y="2372554"/>
                <a:chExt cx="962403" cy="1285501"/>
              </a:xfrm>
            </p:grpSpPr>
            <p:sp>
              <p:nvSpPr>
                <p:cNvPr id="116" name="Rectangle 29"/>
                <p:cNvSpPr>
                  <a:spLocks noChangeArrowheads="1"/>
                </p:cNvSpPr>
                <p:nvPr/>
              </p:nvSpPr>
              <p:spPr bwMode="auto">
                <a:xfrm rot="10800000">
                  <a:off x="11377781" y="2380177"/>
                  <a:ext cx="259674" cy="1257635"/>
                </a:xfrm>
                <a:prstGeom prst="rect">
                  <a:avLst/>
                </a:prstGeom>
                <a:gradFill rotWithShape="1"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0">
                      <a:schemeClr val="tx1">
                        <a:lumMod val="75000"/>
                        <a:lumOff val="25000"/>
                      </a:schemeClr>
                    </a:gs>
                    <a:gs pos="51000">
                      <a:schemeClr val="tx1">
                        <a:lumMod val="50000"/>
                        <a:lumOff val="50000"/>
                      </a:schemeClr>
                    </a:gs>
                    <a:gs pos="45000">
                      <a:schemeClr val="tx1">
                        <a:lumMod val="75000"/>
                        <a:lumOff val="25000"/>
                      </a:schemeClr>
                    </a:gs>
                  </a:gsLst>
                  <a:lin ang="10800000" scaled="0"/>
                </a:gradFill>
                <a:ln>
                  <a:noFill/>
                </a:ln>
                <a:effectLst>
                  <a:reflection blurRad="6350" stA="32000" endPos="9000" dir="5400000" sy="-100000" algn="bl" rotWithShape="0"/>
                </a:effectLst>
                <a:extLst/>
              </p:spPr>
              <p:txBody>
                <a:bodyPr wrap="none" anchor="ctr"/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7" name="직사각형 116"/>
                <p:cNvSpPr/>
                <p:nvPr/>
              </p:nvSpPr>
              <p:spPr>
                <a:xfrm>
                  <a:off x="11497374" y="2372554"/>
                  <a:ext cx="41401" cy="1254139"/>
                </a:xfrm>
                <a:prstGeom prst="rect">
                  <a:avLst/>
                </a:prstGeom>
                <a:gradFill>
                  <a:gsLst>
                    <a:gs pos="0">
                      <a:srgbClr val="3E7898">
                        <a:tint val="66000"/>
                        <a:satMod val="160000"/>
                        <a:alpha val="0"/>
                      </a:srgbClr>
                    </a:gs>
                    <a:gs pos="50000">
                      <a:srgbClr val="FFFFFF">
                        <a:alpha val="73000"/>
                      </a:srgbClr>
                    </a:gs>
                    <a:gs pos="100000">
                      <a:srgbClr val="3E7898">
                        <a:tint val="23500"/>
                        <a:satMod val="160000"/>
                        <a:alpha val="0"/>
                      </a:srgbClr>
                    </a:gs>
                  </a:gsLst>
                  <a:lin ang="0" scaled="0"/>
                </a:gradFill>
                <a:ln w="15875" cap="rnd" cmpd="sng" algn="ctr">
                  <a:noFill/>
                  <a:prstDash val="solid"/>
                  <a:tailEnd type="none"/>
                </a:ln>
                <a:effectLst/>
              </p:spPr>
              <p:txBody>
                <a:bodyPr rtlCol="0" anchor="ctr"/>
                <a:lstStyle/>
                <a:p>
                  <a:pPr algn="ctr" latinLnBrk="0">
                    <a:defRPr/>
                  </a:pPr>
                  <a:endParaRPr lang="ko-KR" altLang="en-US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" name="Rectangle 29"/>
                <p:cNvSpPr>
                  <a:spLocks noChangeArrowheads="1"/>
                </p:cNvSpPr>
                <p:nvPr/>
              </p:nvSpPr>
              <p:spPr bwMode="auto">
                <a:xfrm rot="10800000">
                  <a:off x="10675052" y="2826213"/>
                  <a:ext cx="259674" cy="811570"/>
                </a:xfrm>
                <a:prstGeom prst="rect">
                  <a:avLst/>
                </a:prstGeom>
                <a:gradFill rotWithShape="1"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0">
                      <a:schemeClr val="tx1">
                        <a:lumMod val="75000"/>
                        <a:lumOff val="25000"/>
                      </a:schemeClr>
                    </a:gs>
                    <a:gs pos="51000">
                      <a:schemeClr val="tx1">
                        <a:lumMod val="50000"/>
                        <a:lumOff val="50000"/>
                      </a:schemeClr>
                    </a:gs>
                    <a:gs pos="45000">
                      <a:schemeClr val="tx1">
                        <a:lumMod val="75000"/>
                        <a:lumOff val="25000"/>
                      </a:schemeClr>
                    </a:gs>
                  </a:gsLst>
                  <a:lin ang="10800000" scaled="0"/>
                </a:gradFill>
                <a:ln>
                  <a:noFill/>
                </a:ln>
                <a:effectLst>
                  <a:reflection blurRad="6350" stA="32000" endPos="9000" dir="5400000" sy="-100000" algn="bl" rotWithShape="0"/>
                </a:effectLst>
                <a:extLst/>
              </p:spPr>
              <p:txBody>
                <a:bodyPr wrap="none" anchor="ctr"/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1" name="직사각형 90"/>
                <p:cNvSpPr/>
                <p:nvPr/>
              </p:nvSpPr>
              <p:spPr>
                <a:xfrm>
                  <a:off x="10794645" y="2848737"/>
                  <a:ext cx="41401" cy="809318"/>
                </a:xfrm>
                <a:prstGeom prst="rect">
                  <a:avLst/>
                </a:prstGeom>
                <a:gradFill>
                  <a:gsLst>
                    <a:gs pos="0">
                      <a:srgbClr val="3E7898">
                        <a:tint val="66000"/>
                        <a:satMod val="160000"/>
                        <a:alpha val="0"/>
                      </a:srgbClr>
                    </a:gs>
                    <a:gs pos="50000">
                      <a:srgbClr val="FFFFFF">
                        <a:alpha val="73000"/>
                      </a:srgbClr>
                    </a:gs>
                    <a:gs pos="100000">
                      <a:srgbClr val="3E7898">
                        <a:tint val="23500"/>
                        <a:satMod val="160000"/>
                        <a:alpha val="0"/>
                      </a:srgbClr>
                    </a:gs>
                  </a:gsLst>
                  <a:lin ang="0" scaled="0"/>
                </a:gradFill>
                <a:ln w="15875" cap="rnd" cmpd="sng" algn="ctr">
                  <a:noFill/>
                  <a:prstDash val="solid"/>
                  <a:tailEnd type="none"/>
                </a:ln>
                <a:effectLst/>
              </p:spPr>
              <p:txBody>
                <a:bodyPr rtlCol="0" anchor="ctr"/>
                <a:lstStyle/>
                <a:p>
                  <a:pPr algn="ctr" latinLnBrk="0">
                    <a:defRPr/>
                  </a:pPr>
                  <a:endParaRPr lang="ko-KR" altLang="en-US" kern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88" name="제목 114"/>
              <p:cNvSpPr txBox="1">
                <a:spLocks/>
              </p:cNvSpPr>
              <p:nvPr/>
            </p:nvSpPr>
            <p:spPr>
              <a:xfrm>
                <a:off x="6198461" y="3651184"/>
                <a:ext cx="742778" cy="214622"/>
              </a:xfrm>
              <a:prstGeom prst="rect">
                <a:avLst/>
              </a:prstGeom>
              <a:effectLst>
                <a:outerShdw blurRad="76200" dir="5400000" algn="ctr" rotWithShape="0">
                  <a:sysClr val="windowText" lastClr="000000"/>
                </a:outerShdw>
              </a:effectLst>
            </p:spPr>
            <p:txBody>
              <a:bodyPr anchor="ctr" anchorCtr="0"/>
              <a:lstStyle/>
              <a:p>
                <a:pPr algn="ctr" eaLnBrk="0" latinLnBrk="0" hangingPunct="0">
                  <a:defRPr/>
                </a:pPr>
                <a:r>
                  <a:rPr lang="en-US" altLang="ko-KR" sz="1200" kern="0" spc="-90" dirty="0" smtClean="0">
                    <a:gradFill>
                      <a:gsLst>
                        <a:gs pos="100000">
                          <a:prstClr val="white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-윤고딕340" panose="02030504000101010101" pitchFamily="18" charset="-127"/>
                    <a:ea typeface="-윤고딕340" panose="02030504000101010101" pitchFamily="18" charset="-127"/>
                    <a:cs typeface="Arial" pitchFamily="34" charset="0"/>
                  </a:rPr>
                  <a:t>'12</a:t>
                </a:r>
                <a:endParaRPr lang="ko-KR" altLang="en-US" sz="1200" kern="0" spc="-9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endParaRPr>
              </a:p>
            </p:txBody>
          </p:sp>
          <p:sp>
            <p:nvSpPr>
              <p:cNvPr id="89" name="Text Box 170"/>
              <p:cNvSpPr txBox="1">
                <a:spLocks noChangeArrowheads="1"/>
              </p:cNvSpPr>
              <p:nvPr/>
            </p:nvSpPr>
            <p:spPr bwMode="auto">
              <a:xfrm>
                <a:off x="6216671" y="3075050"/>
                <a:ext cx="780830" cy="292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0000">
                <a:spAutoFit/>
              </a:bodyPr>
              <a:lstStyle/>
              <a:p>
                <a:pPr algn="ctr" eaLnBrk="0" latinLnBrk="0" hangingPunct="0">
                  <a:buSzPct val="100000"/>
                  <a:defRPr/>
                </a:pPr>
                <a:r>
                  <a:rPr lang="en-US" altLang="ko-KR" sz="1300" kern="0" dirty="0" smtClean="0">
                    <a:gradFill>
                      <a:gsLst>
                        <a:gs pos="100000">
                          <a:prstClr val="black">
                            <a:lumMod val="75000"/>
                            <a:lumOff val="25000"/>
                          </a:prstClr>
                        </a:gs>
                        <a:gs pos="100000">
                          <a:prstClr val="white">
                            <a:lumMod val="75000"/>
                          </a:prstClr>
                        </a:gs>
                        <a:gs pos="100000">
                          <a:prstClr val="white">
                            <a:lumMod val="65000"/>
                          </a:prstClr>
                        </a:gs>
                      </a:gsLst>
                      <a:lin ang="5400000" scaled="0"/>
                    </a:gradFill>
                    <a:latin typeface="-윤고딕340" pitchFamily="18" charset="-127"/>
                    <a:ea typeface="-윤고딕340" pitchFamily="18" charset="-127"/>
                  </a:rPr>
                  <a:t>32.1</a:t>
                </a:r>
                <a:r>
                  <a:rPr lang="en-US" altLang="ko-KR" sz="1200" kern="0" dirty="0" smtClean="0">
                    <a:gradFill>
                      <a:gsLst>
                        <a:gs pos="100000">
                          <a:prstClr val="black">
                            <a:lumMod val="75000"/>
                            <a:lumOff val="25000"/>
                          </a:prstClr>
                        </a:gs>
                        <a:gs pos="100000">
                          <a:prstClr val="white">
                            <a:lumMod val="75000"/>
                          </a:prstClr>
                        </a:gs>
                        <a:gs pos="100000">
                          <a:prstClr val="white">
                            <a:lumMod val="65000"/>
                          </a:prstClr>
                        </a:gs>
                      </a:gsLst>
                      <a:lin ang="5400000" scaled="0"/>
                    </a:gradFill>
                    <a:latin typeface="-윤고딕340" pitchFamily="18" charset="-127"/>
                    <a:ea typeface="-윤고딕340" pitchFamily="18" charset="-127"/>
                  </a:rPr>
                  <a:t>%</a:t>
                </a:r>
                <a:endParaRPr lang="en-US" altLang="ko-KR" sz="1300" kern="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65000"/>
                        </a:prst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endParaRPr>
              </a:p>
            </p:txBody>
          </p:sp>
        </p:grpSp>
        <p:pic>
          <p:nvPicPr>
            <p:cNvPr id="1026" name="Picture 2" descr="C:\Users\Joohee\Desktop\SDFSAFD copy.png"/>
            <p:cNvPicPr>
              <a:picLocks noChangeAspect="1" noChangeArrowheads="1"/>
            </p:cNvPicPr>
            <p:nvPr/>
          </p:nvPicPr>
          <p:blipFill>
            <a:blip r:embed="rId3" cstate="print"/>
            <a:srcRect l="66979" t="49722" r="27604" b="44306"/>
            <a:stretch>
              <a:fillRect/>
            </a:stretch>
          </p:blipFill>
          <p:spPr bwMode="auto">
            <a:xfrm rot="1230807">
              <a:off x="7394599" y="3031973"/>
              <a:ext cx="495300" cy="409575"/>
            </a:xfrm>
            <a:prstGeom prst="rect">
              <a:avLst/>
            </a:prstGeom>
            <a:noFill/>
          </p:spPr>
        </p:pic>
      </p:grpSp>
      <p:sp>
        <p:nvSpPr>
          <p:cNvPr id="92" name="직사각형 91"/>
          <p:cNvSpPr/>
          <p:nvPr/>
        </p:nvSpPr>
        <p:spPr>
          <a:xfrm>
            <a:off x="515230" y="5439236"/>
            <a:ext cx="81528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defTabSz="1330325" eaLnBrk="0" latinLnBrk="0" hangingPunct="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ko-KR" altLang="en-US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세계 최고수준의 통합무역정보 제공 </a:t>
            </a:r>
            <a:r>
              <a:rPr lang="en-US" altLang="ko-KR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: </a:t>
            </a:r>
            <a:r>
              <a:rPr lang="ko-KR" altLang="en-US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대상국 확대 및 </a:t>
            </a:r>
            <a:r>
              <a:rPr lang="ko-KR" altLang="en-US" kern="0" dirty="0" err="1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모바일서비스</a:t>
            </a:r>
            <a:r>
              <a:rPr lang="ko-KR" altLang="en-US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강화</a:t>
            </a:r>
            <a:endParaRPr lang="ko-KR" altLang="en-US" kern="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grpSp>
        <p:nvGrpSpPr>
          <p:cNvPr id="16" name="그룹 80"/>
          <p:cNvGrpSpPr/>
          <p:nvPr/>
        </p:nvGrpSpPr>
        <p:grpSpPr>
          <a:xfrm>
            <a:off x="6485304" y="481896"/>
            <a:ext cx="2194968" cy="333943"/>
            <a:chOff x="5957544" y="497136"/>
            <a:chExt cx="2194968" cy="333943"/>
          </a:xfrm>
        </p:grpSpPr>
        <p:sp>
          <p:nvSpPr>
            <p:cNvPr id="83" name="모서리가 둥근 직사각형 82"/>
            <p:cNvSpPr/>
            <p:nvPr/>
          </p:nvSpPr>
          <p:spPr>
            <a:xfrm>
              <a:off x="6035047" y="525727"/>
              <a:ext cx="812855" cy="25059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 w="952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93" name="Text Box 5"/>
            <p:cNvSpPr txBox="1">
              <a:spLocks noChangeArrowheads="1"/>
            </p:cNvSpPr>
            <p:nvPr/>
          </p:nvSpPr>
          <p:spPr bwMode="auto">
            <a:xfrm>
              <a:off x="6807082" y="507914"/>
              <a:ext cx="134543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latinLnBrk="0" hangingPunct="1">
                <a:defRPr/>
              </a:pPr>
              <a:r>
                <a:rPr lang="ko-KR" altLang="en-US" sz="1500" kern="0" spc="-90" dirty="0">
                  <a:gradFill>
                    <a:gsLst>
                      <a:gs pos="100000">
                        <a:srgbClr val="4F81BD">
                          <a:lumMod val="75000"/>
                        </a:srgbClr>
                      </a:gs>
                      <a:gs pos="100000">
                        <a:srgbClr val="00589A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중소</a:t>
              </a:r>
              <a:r>
                <a:rPr lang="en-US" altLang="ko-KR" sz="1500" kern="0" spc="-90" dirty="0">
                  <a:gradFill>
                    <a:gsLst>
                      <a:gs pos="100000">
                        <a:srgbClr val="4F81BD">
                          <a:lumMod val="75000"/>
                        </a:srgbClr>
                      </a:gs>
                      <a:gs pos="100000">
                        <a:srgbClr val="00589A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·</a:t>
              </a:r>
              <a:r>
                <a:rPr lang="ko-KR" altLang="en-US" sz="1500" kern="0" spc="-90" dirty="0">
                  <a:gradFill>
                    <a:gsLst>
                      <a:gs pos="100000">
                        <a:srgbClr val="4F81BD">
                          <a:lumMod val="75000"/>
                        </a:srgbClr>
                      </a:gs>
                      <a:gs pos="100000">
                        <a:srgbClr val="00589A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중견기업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957544" y="497136"/>
              <a:ext cx="9678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base">
                <a:spcAft>
                  <a:spcPct val="0"/>
                </a:spcAft>
                <a:buClr>
                  <a:prstClr val="black">
                    <a:lumMod val="85000"/>
                    <a:lumOff val="15000"/>
                  </a:prstClr>
                </a:buClr>
              </a:pPr>
              <a:r>
                <a:rPr kumimoji="1" lang="ko-KR" altLang="en-US" sz="1400" b="1" spc="-4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해외진출</a:t>
              </a:r>
              <a:endParaRPr kumimoji="1" lang="ko-KR" altLang="en-US" sz="1400" b="1" spc="-40" dirty="0">
                <a:gradFill>
                  <a:gsLst>
                    <a:gs pos="100000">
                      <a:prstClr val="white"/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</p:grpSp>
      <p:grpSp>
        <p:nvGrpSpPr>
          <p:cNvPr id="17" name="그룹 64"/>
          <p:cNvGrpSpPr/>
          <p:nvPr/>
        </p:nvGrpSpPr>
        <p:grpSpPr>
          <a:xfrm>
            <a:off x="332493" y="1017930"/>
            <a:ext cx="8741788" cy="642947"/>
            <a:chOff x="9525" y="267526"/>
            <a:chExt cx="4102220" cy="696986"/>
          </a:xfrm>
        </p:grpSpPr>
        <p:sp>
          <p:nvSpPr>
            <p:cNvPr id="104" name="직사각형 103"/>
            <p:cNvSpPr/>
            <p:nvPr/>
          </p:nvSpPr>
          <p:spPr bwMode="auto">
            <a:xfrm>
              <a:off x="12828" y="336688"/>
              <a:ext cx="4098917" cy="558662"/>
            </a:xfrm>
            <a:prstGeom prst="rect">
              <a:avLst/>
            </a:prstGeom>
            <a:gradFill rotWithShape="1">
              <a:gsLst>
                <a:gs pos="833">
                  <a:srgbClr val="FFFFFF">
                    <a:alpha val="0"/>
                  </a:srgbClr>
                </a:gs>
                <a:gs pos="69550">
                  <a:srgbClr val="FFFFFF"/>
                </a:gs>
                <a:gs pos="25000">
                  <a:schemeClr val="bg1"/>
                </a:gs>
                <a:gs pos="100000">
                  <a:srgbClr val="FFFFFF">
                    <a:alpha val="0"/>
                  </a:srgbClr>
                </a:gs>
              </a:gsLst>
              <a:lin ang="21594000" scaled="0"/>
            </a:gradFill>
            <a:ln>
              <a:noFill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>
              <a:bevelT w="0" h="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atinLnBrk="0">
                <a:defRPr/>
              </a:pPr>
              <a:endParaRPr lang="ko-KR" altLang="en-US" kern="0">
                <a:solidFill>
                  <a:srgbClr val="FFFF00"/>
                </a:solidFill>
                <a:latin typeface="HY헤드라인M"/>
                <a:ea typeface="HY헤드라인M"/>
              </a:endParaRPr>
            </a:p>
          </p:txBody>
        </p:sp>
        <p:grpSp>
          <p:nvGrpSpPr>
            <p:cNvPr id="18" name="그룹 69"/>
            <p:cNvGrpSpPr/>
            <p:nvPr/>
          </p:nvGrpSpPr>
          <p:grpSpPr>
            <a:xfrm>
              <a:off x="9525" y="267526"/>
              <a:ext cx="3935812" cy="696986"/>
              <a:chOff x="130761" y="267526"/>
              <a:chExt cx="3814576" cy="696986"/>
            </a:xfrm>
          </p:grpSpPr>
          <p:cxnSp>
            <p:nvCxnSpPr>
              <p:cNvPr id="106" name="직선 연결선 105"/>
              <p:cNvCxnSpPr/>
              <p:nvPr/>
            </p:nvCxnSpPr>
            <p:spPr bwMode="auto">
              <a:xfrm flipH="1">
                <a:off x="130761" y="267526"/>
                <a:ext cx="3814576" cy="0"/>
              </a:xfrm>
              <a:prstGeom prst="line">
                <a:avLst/>
              </a:prstGeom>
              <a:solidFill>
                <a:srgbClr val="0066FF"/>
              </a:solidFill>
              <a:ln w="9525" cap="flat" cmpd="sng" algn="ctr">
                <a:gradFill>
                  <a:gsLst>
                    <a:gs pos="0">
                      <a:srgbClr val="0070C0">
                        <a:alpha val="0"/>
                      </a:srgbClr>
                    </a:gs>
                    <a:gs pos="21000">
                      <a:srgbClr val="0070C0"/>
                    </a:gs>
                    <a:gs pos="79000">
                      <a:srgbClr val="0070C0"/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7" name="직선 연결선 106"/>
              <p:cNvCxnSpPr/>
              <p:nvPr/>
            </p:nvCxnSpPr>
            <p:spPr bwMode="auto">
              <a:xfrm flipH="1">
                <a:off x="130761" y="964512"/>
                <a:ext cx="3814576" cy="0"/>
              </a:xfrm>
              <a:prstGeom prst="line">
                <a:avLst/>
              </a:prstGeom>
              <a:solidFill>
                <a:srgbClr val="0066FF"/>
              </a:solidFill>
              <a:ln w="9525" cap="flat" cmpd="sng" algn="ctr">
                <a:gradFill>
                  <a:gsLst>
                    <a:gs pos="0">
                      <a:srgbClr val="0070C0">
                        <a:alpha val="0"/>
                      </a:srgbClr>
                    </a:gs>
                    <a:gs pos="21000">
                      <a:srgbClr val="0070C0"/>
                    </a:gs>
                    <a:gs pos="79000">
                      <a:srgbClr val="0070C0"/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108" name="직사각형 107"/>
          <p:cNvSpPr/>
          <p:nvPr/>
        </p:nvSpPr>
        <p:spPr>
          <a:xfrm>
            <a:off x="355825" y="1115836"/>
            <a:ext cx="68527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ko-KR" altLang="en-US" sz="2400" kern="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rPr>
              <a:t>내수기업의 수출기업화를 촉진하겠습니다</a:t>
            </a:r>
          </a:p>
        </p:txBody>
      </p:sp>
      <p:grpSp>
        <p:nvGrpSpPr>
          <p:cNvPr id="19" name="그룹 21"/>
          <p:cNvGrpSpPr/>
          <p:nvPr/>
        </p:nvGrpSpPr>
        <p:grpSpPr>
          <a:xfrm>
            <a:off x="7519950" y="1115145"/>
            <a:ext cx="1196612" cy="447306"/>
            <a:chOff x="1662099" y="5840040"/>
            <a:chExt cx="1719200" cy="642657"/>
          </a:xfrm>
        </p:grpSpPr>
        <p:pic>
          <p:nvPicPr>
            <p:cNvPr id="125" name="그림 1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8389" y="5879291"/>
              <a:ext cx="904518" cy="252001"/>
            </a:xfrm>
            <a:prstGeom prst="rect">
              <a:avLst/>
            </a:prstGeom>
          </p:spPr>
        </p:pic>
        <p:pic>
          <p:nvPicPr>
            <p:cNvPr id="126" name="그림 12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25185" b="23889"/>
            <a:stretch/>
          </p:blipFill>
          <p:spPr>
            <a:xfrm>
              <a:off x="2618747" y="5840040"/>
              <a:ext cx="762552" cy="291254"/>
            </a:xfrm>
            <a:prstGeom prst="rect">
              <a:avLst/>
            </a:prstGeom>
          </p:spPr>
        </p:pic>
        <p:pic>
          <p:nvPicPr>
            <p:cNvPr id="127" name="그림 12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5781" y="6230696"/>
              <a:ext cx="660610" cy="252001"/>
            </a:xfrm>
            <a:prstGeom prst="rect">
              <a:avLst/>
            </a:prstGeom>
          </p:spPr>
        </p:pic>
        <p:pic>
          <p:nvPicPr>
            <p:cNvPr id="128" name="그림 12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24444" b="33333"/>
            <a:stretch/>
          </p:blipFill>
          <p:spPr>
            <a:xfrm>
              <a:off x="1662099" y="6230696"/>
              <a:ext cx="795789" cy="2520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42773068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모서리가 둥근 직사각형 8"/>
          <p:cNvSpPr/>
          <p:nvPr/>
        </p:nvSpPr>
        <p:spPr>
          <a:xfrm>
            <a:off x="463840" y="2219324"/>
            <a:ext cx="8211294" cy="156971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>
              <a:solidFill>
                <a:prstClr val="white"/>
              </a:solidFill>
              <a:cs typeface="Arial" pitchFamily="34" charset="0"/>
            </a:endParaRPr>
          </a:p>
        </p:txBody>
      </p:sp>
      <p:grpSp>
        <p:nvGrpSpPr>
          <p:cNvPr id="2" name="그룹 61"/>
          <p:cNvGrpSpPr/>
          <p:nvPr/>
        </p:nvGrpSpPr>
        <p:grpSpPr>
          <a:xfrm>
            <a:off x="463842" y="1844824"/>
            <a:ext cx="8211292" cy="373745"/>
            <a:chOff x="406402" y="3845680"/>
            <a:chExt cx="8031921" cy="388390"/>
          </a:xfrm>
        </p:grpSpPr>
        <p:sp>
          <p:nvSpPr>
            <p:cNvPr id="63" name="AutoShape 55"/>
            <p:cNvSpPr>
              <a:spLocks noChangeArrowheads="1"/>
            </p:cNvSpPr>
            <p:nvPr/>
          </p:nvSpPr>
          <p:spPr bwMode="auto">
            <a:xfrm>
              <a:off x="406402" y="3845680"/>
              <a:ext cx="3077409" cy="388390"/>
            </a:xfrm>
            <a:prstGeom prst="roundRect">
              <a:avLst>
                <a:gd name="adj" fmla="val 0"/>
              </a:avLst>
            </a:prstGeom>
            <a:solidFill>
              <a:srgbClr val="2D3A9B"/>
            </a:solidFill>
            <a:ln w="31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67" name="Rectangle 56"/>
            <p:cNvSpPr>
              <a:spLocks noChangeArrowheads="1"/>
            </p:cNvSpPr>
            <p:nvPr/>
          </p:nvSpPr>
          <p:spPr bwMode="auto">
            <a:xfrm>
              <a:off x="409471" y="3869729"/>
              <a:ext cx="8028852" cy="175557"/>
            </a:xfrm>
            <a:prstGeom prst="rect">
              <a:avLst/>
            </a:prstGeom>
            <a:gradFill rotWithShape="1">
              <a:gsLst>
                <a:gs pos="0">
                  <a:srgbClr val="767676">
                    <a:alpha val="0"/>
                  </a:srgbClr>
                </a:gs>
                <a:gs pos="100000">
                  <a:srgbClr val="FFFFFF">
                    <a:alpha val="9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굴림" pitchFamily="50" charset="-127"/>
                <a:ea typeface="굴림" pitchFamily="50" charset="-127"/>
              </a:endParaRPr>
            </a:p>
          </p:txBody>
        </p:sp>
      </p:grpSp>
      <p:sp>
        <p:nvSpPr>
          <p:cNvPr id="68" name="제목 114"/>
          <p:cNvSpPr txBox="1">
            <a:spLocks/>
          </p:cNvSpPr>
          <p:nvPr/>
        </p:nvSpPr>
        <p:spPr>
          <a:xfrm>
            <a:off x="531932" y="1854614"/>
            <a:ext cx="3078045" cy="344257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eaLnBrk="0" latinLnBrk="0" hangingPunct="0">
              <a:defRPr/>
            </a:pPr>
            <a:r>
              <a:rPr lang="ko-KR" altLang="en-US" sz="2000" kern="0" dirty="0">
                <a:gradFill>
                  <a:gsLst>
                    <a:gs pos="100000">
                      <a:prstClr val="white"/>
                    </a:gs>
                    <a:gs pos="100000">
                      <a:prstClr val="white"/>
                    </a:gs>
                  </a:gsLst>
                  <a:lin ang="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전자상거래 수출기반 확충</a:t>
            </a:r>
          </a:p>
        </p:txBody>
      </p:sp>
      <p:sp>
        <p:nvSpPr>
          <p:cNvPr id="69" name="직사각형 68"/>
          <p:cNvSpPr/>
          <p:nvPr/>
        </p:nvSpPr>
        <p:spPr>
          <a:xfrm>
            <a:off x="515230" y="2278933"/>
            <a:ext cx="83772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defTabSz="1330325" eaLnBrk="0" latinLnBrk="0" hangingPunct="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ko-KR" altLang="en-US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글로벌 </a:t>
            </a:r>
            <a:r>
              <a:rPr lang="ko-KR" altLang="en-US" kern="0" spc="-3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온라인 쇼핑몰 </a:t>
            </a:r>
            <a:r>
              <a:rPr lang="ko-KR" altLang="en-US" kern="0" spc="-30" dirty="0" err="1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입점</a:t>
            </a:r>
            <a:r>
              <a:rPr lang="ko-KR" altLang="en-US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지원 </a:t>
            </a:r>
            <a:r>
              <a:rPr lang="en-US" altLang="ko-KR" sz="16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(</a:t>
            </a:r>
            <a:r>
              <a:rPr lang="en-US" altLang="ko-KR" sz="1600" kern="0" spc="-3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7</a:t>
            </a:r>
            <a:r>
              <a:rPr lang="ko-KR" altLang="en-US" sz="16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개몰</a:t>
            </a:r>
            <a:r>
              <a:rPr lang="en-US" altLang="ko-KR" sz="16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·1,500</a:t>
            </a:r>
            <a:r>
              <a:rPr lang="ko-KR" altLang="en-US" sz="16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개사</a:t>
            </a:r>
            <a:r>
              <a:rPr lang="en-US" altLang="ko-KR" sz="16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)</a:t>
            </a:r>
            <a:endParaRPr lang="ko-KR" altLang="en-US" sz="1600" kern="0" spc="-3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99" name="모서리가 둥근 직사각형 8"/>
          <p:cNvSpPr/>
          <p:nvPr/>
        </p:nvSpPr>
        <p:spPr>
          <a:xfrm>
            <a:off x="463840" y="5630921"/>
            <a:ext cx="8211294" cy="87506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1028" name="Picture 4" descr="C:\Users\Administrator\Desktop\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45" t="19495" r="86014" b="69417"/>
          <a:stretch/>
        </p:blipFill>
        <p:spPr bwMode="auto">
          <a:xfrm>
            <a:off x="7926892" y="6016698"/>
            <a:ext cx="732988" cy="5375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직사각형 69"/>
          <p:cNvSpPr/>
          <p:nvPr/>
        </p:nvSpPr>
        <p:spPr>
          <a:xfrm>
            <a:off x="515230" y="2708920"/>
            <a:ext cx="83772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defTabSz="1330325" eaLnBrk="0" latinLnBrk="0" hangingPunct="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ko-KR" altLang="en-US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중국 전자상거래 </a:t>
            </a:r>
            <a:r>
              <a:rPr lang="ko-KR" altLang="en-US" kern="0" spc="-3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선도기업과 </a:t>
            </a:r>
            <a:r>
              <a:rPr lang="ko-KR" altLang="en-US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협력 확대</a:t>
            </a:r>
            <a:endParaRPr lang="ko-KR" altLang="en-US" kern="0" spc="-3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76" name="모서리가 둥근 직사각형 8"/>
          <p:cNvSpPr/>
          <p:nvPr/>
        </p:nvSpPr>
        <p:spPr>
          <a:xfrm>
            <a:off x="463840" y="4272742"/>
            <a:ext cx="8211294" cy="85997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 dirty="0">
              <a:solidFill>
                <a:prstClr val="white"/>
              </a:solidFill>
              <a:cs typeface="Arial" pitchFamily="34" charset="0"/>
            </a:endParaRPr>
          </a:p>
        </p:txBody>
      </p:sp>
      <p:grpSp>
        <p:nvGrpSpPr>
          <p:cNvPr id="3" name="그룹 16"/>
          <p:cNvGrpSpPr/>
          <p:nvPr/>
        </p:nvGrpSpPr>
        <p:grpSpPr>
          <a:xfrm>
            <a:off x="463842" y="3895164"/>
            <a:ext cx="8211292" cy="373745"/>
            <a:chOff x="406402" y="3845680"/>
            <a:chExt cx="8031921" cy="388390"/>
          </a:xfrm>
        </p:grpSpPr>
        <p:sp>
          <p:nvSpPr>
            <p:cNvPr id="85" name="AutoShape 55"/>
            <p:cNvSpPr>
              <a:spLocks noChangeArrowheads="1"/>
            </p:cNvSpPr>
            <p:nvPr/>
          </p:nvSpPr>
          <p:spPr bwMode="auto">
            <a:xfrm>
              <a:off x="406402" y="3845680"/>
              <a:ext cx="5728639" cy="388390"/>
            </a:xfrm>
            <a:prstGeom prst="roundRect">
              <a:avLst>
                <a:gd name="adj" fmla="val 0"/>
              </a:avLst>
            </a:prstGeom>
            <a:solidFill>
              <a:srgbClr val="216932"/>
            </a:solidFill>
            <a:ln w="31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86" name="Rectangle 56"/>
            <p:cNvSpPr>
              <a:spLocks noChangeArrowheads="1"/>
            </p:cNvSpPr>
            <p:nvPr/>
          </p:nvSpPr>
          <p:spPr bwMode="auto">
            <a:xfrm>
              <a:off x="409471" y="3869727"/>
              <a:ext cx="8028852" cy="175557"/>
            </a:xfrm>
            <a:prstGeom prst="rect">
              <a:avLst/>
            </a:prstGeom>
            <a:gradFill rotWithShape="1">
              <a:gsLst>
                <a:gs pos="0">
                  <a:srgbClr val="767676">
                    <a:alpha val="0"/>
                  </a:srgbClr>
                </a:gs>
                <a:gs pos="100000">
                  <a:srgbClr val="FFFFFF">
                    <a:alpha val="9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굴림" pitchFamily="50" charset="-127"/>
                <a:ea typeface="굴림" pitchFamily="50" charset="-127"/>
              </a:endParaRPr>
            </a:p>
          </p:txBody>
        </p:sp>
      </p:grpSp>
      <p:sp>
        <p:nvSpPr>
          <p:cNvPr id="96" name="제목 114"/>
          <p:cNvSpPr txBox="1">
            <a:spLocks/>
          </p:cNvSpPr>
          <p:nvPr/>
        </p:nvSpPr>
        <p:spPr>
          <a:xfrm>
            <a:off x="531932" y="3904954"/>
            <a:ext cx="5624244" cy="344257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eaLnBrk="0" latinLnBrk="0" hangingPunct="0">
              <a:defRPr/>
            </a:pPr>
            <a:r>
              <a:rPr lang="ko-KR" altLang="en-US" sz="2000" kern="0" dirty="0">
                <a:gradFill>
                  <a:gsLst>
                    <a:gs pos="100000">
                      <a:prstClr val="white"/>
                    </a:gs>
                    <a:gs pos="100000">
                      <a:prstClr val="white"/>
                    </a:gs>
                  </a:gsLst>
                  <a:lin ang="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해외 정부조달시장 </a:t>
            </a:r>
            <a:r>
              <a:rPr lang="ko-KR" altLang="en-US" sz="2000" kern="0" dirty="0" smtClean="0">
                <a:gradFill>
                  <a:gsLst>
                    <a:gs pos="100000">
                      <a:prstClr val="white"/>
                    </a:gs>
                    <a:gs pos="100000">
                      <a:prstClr val="white"/>
                    </a:gs>
                  </a:gsLst>
                  <a:lin ang="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진출 및 정부간 무역</a:t>
            </a:r>
            <a:r>
              <a:rPr lang="en-US" altLang="ko-KR" kern="0" dirty="0" smtClean="0">
                <a:gradFill>
                  <a:gsLst>
                    <a:gs pos="100000">
                      <a:prstClr val="white"/>
                    </a:gs>
                    <a:gs pos="100000">
                      <a:prstClr val="white"/>
                    </a:gs>
                  </a:gsLst>
                  <a:lin ang="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(G2G)</a:t>
            </a:r>
            <a:r>
              <a:rPr lang="en-US" altLang="ko-KR" sz="2000" kern="0" dirty="0" smtClean="0">
                <a:gradFill>
                  <a:gsLst>
                    <a:gs pos="100000">
                      <a:prstClr val="white"/>
                    </a:gs>
                    <a:gs pos="100000">
                      <a:prstClr val="white"/>
                    </a:gs>
                  </a:gsLst>
                  <a:lin ang="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 </a:t>
            </a:r>
            <a:r>
              <a:rPr lang="ko-KR" altLang="en-US" sz="2000" kern="0" dirty="0" smtClean="0">
                <a:gradFill>
                  <a:gsLst>
                    <a:gs pos="100000">
                      <a:prstClr val="white"/>
                    </a:gs>
                    <a:gs pos="100000">
                      <a:prstClr val="white"/>
                    </a:gs>
                  </a:gsLst>
                  <a:lin ang="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확대</a:t>
            </a:r>
            <a:endParaRPr lang="ko-KR" altLang="en-US" sz="2000" kern="0" dirty="0">
              <a:gradFill>
                <a:gsLst>
                  <a:gs pos="100000">
                    <a:prstClr val="white"/>
                  </a:gs>
                  <a:gs pos="100000">
                    <a:prstClr val="white"/>
                  </a:gs>
                </a:gsLst>
                <a:lin ang="0" scaled="0"/>
              </a:gradFill>
              <a:latin typeface="-윤고딕340" panose="02030504000101010101" pitchFamily="18" charset="-127"/>
              <a:ea typeface="-윤고딕340" panose="02030504000101010101" pitchFamily="18" charset="-127"/>
              <a:cs typeface="Arial" pitchFamily="34" charset="0"/>
            </a:endParaRPr>
          </a:p>
        </p:txBody>
      </p:sp>
      <p:sp>
        <p:nvSpPr>
          <p:cNvPr id="97" name="직사각형 96"/>
          <p:cNvSpPr/>
          <p:nvPr/>
        </p:nvSpPr>
        <p:spPr>
          <a:xfrm>
            <a:off x="515230" y="4331054"/>
            <a:ext cx="81528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defTabSz="1330325" eaLnBrk="0" latinLnBrk="0" hangingPunct="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ko-KR" altLang="en-US" kern="0" spc="-30" dirty="0" err="1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美</a:t>
            </a:r>
            <a:r>
              <a:rPr lang="ko-KR" altLang="en-US" kern="0" spc="-30" dirty="0" err="1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/>
                <a:ea typeface="-윤고딕330"/>
              </a:rPr>
              <a:t>ㆍ</a:t>
            </a:r>
            <a:r>
              <a:rPr lang="en-US" altLang="ko-KR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EU</a:t>
            </a:r>
            <a:r>
              <a:rPr lang="ko-KR" altLang="en-US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/>
                <a:ea typeface="-윤고딕330"/>
              </a:rPr>
              <a:t>ㆍ</a:t>
            </a:r>
            <a:r>
              <a:rPr lang="ko-KR" altLang="en-US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호주 </a:t>
            </a:r>
            <a:r>
              <a:rPr lang="ko-KR" altLang="en-US" kern="0" spc="-3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등 주요 선진국 공공조달시장 진출전략 수립</a:t>
            </a:r>
            <a:r>
              <a:rPr lang="en-US" altLang="ko-KR" sz="16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('15.</a:t>
            </a:r>
            <a:r>
              <a:rPr lang="en-US" altLang="ko-KR" sz="6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en-US" altLang="ko-KR" sz="16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6</a:t>
            </a:r>
            <a:r>
              <a:rPr lang="ko-KR" altLang="en-US" sz="16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월</a:t>
            </a:r>
            <a:r>
              <a:rPr lang="en-US" altLang="ko-KR" sz="16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)</a:t>
            </a:r>
            <a:r>
              <a:rPr lang="ko-KR" altLang="en-US" kern="0" spc="-30" dirty="0" err="1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ㆍ추진</a:t>
            </a:r>
            <a:endParaRPr lang="ko-KR" altLang="en-US" kern="0" spc="-3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grpSp>
        <p:nvGrpSpPr>
          <p:cNvPr id="4" name="그룹 16"/>
          <p:cNvGrpSpPr/>
          <p:nvPr/>
        </p:nvGrpSpPr>
        <p:grpSpPr>
          <a:xfrm>
            <a:off x="463841" y="5256370"/>
            <a:ext cx="8211293" cy="373745"/>
            <a:chOff x="406401" y="3845680"/>
            <a:chExt cx="8031922" cy="388390"/>
          </a:xfrm>
        </p:grpSpPr>
        <p:sp>
          <p:nvSpPr>
            <p:cNvPr id="101" name="AutoShape 55"/>
            <p:cNvSpPr>
              <a:spLocks noChangeArrowheads="1"/>
            </p:cNvSpPr>
            <p:nvPr/>
          </p:nvSpPr>
          <p:spPr bwMode="auto">
            <a:xfrm>
              <a:off x="406401" y="3845680"/>
              <a:ext cx="2891458" cy="388390"/>
            </a:xfrm>
            <a:prstGeom prst="roundRect">
              <a:avLst>
                <a:gd name="adj" fmla="val 0"/>
              </a:avLst>
            </a:prstGeom>
            <a:solidFill>
              <a:srgbClr val="0B52A9"/>
            </a:solidFill>
            <a:ln w="31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02" name="Rectangle 56"/>
            <p:cNvSpPr>
              <a:spLocks noChangeArrowheads="1"/>
            </p:cNvSpPr>
            <p:nvPr/>
          </p:nvSpPr>
          <p:spPr bwMode="auto">
            <a:xfrm>
              <a:off x="409471" y="3869727"/>
              <a:ext cx="8028852" cy="175557"/>
            </a:xfrm>
            <a:prstGeom prst="rect">
              <a:avLst/>
            </a:prstGeom>
            <a:gradFill rotWithShape="1">
              <a:gsLst>
                <a:gs pos="0">
                  <a:srgbClr val="767676">
                    <a:alpha val="0"/>
                  </a:srgbClr>
                </a:gs>
                <a:gs pos="100000">
                  <a:srgbClr val="FFFFFF">
                    <a:alpha val="9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굴림" pitchFamily="50" charset="-127"/>
                <a:ea typeface="굴림" pitchFamily="50" charset="-127"/>
              </a:endParaRPr>
            </a:p>
          </p:txBody>
        </p:sp>
      </p:grpSp>
      <p:sp>
        <p:nvSpPr>
          <p:cNvPr id="103" name="제목 114"/>
          <p:cNvSpPr txBox="1">
            <a:spLocks/>
          </p:cNvSpPr>
          <p:nvPr/>
        </p:nvSpPr>
        <p:spPr>
          <a:xfrm>
            <a:off x="531932" y="5266160"/>
            <a:ext cx="8143288" cy="344257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eaLnBrk="0" latinLnBrk="0" hangingPunct="0">
              <a:defRPr/>
            </a:pPr>
            <a:r>
              <a:rPr lang="ko-KR" altLang="en-US" sz="2000" kern="0" dirty="0" smtClean="0">
                <a:gradFill>
                  <a:gsLst>
                    <a:gs pos="100000">
                      <a:prstClr val="white"/>
                    </a:gs>
                    <a:gs pos="100000">
                      <a:prstClr val="white"/>
                    </a:gs>
                  </a:gsLst>
                  <a:lin ang="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rPr>
              <a:t>해외진출 금융지원 강화</a:t>
            </a:r>
            <a:endParaRPr lang="ko-KR" altLang="en-US" sz="2000" kern="0" dirty="0">
              <a:gradFill>
                <a:gsLst>
                  <a:gs pos="100000">
                    <a:prstClr val="white"/>
                  </a:gs>
                  <a:gs pos="100000">
                    <a:prstClr val="white"/>
                  </a:gs>
                </a:gsLst>
                <a:lin ang="0" scaled="0"/>
              </a:gradFill>
              <a:latin typeface="-윤고딕340" panose="02030504000101010101" pitchFamily="18" charset="-127"/>
              <a:ea typeface="-윤고딕340" panose="02030504000101010101" pitchFamily="18" charset="-127"/>
              <a:cs typeface="Arial" pitchFamily="34" charset="0"/>
            </a:endParaRPr>
          </a:p>
        </p:txBody>
      </p:sp>
      <p:sp>
        <p:nvSpPr>
          <p:cNvPr id="78" name="직사각형 77"/>
          <p:cNvSpPr/>
          <p:nvPr/>
        </p:nvSpPr>
        <p:spPr>
          <a:xfrm>
            <a:off x="515230" y="3365618"/>
            <a:ext cx="4920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defTabSz="1330325" eaLnBrk="0" latinLnBrk="0" hangingPunct="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ko-KR" altLang="en-US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인천 </a:t>
            </a:r>
            <a:r>
              <a:rPr lang="en-US" altLang="ko-KR" sz="16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-</a:t>
            </a:r>
            <a:r>
              <a:rPr lang="en-US" altLang="ko-KR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kern="0" spc="-30" dirty="0" err="1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칭다오</a:t>
            </a:r>
            <a:r>
              <a:rPr lang="ko-KR" altLang="en-US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kern="0" spc="-3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간 해상배송 간이통관체계 </a:t>
            </a:r>
            <a:r>
              <a:rPr lang="ko-KR" altLang="en-US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구축</a:t>
            </a:r>
            <a:endParaRPr lang="ko-KR" altLang="en-US" kern="0" spc="-3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79" name="직사각형 78"/>
          <p:cNvSpPr/>
          <p:nvPr/>
        </p:nvSpPr>
        <p:spPr>
          <a:xfrm>
            <a:off x="515230" y="4733405"/>
            <a:ext cx="81528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defTabSz="1330325" eaLnBrk="0" latinLnBrk="0" hangingPunct="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ko-KR" altLang="en-US" kern="0" spc="-30" dirty="0" err="1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방산ㆍ치안ㆍ보건의료</a:t>
            </a:r>
            <a:r>
              <a:rPr lang="ko-KR" altLang="en-US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분야 </a:t>
            </a:r>
            <a:r>
              <a:rPr lang="en-US" altLang="ko-KR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G2G</a:t>
            </a:r>
            <a:r>
              <a:rPr lang="ko-KR" altLang="en-US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수출 지원 </a:t>
            </a:r>
            <a:r>
              <a:rPr lang="en-US" altLang="ko-KR" sz="16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(</a:t>
            </a:r>
            <a:r>
              <a:rPr lang="ko-KR" altLang="en-US" sz="1600" kern="0" spc="-30" dirty="0" err="1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중남미ㆍ</a:t>
            </a:r>
            <a:r>
              <a:rPr lang="en-US" altLang="ko-KR" sz="1600" kern="0" spc="-3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CIS </a:t>
            </a:r>
            <a:r>
              <a:rPr lang="ko-KR" altLang="en-US" sz="16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등</a:t>
            </a:r>
            <a:r>
              <a:rPr lang="en-US" altLang="ko-KR" sz="16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)</a:t>
            </a:r>
            <a:endParaRPr lang="ko-KR" altLang="en-US" kern="0" spc="-3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515230" y="5689400"/>
            <a:ext cx="83772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defTabSz="1330325" eaLnBrk="0" latinLnBrk="0" hangingPunct="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ko-KR" altLang="en-US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중소</a:t>
            </a:r>
            <a:r>
              <a:rPr lang="en-US" altLang="ko-KR" kern="0" spc="-3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·</a:t>
            </a:r>
            <a:r>
              <a:rPr lang="ko-KR" altLang="en-US" kern="0" spc="-3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중견기업 무역금융 지원</a:t>
            </a:r>
            <a:r>
              <a:rPr lang="en-US" altLang="ko-KR" kern="0" spc="-3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kern="0" spc="-3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확대 </a:t>
            </a:r>
            <a:r>
              <a:rPr lang="en-US" altLang="ko-KR" kern="0" spc="-3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: ('14</a:t>
            </a:r>
            <a:r>
              <a:rPr lang="ko-KR" altLang="en-US" kern="0" spc="-3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년</a:t>
            </a:r>
            <a:r>
              <a:rPr lang="en-US" altLang="ko-KR" kern="0" spc="-3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) 74.5</a:t>
            </a:r>
            <a:r>
              <a:rPr lang="ko-KR" altLang="en-US" kern="0" spc="-3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조원 → </a:t>
            </a:r>
            <a:r>
              <a:rPr lang="en-US" altLang="ko-KR" kern="0" spc="-3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('15</a:t>
            </a:r>
            <a:r>
              <a:rPr lang="ko-KR" altLang="en-US" kern="0" spc="-3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년</a:t>
            </a:r>
            <a:r>
              <a:rPr lang="en-US" altLang="ko-KR" kern="0" spc="-3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) 79.5</a:t>
            </a:r>
            <a:r>
              <a:rPr lang="ko-KR" altLang="en-US" kern="0" spc="-3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조원</a:t>
            </a:r>
          </a:p>
        </p:txBody>
      </p:sp>
      <p:grpSp>
        <p:nvGrpSpPr>
          <p:cNvPr id="6" name="그룹 1"/>
          <p:cNvGrpSpPr/>
          <p:nvPr/>
        </p:nvGrpSpPr>
        <p:grpSpPr>
          <a:xfrm>
            <a:off x="728216" y="2886008"/>
            <a:ext cx="5788090" cy="477054"/>
            <a:chOff x="233392" y="1351902"/>
            <a:chExt cx="5788090" cy="477054"/>
          </a:xfrm>
        </p:grpSpPr>
        <p:sp>
          <p:nvSpPr>
            <p:cNvPr id="44" name="직사각형 43"/>
            <p:cNvSpPr/>
            <p:nvPr/>
          </p:nvSpPr>
          <p:spPr>
            <a:xfrm>
              <a:off x="404858" y="1492507"/>
              <a:ext cx="5616624" cy="2899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30325" eaLnBrk="0" latinLnBrk="0" hangingPunct="0">
                <a:lnSpc>
                  <a:spcPts val="1500"/>
                </a:lnSpc>
                <a:spcAft>
                  <a:spcPts val="600"/>
                </a:spcAft>
                <a:buSzPct val="100000"/>
                <a:defRPr/>
              </a:pPr>
              <a:r>
                <a:rPr lang="ko-KR" altLang="en-US" sz="1400" kern="0" spc="-2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파워셀러 양성 교육</a:t>
              </a:r>
              <a:r>
                <a:rPr lang="en-US" altLang="ko-KR" sz="1400" kern="0" spc="-2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, </a:t>
              </a:r>
              <a:r>
                <a:rPr lang="ko-KR" altLang="en-US" sz="1400" kern="0" spc="-2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한국관 소싱 등</a:t>
              </a:r>
              <a:endParaRPr lang="ko-KR" altLang="en-US" sz="1400" kern="0" spc="-2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233392" y="1351902"/>
              <a:ext cx="309761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30325" eaLnBrk="0" latinLnBrk="0" hangingPunct="0">
                <a:lnSpc>
                  <a:spcPts val="1500"/>
                </a:lnSpc>
                <a:spcAft>
                  <a:spcPts val="600"/>
                </a:spcAft>
                <a:buSzPct val="100000"/>
                <a:defRPr/>
              </a:pPr>
              <a:r>
                <a:rPr lang="ko-KR" altLang="en-US" sz="1400" b="1" kern="0" spc="-2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    *</a:t>
              </a:r>
              <a:endParaRPr lang="ko-KR" altLang="en-US" sz="1400" kern="0" spc="-2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</p:grpSp>
      <p:sp>
        <p:nvSpPr>
          <p:cNvPr id="46" name="직사각형 45"/>
          <p:cNvSpPr/>
          <p:nvPr/>
        </p:nvSpPr>
        <p:spPr>
          <a:xfrm>
            <a:off x="515230" y="6061188"/>
            <a:ext cx="83772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defTabSz="1330325" eaLnBrk="0" latinLnBrk="0" hangingPunct="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ko-KR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EDCF</a:t>
            </a:r>
            <a:r>
              <a:rPr lang="en-US" altLang="ko-KR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·</a:t>
            </a:r>
            <a:r>
              <a:rPr lang="ko-KR" altLang="en-US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민간재원 결합 제공 </a:t>
            </a:r>
            <a:r>
              <a:rPr lang="en-US" altLang="ko-KR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: </a:t>
            </a:r>
            <a:r>
              <a:rPr lang="ko-KR" altLang="en-US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利差보전</a:t>
            </a:r>
            <a:r>
              <a:rPr lang="en-US" altLang="ko-KR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·</a:t>
            </a:r>
            <a:r>
              <a:rPr lang="ko-KR" altLang="en-US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보증제공</a:t>
            </a:r>
            <a:r>
              <a:rPr lang="en-US" altLang="ko-KR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·</a:t>
            </a:r>
            <a:r>
              <a:rPr lang="ko-KR" altLang="en-US" kern="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출자 등</a:t>
            </a:r>
          </a:p>
        </p:txBody>
      </p:sp>
      <p:grpSp>
        <p:nvGrpSpPr>
          <p:cNvPr id="7" name="그룹 46"/>
          <p:cNvGrpSpPr/>
          <p:nvPr/>
        </p:nvGrpSpPr>
        <p:grpSpPr>
          <a:xfrm>
            <a:off x="6491762" y="481896"/>
            <a:ext cx="2194968" cy="333943"/>
            <a:chOff x="5957544" y="497136"/>
            <a:chExt cx="2194968" cy="333943"/>
          </a:xfrm>
        </p:grpSpPr>
        <p:sp>
          <p:nvSpPr>
            <p:cNvPr id="48" name="모서리가 둥근 직사각형 47"/>
            <p:cNvSpPr/>
            <p:nvPr/>
          </p:nvSpPr>
          <p:spPr>
            <a:xfrm>
              <a:off x="6035047" y="525727"/>
              <a:ext cx="812855" cy="25059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 w="952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49" name="Text Box 5"/>
            <p:cNvSpPr txBox="1">
              <a:spLocks noChangeArrowheads="1"/>
            </p:cNvSpPr>
            <p:nvPr/>
          </p:nvSpPr>
          <p:spPr bwMode="auto">
            <a:xfrm>
              <a:off x="6807082" y="507914"/>
              <a:ext cx="134543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latinLnBrk="0" hangingPunct="1">
                <a:defRPr/>
              </a:pPr>
              <a:r>
                <a:rPr lang="ko-KR" altLang="en-US" sz="1500" kern="0" spc="-90" dirty="0">
                  <a:gradFill>
                    <a:gsLst>
                      <a:gs pos="100000">
                        <a:srgbClr val="4F81BD">
                          <a:lumMod val="75000"/>
                        </a:srgbClr>
                      </a:gs>
                      <a:gs pos="100000">
                        <a:srgbClr val="00589A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중소</a:t>
              </a:r>
              <a:r>
                <a:rPr lang="en-US" altLang="ko-KR" sz="1500" kern="0" spc="-90" dirty="0">
                  <a:gradFill>
                    <a:gsLst>
                      <a:gs pos="100000">
                        <a:srgbClr val="4F81BD">
                          <a:lumMod val="75000"/>
                        </a:srgbClr>
                      </a:gs>
                      <a:gs pos="100000">
                        <a:srgbClr val="00589A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·</a:t>
              </a:r>
              <a:r>
                <a:rPr lang="ko-KR" altLang="en-US" sz="1500" kern="0" spc="-90" dirty="0">
                  <a:gradFill>
                    <a:gsLst>
                      <a:gs pos="100000">
                        <a:srgbClr val="4F81BD">
                          <a:lumMod val="75000"/>
                        </a:srgbClr>
                      </a:gs>
                      <a:gs pos="100000">
                        <a:srgbClr val="00589A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중견기업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957544" y="497136"/>
              <a:ext cx="9678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base">
                <a:spcAft>
                  <a:spcPct val="0"/>
                </a:spcAft>
                <a:buClr>
                  <a:prstClr val="black">
                    <a:lumMod val="85000"/>
                    <a:lumOff val="15000"/>
                  </a:prstClr>
                </a:buClr>
              </a:pPr>
              <a:r>
                <a:rPr kumimoji="1" lang="ko-KR" altLang="en-US" sz="1400" b="1" spc="-4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해외진출</a:t>
              </a:r>
              <a:endParaRPr kumimoji="1" lang="ko-KR" altLang="en-US" sz="1400" b="1" spc="-40" dirty="0">
                <a:gradFill>
                  <a:gsLst>
                    <a:gs pos="100000">
                      <a:prstClr val="white"/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</p:grpSp>
      <p:grpSp>
        <p:nvGrpSpPr>
          <p:cNvPr id="8" name="그룹 64"/>
          <p:cNvGrpSpPr/>
          <p:nvPr/>
        </p:nvGrpSpPr>
        <p:grpSpPr>
          <a:xfrm>
            <a:off x="332493" y="1034033"/>
            <a:ext cx="8741788" cy="642947"/>
            <a:chOff x="9525" y="267526"/>
            <a:chExt cx="4102220" cy="696986"/>
          </a:xfrm>
        </p:grpSpPr>
        <p:sp>
          <p:nvSpPr>
            <p:cNvPr id="56" name="직사각형 55"/>
            <p:cNvSpPr/>
            <p:nvPr/>
          </p:nvSpPr>
          <p:spPr bwMode="auto">
            <a:xfrm>
              <a:off x="12828" y="336688"/>
              <a:ext cx="4098917" cy="558662"/>
            </a:xfrm>
            <a:prstGeom prst="rect">
              <a:avLst/>
            </a:prstGeom>
            <a:gradFill rotWithShape="1">
              <a:gsLst>
                <a:gs pos="833">
                  <a:srgbClr val="FFFFFF">
                    <a:alpha val="0"/>
                  </a:srgbClr>
                </a:gs>
                <a:gs pos="69550">
                  <a:srgbClr val="FFFFFF"/>
                </a:gs>
                <a:gs pos="25000">
                  <a:schemeClr val="bg1"/>
                </a:gs>
                <a:gs pos="100000">
                  <a:srgbClr val="FFFFFF">
                    <a:alpha val="0"/>
                  </a:srgbClr>
                </a:gs>
              </a:gsLst>
              <a:lin ang="21594000" scaled="0"/>
            </a:gradFill>
            <a:ln>
              <a:noFill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>
              <a:bevelT w="0" h="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atinLnBrk="0">
                <a:defRPr/>
              </a:pPr>
              <a:endParaRPr lang="ko-KR" altLang="en-US" kern="0">
                <a:solidFill>
                  <a:srgbClr val="FFFF00"/>
                </a:solidFill>
                <a:latin typeface="HY헤드라인M"/>
                <a:ea typeface="HY헤드라인M"/>
              </a:endParaRPr>
            </a:p>
          </p:txBody>
        </p:sp>
        <p:grpSp>
          <p:nvGrpSpPr>
            <p:cNvPr id="9" name="그룹 69"/>
            <p:cNvGrpSpPr/>
            <p:nvPr/>
          </p:nvGrpSpPr>
          <p:grpSpPr>
            <a:xfrm>
              <a:off x="9525" y="267526"/>
              <a:ext cx="3935812" cy="696986"/>
              <a:chOff x="130761" y="267526"/>
              <a:chExt cx="3814576" cy="696986"/>
            </a:xfrm>
          </p:grpSpPr>
          <p:cxnSp>
            <p:nvCxnSpPr>
              <p:cNvPr id="60" name="직선 연결선 59"/>
              <p:cNvCxnSpPr/>
              <p:nvPr/>
            </p:nvCxnSpPr>
            <p:spPr bwMode="auto">
              <a:xfrm flipH="1">
                <a:off x="130761" y="267526"/>
                <a:ext cx="3814576" cy="0"/>
              </a:xfrm>
              <a:prstGeom prst="line">
                <a:avLst/>
              </a:prstGeom>
              <a:solidFill>
                <a:srgbClr val="0066FF"/>
              </a:solidFill>
              <a:ln w="9525" cap="flat" cmpd="sng" algn="ctr">
                <a:gradFill>
                  <a:gsLst>
                    <a:gs pos="0">
                      <a:srgbClr val="0070C0">
                        <a:alpha val="0"/>
                      </a:srgbClr>
                    </a:gs>
                    <a:gs pos="21000">
                      <a:srgbClr val="0070C0"/>
                    </a:gs>
                    <a:gs pos="79000">
                      <a:srgbClr val="0070C0"/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2" name="직선 연결선 61"/>
              <p:cNvCxnSpPr/>
              <p:nvPr/>
            </p:nvCxnSpPr>
            <p:spPr bwMode="auto">
              <a:xfrm flipH="1">
                <a:off x="130761" y="964512"/>
                <a:ext cx="3814576" cy="0"/>
              </a:xfrm>
              <a:prstGeom prst="line">
                <a:avLst/>
              </a:prstGeom>
              <a:solidFill>
                <a:srgbClr val="0066FF"/>
              </a:solidFill>
              <a:ln w="9525" cap="flat" cmpd="sng" algn="ctr">
                <a:gradFill>
                  <a:gsLst>
                    <a:gs pos="0">
                      <a:srgbClr val="0070C0">
                        <a:alpha val="0"/>
                      </a:srgbClr>
                    </a:gs>
                    <a:gs pos="21000">
                      <a:srgbClr val="0070C0"/>
                    </a:gs>
                    <a:gs pos="79000">
                      <a:srgbClr val="0070C0"/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66" name="직사각형 65"/>
          <p:cNvSpPr/>
          <p:nvPr/>
        </p:nvSpPr>
        <p:spPr>
          <a:xfrm>
            <a:off x="373460" y="1131939"/>
            <a:ext cx="68527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ko-KR" altLang="en-US" sz="2400" kern="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rPr>
              <a:t>전자상거래 등 새로운 수출방식을 활성화하겠습니다</a:t>
            </a:r>
          </a:p>
        </p:txBody>
      </p:sp>
      <p:grpSp>
        <p:nvGrpSpPr>
          <p:cNvPr id="10" name="그룹 9"/>
          <p:cNvGrpSpPr/>
          <p:nvPr/>
        </p:nvGrpSpPr>
        <p:grpSpPr>
          <a:xfrm>
            <a:off x="7369948" y="1143112"/>
            <a:ext cx="1320440" cy="423252"/>
            <a:chOff x="6656146" y="5488811"/>
            <a:chExt cx="2019542" cy="647344"/>
          </a:xfrm>
        </p:grpSpPr>
        <p:pic>
          <p:nvPicPr>
            <p:cNvPr id="77" name="그림 7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0840" y="5488811"/>
              <a:ext cx="904518" cy="252002"/>
            </a:xfrm>
            <a:prstGeom prst="rect">
              <a:avLst/>
            </a:prstGeom>
          </p:spPr>
        </p:pic>
        <p:pic>
          <p:nvPicPr>
            <p:cNvPr id="80" name="그림 7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0201" y="5488811"/>
              <a:ext cx="948705" cy="252000"/>
            </a:xfrm>
            <a:prstGeom prst="rect">
              <a:avLst/>
            </a:prstGeom>
          </p:spPr>
        </p:pic>
        <p:pic>
          <p:nvPicPr>
            <p:cNvPr id="81" name="그림 8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7511" y="5884155"/>
              <a:ext cx="1058177" cy="252000"/>
            </a:xfrm>
            <a:prstGeom prst="rect">
              <a:avLst/>
            </a:prstGeom>
          </p:spPr>
        </p:pic>
        <p:pic>
          <p:nvPicPr>
            <p:cNvPr id="82" name="그림 8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26852" b="25740"/>
            <a:stretch/>
          </p:blipFill>
          <p:spPr>
            <a:xfrm>
              <a:off x="6656146" y="5884155"/>
              <a:ext cx="708750" cy="252000"/>
            </a:xfrm>
            <a:prstGeom prst="rect">
              <a:avLst/>
            </a:prstGeom>
          </p:spPr>
        </p:pic>
      </p:grpSp>
      <p:sp>
        <p:nvSpPr>
          <p:cNvPr id="59" name="직사각형 58"/>
          <p:cNvSpPr/>
          <p:nvPr/>
        </p:nvSpPr>
        <p:spPr>
          <a:xfrm>
            <a:off x="6347114" y="2307829"/>
            <a:ext cx="2241284" cy="1410156"/>
          </a:xfrm>
          <a:prstGeom prst="rect">
            <a:avLst/>
          </a:prstGeom>
          <a:solidFill>
            <a:schemeClr val="bg1"/>
          </a:solidFill>
          <a:ln w="3175" cap="rnd">
            <a:solidFill>
              <a:srgbClr val="DDDDDD"/>
            </a:solidFill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1" name="직사각형 60"/>
          <p:cNvSpPr/>
          <p:nvPr/>
        </p:nvSpPr>
        <p:spPr>
          <a:xfrm>
            <a:off x="6347114" y="2250682"/>
            <a:ext cx="2241285" cy="200821"/>
          </a:xfrm>
          <a:prstGeom prst="rect">
            <a:avLst/>
          </a:prstGeom>
          <a:solidFill>
            <a:srgbClr val="DDDDDD"/>
          </a:solidFill>
          <a:ln w="317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4" name="직사각형 63"/>
          <p:cNvSpPr/>
          <p:nvPr/>
        </p:nvSpPr>
        <p:spPr>
          <a:xfrm>
            <a:off x="6364623" y="2191104"/>
            <a:ext cx="22271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ko-KR" altLang="en-US" sz="1400" b="1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전자상거래 수출</a:t>
            </a:r>
            <a:r>
              <a:rPr lang="en-US" altLang="ko-KR" sz="1200" b="1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(</a:t>
            </a:r>
            <a:r>
              <a:rPr lang="ko-KR" altLang="en-US" sz="1200" b="1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추정</a:t>
            </a:r>
            <a:r>
              <a:rPr lang="en-US" altLang="ko-KR" sz="1200" b="1" kern="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)</a:t>
            </a:r>
            <a:endParaRPr lang="en-US" altLang="ko-KR" sz="1200" b="1" kern="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F79646">
                      <a:lumMod val="75000"/>
                    </a:srgbClr>
                  </a:gs>
                </a:gsLst>
                <a:lin ang="54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  <a:cs typeface="Arial" panose="020B0604020202020204" pitchFamily="34" charset="0"/>
            </a:endParaRPr>
          </a:p>
        </p:txBody>
      </p:sp>
      <p:grpSp>
        <p:nvGrpSpPr>
          <p:cNvPr id="11" name="그룹 16"/>
          <p:cNvGrpSpPr/>
          <p:nvPr/>
        </p:nvGrpSpPr>
        <p:grpSpPr>
          <a:xfrm>
            <a:off x="6513565" y="2655934"/>
            <a:ext cx="2029993" cy="1034069"/>
            <a:chOff x="6155648" y="2670289"/>
            <a:chExt cx="2402215" cy="1195517"/>
          </a:xfrm>
        </p:grpSpPr>
        <p:grpSp>
          <p:nvGrpSpPr>
            <p:cNvPr id="12" name="그룹 3"/>
            <p:cNvGrpSpPr/>
            <p:nvPr/>
          </p:nvGrpSpPr>
          <p:grpSpPr>
            <a:xfrm>
              <a:off x="6185892" y="3533000"/>
              <a:ext cx="2232248" cy="311575"/>
              <a:chOff x="9144000" y="3524181"/>
              <a:chExt cx="2568080" cy="349612"/>
            </a:xfrm>
          </p:grpSpPr>
          <p:sp>
            <p:nvSpPr>
              <p:cNvPr id="98" name="직사각형 97"/>
              <p:cNvSpPr/>
              <p:nvPr/>
            </p:nvSpPr>
            <p:spPr>
              <a:xfrm>
                <a:off x="9144000" y="3680616"/>
                <a:ext cx="2568080" cy="193177"/>
              </a:xfrm>
              <a:prstGeom prst="rect">
                <a:avLst/>
              </a:prstGeom>
              <a:solidFill>
                <a:srgbClr val="236A8D"/>
              </a:solidFill>
              <a:ln w="15875" cap="rnd">
                <a:noFill/>
                <a:tailEnd type="none"/>
              </a:ln>
              <a:effectLst>
                <a:innerShdw blurRad="63500">
                  <a:schemeClr val="tx2">
                    <a:lumMod val="75000"/>
                    <a:alpha val="73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0" name="사다리꼴 99"/>
              <p:cNvSpPr/>
              <p:nvPr/>
            </p:nvSpPr>
            <p:spPr>
              <a:xfrm>
                <a:off x="9144000" y="3524181"/>
                <a:ext cx="2568080" cy="154542"/>
              </a:xfrm>
              <a:prstGeom prst="trapezoid">
                <a:avLst>
                  <a:gd name="adj" fmla="val 64961"/>
                </a:avLst>
              </a:prstGeom>
              <a:solidFill>
                <a:schemeClr val="bg1">
                  <a:lumMod val="95000"/>
                </a:schemeClr>
              </a:solidFill>
              <a:ln w="6350" cap="rnd">
                <a:solidFill>
                  <a:schemeClr val="bg1">
                    <a:lumMod val="85000"/>
                  </a:schemeClr>
                </a:solidFill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3" name="그룹 4"/>
            <p:cNvGrpSpPr/>
            <p:nvPr/>
          </p:nvGrpSpPr>
          <p:grpSpPr>
            <a:xfrm>
              <a:off x="7927498" y="2877979"/>
              <a:ext cx="259674" cy="760513"/>
              <a:chOff x="9931156" y="2945844"/>
              <a:chExt cx="259674" cy="695250"/>
            </a:xfrm>
          </p:grpSpPr>
          <p:sp>
            <p:nvSpPr>
              <p:cNvPr id="94" name="Rectangle 29"/>
              <p:cNvSpPr>
                <a:spLocks noChangeArrowheads="1"/>
              </p:cNvSpPr>
              <p:nvPr/>
            </p:nvSpPr>
            <p:spPr bwMode="auto">
              <a:xfrm rot="10800000">
                <a:off x="9931156" y="3012320"/>
                <a:ext cx="259674" cy="622301"/>
              </a:xfrm>
              <a:prstGeom prst="rect">
                <a:avLst/>
              </a:prstGeom>
              <a:gradFill rotWithShape="1">
                <a:gsLst>
                  <a:gs pos="100000">
                    <a:srgbClr val="C00000"/>
                  </a:gs>
                  <a:gs pos="0">
                    <a:srgbClr val="C00000"/>
                  </a:gs>
                  <a:gs pos="51000">
                    <a:srgbClr val="FF0000"/>
                  </a:gs>
                  <a:gs pos="45000">
                    <a:schemeClr val="accent2">
                      <a:lumMod val="50000"/>
                    </a:schemeClr>
                  </a:gs>
                </a:gsLst>
                <a:lin ang="10800000" scaled="0"/>
              </a:gradFill>
              <a:ln>
                <a:noFill/>
              </a:ln>
              <a:effectLst>
                <a:reflection blurRad="6350" stA="32000" endPos="9000" dir="5400000" sy="-100000" algn="bl" rotWithShape="0"/>
              </a:effectLst>
              <a:extLst/>
            </p:spPr>
            <p:txBody>
              <a:bodyPr wrap="none" anchor="ctr"/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직사각형 94"/>
              <p:cNvSpPr/>
              <p:nvPr/>
            </p:nvSpPr>
            <p:spPr>
              <a:xfrm>
                <a:off x="10042369" y="2945844"/>
                <a:ext cx="54102" cy="695250"/>
              </a:xfrm>
              <a:prstGeom prst="rect">
                <a:avLst/>
              </a:prstGeom>
              <a:gradFill>
                <a:gsLst>
                  <a:gs pos="0">
                    <a:srgbClr val="3E7898">
                      <a:tint val="66000"/>
                      <a:satMod val="160000"/>
                      <a:alpha val="0"/>
                    </a:srgbClr>
                  </a:gs>
                  <a:gs pos="50000">
                    <a:srgbClr val="FFFFFF">
                      <a:alpha val="73000"/>
                    </a:srgbClr>
                  </a:gs>
                  <a:gs pos="100000">
                    <a:srgbClr val="3E7898">
                      <a:tint val="23500"/>
                      <a:satMod val="160000"/>
                      <a:alpha val="0"/>
                    </a:srgbClr>
                  </a:gs>
                </a:gsLst>
                <a:lin ang="0" scaled="0"/>
              </a:gradFill>
              <a:ln w="15875" cap="rnd" cmpd="sng" algn="ctr">
                <a:noFill/>
                <a:prstDash val="solid"/>
                <a:tailEnd type="none"/>
              </a:ln>
              <a:effectLst/>
            </p:spPr>
            <p:txBody>
              <a:bodyPr rtlCol="0" anchor="ctr"/>
              <a:lstStyle/>
              <a:p>
                <a:pPr algn="ctr" latinLnBrk="0">
                  <a:defRPr/>
                </a:pPr>
                <a:endParaRPr lang="ko-KR" altLang="en-US" kern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4" name="제목 114"/>
            <p:cNvSpPr txBox="1">
              <a:spLocks/>
            </p:cNvSpPr>
            <p:nvPr/>
          </p:nvSpPr>
          <p:spPr>
            <a:xfrm>
              <a:off x="7601962" y="3651184"/>
              <a:ext cx="880240" cy="214622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eaLnBrk="0" latinLnBrk="0" hangingPunct="0">
                <a:defRPr/>
              </a:pPr>
              <a:r>
                <a:rPr lang="en-US" altLang="ko-KR" sz="1200" kern="0" spc="-90" dirty="0" smtClean="0">
                  <a:gradFill>
                    <a:gsLst>
                      <a:gs pos="100000">
                        <a:srgbClr val="FFFF00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'15(</a:t>
              </a:r>
              <a:r>
                <a:rPr lang="ko-KR" altLang="en-US" sz="1200" kern="0" spc="-90" dirty="0" smtClean="0">
                  <a:gradFill>
                    <a:gsLst>
                      <a:gs pos="100000">
                        <a:srgbClr val="FFFF00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전</a:t>
              </a:r>
              <a:r>
                <a:rPr lang="ko-KR" altLang="en-US" sz="1200" kern="0" spc="-90" dirty="0">
                  <a:gradFill>
                    <a:gsLst>
                      <a:gs pos="100000">
                        <a:srgbClr val="FFFF00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망</a:t>
              </a:r>
              <a:r>
                <a:rPr lang="en-US" altLang="ko-KR" sz="1200" kern="0" spc="-90" dirty="0" smtClean="0">
                  <a:gradFill>
                    <a:gsLst>
                      <a:gs pos="100000">
                        <a:srgbClr val="FFFF00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)</a:t>
              </a:r>
              <a:endParaRPr lang="ko-KR" altLang="en-US" sz="1200" kern="0" spc="-90" dirty="0">
                <a:gradFill>
                  <a:gsLst>
                    <a:gs pos="100000">
                      <a:srgbClr val="FFFF00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endParaRPr>
            </a:p>
          </p:txBody>
        </p:sp>
        <p:sp>
          <p:nvSpPr>
            <p:cNvPr id="75" name="Text Box 170"/>
            <p:cNvSpPr txBox="1">
              <a:spLocks noChangeArrowheads="1"/>
            </p:cNvSpPr>
            <p:nvPr/>
          </p:nvSpPr>
          <p:spPr bwMode="auto">
            <a:xfrm>
              <a:off x="7570800" y="2670289"/>
              <a:ext cx="987063" cy="338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>
              <a:spAutoFit/>
            </a:bodyPr>
            <a:lstStyle/>
            <a:p>
              <a:pPr algn="ctr" eaLnBrk="0" latinLnBrk="0" hangingPunct="0">
                <a:buSzPct val="100000"/>
                <a:defRPr/>
              </a:pPr>
              <a:r>
                <a:rPr lang="en-US" altLang="ko-KR" sz="1300" kern="0" spc="-100" dirty="0" smtClean="0">
                  <a:gradFill>
                    <a:gsLst>
                      <a:gs pos="100000">
                        <a:srgbClr val="C00000"/>
                      </a:gs>
                      <a:gs pos="10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65000"/>
                        </a:prst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7</a:t>
              </a:r>
              <a:r>
                <a:rPr lang="ko-KR" altLang="en-US" sz="1000" kern="0" spc="-100" dirty="0" err="1" smtClean="0">
                  <a:gradFill>
                    <a:gsLst>
                      <a:gs pos="100000">
                        <a:srgbClr val="C00000"/>
                      </a:gs>
                      <a:gs pos="10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65000"/>
                        </a:prst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천억원</a:t>
              </a:r>
              <a:endParaRPr lang="en-US" altLang="ko-KR" sz="1000" kern="0" spc="-100" dirty="0">
                <a:gradFill>
                  <a:gsLst>
                    <a:gs pos="100000">
                      <a:srgbClr val="C00000"/>
                    </a:gs>
                    <a:gs pos="10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endParaRPr>
            </a:p>
          </p:txBody>
        </p:sp>
        <p:sp>
          <p:nvSpPr>
            <p:cNvPr id="83" name="제목 114"/>
            <p:cNvSpPr txBox="1">
              <a:spLocks/>
            </p:cNvSpPr>
            <p:nvPr/>
          </p:nvSpPr>
          <p:spPr>
            <a:xfrm>
              <a:off x="6901190" y="3651184"/>
              <a:ext cx="742778" cy="214622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eaLnBrk="0" latinLnBrk="0" hangingPunct="0">
                <a:defRPr/>
              </a:pPr>
              <a:r>
                <a:rPr lang="en-US" altLang="ko-KR" sz="1200" kern="0" spc="-9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'14</a:t>
              </a:r>
              <a:endParaRPr lang="ko-KR" altLang="en-US" sz="1200" kern="0" spc="-9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endParaRPr>
            </a:p>
          </p:txBody>
        </p:sp>
        <p:grpSp>
          <p:nvGrpSpPr>
            <p:cNvPr id="14" name="그룹 5"/>
            <p:cNvGrpSpPr/>
            <p:nvPr/>
          </p:nvGrpSpPr>
          <p:grpSpPr>
            <a:xfrm>
              <a:off x="6450848" y="3178649"/>
              <a:ext cx="962403" cy="462883"/>
              <a:chOff x="10675052" y="2372554"/>
              <a:chExt cx="962403" cy="1285501"/>
            </a:xfrm>
          </p:grpSpPr>
          <p:sp>
            <p:nvSpPr>
              <p:cNvPr id="90" name="Rectangle 29"/>
              <p:cNvSpPr>
                <a:spLocks noChangeArrowheads="1"/>
              </p:cNvSpPr>
              <p:nvPr/>
            </p:nvSpPr>
            <p:spPr bwMode="auto">
              <a:xfrm rot="10800000">
                <a:off x="11377781" y="2526542"/>
                <a:ext cx="259674" cy="1111266"/>
              </a:xfrm>
              <a:prstGeom prst="rect">
                <a:avLst/>
              </a:prstGeom>
              <a:gradFill rotWithShape="1">
                <a:gsLst>
                  <a:gs pos="100000">
                    <a:srgbClr val="0D47FF"/>
                  </a:gs>
                  <a:gs pos="0">
                    <a:srgbClr val="003399"/>
                  </a:gs>
                  <a:gs pos="51000">
                    <a:srgbClr val="0033C4"/>
                  </a:gs>
                  <a:gs pos="45000">
                    <a:srgbClr val="0033CC"/>
                  </a:gs>
                </a:gsLst>
                <a:lin ang="10800000" scaled="0"/>
              </a:gradFill>
              <a:ln>
                <a:noFill/>
              </a:ln>
              <a:effectLst>
                <a:reflection blurRad="6350" stA="32000" endPos="9000" dir="5400000" sy="-100000" algn="bl" rotWithShape="0"/>
              </a:effectLst>
              <a:extLst/>
            </p:spPr>
            <p:txBody>
              <a:bodyPr wrap="none" anchor="ctr"/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직사각형 90"/>
              <p:cNvSpPr/>
              <p:nvPr/>
            </p:nvSpPr>
            <p:spPr>
              <a:xfrm>
                <a:off x="11497374" y="2372554"/>
                <a:ext cx="41401" cy="1254139"/>
              </a:xfrm>
              <a:prstGeom prst="rect">
                <a:avLst/>
              </a:prstGeom>
              <a:gradFill>
                <a:gsLst>
                  <a:gs pos="0">
                    <a:srgbClr val="3E7898">
                      <a:tint val="66000"/>
                      <a:satMod val="160000"/>
                      <a:alpha val="0"/>
                    </a:srgbClr>
                  </a:gs>
                  <a:gs pos="50000">
                    <a:srgbClr val="FFFFFF">
                      <a:alpha val="73000"/>
                    </a:srgbClr>
                  </a:gs>
                  <a:gs pos="100000">
                    <a:srgbClr val="3E7898">
                      <a:tint val="23500"/>
                      <a:satMod val="160000"/>
                      <a:alpha val="0"/>
                    </a:srgbClr>
                  </a:gs>
                </a:gsLst>
                <a:lin ang="0" scaled="0"/>
              </a:gradFill>
              <a:ln w="15875" cap="rnd" cmpd="sng" algn="ctr">
                <a:noFill/>
                <a:prstDash val="solid"/>
                <a:tailEnd type="none"/>
              </a:ln>
              <a:effectLst/>
            </p:spPr>
            <p:txBody>
              <a:bodyPr rtlCol="0" anchor="ctr"/>
              <a:lstStyle/>
              <a:p>
                <a:pPr algn="ctr" latinLnBrk="0">
                  <a:defRPr/>
                </a:pPr>
                <a:endParaRPr lang="ko-KR" altLang="en-US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92" name="Rectangle 29"/>
              <p:cNvSpPr>
                <a:spLocks noChangeArrowheads="1"/>
              </p:cNvSpPr>
              <p:nvPr/>
            </p:nvSpPr>
            <p:spPr bwMode="auto">
              <a:xfrm rot="10800000">
                <a:off x="10675052" y="2848302"/>
                <a:ext cx="259674" cy="789477"/>
              </a:xfrm>
              <a:prstGeom prst="rect">
                <a:avLst/>
              </a:prstGeom>
              <a:gradFill rotWithShape="1">
                <a:gsLst>
                  <a:gs pos="100000">
                    <a:schemeClr val="tx1">
                      <a:lumMod val="75000"/>
                      <a:lumOff val="25000"/>
                    </a:schemeClr>
                  </a:gs>
                  <a:gs pos="0">
                    <a:schemeClr val="tx1">
                      <a:lumMod val="75000"/>
                      <a:lumOff val="25000"/>
                    </a:schemeClr>
                  </a:gs>
                  <a:gs pos="51000">
                    <a:schemeClr val="tx1">
                      <a:lumMod val="50000"/>
                      <a:lumOff val="50000"/>
                    </a:schemeClr>
                  </a:gs>
                  <a:gs pos="45000">
                    <a:schemeClr val="tx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ln>
                <a:noFill/>
              </a:ln>
              <a:effectLst>
                <a:reflection blurRad="6350" stA="32000" endPos="9000" dir="5400000" sy="-100000" algn="bl" rotWithShape="0"/>
              </a:effectLst>
              <a:extLst/>
            </p:spPr>
            <p:txBody>
              <a:bodyPr wrap="none" anchor="ctr"/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직사각형 92"/>
              <p:cNvSpPr/>
              <p:nvPr/>
            </p:nvSpPr>
            <p:spPr>
              <a:xfrm>
                <a:off x="10794645" y="2848737"/>
                <a:ext cx="41401" cy="809318"/>
              </a:xfrm>
              <a:prstGeom prst="rect">
                <a:avLst/>
              </a:prstGeom>
              <a:gradFill>
                <a:gsLst>
                  <a:gs pos="0">
                    <a:srgbClr val="3E7898">
                      <a:tint val="66000"/>
                      <a:satMod val="160000"/>
                      <a:alpha val="0"/>
                    </a:srgbClr>
                  </a:gs>
                  <a:gs pos="50000">
                    <a:srgbClr val="FFFFFF">
                      <a:alpha val="73000"/>
                    </a:srgbClr>
                  </a:gs>
                  <a:gs pos="100000">
                    <a:srgbClr val="3E7898">
                      <a:tint val="23500"/>
                      <a:satMod val="160000"/>
                      <a:alpha val="0"/>
                    </a:srgbClr>
                  </a:gs>
                </a:gsLst>
                <a:lin ang="0" scaled="0"/>
              </a:gradFill>
              <a:ln w="15875" cap="rnd" cmpd="sng" algn="ctr">
                <a:noFill/>
                <a:prstDash val="solid"/>
                <a:tailEnd type="none"/>
              </a:ln>
              <a:effectLst/>
            </p:spPr>
            <p:txBody>
              <a:bodyPr rtlCol="0" anchor="ctr"/>
              <a:lstStyle/>
              <a:p>
                <a:pPr algn="ctr" latinLnBrk="0">
                  <a:defRPr/>
                </a:pPr>
                <a:endParaRPr lang="ko-KR" altLang="en-US" kern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88" name="제목 114"/>
            <p:cNvSpPr txBox="1">
              <a:spLocks/>
            </p:cNvSpPr>
            <p:nvPr/>
          </p:nvSpPr>
          <p:spPr>
            <a:xfrm>
              <a:off x="6198461" y="3651184"/>
              <a:ext cx="742778" cy="214622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eaLnBrk="0" latinLnBrk="0" hangingPunct="0">
                <a:defRPr/>
              </a:pPr>
              <a:r>
                <a:rPr lang="en-US" altLang="ko-KR" sz="1200" kern="0" spc="-9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itchFamily="34" charset="0"/>
                </a:rPr>
                <a:t>'13</a:t>
              </a:r>
              <a:endParaRPr lang="ko-KR" altLang="en-US" sz="1200" kern="0" spc="-9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itchFamily="34" charset="0"/>
              </a:endParaRPr>
            </a:p>
          </p:txBody>
        </p:sp>
        <p:sp>
          <p:nvSpPr>
            <p:cNvPr id="89" name="Text Box 170"/>
            <p:cNvSpPr txBox="1">
              <a:spLocks noChangeArrowheads="1"/>
            </p:cNvSpPr>
            <p:nvPr/>
          </p:nvSpPr>
          <p:spPr bwMode="auto">
            <a:xfrm>
              <a:off x="6155648" y="3065078"/>
              <a:ext cx="879817" cy="338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>
              <a:spAutoFit/>
            </a:bodyPr>
            <a:lstStyle/>
            <a:p>
              <a:pPr algn="ctr" eaLnBrk="0" latinLnBrk="0" hangingPunct="0">
                <a:buSzPct val="100000"/>
                <a:defRPr/>
              </a:pPr>
              <a:r>
                <a:rPr lang="en-US" altLang="ko-KR" sz="1300" kern="0" spc="-10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65000"/>
                        </a:prst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3.7</a:t>
              </a:r>
              <a:r>
                <a:rPr lang="ko-KR" altLang="en-US" sz="1000" kern="0" spc="-10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65000"/>
                        </a:prst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천억원</a:t>
              </a:r>
              <a:endParaRPr lang="en-US" altLang="ko-KR" sz="1000" kern="0" spc="-1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endParaRPr>
            </a:p>
          </p:txBody>
        </p:sp>
        <p:sp>
          <p:nvSpPr>
            <p:cNvPr id="104" name="Text Box 170"/>
            <p:cNvSpPr txBox="1">
              <a:spLocks noChangeArrowheads="1"/>
            </p:cNvSpPr>
            <p:nvPr/>
          </p:nvSpPr>
          <p:spPr bwMode="auto">
            <a:xfrm>
              <a:off x="6844913" y="2947018"/>
              <a:ext cx="879816" cy="338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>
              <a:spAutoFit/>
            </a:bodyPr>
            <a:lstStyle/>
            <a:p>
              <a:pPr algn="ctr" eaLnBrk="0" latinLnBrk="0" hangingPunct="0">
                <a:buSzPct val="100000"/>
                <a:defRPr/>
              </a:pPr>
              <a:r>
                <a:rPr lang="en-US" altLang="ko-KR" sz="1300" kern="0" spc="-120" dirty="0" smtClean="0">
                  <a:solidFill>
                    <a:srgbClr val="0036D0"/>
                  </a:solidFill>
                  <a:latin typeface="-윤고딕340" pitchFamily="18" charset="-127"/>
                  <a:ea typeface="-윤고딕340" pitchFamily="18" charset="-127"/>
                </a:rPr>
                <a:t>5</a:t>
              </a:r>
              <a:r>
                <a:rPr lang="ko-KR" altLang="en-US" sz="1000" kern="0" spc="-120" dirty="0" err="1" smtClean="0">
                  <a:solidFill>
                    <a:srgbClr val="0036D0"/>
                  </a:solidFill>
                  <a:latin typeface="-윤고딕340" pitchFamily="18" charset="-127"/>
                  <a:ea typeface="-윤고딕340" pitchFamily="18" charset="-127"/>
                </a:rPr>
                <a:t>천억원</a:t>
              </a:r>
              <a:endParaRPr lang="en-US" altLang="ko-KR" sz="1000" kern="0" spc="-120" dirty="0">
                <a:solidFill>
                  <a:srgbClr val="0036D0"/>
                </a:solidFill>
                <a:latin typeface="-윤고딕340" pitchFamily="18" charset="-127"/>
                <a:ea typeface="-윤고딕340" pitchFamily="18" charset="-127"/>
              </a:endParaRPr>
            </a:p>
          </p:txBody>
        </p:sp>
      </p:grpSp>
      <p:pic>
        <p:nvPicPr>
          <p:cNvPr id="19" name="그림 18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sharpenSoften amount="100000"/>
                    </a14:imgEffect>
                    <a14:imgEffect>
                      <a14:brightnessContrast bright="-12000" contrast="51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5161" t="51345" r="16594" b="43203"/>
          <a:stretch/>
        </p:blipFill>
        <p:spPr>
          <a:xfrm rot="21064061">
            <a:off x="6757866" y="3052482"/>
            <a:ext cx="698353" cy="346326"/>
          </a:xfrm>
          <a:prstGeom prst="rect">
            <a:avLst/>
          </a:prstGeom>
        </p:spPr>
      </p:pic>
      <p:pic>
        <p:nvPicPr>
          <p:cNvPr id="71" name="그림 70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sharpenSoften amount="100000"/>
                    </a14:imgEffect>
                    <a14:imgEffect>
                      <a14:brightnessContrast bright="-12000" contrast="51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5161" t="51345" r="16594" b="43203"/>
          <a:stretch/>
        </p:blipFill>
        <p:spPr>
          <a:xfrm rot="20487075">
            <a:off x="7308817" y="2881343"/>
            <a:ext cx="849898" cy="421480"/>
          </a:xfrm>
          <a:prstGeom prst="rect">
            <a:avLst/>
          </a:prstGeom>
        </p:spPr>
      </p:pic>
      <p:sp>
        <p:nvSpPr>
          <p:cNvPr id="5" name="사각형 설명선 4"/>
          <p:cNvSpPr/>
          <p:nvPr/>
        </p:nvSpPr>
        <p:spPr>
          <a:xfrm>
            <a:off x="6588224" y="2591370"/>
            <a:ext cx="1152128" cy="292388"/>
          </a:xfrm>
          <a:prstGeom prst="wedgeRectCallout">
            <a:avLst>
              <a:gd name="adj1" fmla="val -2106"/>
              <a:gd name="adj2" fmla="val 118722"/>
            </a:avLst>
          </a:prstGeom>
          <a:ln>
            <a:noFill/>
            <a:tailEnd type="none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6558457" y="2611830"/>
            <a:ext cx="12024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00" b="1" spc="-100" dirty="0">
                <a:solidFill>
                  <a:schemeClr val="bg1"/>
                </a:solidFill>
              </a:rPr>
              <a:t>규제개혁</a:t>
            </a:r>
            <a:r>
              <a:rPr lang="en-US" altLang="ko-KR" sz="900" b="1" spc="-100" dirty="0">
                <a:solidFill>
                  <a:schemeClr val="bg1"/>
                </a:solidFill>
              </a:rPr>
              <a:t>, </a:t>
            </a:r>
            <a:r>
              <a:rPr lang="ko-KR" altLang="en-US" sz="900" b="1" spc="-100" dirty="0">
                <a:solidFill>
                  <a:schemeClr val="bg1"/>
                </a:solidFill>
              </a:rPr>
              <a:t>지원정책 </a:t>
            </a:r>
            <a:r>
              <a:rPr lang="ko-KR" altLang="en-US" sz="900" b="1" spc="-100" dirty="0" smtClean="0">
                <a:solidFill>
                  <a:schemeClr val="bg1"/>
                </a:solidFill>
              </a:rPr>
              <a:t>등</a:t>
            </a:r>
            <a:endParaRPr lang="ko-KR" altLang="en-US" sz="900" b="1" spc="-100" dirty="0">
              <a:solidFill>
                <a:schemeClr val="bg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 bwMode="auto">
          <a:xfrm>
            <a:off x="478159" y="242257"/>
            <a:ext cx="6215163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000" spc="-2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3. </a:t>
            </a:r>
            <a:r>
              <a:rPr lang="ko-KR" altLang="en-US" sz="3000" spc="-2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중소</a:t>
            </a:r>
            <a:r>
              <a:rPr lang="en-US" altLang="ko-KR" sz="3000" spc="-2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·</a:t>
            </a:r>
            <a:r>
              <a:rPr lang="ko-KR" altLang="en-US" sz="3000" spc="-20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중견기업의 시장개척역량 강화</a:t>
            </a:r>
          </a:p>
        </p:txBody>
      </p:sp>
    </p:spTree>
    <p:extLst>
      <p:ext uri="{BB962C8B-B14F-4D97-AF65-F5344CB8AC3E}">
        <p14:creationId xmlns="" xmlns:p14="http://schemas.microsoft.com/office/powerpoint/2010/main" val="38206430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514048" y="2296569"/>
            <a:ext cx="6815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latinLnBrk="0" hangingPunct="0">
              <a:buSzPct val="100000"/>
              <a:defRPr/>
            </a:pPr>
            <a:r>
              <a:rPr lang="ko-KR" altLang="en-US" sz="4800" b="1" kern="0" spc="-150" dirty="0" smtClean="0">
                <a:gradFill>
                  <a:gsLst>
                    <a:gs pos="0">
                      <a:srgbClr val="1F497D">
                        <a:lumMod val="50000"/>
                      </a:srgbClr>
                    </a:gs>
                    <a:gs pos="100000">
                      <a:srgbClr val="004D86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이행방안 및 기대효과</a:t>
            </a:r>
            <a:endParaRPr lang="ko-KR" altLang="en-US" sz="4800" b="1" kern="0" spc="-150" dirty="0">
              <a:gradFill>
                <a:gsLst>
                  <a:gs pos="0">
                    <a:srgbClr val="1F497D">
                      <a:lumMod val="50000"/>
                    </a:srgbClr>
                  </a:gs>
                  <a:gs pos="100000">
                    <a:srgbClr val="004D86"/>
                  </a:gs>
                </a:gsLst>
                <a:lin ang="54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" name="자유형 1"/>
          <p:cNvSpPr/>
          <p:nvPr/>
        </p:nvSpPr>
        <p:spPr>
          <a:xfrm flipV="1">
            <a:off x="1662050" y="3096266"/>
            <a:ext cx="7481950" cy="45719"/>
          </a:xfrm>
          <a:custGeom>
            <a:avLst/>
            <a:gdLst>
              <a:gd name="connsiteX0" fmla="*/ 0 w 8334302"/>
              <a:gd name="connsiteY0" fmla="*/ 0 h 0"/>
              <a:gd name="connsiteX1" fmla="*/ 8334302 w 833430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34302">
                <a:moveTo>
                  <a:pt x="0" y="0"/>
                </a:moveTo>
                <a:lnTo>
                  <a:pt x="8334302" y="0"/>
                </a:lnTo>
              </a:path>
            </a:pathLst>
          </a:custGeom>
          <a:noFill/>
          <a:ln w="19050" cap="rnd">
            <a:solidFill>
              <a:schemeClr val="accent1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65053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 bwMode="auto">
          <a:xfrm>
            <a:off x="478159" y="270832"/>
            <a:ext cx="6849952" cy="6155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20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'</a:t>
            </a:r>
            <a:r>
              <a:rPr lang="ko-KR" altLang="en-US" sz="340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역동적인 혁신경제</a:t>
            </a:r>
            <a:r>
              <a:rPr lang="en-US" altLang="ko-KR" sz="320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' </a:t>
            </a:r>
            <a:r>
              <a:rPr lang="ko-KR" altLang="en-US" sz="300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이렇게 이루겠습니다</a:t>
            </a:r>
            <a:r>
              <a:rPr lang="en-US" altLang="ko-KR" sz="300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.</a:t>
            </a:r>
            <a:endParaRPr lang="ko-KR" altLang="en-US" sz="3000" spc="-15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40" pitchFamily="18" charset="-127"/>
              <a:ea typeface="-윤고딕340" pitchFamily="18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4380972" y="5412138"/>
            <a:ext cx="41514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ko-KR" altLang="en-US" sz="4000" b="1" kern="0" dirty="0">
                <a:gradFill>
                  <a:gsLst>
                    <a:gs pos="100000">
                      <a:srgbClr val="F79646">
                        <a:lumMod val="50000"/>
                      </a:srgbClr>
                    </a:gs>
                    <a:gs pos="0">
                      <a:srgbClr val="642F04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전략적 </a:t>
            </a:r>
            <a:r>
              <a:rPr lang="ko-KR" altLang="en-US" sz="4000" b="1" kern="0" dirty="0" smtClean="0">
                <a:gradFill>
                  <a:gsLst>
                    <a:gs pos="100000">
                      <a:srgbClr val="F79646">
                        <a:lumMod val="50000"/>
                      </a:srgbClr>
                    </a:gs>
                    <a:gs pos="0">
                      <a:srgbClr val="642F04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해외진출</a:t>
            </a:r>
            <a:endParaRPr lang="ko-KR" altLang="en-US" sz="4000" b="1" kern="0" dirty="0">
              <a:gradFill>
                <a:gsLst>
                  <a:gs pos="100000">
                    <a:srgbClr val="F79646">
                      <a:lumMod val="50000"/>
                    </a:srgbClr>
                  </a:gs>
                  <a:gs pos="0">
                    <a:srgbClr val="642F04"/>
                  </a:gs>
                </a:gsLst>
                <a:lin ang="5400000" scaled="0"/>
              </a:gradFill>
              <a:latin typeface="-윤고딕340" pitchFamily="18" charset="-127"/>
              <a:ea typeface="-윤고딕340" pitchFamily="18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2571736" y="4961084"/>
            <a:ext cx="3689793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ko-KR" altLang="en-US" sz="2000" b="1" kern="0" spc="-90" dirty="0">
                <a:gradFill>
                  <a:gsLst>
                    <a:gs pos="100000">
                      <a:srgbClr val="A9651B"/>
                    </a:gs>
                    <a:gs pos="100000">
                      <a:srgbClr val="C0504D">
                        <a:lumMod val="75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새로운</a:t>
            </a:r>
            <a:r>
              <a:rPr lang="ko-KR" altLang="en-US" sz="2000" b="1" kern="0" spc="-90" dirty="0">
                <a:gradFill>
                  <a:gsLst>
                    <a:gs pos="100000">
                      <a:srgbClr val="F79646">
                        <a:lumMod val="50000"/>
                      </a:srgbClr>
                    </a:gs>
                    <a:gs pos="100000">
                      <a:srgbClr val="C0504D">
                        <a:lumMod val="75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sz="2800" b="1" kern="0" spc="-90" dirty="0" smtClean="0">
                <a:gradFill>
                  <a:gsLst>
                    <a:gs pos="100000">
                      <a:srgbClr val="843F06"/>
                    </a:gs>
                    <a:gs pos="100000">
                      <a:srgbClr val="C0504D">
                        <a:lumMod val="75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시장</a:t>
            </a:r>
            <a:r>
              <a:rPr lang="ko-KR" altLang="en-US" sz="2000" b="1" kern="0" spc="-90" dirty="0" smtClean="0">
                <a:gradFill>
                  <a:gsLst>
                    <a:gs pos="100000">
                      <a:srgbClr val="A9651B"/>
                    </a:gs>
                    <a:gs pos="100000">
                      <a:srgbClr val="C0504D">
                        <a:lumMod val="75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을 </a:t>
            </a:r>
            <a:r>
              <a:rPr lang="ko-KR" altLang="en-US" sz="2000" b="1" kern="0" spc="-90" dirty="0">
                <a:gradFill>
                  <a:gsLst>
                    <a:gs pos="100000">
                      <a:srgbClr val="A9651B"/>
                    </a:gs>
                    <a:gs pos="100000">
                      <a:srgbClr val="C0504D">
                        <a:lumMod val="75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개척하고 </a:t>
            </a:r>
            <a:r>
              <a:rPr lang="ko-KR" altLang="en-US" sz="2000" b="1" kern="0" spc="-90" dirty="0" smtClean="0">
                <a:gradFill>
                  <a:gsLst>
                    <a:gs pos="100000">
                      <a:srgbClr val="A9651B"/>
                    </a:gs>
                    <a:gs pos="100000">
                      <a:srgbClr val="C0504D">
                        <a:lumMod val="75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확대하는</a:t>
            </a:r>
            <a:endParaRPr lang="en-US" altLang="ko-KR" sz="2000" b="1" kern="0" spc="-90" dirty="0">
              <a:gradFill>
                <a:gsLst>
                  <a:gs pos="100000">
                    <a:srgbClr val="A9651B"/>
                  </a:gs>
                  <a:gs pos="100000">
                    <a:srgbClr val="C0504D">
                      <a:lumMod val="75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4380972" y="3612194"/>
            <a:ext cx="4016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ko-KR" altLang="en-US" sz="4000" b="1" kern="0" dirty="0">
                <a:gradFill>
                  <a:gsLst>
                    <a:gs pos="100000">
                      <a:srgbClr val="29875A"/>
                    </a:gs>
                    <a:gs pos="0">
                      <a:srgbClr val="195337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선제적 </a:t>
            </a:r>
            <a:r>
              <a:rPr lang="ko-KR" altLang="en-US" sz="4000" b="1" kern="0" dirty="0" smtClean="0">
                <a:gradFill>
                  <a:gsLst>
                    <a:gs pos="100000">
                      <a:srgbClr val="29875A"/>
                    </a:gs>
                    <a:gs pos="0">
                      <a:srgbClr val="195337"/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미래대비</a:t>
            </a:r>
            <a:endParaRPr lang="ko-KR" altLang="en-US" sz="4000" b="1" kern="0" dirty="0">
              <a:gradFill>
                <a:gsLst>
                  <a:gs pos="100000">
                    <a:srgbClr val="29875A"/>
                  </a:gs>
                  <a:gs pos="0">
                    <a:srgbClr val="195337"/>
                  </a:gs>
                </a:gsLst>
                <a:lin ang="5400000" scaled="0"/>
              </a:gradFill>
              <a:latin typeface="-윤고딕340" pitchFamily="18" charset="-127"/>
              <a:ea typeface="-윤고딕340" pitchFamily="18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571736" y="3161140"/>
            <a:ext cx="5389296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ko-KR" altLang="en-US" sz="2000" b="1" kern="0" spc="-90" dirty="0">
                <a:gradFill>
                  <a:gsLst>
                    <a:gs pos="100000">
                      <a:srgbClr val="409E6D"/>
                    </a:gs>
                    <a:gs pos="100000">
                      <a:srgbClr val="C0504D">
                        <a:lumMod val="75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새로운</a:t>
            </a:r>
            <a:r>
              <a:rPr lang="ko-KR" altLang="en-US" sz="2000" b="1" kern="0" spc="-90" dirty="0">
                <a:gradFill>
                  <a:gsLst>
                    <a:gs pos="100000">
                      <a:srgbClr val="29875A"/>
                    </a:gs>
                    <a:gs pos="100000">
                      <a:srgbClr val="C0504D">
                        <a:lumMod val="75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sz="2800" b="1" kern="0" spc="-90" dirty="0" smtClean="0">
                <a:gradFill>
                  <a:gsLst>
                    <a:gs pos="100000">
                      <a:srgbClr val="206A47"/>
                    </a:gs>
                    <a:gs pos="100000">
                      <a:srgbClr val="C0504D">
                        <a:lumMod val="75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산업</a:t>
            </a:r>
            <a:r>
              <a:rPr lang="ko-KR" altLang="en-US" sz="2000" b="1" kern="0" spc="-90" dirty="0" smtClean="0">
                <a:gradFill>
                  <a:gsLst>
                    <a:gs pos="100000">
                      <a:srgbClr val="409E6D"/>
                    </a:gs>
                    <a:gs pos="100000">
                      <a:srgbClr val="C0504D">
                        <a:lumMod val="75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을 창출하고 기존 산업을 스마트화하는</a:t>
            </a:r>
            <a:endParaRPr lang="en-US" altLang="ko-KR" sz="2000" b="1" kern="0" spc="-90" dirty="0">
              <a:gradFill>
                <a:gsLst>
                  <a:gs pos="100000">
                    <a:srgbClr val="409E6D"/>
                  </a:gs>
                  <a:gs pos="100000">
                    <a:srgbClr val="C0504D">
                      <a:lumMod val="75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4380972" y="1916832"/>
            <a:ext cx="3800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ko-KR" altLang="en-US" sz="4000" b="1" kern="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역동적 </a:t>
            </a:r>
            <a:r>
              <a:rPr lang="ko-KR" altLang="en-US" sz="4000" b="1" kern="0" dirty="0" smtClean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창조경제</a:t>
            </a:r>
            <a:endParaRPr lang="ko-KR" altLang="en-US" sz="4000" b="1" kern="0" dirty="0">
              <a:gradFill>
                <a:gsLst>
                  <a:gs pos="100000">
                    <a:srgbClr val="0070C0"/>
                  </a:gs>
                  <a:gs pos="0">
                    <a:srgbClr val="1F497D">
                      <a:lumMod val="75000"/>
                    </a:srgbClr>
                  </a:gs>
                </a:gsLst>
                <a:lin ang="5400000" scaled="0"/>
              </a:gradFill>
              <a:latin typeface="-윤고딕340" pitchFamily="18" charset="-127"/>
              <a:ea typeface="-윤고딕340" pitchFamily="18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2571736" y="1465778"/>
            <a:ext cx="3689793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ko-KR" altLang="en-US" sz="2000" b="1" kern="0" spc="-90" dirty="0">
                <a:gradFill>
                  <a:gsLst>
                    <a:gs pos="100000">
                      <a:srgbClr val="407EB2"/>
                    </a:gs>
                    <a:gs pos="100000">
                      <a:srgbClr val="C0504D">
                        <a:lumMod val="75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새로운 </a:t>
            </a:r>
            <a:r>
              <a:rPr lang="ko-KR" altLang="en-US" sz="2800" b="1" kern="0" spc="-90" dirty="0" smtClean="0">
                <a:gradFill>
                  <a:gsLst>
                    <a:gs pos="100000">
                      <a:srgbClr val="1F497D">
                        <a:lumMod val="75000"/>
                      </a:srgbClr>
                    </a:gs>
                    <a:gs pos="100000">
                      <a:srgbClr val="C0504D">
                        <a:lumMod val="75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기업</a:t>
            </a:r>
            <a:r>
              <a:rPr lang="ko-KR" altLang="en-US" sz="2000" b="1" kern="0" spc="-90" dirty="0" smtClean="0">
                <a:gradFill>
                  <a:gsLst>
                    <a:gs pos="100000">
                      <a:srgbClr val="407EB2"/>
                    </a:gs>
                    <a:gs pos="100000">
                      <a:srgbClr val="C0504D">
                        <a:lumMod val="75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이 탄생하고 성장하는</a:t>
            </a:r>
            <a:endParaRPr lang="en-US" altLang="ko-KR" sz="2000" b="1" kern="0" spc="-90" dirty="0">
              <a:gradFill>
                <a:gsLst>
                  <a:gs pos="100000">
                    <a:srgbClr val="407EB2"/>
                  </a:gs>
                  <a:gs pos="100000">
                    <a:srgbClr val="C0504D">
                      <a:lumMod val="75000"/>
                    </a:srgbClr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grpSp>
        <p:nvGrpSpPr>
          <p:cNvPr id="2" name="그룹 8"/>
          <p:cNvGrpSpPr/>
          <p:nvPr/>
        </p:nvGrpSpPr>
        <p:grpSpPr>
          <a:xfrm>
            <a:off x="534710" y="1189772"/>
            <a:ext cx="1465942" cy="1452689"/>
            <a:chOff x="534710" y="1262638"/>
            <a:chExt cx="1465942" cy="1452689"/>
          </a:xfrm>
        </p:grpSpPr>
        <p:grpSp>
          <p:nvGrpSpPr>
            <p:cNvPr id="3" name="그룹 1"/>
            <p:cNvGrpSpPr/>
            <p:nvPr/>
          </p:nvGrpSpPr>
          <p:grpSpPr>
            <a:xfrm>
              <a:off x="534710" y="1262638"/>
              <a:ext cx="1465942" cy="1452689"/>
              <a:chOff x="-1332656" y="2591644"/>
              <a:chExt cx="1141918" cy="1131594"/>
            </a:xfrm>
          </p:grpSpPr>
          <p:sp>
            <p:nvSpPr>
              <p:cNvPr id="36" name="모서리가 둥근 직사각형 35"/>
              <p:cNvSpPr/>
              <p:nvPr/>
            </p:nvSpPr>
            <p:spPr>
              <a:xfrm>
                <a:off x="-1332656" y="2591644"/>
                <a:ext cx="1141918" cy="1131594"/>
              </a:xfrm>
              <a:prstGeom prst="roundRect">
                <a:avLst>
                  <a:gd name="adj" fmla="val 50000"/>
                </a:avLst>
              </a:prstGeom>
              <a:solidFill>
                <a:srgbClr val="4B7DB3"/>
              </a:solidFill>
              <a:ln w="9525" cap="rnd">
                <a:noFill/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500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모서리가 둥근 직사각형 49"/>
              <p:cNvSpPr/>
              <p:nvPr/>
            </p:nvSpPr>
            <p:spPr>
              <a:xfrm>
                <a:off x="-1282976" y="2646243"/>
                <a:ext cx="1046151" cy="102265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5875" cap="rnd">
                <a:noFill/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3" name="TextBox 39"/>
            <p:cNvSpPr txBox="1">
              <a:spLocks noChangeArrowheads="1"/>
            </p:cNvSpPr>
            <p:nvPr/>
          </p:nvSpPr>
          <p:spPr bwMode="auto">
            <a:xfrm>
              <a:off x="624783" y="1555383"/>
              <a:ext cx="131989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0" lang="ko-KR" altLang="en-US" sz="2400" dirty="0" smtClean="0">
                  <a:gradFill>
                    <a:gsLst>
                      <a:gs pos="100000">
                        <a:srgbClr val="0070C0"/>
                      </a:gs>
                      <a:gs pos="100000">
                        <a:srgbClr val="BBE0E3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창의</a:t>
              </a:r>
              <a:endParaRPr kumimoji="0" lang="ko-KR" altLang="en-US" sz="2400" dirty="0">
                <a:gradFill>
                  <a:gsLst>
                    <a:gs pos="100000">
                      <a:srgbClr val="0070C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endParaRPr>
            </a:p>
          </p:txBody>
        </p:sp>
        <p:sp>
          <p:nvSpPr>
            <p:cNvPr id="34" name="TextBox 39"/>
            <p:cNvSpPr txBox="1">
              <a:spLocks noChangeArrowheads="1"/>
            </p:cNvSpPr>
            <p:nvPr/>
          </p:nvSpPr>
          <p:spPr bwMode="auto">
            <a:xfrm>
              <a:off x="614311" y="2137543"/>
              <a:ext cx="1319891" cy="366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>
                <a:lnSpc>
                  <a:spcPts val="1900"/>
                </a:lnSpc>
                <a:spcBef>
                  <a:spcPct val="50000"/>
                </a:spcBef>
              </a:pPr>
              <a:r>
                <a:rPr kumimoji="0" lang="en-US" altLang="ko-KR" sz="2400" dirty="0" smtClean="0">
                  <a:gradFill>
                    <a:gsLst>
                      <a:gs pos="100000">
                        <a:srgbClr val="0070C0"/>
                      </a:gs>
                      <a:gs pos="100000">
                        <a:srgbClr val="BBE0E3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C</a:t>
              </a:r>
              <a:r>
                <a:rPr kumimoji="0" lang="en-US" altLang="ko-KR" sz="1600" dirty="0" smtClean="0">
                  <a:gradFill>
                    <a:gsLst>
                      <a:gs pos="100000">
                        <a:srgbClr val="1F497D">
                          <a:lumMod val="60000"/>
                          <a:lumOff val="40000"/>
                        </a:srgbClr>
                      </a:gs>
                      <a:gs pos="100000">
                        <a:srgbClr val="BBE0E3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reativity</a:t>
              </a:r>
              <a:endParaRPr kumimoji="0" lang="ko-KR" altLang="en-US" sz="1600" dirty="0">
                <a:gradFill>
                  <a:gsLst>
                    <a:gs pos="100000">
                      <a:srgbClr val="1F497D">
                        <a:lumMod val="60000"/>
                        <a:lumOff val="40000"/>
                      </a:srgbClr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endParaRPr>
            </a:p>
          </p:txBody>
        </p:sp>
        <p:sp>
          <p:nvSpPr>
            <p:cNvPr id="26" name="자유형 25"/>
            <p:cNvSpPr/>
            <p:nvPr/>
          </p:nvSpPr>
          <p:spPr>
            <a:xfrm>
              <a:off x="647245" y="2071841"/>
              <a:ext cx="1244378" cy="0"/>
            </a:xfrm>
            <a:custGeom>
              <a:avLst/>
              <a:gdLst>
                <a:gd name="connsiteX0" fmla="*/ 0 w 1114425"/>
                <a:gd name="connsiteY0" fmla="*/ 0 h 0"/>
                <a:gd name="connsiteX1" fmla="*/ 1114425 w 11144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14425">
                  <a:moveTo>
                    <a:pt x="0" y="0"/>
                  </a:moveTo>
                  <a:lnTo>
                    <a:pt x="1114425" y="0"/>
                  </a:lnTo>
                </a:path>
              </a:pathLst>
            </a:custGeom>
            <a:noFill/>
            <a:ln w="3175" cap="rnd">
              <a:solidFill>
                <a:schemeClr val="tx2">
                  <a:lumMod val="60000"/>
                  <a:lumOff val="40000"/>
                </a:schemeClr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그룹 7"/>
          <p:cNvGrpSpPr/>
          <p:nvPr/>
        </p:nvGrpSpPr>
        <p:grpSpPr>
          <a:xfrm>
            <a:off x="534710" y="3004595"/>
            <a:ext cx="1465942" cy="1452689"/>
            <a:chOff x="534710" y="2998383"/>
            <a:chExt cx="1465942" cy="1452689"/>
          </a:xfrm>
        </p:grpSpPr>
        <p:grpSp>
          <p:nvGrpSpPr>
            <p:cNvPr id="5" name="그룹 2"/>
            <p:cNvGrpSpPr/>
            <p:nvPr/>
          </p:nvGrpSpPr>
          <p:grpSpPr>
            <a:xfrm>
              <a:off x="534710" y="2998383"/>
              <a:ext cx="1465942" cy="1452689"/>
              <a:chOff x="-1332656" y="3798720"/>
              <a:chExt cx="1141918" cy="1131594"/>
            </a:xfrm>
          </p:grpSpPr>
          <p:sp>
            <p:nvSpPr>
              <p:cNvPr id="37" name="모서리가 둥근 직사각형 36"/>
              <p:cNvSpPr/>
              <p:nvPr/>
            </p:nvSpPr>
            <p:spPr>
              <a:xfrm>
                <a:off x="-1332656" y="3798720"/>
                <a:ext cx="1141918" cy="1131594"/>
              </a:xfrm>
              <a:prstGeom prst="roundRect">
                <a:avLst>
                  <a:gd name="adj" fmla="val 50000"/>
                </a:avLst>
              </a:prstGeom>
              <a:solidFill>
                <a:srgbClr val="40AE5D"/>
              </a:solidFill>
              <a:ln w="9525" cap="rnd">
                <a:noFill/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500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모서리가 둥근 직사각형 50"/>
              <p:cNvSpPr/>
              <p:nvPr/>
            </p:nvSpPr>
            <p:spPr>
              <a:xfrm>
                <a:off x="-1282976" y="3856562"/>
                <a:ext cx="1046151" cy="102265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5875" cap="rnd">
                <a:noFill/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9" name="TextBox 39"/>
            <p:cNvSpPr txBox="1">
              <a:spLocks noChangeArrowheads="1"/>
            </p:cNvSpPr>
            <p:nvPr/>
          </p:nvSpPr>
          <p:spPr bwMode="auto">
            <a:xfrm>
              <a:off x="624783" y="3297603"/>
              <a:ext cx="131989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0" lang="ko-KR" altLang="en-US" sz="2400" dirty="0" smtClean="0">
                  <a:gradFill>
                    <a:gsLst>
                      <a:gs pos="100000">
                        <a:srgbClr val="29875A"/>
                      </a:gs>
                      <a:gs pos="100000">
                        <a:srgbClr val="BBE0E3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융합</a:t>
              </a:r>
              <a:endParaRPr kumimoji="0" lang="ko-KR" altLang="en-US" sz="2400" dirty="0">
                <a:gradFill>
                  <a:gsLst>
                    <a:gs pos="100000">
                      <a:srgbClr val="29875A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endParaRPr>
            </a:p>
          </p:txBody>
        </p:sp>
        <p:sp>
          <p:nvSpPr>
            <p:cNvPr id="40" name="TextBox 39"/>
            <p:cNvSpPr txBox="1">
              <a:spLocks noChangeArrowheads="1"/>
            </p:cNvSpPr>
            <p:nvPr/>
          </p:nvSpPr>
          <p:spPr bwMode="auto">
            <a:xfrm>
              <a:off x="560492" y="3870238"/>
              <a:ext cx="1388993" cy="366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>
                <a:lnSpc>
                  <a:spcPts val="1900"/>
                </a:lnSpc>
                <a:spcBef>
                  <a:spcPct val="50000"/>
                </a:spcBef>
              </a:pPr>
              <a:r>
                <a:rPr kumimoji="0" lang="en-US" altLang="ko-KR" sz="2400" b="1" spc="-80" dirty="0" smtClean="0">
                  <a:gradFill>
                    <a:gsLst>
                      <a:gs pos="100000">
                        <a:srgbClr val="29875A"/>
                      </a:gs>
                      <a:gs pos="100000">
                        <a:srgbClr val="BBE0E3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C</a:t>
              </a:r>
              <a:r>
                <a:rPr kumimoji="0" lang="en-US" altLang="ko-KR" sz="1400" spc="-80" dirty="0" smtClean="0">
                  <a:gradFill>
                    <a:gsLst>
                      <a:gs pos="100000">
                        <a:srgbClr val="40AE5D"/>
                      </a:gs>
                      <a:gs pos="100000">
                        <a:srgbClr val="BBE0E3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onvergence</a:t>
              </a:r>
              <a:endParaRPr kumimoji="0" lang="en-US" altLang="ko-KR" sz="1400" spc="-80" dirty="0">
                <a:gradFill>
                  <a:gsLst>
                    <a:gs pos="100000">
                      <a:srgbClr val="40AE5D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endParaRPr>
            </a:p>
          </p:txBody>
        </p:sp>
        <p:sp>
          <p:nvSpPr>
            <p:cNvPr id="41" name="자유형 40"/>
            <p:cNvSpPr/>
            <p:nvPr/>
          </p:nvSpPr>
          <p:spPr>
            <a:xfrm>
              <a:off x="647245" y="3814061"/>
              <a:ext cx="1244378" cy="0"/>
            </a:xfrm>
            <a:custGeom>
              <a:avLst/>
              <a:gdLst>
                <a:gd name="connsiteX0" fmla="*/ 0 w 1114425"/>
                <a:gd name="connsiteY0" fmla="*/ 0 h 0"/>
                <a:gd name="connsiteX1" fmla="*/ 1114425 w 11144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14425">
                  <a:moveTo>
                    <a:pt x="0" y="0"/>
                  </a:moveTo>
                  <a:lnTo>
                    <a:pt x="1114425" y="0"/>
                  </a:lnTo>
                </a:path>
              </a:pathLst>
            </a:custGeom>
            <a:noFill/>
            <a:ln w="3175" cap="rnd">
              <a:solidFill>
                <a:srgbClr val="29875A"/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그룹 6"/>
          <p:cNvGrpSpPr/>
          <p:nvPr/>
        </p:nvGrpSpPr>
        <p:grpSpPr>
          <a:xfrm>
            <a:off x="534710" y="4711757"/>
            <a:ext cx="1465942" cy="1452689"/>
            <a:chOff x="534710" y="4784623"/>
            <a:chExt cx="1465942" cy="1452689"/>
          </a:xfrm>
        </p:grpSpPr>
        <p:grpSp>
          <p:nvGrpSpPr>
            <p:cNvPr id="7" name="그룹 4"/>
            <p:cNvGrpSpPr/>
            <p:nvPr/>
          </p:nvGrpSpPr>
          <p:grpSpPr>
            <a:xfrm>
              <a:off x="534710" y="4784623"/>
              <a:ext cx="1465942" cy="1452689"/>
              <a:chOff x="-1332656" y="5003960"/>
              <a:chExt cx="1141918" cy="1131594"/>
            </a:xfrm>
          </p:grpSpPr>
          <p:sp>
            <p:nvSpPr>
              <p:cNvPr id="38" name="모서리가 둥근 직사각형 37"/>
              <p:cNvSpPr/>
              <p:nvPr/>
            </p:nvSpPr>
            <p:spPr>
              <a:xfrm>
                <a:off x="-1332656" y="5003960"/>
                <a:ext cx="1141918" cy="1131594"/>
              </a:xfrm>
              <a:prstGeom prst="roundRect">
                <a:avLst>
                  <a:gd name="adj" fmla="val 50000"/>
                </a:avLst>
              </a:prstGeom>
              <a:solidFill>
                <a:srgbClr val="BA7734"/>
              </a:solidFill>
              <a:ln w="9525" cap="rnd">
                <a:noFill/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500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모서리가 둥근 직사각형 51"/>
              <p:cNvSpPr/>
              <p:nvPr/>
            </p:nvSpPr>
            <p:spPr>
              <a:xfrm>
                <a:off x="-1282976" y="5058431"/>
                <a:ext cx="1046151" cy="102265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5875" cap="rnd">
                <a:noFill/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2" name="TextBox 39"/>
            <p:cNvSpPr txBox="1">
              <a:spLocks noChangeArrowheads="1"/>
            </p:cNvSpPr>
            <p:nvPr/>
          </p:nvSpPr>
          <p:spPr bwMode="auto">
            <a:xfrm>
              <a:off x="624783" y="5045082"/>
              <a:ext cx="131989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0" lang="ko-KR" altLang="en-US" sz="2400" dirty="0" smtClean="0">
                  <a:gradFill>
                    <a:gsLst>
                      <a:gs pos="100000">
                        <a:srgbClr val="F79646">
                          <a:lumMod val="50000"/>
                        </a:srgbClr>
                      </a:gs>
                      <a:gs pos="100000">
                        <a:srgbClr val="BBE0E3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도전</a:t>
              </a:r>
              <a:endParaRPr kumimoji="0" lang="ko-KR" altLang="en-US" sz="2400" dirty="0">
                <a:gradFill>
                  <a:gsLst>
                    <a:gs pos="100000">
                      <a:srgbClr val="F79646">
                        <a:lumMod val="50000"/>
                      </a:srgbClr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endParaRPr>
            </a:p>
          </p:txBody>
        </p:sp>
        <p:sp>
          <p:nvSpPr>
            <p:cNvPr id="43" name="TextBox 42"/>
            <p:cNvSpPr txBox="1">
              <a:spLocks noChangeArrowheads="1"/>
            </p:cNvSpPr>
            <p:nvPr/>
          </p:nvSpPr>
          <p:spPr bwMode="auto">
            <a:xfrm>
              <a:off x="614311" y="5652643"/>
              <a:ext cx="1319891" cy="366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>
                <a:lnSpc>
                  <a:spcPts val="1900"/>
                </a:lnSpc>
                <a:spcBef>
                  <a:spcPct val="50000"/>
                </a:spcBef>
              </a:pPr>
              <a:r>
                <a:rPr kumimoji="0" lang="en-US" altLang="ko-KR" sz="2400" b="1" spc="-80" dirty="0" smtClean="0">
                  <a:gradFill>
                    <a:gsLst>
                      <a:gs pos="100000">
                        <a:srgbClr val="F79646">
                          <a:lumMod val="50000"/>
                        </a:srgbClr>
                      </a:gs>
                      <a:gs pos="100000">
                        <a:srgbClr val="BBE0E3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C</a:t>
              </a:r>
              <a:r>
                <a:rPr kumimoji="0" lang="en-US" altLang="ko-KR" sz="1600" spc="-80" dirty="0" smtClean="0">
                  <a:gradFill>
                    <a:gsLst>
                      <a:gs pos="100000">
                        <a:srgbClr val="AF692F"/>
                      </a:gs>
                      <a:gs pos="100000">
                        <a:srgbClr val="BBE0E3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hallenge</a:t>
              </a:r>
              <a:endParaRPr kumimoji="0" lang="en-US" altLang="ko-KR" sz="1600" spc="-80" dirty="0">
                <a:gradFill>
                  <a:gsLst>
                    <a:gs pos="100000">
                      <a:srgbClr val="AF692F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endParaRPr>
            </a:p>
          </p:txBody>
        </p:sp>
        <p:sp>
          <p:nvSpPr>
            <p:cNvPr id="44" name="자유형 43"/>
            <p:cNvSpPr/>
            <p:nvPr/>
          </p:nvSpPr>
          <p:spPr>
            <a:xfrm>
              <a:off x="647245" y="5561540"/>
              <a:ext cx="1244378" cy="0"/>
            </a:xfrm>
            <a:custGeom>
              <a:avLst/>
              <a:gdLst>
                <a:gd name="connsiteX0" fmla="*/ 0 w 1114425"/>
                <a:gd name="connsiteY0" fmla="*/ 0 h 0"/>
                <a:gd name="connsiteX1" fmla="*/ 1114425 w 11144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14425">
                  <a:moveTo>
                    <a:pt x="0" y="0"/>
                  </a:moveTo>
                  <a:lnTo>
                    <a:pt x="1114425" y="0"/>
                  </a:lnTo>
                </a:path>
              </a:pathLst>
            </a:custGeom>
            <a:noFill/>
            <a:ln w="3175" cap="rnd">
              <a:solidFill>
                <a:schemeClr val="accent6">
                  <a:lumMod val="50000"/>
                </a:schemeClr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45" name="자유형 44"/>
          <p:cNvSpPr/>
          <p:nvPr/>
        </p:nvSpPr>
        <p:spPr>
          <a:xfrm flipV="1">
            <a:off x="514350" y="1314448"/>
            <a:ext cx="8162925" cy="1533525"/>
          </a:xfrm>
          <a:custGeom>
            <a:avLst/>
            <a:gdLst>
              <a:gd name="connsiteX0" fmla="*/ 0 w 7353300"/>
              <a:gd name="connsiteY0" fmla="*/ 0 h 1533525"/>
              <a:gd name="connsiteX1" fmla="*/ 7353300 w 7353300"/>
              <a:gd name="connsiteY1" fmla="*/ 0 h 1533525"/>
              <a:gd name="connsiteX2" fmla="*/ 7353300 w 7353300"/>
              <a:gd name="connsiteY2" fmla="*/ 1533525 h 153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53300" h="1533525">
                <a:moveTo>
                  <a:pt x="0" y="0"/>
                </a:moveTo>
                <a:lnTo>
                  <a:pt x="7353300" y="0"/>
                </a:lnTo>
                <a:lnTo>
                  <a:pt x="7353300" y="1533525"/>
                </a:lnTo>
              </a:path>
            </a:pathLst>
          </a:custGeom>
          <a:noFill/>
          <a:ln w="19050" cap="rnd">
            <a:solidFill>
              <a:srgbClr val="0070C0"/>
            </a:solidFill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7" name="자유형 46"/>
          <p:cNvSpPr/>
          <p:nvPr/>
        </p:nvSpPr>
        <p:spPr>
          <a:xfrm flipV="1">
            <a:off x="514350" y="3047998"/>
            <a:ext cx="8162925" cy="1533525"/>
          </a:xfrm>
          <a:custGeom>
            <a:avLst/>
            <a:gdLst>
              <a:gd name="connsiteX0" fmla="*/ 0 w 7353300"/>
              <a:gd name="connsiteY0" fmla="*/ 0 h 1533525"/>
              <a:gd name="connsiteX1" fmla="*/ 7353300 w 7353300"/>
              <a:gd name="connsiteY1" fmla="*/ 0 h 1533525"/>
              <a:gd name="connsiteX2" fmla="*/ 7353300 w 7353300"/>
              <a:gd name="connsiteY2" fmla="*/ 1533525 h 153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53300" h="1533525">
                <a:moveTo>
                  <a:pt x="0" y="0"/>
                </a:moveTo>
                <a:lnTo>
                  <a:pt x="7353300" y="0"/>
                </a:lnTo>
                <a:lnTo>
                  <a:pt x="7353300" y="1533525"/>
                </a:lnTo>
              </a:path>
            </a:pathLst>
          </a:custGeom>
          <a:noFill/>
          <a:ln w="19050" cap="rnd">
            <a:solidFill>
              <a:srgbClr val="29875A"/>
            </a:solidFill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8" name="자유형 47"/>
          <p:cNvSpPr/>
          <p:nvPr/>
        </p:nvSpPr>
        <p:spPr>
          <a:xfrm flipV="1">
            <a:off x="514350" y="4800598"/>
            <a:ext cx="8162925" cy="1533525"/>
          </a:xfrm>
          <a:custGeom>
            <a:avLst/>
            <a:gdLst>
              <a:gd name="connsiteX0" fmla="*/ 0 w 7353300"/>
              <a:gd name="connsiteY0" fmla="*/ 0 h 1533525"/>
              <a:gd name="connsiteX1" fmla="*/ 7353300 w 7353300"/>
              <a:gd name="connsiteY1" fmla="*/ 0 h 1533525"/>
              <a:gd name="connsiteX2" fmla="*/ 7353300 w 7353300"/>
              <a:gd name="connsiteY2" fmla="*/ 1533525 h 153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53300" h="1533525">
                <a:moveTo>
                  <a:pt x="0" y="0"/>
                </a:moveTo>
                <a:lnTo>
                  <a:pt x="7353300" y="0"/>
                </a:lnTo>
                <a:lnTo>
                  <a:pt x="7353300" y="1533525"/>
                </a:lnTo>
              </a:path>
            </a:pathLst>
          </a:custGeom>
          <a:noFill/>
          <a:ln w="19050" cap="rnd">
            <a:solidFill>
              <a:schemeClr val="accent6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18801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 bwMode="auto">
          <a:xfrm>
            <a:off x="478159" y="242257"/>
            <a:ext cx="2425664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300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 추진과제 요약</a:t>
            </a:r>
          </a:p>
        </p:txBody>
      </p:sp>
      <p:sp>
        <p:nvSpPr>
          <p:cNvPr id="83" name="모서리가 둥근 직사각형 82"/>
          <p:cNvSpPr/>
          <p:nvPr/>
        </p:nvSpPr>
        <p:spPr>
          <a:xfrm>
            <a:off x="395537" y="1196752"/>
            <a:ext cx="2702591" cy="515583"/>
          </a:xfrm>
          <a:prstGeom prst="roundRect">
            <a:avLst>
              <a:gd name="adj" fmla="val 7460"/>
            </a:avLst>
          </a:prstGeom>
          <a:solidFill>
            <a:srgbClr val="4B7DB3"/>
          </a:solidFill>
          <a:ln w="952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500">
              <a:solidFill>
                <a:prstClr val="white"/>
              </a:solidFill>
            </a:endParaRPr>
          </a:p>
        </p:txBody>
      </p:sp>
      <p:sp>
        <p:nvSpPr>
          <p:cNvPr id="84" name="모서리가 둥근 직사각형 83"/>
          <p:cNvSpPr/>
          <p:nvPr/>
        </p:nvSpPr>
        <p:spPr>
          <a:xfrm>
            <a:off x="3203522" y="1196752"/>
            <a:ext cx="2702591" cy="515583"/>
          </a:xfrm>
          <a:prstGeom prst="roundRect">
            <a:avLst>
              <a:gd name="adj" fmla="val 6849"/>
            </a:avLst>
          </a:prstGeom>
          <a:solidFill>
            <a:srgbClr val="438561"/>
          </a:solidFill>
          <a:ln w="952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500">
              <a:solidFill>
                <a:prstClr val="white"/>
              </a:solidFill>
            </a:endParaRPr>
          </a:p>
        </p:txBody>
      </p:sp>
      <p:sp>
        <p:nvSpPr>
          <p:cNvPr id="85" name="모서리가 둥근 직사각형 84"/>
          <p:cNvSpPr/>
          <p:nvPr/>
        </p:nvSpPr>
        <p:spPr>
          <a:xfrm>
            <a:off x="6011506" y="1196752"/>
            <a:ext cx="2702591" cy="515583"/>
          </a:xfrm>
          <a:prstGeom prst="roundRect">
            <a:avLst>
              <a:gd name="adj" fmla="val 7460"/>
            </a:avLst>
          </a:prstGeom>
          <a:solidFill>
            <a:srgbClr val="BA7734"/>
          </a:solidFill>
          <a:ln w="952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500">
              <a:solidFill>
                <a:prstClr val="white"/>
              </a:solidFill>
            </a:endParaRPr>
          </a:p>
        </p:txBody>
      </p:sp>
      <p:sp>
        <p:nvSpPr>
          <p:cNvPr id="86" name="TextBox 39"/>
          <p:cNvSpPr txBox="1">
            <a:spLocks noChangeArrowheads="1"/>
          </p:cNvSpPr>
          <p:nvPr/>
        </p:nvSpPr>
        <p:spPr bwMode="auto">
          <a:xfrm>
            <a:off x="725531" y="1288397"/>
            <a:ext cx="1981085" cy="37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lnSpc>
                <a:spcPts val="2100"/>
              </a:lnSpc>
              <a:spcBef>
                <a:spcPct val="50000"/>
              </a:spcBef>
            </a:pPr>
            <a:r>
              <a:rPr kumimoji="0" lang="ko-KR" altLang="en-US" sz="2200" dirty="0" smtClean="0">
                <a:gradFill>
                  <a:gsLst>
                    <a:gs pos="100000">
                      <a:prstClr val="white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창조경제 구현</a:t>
            </a:r>
            <a:endParaRPr kumimoji="0" lang="ko-KR" altLang="en-US" sz="2200" dirty="0">
              <a:gradFill>
                <a:gsLst>
                  <a:gs pos="100000">
                    <a:prstClr val="white"/>
                  </a:gs>
                  <a:gs pos="100000">
                    <a:srgbClr val="BBE0E3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40" pitchFamily="18" charset="-127"/>
              <a:ea typeface="-윤고딕340" pitchFamily="18" charset="-127"/>
            </a:endParaRPr>
          </a:p>
        </p:txBody>
      </p:sp>
      <p:sp>
        <p:nvSpPr>
          <p:cNvPr id="87" name="TextBox 39"/>
          <p:cNvSpPr txBox="1">
            <a:spLocks noChangeArrowheads="1"/>
          </p:cNvSpPr>
          <p:nvPr/>
        </p:nvSpPr>
        <p:spPr bwMode="auto">
          <a:xfrm>
            <a:off x="3461095" y="1288397"/>
            <a:ext cx="2153137" cy="37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lnSpc>
                <a:spcPts val="2100"/>
              </a:lnSpc>
              <a:spcBef>
                <a:spcPct val="50000"/>
              </a:spcBef>
            </a:pPr>
            <a:r>
              <a:rPr kumimoji="0" lang="ko-KR" altLang="en-US" sz="2200" dirty="0" smtClean="0">
                <a:gradFill>
                  <a:gsLst>
                    <a:gs pos="100000">
                      <a:prstClr val="white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미래</a:t>
            </a:r>
            <a:r>
              <a:rPr kumimoji="0" lang="en-US" altLang="ko-KR" sz="2200" dirty="0">
                <a:gradFill>
                  <a:gsLst>
                    <a:gs pos="100000">
                      <a:prstClr val="white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 </a:t>
            </a:r>
            <a:r>
              <a:rPr kumimoji="0" lang="ko-KR" altLang="en-US" sz="2200" dirty="0" smtClean="0">
                <a:gradFill>
                  <a:gsLst>
                    <a:gs pos="100000">
                      <a:prstClr val="white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대비 투자</a:t>
            </a:r>
            <a:endParaRPr kumimoji="0" lang="ko-KR" altLang="en-US" sz="2200" dirty="0">
              <a:gradFill>
                <a:gsLst>
                  <a:gs pos="100000">
                    <a:prstClr val="white"/>
                  </a:gs>
                  <a:gs pos="100000">
                    <a:srgbClr val="BBE0E3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40" pitchFamily="18" charset="-127"/>
              <a:ea typeface="-윤고딕340" pitchFamily="18" charset="-127"/>
            </a:endParaRPr>
          </a:p>
        </p:txBody>
      </p:sp>
      <p:sp>
        <p:nvSpPr>
          <p:cNvPr id="88" name="TextBox 39"/>
          <p:cNvSpPr txBox="1">
            <a:spLocks noChangeArrowheads="1"/>
          </p:cNvSpPr>
          <p:nvPr/>
        </p:nvSpPr>
        <p:spPr bwMode="auto">
          <a:xfrm>
            <a:off x="6377320" y="1288397"/>
            <a:ext cx="1984609" cy="37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lnSpc>
                <a:spcPts val="2100"/>
              </a:lnSpc>
              <a:spcBef>
                <a:spcPct val="50000"/>
              </a:spcBef>
            </a:pPr>
            <a:r>
              <a:rPr kumimoji="0" lang="ko-KR" altLang="en-US" sz="2200" dirty="0" smtClean="0">
                <a:gradFill>
                  <a:gsLst>
                    <a:gs pos="100000">
                      <a:prstClr val="white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해외</a:t>
            </a:r>
            <a:r>
              <a:rPr kumimoji="0" lang="en-US" altLang="ko-KR" sz="2200" dirty="0">
                <a:gradFill>
                  <a:gsLst>
                    <a:gs pos="100000">
                      <a:prstClr val="white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 </a:t>
            </a:r>
            <a:r>
              <a:rPr kumimoji="0" lang="ko-KR" altLang="en-US" sz="2200" dirty="0" smtClean="0">
                <a:gradFill>
                  <a:gsLst>
                    <a:gs pos="100000">
                      <a:prstClr val="white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진출 촉진</a:t>
            </a:r>
            <a:endParaRPr kumimoji="0" lang="ko-KR" altLang="en-US" sz="2200" dirty="0">
              <a:gradFill>
                <a:gsLst>
                  <a:gs pos="100000">
                    <a:prstClr val="white"/>
                  </a:gs>
                  <a:gs pos="100000">
                    <a:srgbClr val="BBE0E3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40" pitchFamily="18" charset="-127"/>
              <a:ea typeface="-윤고딕340" pitchFamily="18" charset="-127"/>
            </a:endParaRPr>
          </a:p>
        </p:txBody>
      </p:sp>
      <p:sp>
        <p:nvSpPr>
          <p:cNvPr id="89" name="Rectangle 2"/>
          <p:cNvSpPr>
            <a:spLocks noChangeArrowheads="1"/>
          </p:cNvSpPr>
          <p:nvPr/>
        </p:nvSpPr>
        <p:spPr bwMode="auto">
          <a:xfrm>
            <a:off x="395537" y="1685038"/>
            <a:ext cx="2702591" cy="3188413"/>
          </a:xfrm>
          <a:prstGeom prst="rect">
            <a:avLst/>
          </a:prstGeom>
          <a:solidFill>
            <a:srgbClr val="F9F9F9"/>
          </a:solidFill>
          <a:ln w="19050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ko-KR" altLang="en-US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90" name="Rectangle 2"/>
          <p:cNvSpPr>
            <a:spLocks noChangeArrowheads="1"/>
          </p:cNvSpPr>
          <p:nvPr/>
        </p:nvSpPr>
        <p:spPr bwMode="auto">
          <a:xfrm>
            <a:off x="3203522" y="1685038"/>
            <a:ext cx="2702591" cy="3188413"/>
          </a:xfrm>
          <a:prstGeom prst="rect">
            <a:avLst/>
          </a:prstGeom>
          <a:solidFill>
            <a:srgbClr val="F9F9F9"/>
          </a:solidFill>
          <a:ln w="19050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ko-KR" altLang="en-US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91" name="Rectangle 2"/>
          <p:cNvSpPr>
            <a:spLocks noChangeArrowheads="1"/>
          </p:cNvSpPr>
          <p:nvPr/>
        </p:nvSpPr>
        <p:spPr bwMode="auto">
          <a:xfrm>
            <a:off x="6006452" y="1685038"/>
            <a:ext cx="2702591" cy="3188413"/>
          </a:xfrm>
          <a:prstGeom prst="rect">
            <a:avLst/>
          </a:prstGeom>
          <a:solidFill>
            <a:srgbClr val="F9F9F9"/>
          </a:solidFill>
          <a:ln w="19050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ko-KR" altLang="en-US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93" name="직사각형 92"/>
          <p:cNvSpPr/>
          <p:nvPr/>
        </p:nvSpPr>
        <p:spPr>
          <a:xfrm>
            <a:off x="405061" y="1745247"/>
            <a:ext cx="27062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Bef>
                <a:spcPct val="50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ko-KR" altLang="en-US" sz="1400" b="1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혁신적 </a:t>
            </a:r>
            <a:r>
              <a:rPr lang="ko-KR" altLang="en-US" sz="1400" b="1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창조경제 생태계  확충</a:t>
            </a:r>
            <a:endParaRPr lang="ko-KR" altLang="en-US" sz="1400" b="1" spc="-15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94" name="직사각형 93"/>
          <p:cNvSpPr/>
          <p:nvPr/>
        </p:nvSpPr>
        <p:spPr>
          <a:xfrm>
            <a:off x="449730" y="1994778"/>
            <a:ext cx="2661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en-US" altLang="ko-KR" sz="12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- </a:t>
            </a:r>
            <a:r>
              <a:rPr lang="ko-KR" altLang="en-US" sz="12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창조경제혁신센터 구축완료 및</a:t>
            </a:r>
            <a:r>
              <a:rPr lang="en-US" altLang="ko-KR" sz="12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/>
            </a:r>
            <a:br>
              <a:rPr lang="en-US" altLang="ko-KR" sz="12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</a:br>
            <a:r>
              <a:rPr lang="en-US" altLang="ko-KR" sz="12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  </a:t>
            </a:r>
            <a:r>
              <a:rPr lang="ko-KR" altLang="en-US" sz="12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성과창출 </a:t>
            </a:r>
            <a:r>
              <a:rPr lang="en-US" altLang="ko-KR" sz="10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(</a:t>
            </a:r>
            <a:r>
              <a:rPr lang="ko-KR" altLang="en-US" sz="10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아이디어 사업화</a:t>
            </a:r>
            <a:r>
              <a:rPr lang="en-US" altLang="ko-KR" sz="10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, </a:t>
            </a:r>
            <a:r>
              <a:rPr lang="ko-KR" altLang="en-US" sz="10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창조경제 허브</a:t>
            </a:r>
            <a:r>
              <a:rPr lang="en-US" altLang="ko-KR" sz="10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)</a:t>
            </a:r>
            <a:endParaRPr lang="en-US" altLang="ko-KR" sz="1200" kern="0" spc="-3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96" name="직사각형 95"/>
          <p:cNvSpPr/>
          <p:nvPr/>
        </p:nvSpPr>
        <p:spPr>
          <a:xfrm>
            <a:off x="405061" y="2533649"/>
            <a:ext cx="27062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Bef>
                <a:spcPct val="50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ko-KR" altLang="en-US" sz="1400" b="1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역동적 기업생태계 구현</a:t>
            </a:r>
          </a:p>
        </p:txBody>
      </p:sp>
      <p:sp>
        <p:nvSpPr>
          <p:cNvPr id="99" name="직사각형 98"/>
          <p:cNvSpPr/>
          <p:nvPr/>
        </p:nvSpPr>
        <p:spPr>
          <a:xfrm>
            <a:off x="405061" y="3651397"/>
            <a:ext cx="27062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Bef>
                <a:spcPct val="50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ko-KR" altLang="en-US" sz="1400" b="1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창조적 금융생태계 활성화</a:t>
            </a:r>
          </a:p>
        </p:txBody>
      </p:sp>
      <p:sp>
        <p:nvSpPr>
          <p:cNvPr id="102" name="직사각형 101"/>
          <p:cNvSpPr/>
          <p:nvPr/>
        </p:nvSpPr>
        <p:spPr>
          <a:xfrm>
            <a:off x="3187105" y="1745247"/>
            <a:ext cx="27062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Bef>
                <a:spcPct val="50000"/>
              </a:spcBef>
              <a:buClr>
                <a:srgbClr val="438561"/>
              </a:buClr>
              <a:buFont typeface="Wingdings" panose="05000000000000000000" pitchFamily="2" charset="2"/>
              <a:buChar char="§"/>
            </a:pPr>
            <a:r>
              <a:rPr lang="ko-KR" altLang="en-US" sz="1400" b="1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미래성장동력 창출</a:t>
            </a:r>
          </a:p>
        </p:txBody>
      </p:sp>
      <p:sp>
        <p:nvSpPr>
          <p:cNvPr id="108" name="직사각형 107"/>
          <p:cNvSpPr/>
          <p:nvPr/>
        </p:nvSpPr>
        <p:spPr>
          <a:xfrm>
            <a:off x="3180833" y="3157536"/>
            <a:ext cx="27062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Bef>
                <a:spcPct val="50000"/>
              </a:spcBef>
              <a:buClr>
                <a:srgbClr val="438561"/>
              </a:buClr>
              <a:buFont typeface="Wingdings" panose="05000000000000000000" pitchFamily="2" charset="2"/>
              <a:buChar char="§"/>
            </a:pPr>
            <a:r>
              <a:rPr lang="ko-KR" altLang="en-US" sz="1400" b="1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방송 </a:t>
            </a:r>
            <a:r>
              <a:rPr lang="ko-KR" altLang="en-US" sz="1400" b="1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산업  활성화</a:t>
            </a:r>
            <a:endParaRPr lang="ko-KR" altLang="en-US" sz="1400" b="1" spc="-15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14" name="직사각형 113"/>
          <p:cNvSpPr/>
          <p:nvPr/>
        </p:nvSpPr>
        <p:spPr>
          <a:xfrm>
            <a:off x="6002635" y="1745247"/>
            <a:ext cx="27062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Bef>
                <a:spcPct val="50000"/>
              </a:spcBef>
              <a:buClr>
                <a:srgbClr val="F79646">
                  <a:lumMod val="50000"/>
                </a:srgbClr>
              </a:buClr>
              <a:buFont typeface="Wingdings" panose="05000000000000000000" pitchFamily="2" charset="2"/>
              <a:buChar char="§"/>
            </a:pPr>
            <a:r>
              <a:rPr lang="en-US" altLang="ko-KR" sz="1400" b="1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FTA </a:t>
            </a:r>
            <a:r>
              <a:rPr lang="ko-KR" altLang="en-US" sz="1400" b="1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의 전략적 활용 및 네트워크 확대</a:t>
            </a:r>
            <a:endParaRPr lang="ko-KR" altLang="en-US" sz="1400" b="1" spc="-15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17" name="직사각형 116"/>
          <p:cNvSpPr/>
          <p:nvPr/>
        </p:nvSpPr>
        <p:spPr>
          <a:xfrm>
            <a:off x="6002635" y="2888564"/>
            <a:ext cx="27062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Bef>
                <a:spcPct val="50000"/>
              </a:spcBef>
              <a:buClr>
                <a:srgbClr val="F79646">
                  <a:lumMod val="50000"/>
                </a:srgbClr>
              </a:buClr>
              <a:buFont typeface="Wingdings" panose="05000000000000000000" pitchFamily="2" charset="2"/>
              <a:buChar char="§"/>
            </a:pPr>
            <a:r>
              <a:rPr lang="ko-KR" altLang="en-US" sz="1400" b="1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정상외교를 통한 해외진출 촉진</a:t>
            </a:r>
            <a:endParaRPr lang="ko-KR" altLang="en-US" sz="1400" b="1" spc="-15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grpSp>
        <p:nvGrpSpPr>
          <p:cNvPr id="2" name="그룹 127"/>
          <p:cNvGrpSpPr/>
          <p:nvPr/>
        </p:nvGrpSpPr>
        <p:grpSpPr>
          <a:xfrm>
            <a:off x="323528" y="5733256"/>
            <a:ext cx="8741788" cy="575853"/>
            <a:chOff x="9525" y="336688"/>
            <a:chExt cx="4102220" cy="558662"/>
          </a:xfrm>
        </p:grpSpPr>
        <p:sp>
          <p:nvSpPr>
            <p:cNvPr id="129" name="직사각형 128"/>
            <p:cNvSpPr/>
            <p:nvPr/>
          </p:nvSpPr>
          <p:spPr bwMode="auto">
            <a:xfrm>
              <a:off x="12828" y="336688"/>
              <a:ext cx="4098917" cy="558662"/>
            </a:xfrm>
            <a:prstGeom prst="rect">
              <a:avLst/>
            </a:prstGeom>
            <a:gradFill rotWithShape="1">
              <a:gsLst>
                <a:gs pos="833">
                  <a:srgbClr val="FFFFFF">
                    <a:alpha val="0"/>
                  </a:srgbClr>
                </a:gs>
                <a:gs pos="69550">
                  <a:srgbClr val="FFFFFF"/>
                </a:gs>
                <a:gs pos="25000">
                  <a:schemeClr val="bg1"/>
                </a:gs>
                <a:gs pos="100000">
                  <a:srgbClr val="FFFFFF">
                    <a:alpha val="0"/>
                  </a:srgbClr>
                </a:gs>
              </a:gsLst>
              <a:lin ang="21594000" scaled="0"/>
            </a:gradFill>
            <a:ln>
              <a:noFill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>
              <a:bevelT w="0" h="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atinLnBrk="0">
                <a:defRPr/>
              </a:pPr>
              <a:endParaRPr lang="ko-KR" altLang="en-US" kern="0">
                <a:solidFill>
                  <a:srgbClr val="FFFF00"/>
                </a:solidFill>
                <a:latin typeface="HY헤드라인M"/>
                <a:ea typeface="HY헤드라인M"/>
              </a:endParaRPr>
            </a:p>
          </p:txBody>
        </p:sp>
        <p:grpSp>
          <p:nvGrpSpPr>
            <p:cNvPr id="3" name="그룹 168"/>
            <p:cNvGrpSpPr/>
            <p:nvPr/>
          </p:nvGrpSpPr>
          <p:grpSpPr>
            <a:xfrm>
              <a:off x="9525" y="336688"/>
              <a:ext cx="3935812" cy="558662"/>
              <a:chOff x="130761" y="336688"/>
              <a:chExt cx="3814576" cy="558662"/>
            </a:xfrm>
          </p:grpSpPr>
          <p:cxnSp>
            <p:nvCxnSpPr>
              <p:cNvPr id="143" name="직선 연결선 142"/>
              <p:cNvCxnSpPr/>
              <p:nvPr/>
            </p:nvCxnSpPr>
            <p:spPr bwMode="auto">
              <a:xfrm flipH="1">
                <a:off x="130761" y="336688"/>
                <a:ext cx="3814576" cy="0"/>
              </a:xfrm>
              <a:prstGeom prst="line">
                <a:avLst/>
              </a:prstGeom>
              <a:solidFill>
                <a:srgbClr val="0066FF"/>
              </a:solidFill>
              <a:ln w="9525" cap="flat" cmpd="sng" algn="ctr">
                <a:gradFill>
                  <a:gsLst>
                    <a:gs pos="0">
                      <a:srgbClr val="0070C0">
                        <a:alpha val="0"/>
                      </a:srgbClr>
                    </a:gs>
                    <a:gs pos="21000">
                      <a:srgbClr val="0070C0"/>
                    </a:gs>
                    <a:gs pos="79000">
                      <a:srgbClr val="0070C0"/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4" name="직선 연결선 143"/>
              <p:cNvCxnSpPr/>
              <p:nvPr/>
            </p:nvCxnSpPr>
            <p:spPr bwMode="auto">
              <a:xfrm flipH="1">
                <a:off x="130761" y="895350"/>
                <a:ext cx="3814576" cy="0"/>
              </a:xfrm>
              <a:prstGeom prst="line">
                <a:avLst/>
              </a:prstGeom>
              <a:solidFill>
                <a:srgbClr val="0066FF"/>
              </a:solidFill>
              <a:ln w="9525" cap="flat" cmpd="sng" algn="ctr">
                <a:gradFill>
                  <a:gsLst>
                    <a:gs pos="0">
                      <a:srgbClr val="0070C0">
                        <a:alpha val="0"/>
                      </a:srgbClr>
                    </a:gs>
                    <a:gs pos="21000">
                      <a:srgbClr val="0070C0"/>
                    </a:gs>
                    <a:gs pos="79000">
                      <a:srgbClr val="0070C0"/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145" name="직사각형 144"/>
          <p:cNvSpPr/>
          <p:nvPr/>
        </p:nvSpPr>
        <p:spPr>
          <a:xfrm>
            <a:off x="386022" y="5797762"/>
            <a:ext cx="8275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en-US" altLang="ko-KR" sz="2400" kern="0" spc="-150" dirty="0" smtClean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rPr>
              <a:t>"</a:t>
            </a:r>
            <a:r>
              <a:rPr lang="ko-KR" altLang="en-US" sz="2400" kern="0" spc="-150" dirty="0" smtClean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rPr>
              <a:t>역동적인 혁신경제</a:t>
            </a:r>
            <a:r>
              <a:rPr lang="en-US" altLang="ko-KR" sz="2400" kern="0" spc="-150" dirty="0" smtClean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rPr>
              <a:t>"</a:t>
            </a:r>
            <a:r>
              <a:rPr lang="ko-KR" altLang="en-US" sz="2400" kern="0" spc="-150" dirty="0" smtClean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rPr>
              <a:t> </a:t>
            </a:r>
            <a:r>
              <a:rPr lang="ko-KR" altLang="en-US" sz="2400" kern="0" spc="-15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rPr>
              <a:t>분야에서 </a:t>
            </a:r>
            <a:r>
              <a:rPr lang="en-US" altLang="ko-KR" sz="2400" kern="0" spc="-150" dirty="0" smtClean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rPr>
              <a:t>20</a:t>
            </a:r>
            <a:r>
              <a:rPr lang="ko-KR" altLang="en-US" sz="2400" kern="0" spc="-150" dirty="0" smtClean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rPr>
              <a:t>개 </a:t>
            </a:r>
            <a:r>
              <a:rPr lang="ko-KR" altLang="en-US" sz="2400" kern="0" spc="-15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rPr>
              <a:t>부처</a:t>
            </a:r>
            <a:r>
              <a:rPr lang="en-US" altLang="ko-KR" sz="2400" kern="0" spc="-15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rPr>
              <a:t>, </a:t>
            </a:r>
            <a:r>
              <a:rPr lang="ko-KR" altLang="en-US" sz="2400" kern="0" spc="-150" dirty="0" smtClean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rPr>
              <a:t>약 </a:t>
            </a:r>
            <a:r>
              <a:rPr lang="en-US" altLang="ko-KR" sz="2400" kern="0" spc="-150" dirty="0" smtClean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rPr>
              <a:t>200</a:t>
            </a:r>
            <a:r>
              <a:rPr lang="ko-KR" altLang="en-US" sz="2400" kern="0" spc="-150" dirty="0" smtClean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rPr>
              <a:t>건의 </a:t>
            </a:r>
            <a:r>
              <a:rPr lang="ko-KR" altLang="en-US" sz="2400" kern="0" spc="-15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rPr>
              <a:t>세부과제 도출</a:t>
            </a:r>
          </a:p>
        </p:txBody>
      </p:sp>
      <p:sp>
        <p:nvSpPr>
          <p:cNvPr id="105" name="직사각형 104"/>
          <p:cNvSpPr/>
          <p:nvPr/>
        </p:nvSpPr>
        <p:spPr>
          <a:xfrm>
            <a:off x="449730" y="2793102"/>
            <a:ext cx="26789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en-US" altLang="ko-KR" sz="12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- </a:t>
            </a:r>
            <a:r>
              <a:rPr lang="ko-KR" altLang="en-US" sz="12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선순환 벤처</a:t>
            </a:r>
            <a:r>
              <a:rPr lang="ko-KR" altLang="en-US" sz="12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/>
                <a:ea typeface="-윤고딕330"/>
              </a:rPr>
              <a:t>ㆍ창업생태계 정착</a:t>
            </a:r>
            <a:endParaRPr lang="en-US" altLang="ko-KR" sz="1200" kern="0" spc="-3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06" name="직사각형 105"/>
          <p:cNvSpPr/>
          <p:nvPr/>
        </p:nvSpPr>
        <p:spPr>
          <a:xfrm>
            <a:off x="449730" y="3022898"/>
            <a:ext cx="26789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en-US" altLang="ko-KR" sz="12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- </a:t>
            </a:r>
            <a:r>
              <a:rPr lang="ko-KR" altLang="en-US" sz="12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중소기업 성장여력 확충</a:t>
            </a:r>
            <a:endParaRPr lang="en-US" altLang="ko-KR" sz="1200" kern="0" spc="-3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10" name="직사각형 109"/>
          <p:cNvSpPr/>
          <p:nvPr/>
        </p:nvSpPr>
        <p:spPr>
          <a:xfrm>
            <a:off x="449730" y="3252694"/>
            <a:ext cx="26789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en-US" altLang="ko-KR" sz="12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- </a:t>
            </a:r>
            <a:r>
              <a:rPr lang="ko-KR" altLang="en-US" sz="12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소상공인</a:t>
            </a:r>
            <a:r>
              <a:rPr lang="ko-KR" altLang="en-US" sz="12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/>
                <a:ea typeface="-윤고딕330"/>
              </a:rPr>
              <a:t>ㆍ전통시장 경쟁력 제고</a:t>
            </a:r>
            <a:endParaRPr lang="en-US" altLang="ko-KR" sz="1200" kern="0" spc="-3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11" name="직사각형 110"/>
          <p:cNvSpPr/>
          <p:nvPr/>
        </p:nvSpPr>
        <p:spPr>
          <a:xfrm>
            <a:off x="449730" y="3929737"/>
            <a:ext cx="26789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en-US" altLang="ko-KR" sz="12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- </a:t>
            </a:r>
            <a:r>
              <a:rPr lang="ko-KR" altLang="en-US" sz="12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선순환 금융생태계 구축</a:t>
            </a:r>
            <a:endParaRPr lang="en-US" altLang="ko-KR" sz="1200" kern="0" spc="-3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12" name="직사각형 111"/>
          <p:cNvSpPr/>
          <p:nvPr/>
        </p:nvSpPr>
        <p:spPr>
          <a:xfrm>
            <a:off x="449730" y="4182523"/>
            <a:ext cx="26789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en-US" altLang="ko-KR" sz="12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- </a:t>
            </a:r>
            <a:r>
              <a:rPr lang="ko-KR" altLang="en-US" sz="12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금융과 </a:t>
            </a:r>
            <a:r>
              <a:rPr lang="en-US" altLang="ko-KR" sz="12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IT</a:t>
            </a:r>
            <a:r>
              <a:rPr lang="ko-KR" altLang="en-US" sz="12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융합</a:t>
            </a:r>
            <a:endParaRPr lang="en-US" altLang="ko-KR" sz="1200" kern="0" spc="-3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18" name="직사각형 117"/>
          <p:cNvSpPr/>
          <p:nvPr/>
        </p:nvSpPr>
        <p:spPr>
          <a:xfrm>
            <a:off x="449730" y="4435309"/>
            <a:ext cx="26789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en-US" altLang="ko-KR" sz="12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- </a:t>
            </a:r>
            <a:r>
              <a:rPr lang="ko-KR" altLang="en-US" sz="12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금융개혁 추진</a:t>
            </a:r>
            <a:endParaRPr lang="en-US" altLang="ko-KR" sz="1200" kern="0" spc="-3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20" name="직사각형 119"/>
          <p:cNvSpPr/>
          <p:nvPr/>
        </p:nvSpPr>
        <p:spPr>
          <a:xfrm>
            <a:off x="3247246" y="2032118"/>
            <a:ext cx="26398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en-US" altLang="ko-KR" sz="12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- </a:t>
            </a:r>
            <a:r>
              <a:rPr lang="ko-KR" altLang="en-US" sz="1200" kern="0" spc="-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주력산업 고도화</a:t>
            </a:r>
            <a:r>
              <a:rPr lang="en-US" altLang="ko-KR" sz="1200" kern="0" spc="-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(ICT </a:t>
            </a:r>
            <a:r>
              <a:rPr lang="ko-KR" altLang="en-US" sz="1200" kern="0" spc="-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융합</a:t>
            </a:r>
            <a:r>
              <a:rPr lang="en-US" altLang="ko-KR" sz="1200" kern="0" spc="-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, </a:t>
            </a:r>
            <a:r>
              <a:rPr lang="ko-KR" altLang="en-US" sz="1200" kern="0" spc="-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스마트화</a:t>
            </a:r>
            <a:r>
              <a:rPr lang="en-US" altLang="ko-KR" sz="1200" kern="0" spc="-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)</a:t>
            </a:r>
            <a:endParaRPr lang="en-US" altLang="ko-KR" sz="1200" kern="0" spc="-5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21" name="직사각형 120"/>
          <p:cNvSpPr/>
          <p:nvPr/>
        </p:nvSpPr>
        <p:spPr>
          <a:xfrm>
            <a:off x="3247245" y="2277352"/>
            <a:ext cx="305294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en-US" altLang="ko-KR" sz="12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- ICT </a:t>
            </a:r>
            <a:r>
              <a:rPr lang="ko-KR" altLang="en-US" sz="12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산업 글로벌 진출</a:t>
            </a:r>
            <a:r>
              <a:rPr lang="en-US" altLang="ko-KR" sz="12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, SW </a:t>
            </a:r>
            <a:r>
              <a:rPr lang="ko-KR" altLang="en-US" sz="1200" kern="0" spc="-30" dirty="0" err="1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신산업</a:t>
            </a:r>
            <a:r>
              <a:rPr lang="ko-KR" altLang="en-US" sz="12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</a:t>
            </a:r>
            <a:endParaRPr lang="en-US" altLang="ko-KR" sz="1050" kern="0" spc="-10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22" name="직사각형 121"/>
          <p:cNvSpPr/>
          <p:nvPr/>
        </p:nvSpPr>
        <p:spPr>
          <a:xfrm>
            <a:off x="3247246" y="3493074"/>
            <a:ext cx="26588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en-US" altLang="ko-KR" sz="12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- </a:t>
            </a:r>
            <a:r>
              <a:rPr lang="ko-KR" altLang="en-US" sz="12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새로운 미디어 환경 대응</a:t>
            </a:r>
            <a:endParaRPr lang="en-US" altLang="ko-KR" sz="1200" kern="0" spc="-9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23" name="직사각형 122"/>
          <p:cNvSpPr/>
          <p:nvPr/>
        </p:nvSpPr>
        <p:spPr>
          <a:xfrm>
            <a:off x="3247246" y="3743553"/>
            <a:ext cx="26588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en-US" altLang="ko-KR" sz="12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- </a:t>
            </a:r>
            <a:r>
              <a:rPr lang="ko-KR" altLang="en-US" sz="1200" kern="0" spc="-30" dirty="0" err="1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콘텐츠</a:t>
            </a:r>
            <a:r>
              <a:rPr lang="ko-KR" altLang="en-US" sz="12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역량 강화</a:t>
            </a:r>
            <a:endParaRPr lang="en-US" altLang="ko-KR" sz="1200" kern="0" spc="-9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24" name="직사각형 123"/>
          <p:cNvSpPr/>
          <p:nvPr/>
        </p:nvSpPr>
        <p:spPr>
          <a:xfrm>
            <a:off x="3247246" y="4244510"/>
            <a:ext cx="26588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en-US" altLang="ko-KR" sz="12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- </a:t>
            </a:r>
            <a:r>
              <a:rPr lang="ko-KR" altLang="en-US" sz="12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/>
                <a:ea typeface="-윤고딕330"/>
              </a:rPr>
              <a:t>시장 질서 확립</a:t>
            </a:r>
            <a:endParaRPr lang="en-US" altLang="ko-KR" sz="1200" kern="0" spc="-9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25" name="직사각형 124"/>
          <p:cNvSpPr/>
          <p:nvPr/>
        </p:nvSpPr>
        <p:spPr>
          <a:xfrm>
            <a:off x="6057519" y="2013344"/>
            <a:ext cx="26513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en-US" altLang="ko-KR" sz="12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- </a:t>
            </a:r>
            <a:r>
              <a:rPr lang="ko-KR" altLang="en-US" sz="12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한중 </a:t>
            </a:r>
            <a:r>
              <a:rPr lang="en-US" altLang="ko-KR" sz="12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FTA </a:t>
            </a:r>
            <a:r>
              <a:rPr lang="ko-KR" altLang="en-US" sz="12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선제 대응</a:t>
            </a:r>
            <a:endParaRPr lang="en-US" altLang="ko-KR" sz="1200" kern="0" spc="-9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26" name="직사각형 125"/>
          <p:cNvSpPr/>
          <p:nvPr/>
        </p:nvSpPr>
        <p:spPr>
          <a:xfrm>
            <a:off x="6057519" y="2267965"/>
            <a:ext cx="26513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en-US" altLang="ko-KR" sz="12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- </a:t>
            </a:r>
            <a:r>
              <a:rPr lang="ko-KR" altLang="en-US" sz="12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동북아 비즈니스 중심 도약</a:t>
            </a:r>
            <a:endParaRPr lang="en-US" altLang="ko-KR" sz="1200" kern="0" spc="-9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30" name="직사각형 129"/>
          <p:cNvSpPr/>
          <p:nvPr/>
        </p:nvSpPr>
        <p:spPr>
          <a:xfrm>
            <a:off x="6057519" y="2522586"/>
            <a:ext cx="26513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en-US" altLang="ko-KR" sz="12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- FTA </a:t>
            </a:r>
            <a:r>
              <a:rPr lang="ko-KR" altLang="en-US" sz="12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활용도 제고 </a:t>
            </a:r>
            <a:r>
              <a:rPr lang="en-US" altLang="ko-KR" sz="12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/</a:t>
            </a:r>
            <a:r>
              <a:rPr lang="ko-KR" altLang="en-US" sz="12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 네트워크 확대</a:t>
            </a:r>
            <a:endParaRPr lang="en-US" altLang="ko-KR" sz="1200" kern="0" spc="-9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31" name="직사각형 130"/>
          <p:cNvSpPr/>
          <p:nvPr/>
        </p:nvSpPr>
        <p:spPr>
          <a:xfrm>
            <a:off x="6057520" y="3193298"/>
            <a:ext cx="26565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en-US" altLang="ko-KR" sz="12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- </a:t>
            </a:r>
            <a:r>
              <a:rPr lang="ko-KR" altLang="en-US" sz="12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정상외교 성과 심화</a:t>
            </a:r>
            <a:r>
              <a:rPr lang="ko-KR" altLang="en-US" sz="12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/>
                <a:ea typeface="-윤고딕330"/>
              </a:rPr>
              <a:t>ㆍ확산</a:t>
            </a:r>
            <a:endParaRPr lang="en-US" altLang="ko-KR" sz="1200" kern="0" spc="-9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32" name="직사각형 131"/>
          <p:cNvSpPr/>
          <p:nvPr/>
        </p:nvSpPr>
        <p:spPr>
          <a:xfrm>
            <a:off x="6057520" y="3437543"/>
            <a:ext cx="26565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en-US" altLang="ko-KR" sz="12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- </a:t>
            </a:r>
            <a:r>
              <a:rPr lang="ko-KR" altLang="en-US" sz="12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진출분야</a:t>
            </a:r>
            <a:r>
              <a:rPr lang="ko-KR" altLang="en-US" sz="12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/>
                <a:ea typeface="-윤고딕330"/>
              </a:rPr>
              <a:t>ㆍ</a:t>
            </a:r>
            <a:r>
              <a:rPr lang="ko-KR" altLang="en-US" sz="12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방식 다양화</a:t>
            </a:r>
            <a:endParaRPr lang="en-US" altLang="ko-KR" sz="1200" kern="0" spc="-9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33" name="직사각형 132"/>
          <p:cNvSpPr/>
          <p:nvPr/>
        </p:nvSpPr>
        <p:spPr>
          <a:xfrm>
            <a:off x="6002635" y="3795493"/>
            <a:ext cx="27458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Bef>
                <a:spcPct val="50000"/>
              </a:spcBef>
              <a:buClr>
                <a:srgbClr val="F79646">
                  <a:lumMod val="50000"/>
                </a:srgbClr>
              </a:buClr>
              <a:buFont typeface="Wingdings" panose="05000000000000000000" pitchFamily="2" charset="2"/>
              <a:buChar char="§"/>
            </a:pPr>
            <a:r>
              <a:rPr lang="ko-KR" altLang="en-US" sz="1400" b="1" spc="-2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중소</a:t>
            </a:r>
            <a:r>
              <a:rPr lang="ko-KR" altLang="en-US" sz="1400" b="1" spc="-20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/>
                <a:ea typeface="-윤고딕330"/>
              </a:rPr>
              <a:t>ㆍ중견기업의 시장개척 역량 강화</a:t>
            </a:r>
            <a:endParaRPr lang="ko-KR" altLang="en-US" sz="1400" b="1" spc="-20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34" name="직사각형 133"/>
          <p:cNvSpPr/>
          <p:nvPr/>
        </p:nvSpPr>
        <p:spPr>
          <a:xfrm>
            <a:off x="6057519" y="4119791"/>
            <a:ext cx="26531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en-US" altLang="ko-KR" sz="12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- </a:t>
            </a:r>
            <a:r>
              <a:rPr lang="ko-KR" altLang="en-US" sz="12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내수기업의 수출기업화 촉진</a:t>
            </a:r>
            <a:endParaRPr lang="en-US" altLang="ko-KR" sz="1200" kern="0" spc="-9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35" name="직사각형 134"/>
          <p:cNvSpPr/>
          <p:nvPr/>
        </p:nvSpPr>
        <p:spPr>
          <a:xfrm>
            <a:off x="6057519" y="4358323"/>
            <a:ext cx="26531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en-US" altLang="ko-KR" sz="12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- </a:t>
            </a:r>
            <a:r>
              <a:rPr lang="ko-KR" altLang="en-US" sz="12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새로운 수출방식 활성화</a:t>
            </a:r>
            <a:endParaRPr lang="en-US" altLang="ko-KR" sz="1200" kern="0" spc="-9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36" name="직사각형 135"/>
          <p:cNvSpPr/>
          <p:nvPr/>
        </p:nvSpPr>
        <p:spPr>
          <a:xfrm>
            <a:off x="3247246" y="2522586"/>
            <a:ext cx="26398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en-US" altLang="ko-KR" sz="12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- </a:t>
            </a:r>
            <a:r>
              <a:rPr lang="ko-KR" altLang="en-US" sz="12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바이오 등 미래산업 원천기술 확보</a:t>
            </a:r>
            <a:endParaRPr lang="en-US" altLang="ko-KR" sz="1200" kern="0" spc="-9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37" name="직사각형 136"/>
          <p:cNvSpPr/>
          <p:nvPr/>
        </p:nvSpPr>
        <p:spPr>
          <a:xfrm>
            <a:off x="3247246" y="3994032"/>
            <a:ext cx="26588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en-US" altLang="ko-KR" sz="12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- </a:t>
            </a:r>
            <a:r>
              <a:rPr lang="ko-KR" altLang="en-US" sz="12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방송 재원 확충</a:t>
            </a:r>
            <a:endParaRPr lang="en-US" altLang="ko-KR" sz="1200" kern="0" spc="-9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grpSp>
        <p:nvGrpSpPr>
          <p:cNvPr id="4" name="그룹 105"/>
          <p:cNvGrpSpPr/>
          <p:nvPr/>
        </p:nvGrpSpPr>
        <p:grpSpPr>
          <a:xfrm>
            <a:off x="2406615" y="5013176"/>
            <a:ext cx="4327560" cy="648072"/>
            <a:chOff x="3522933" y="2998606"/>
            <a:chExt cx="3416900" cy="770347"/>
          </a:xfrm>
        </p:grpSpPr>
        <p:pic>
          <p:nvPicPr>
            <p:cNvPr id="95" name="Picture 5" descr="E:\PNG\화살표\화살살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522933" y="2998606"/>
              <a:ext cx="3416900" cy="770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7" name="Picture 5" descr="E:\PNG\화살표\화살살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522933" y="2998606"/>
              <a:ext cx="3416900" cy="770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" name="Picture 5" descr="E:\PNG\화살표\화살살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522933" y="2998606"/>
              <a:ext cx="3416900" cy="770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" name="직사각형 50"/>
          <p:cNvSpPr/>
          <p:nvPr/>
        </p:nvSpPr>
        <p:spPr>
          <a:xfrm>
            <a:off x="3246482" y="2747792"/>
            <a:ext cx="305294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en-US" altLang="ko-KR" sz="12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- </a:t>
            </a:r>
            <a:r>
              <a:rPr lang="ko-KR" altLang="en-US" sz="12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국가 </a:t>
            </a:r>
            <a:r>
              <a:rPr lang="en-US" altLang="ko-KR" sz="12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R&amp;D </a:t>
            </a:r>
            <a:r>
              <a:rPr lang="ko-KR" altLang="en-US" sz="1200" kern="0" spc="-3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혁신</a:t>
            </a:r>
            <a:endParaRPr lang="en-US" altLang="ko-KR" sz="1050" kern="0" spc="-10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50655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 bwMode="auto">
          <a:xfrm>
            <a:off x="478159" y="242257"/>
            <a:ext cx="1755609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300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 </a:t>
            </a:r>
            <a:r>
              <a:rPr lang="ko-KR" altLang="en-US" sz="300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이행방안</a:t>
            </a:r>
            <a:endParaRPr lang="ko-KR" altLang="en-US" sz="3000" spc="-15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40" pitchFamily="18" charset="-127"/>
              <a:ea typeface="-윤고딕340" pitchFamily="18" charset="-127"/>
            </a:endParaRPr>
          </a:p>
        </p:txBody>
      </p:sp>
      <p:grpSp>
        <p:nvGrpSpPr>
          <p:cNvPr id="99" name="그룹 98"/>
          <p:cNvGrpSpPr/>
          <p:nvPr/>
        </p:nvGrpSpPr>
        <p:grpSpPr>
          <a:xfrm>
            <a:off x="384965" y="1619492"/>
            <a:ext cx="2790186" cy="2235059"/>
            <a:chOff x="384965" y="1706291"/>
            <a:chExt cx="2790186" cy="2514797"/>
          </a:xfrm>
        </p:grpSpPr>
        <p:sp>
          <p:nvSpPr>
            <p:cNvPr id="100" name="모서리가 둥근 직사각형 99"/>
            <p:cNvSpPr/>
            <p:nvPr/>
          </p:nvSpPr>
          <p:spPr>
            <a:xfrm>
              <a:off x="395537" y="1706291"/>
              <a:ext cx="2702591" cy="515583"/>
            </a:xfrm>
            <a:prstGeom prst="roundRect">
              <a:avLst>
                <a:gd name="adj" fmla="val 7460"/>
              </a:avLst>
            </a:prstGeom>
            <a:solidFill>
              <a:srgbClr val="4F81BD">
                <a:lumMod val="75000"/>
              </a:srgbClr>
            </a:solidFill>
            <a:ln w="9525" cap="rnd" cmpd="sng" algn="ctr">
              <a:noFill/>
              <a:prstDash val="solid"/>
              <a:tailEnd type="none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latinLnBrk="0">
                <a:defRPr/>
              </a:pPr>
              <a:endParaRPr lang="ko-KR" altLang="en-US" sz="1500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107" name="TextBox 39"/>
            <p:cNvSpPr txBox="1">
              <a:spLocks noChangeArrowheads="1"/>
            </p:cNvSpPr>
            <p:nvPr/>
          </p:nvSpPr>
          <p:spPr bwMode="auto">
            <a:xfrm>
              <a:off x="725531" y="1759836"/>
              <a:ext cx="1981085" cy="377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latinLnBrk="0" hangingPunct="1">
                <a:lnSpc>
                  <a:spcPts val="2100"/>
                </a:lnSpc>
                <a:spcBef>
                  <a:spcPct val="50000"/>
                </a:spcBef>
                <a:defRPr/>
              </a:pPr>
              <a:r>
                <a:rPr kumimoji="0" lang="ko-KR" altLang="en-US" sz="2200" kern="0" dirty="0">
                  <a:gradFill>
                    <a:gsLst>
                      <a:gs pos="100000">
                        <a:sysClr val="window" lastClr="FFFFFF"/>
                      </a:gs>
                      <a:gs pos="100000">
                        <a:srgbClr val="BBE0E3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부처간 협업</a:t>
              </a:r>
            </a:p>
          </p:txBody>
        </p:sp>
        <p:sp>
          <p:nvSpPr>
            <p:cNvPr id="109" name="Rectangle 2"/>
            <p:cNvSpPr>
              <a:spLocks noChangeArrowheads="1"/>
            </p:cNvSpPr>
            <p:nvPr/>
          </p:nvSpPr>
          <p:spPr bwMode="auto">
            <a:xfrm>
              <a:off x="395537" y="2156478"/>
              <a:ext cx="2702591" cy="2064610"/>
            </a:xfrm>
            <a:prstGeom prst="rect">
              <a:avLst/>
            </a:prstGeom>
            <a:solidFill>
              <a:srgbClr val="F9F9F9"/>
            </a:solidFill>
            <a:ln w="19050" algn="ctr">
              <a:solidFill>
                <a:sysClr val="window" lastClr="FFFFFF">
                  <a:lumMod val="85000"/>
                </a:sys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latinLnBrk="0">
                <a:defRPr/>
              </a:pPr>
              <a:endParaRPr lang="ko-KR" altLang="en-US" ker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10" name="직사각형 109"/>
            <p:cNvSpPr/>
            <p:nvPr/>
          </p:nvSpPr>
          <p:spPr>
            <a:xfrm>
              <a:off x="384965" y="2216686"/>
              <a:ext cx="2661989" cy="3539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975" indent="-180975" latinLnBrk="0">
                <a:spcBef>
                  <a:spcPct val="50000"/>
                </a:spcBef>
                <a:buClr>
                  <a:srgbClr val="0070C0"/>
                </a:buClr>
                <a:buFont typeface="Wingdings" panose="05000000000000000000" pitchFamily="2" charset="2"/>
                <a:buChar char="§"/>
                <a:defRPr/>
              </a:pPr>
              <a:r>
                <a:rPr lang="ko-KR" altLang="en-US" sz="1700" kern="0" spc="-15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중소기업 인력 공급</a:t>
              </a:r>
              <a:endParaRPr lang="ko-KR" altLang="en-US" sz="1700" kern="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sp>
          <p:nvSpPr>
            <p:cNvPr id="112" name="직사각형 111"/>
            <p:cNvSpPr/>
            <p:nvPr/>
          </p:nvSpPr>
          <p:spPr>
            <a:xfrm>
              <a:off x="384965" y="2718842"/>
              <a:ext cx="2661989" cy="3539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975" indent="-180975" latinLnBrk="0">
                <a:spcBef>
                  <a:spcPct val="50000"/>
                </a:spcBef>
                <a:buClr>
                  <a:srgbClr val="0070C0"/>
                </a:buClr>
                <a:buFont typeface="Wingdings" panose="05000000000000000000" pitchFamily="2" charset="2"/>
                <a:buChar char="§"/>
                <a:defRPr/>
              </a:pPr>
              <a:r>
                <a:rPr lang="ko-KR" altLang="en-US" sz="1700" kern="0" spc="-15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미래성장동력 육성</a:t>
              </a:r>
            </a:p>
          </p:txBody>
        </p:sp>
        <p:sp>
          <p:nvSpPr>
            <p:cNvPr id="113" name="직사각형 112"/>
            <p:cNvSpPr/>
            <p:nvPr/>
          </p:nvSpPr>
          <p:spPr>
            <a:xfrm>
              <a:off x="384965" y="3220998"/>
              <a:ext cx="2790186" cy="3539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975" indent="-180975" latinLnBrk="0">
                <a:spcBef>
                  <a:spcPct val="50000"/>
                </a:spcBef>
                <a:buClr>
                  <a:srgbClr val="0070C0"/>
                </a:buClr>
                <a:buFont typeface="Wingdings" panose="05000000000000000000" pitchFamily="2" charset="2"/>
                <a:buChar char="§"/>
                <a:defRPr/>
              </a:pPr>
              <a:r>
                <a:rPr lang="ko-KR" altLang="en-US" sz="1700" kern="0" spc="-23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핀테크 산업</a:t>
              </a:r>
              <a:r>
                <a:rPr lang="en-US" altLang="ko-KR" sz="1700" kern="0" spc="-23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, </a:t>
              </a:r>
              <a:r>
                <a:rPr lang="ko-KR" altLang="en-US" sz="1700" kern="0" spc="-23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스마트 </a:t>
              </a:r>
              <a:r>
                <a:rPr lang="ko-KR" altLang="en-US" sz="1700" kern="0" spc="-23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미디어 육성</a:t>
              </a:r>
            </a:p>
          </p:txBody>
        </p:sp>
        <p:sp>
          <p:nvSpPr>
            <p:cNvPr id="114" name="직사각형 113"/>
            <p:cNvSpPr/>
            <p:nvPr/>
          </p:nvSpPr>
          <p:spPr>
            <a:xfrm>
              <a:off x="384965" y="3723154"/>
              <a:ext cx="2661989" cy="3539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975" indent="-180975" latinLnBrk="0">
                <a:spcBef>
                  <a:spcPct val="50000"/>
                </a:spcBef>
                <a:buClr>
                  <a:srgbClr val="0070C0"/>
                </a:buClr>
                <a:buFont typeface="Wingdings" panose="05000000000000000000" pitchFamily="2" charset="2"/>
                <a:buChar char="§"/>
                <a:defRPr/>
              </a:pPr>
              <a:r>
                <a:rPr lang="ko-KR" altLang="en-US" sz="1700" kern="0" spc="-15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청년 해외진출 활성화</a:t>
              </a:r>
            </a:p>
          </p:txBody>
        </p:sp>
      </p:grpSp>
      <p:grpSp>
        <p:nvGrpSpPr>
          <p:cNvPr id="115" name="그룹 114"/>
          <p:cNvGrpSpPr/>
          <p:nvPr/>
        </p:nvGrpSpPr>
        <p:grpSpPr>
          <a:xfrm>
            <a:off x="3195247" y="1619492"/>
            <a:ext cx="2729303" cy="2235059"/>
            <a:chOff x="3195247" y="1706291"/>
            <a:chExt cx="2729303" cy="2514797"/>
          </a:xfrm>
        </p:grpSpPr>
        <p:sp>
          <p:nvSpPr>
            <p:cNvPr id="116" name="모서리가 둥근 직사각형 115"/>
            <p:cNvSpPr/>
            <p:nvPr/>
          </p:nvSpPr>
          <p:spPr>
            <a:xfrm>
              <a:off x="3203522" y="1706291"/>
              <a:ext cx="2702591" cy="515583"/>
            </a:xfrm>
            <a:prstGeom prst="roundRect">
              <a:avLst>
                <a:gd name="adj" fmla="val 6849"/>
              </a:avLst>
            </a:prstGeom>
            <a:solidFill>
              <a:srgbClr val="367B94"/>
            </a:solidFill>
            <a:ln w="9525" cap="rnd" cmpd="sng" algn="ctr">
              <a:noFill/>
              <a:prstDash val="solid"/>
              <a:tailEnd type="none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latinLnBrk="0">
                <a:defRPr/>
              </a:pPr>
              <a:endParaRPr lang="ko-KR" altLang="en-US" sz="1500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117" name="TextBox 39"/>
            <p:cNvSpPr txBox="1">
              <a:spLocks noChangeArrowheads="1"/>
            </p:cNvSpPr>
            <p:nvPr/>
          </p:nvSpPr>
          <p:spPr bwMode="auto">
            <a:xfrm>
              <a:off x="3357389" y="1759836"/>
              <a:ext cx="2387255" cy="361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latinLnBrk="0" hangingPunct="1">
                <a:lnSpc>
                  <a:spcPts val="2100"/>
                </a:lnSpc>
                <a:spcBef>
                  <a:spcPct val="50000"/>
                </a:spcBef>
                <a:defRPr/>
              </a:pPr>
              <a:r>
                <a:rPr kumimoji="0" lang="ko-KR" altLang="en-US" sz="2200" kern="0" dirty="0">
                  <a:gradFill>
                    <a:gsLst>
                      <a:gs pos="100000">
                        <a:sysClr val="window" lastClr="FFFFFF"/>
                      </a:gs>
                      <a:gs pos="100000">
                        <a:srgbClr val="BBE0E3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중앙</a:t>
              </a:r>
              <a:r>
                <a:rPr kumimoji="0" lang="en-US" altLang="ko-KR" sz="2200" kern="0" dirty="0">
                  <a:gradFill>
                    <a:gsLst>
                      <a:gs pos="100000">
                        <a:sysClr val="window" lastClr="FFFFFF"/>
                      </a:gs>
                      <a:gs pos="100000">
                        <a:srgbClr val="BBE0E3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-</a:t>
              </a:r>
              <a:r>
                <a:rPr kumimoji="0" lang="ko-KR" altLang="en-US" sz="2200" kern="0" dirty="0">
                  <a:gradFill>
                    <a:gsLst>
                      <a:gs pos="100000">
                        <a:sysClr val="window" lastClr="FFFFFF"/>
                      </a:gs>
                      <a:gs pos="100000">
                        <a:srgbClr val="BBE0E3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지역간 협업</a:t>
              </a:r>
            </a:p>
          </p:txBody>
        </p:sp>
        <p:sp>
          <p:nvSpPr>
            <p:cNvPr id="118" name="Rectangle 2"/>
            <p:cNvSpPr>
              <a:spLocks noChangeArrowheads="1"/>
            </p:cNvSpPr>
            <p:nvPr/>
          </p:nvSpPr>
          <p:spPr bwMode="auto">
            <a:xfrm>
              <a:off x="3203522" y="2156478"/>
              <a:ext cx="2702591" cy="2064610"/>
            </a:xfrm>
            <a:prstGeom prst="rect">
              <a:avLst/>
            </a:prstGeom>
            <a:solidFill>
              <a:srgbClr val="F9F9F9"/>
            </a:solidFill>
            <a:ln w="19050" algn="ctr">
              <a:solidFill>
                <a:sysClr val="window" lastClr="FFFFFF">
                  <a:lumMod val="85000"/>
                </a:sys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latinLnBrk="0">
                <a:defRPr/>
              </a:pPr>
              <a:endParaRPr lang="ko-KR" altLang="en-US" ker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19" name="직사각형 118"/>
            <p:cNvSpPr/>
            <p:nvPr/>
          </p:nvSpPr>
          <p:spPr>
            <a:xfrm>
              <a:off x="3195247" y="2216686"/>
              <a:ext cx="2729303" cy="3539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975" indent="-180975" latinLnBrk="0">
                <a:spcBef>
                  <a:spcPct val="50000"/>
                </a:spcBef>
                <a:buClr>
                  <a:srgbClr val="0070C0"/>
                </a:buClr>
                <a:buFont typeface="Wingdings" panose="05000000000000000000" pitchFamily="2" charset="2"/>
                <a:buChar char="§"/>
                <a:defRPr/>
              </a:pPr>
              <a:r>
                <a:rPr lang="ko-KR" altLang="en-US" sz="1700" kern="0" spc="-20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지역별 창조경제혁신센터 출범</a:t>
              </a:r>
            </a:p>
          </p:txBody>
        </p:sp>
        <p:sp>
          <p:nvSpPr>
            <p:cNvPr id="120" name="직사각형 119"/>
            <p:cNvSpPr/>
            <p:nvPr/>
          </p:nvSpPr>
          <p:spPr>
            <a:xfrm>
              <a:off x="3195247" y="2718420"/>
              <a:ext cx="2661989" cy="3539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975" indent="-180975" latinLnBrk="0">
                <a:spcBef>
                  <a:spcPct val="50000"/>
                </a:spcBef>
                <a:buClr>
                  <a:srgbClr val="0070C0"/>
                </a:buClr>
                <a:buFont typeface="Wingdings" panose="05000000000000000000" pitchFamily="2" charset="2"/>
                <a:buChar char="§"/>
                <a:defRPr/>
              </a:pPr>
              <a:r>
                <a:rPr lang="ko-KR" altLang="en-US" sz="1700" kern="0" spc="-15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스마트 산업단지</a:t>
              </a:r>
            </a:p>
          </p:txBody>
        </p:sp>
        <p:sp>
          <p:nvSpPr>
            <p:cNvPr id="121" name="직사각형 120"/>
            <p:cNvSpPr/>
            <p:nvPr/>
          </p:nvSpPr>
          <p:spPr>
            <a:xfrm>
              <a:off x="3195247" y="3220154"/>
              <a:ext cx="2661989" cy="3539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975" indent="-180975" latinLnBrk="0">
                <a:spcBef>
                  <a:spcPct val="50000"/>
                </a:spcBef>
                <a:buClr>
                  <a:srgbClr val="0070C0"/>
                </a:buClr>
                <a:buFont typeface="Wingdings" panose="05000000000000000000" pitchFamily="2" charset="2"/>
                <a:buChar char="§"/>
                <a:defRPr/>
              </a:pPr>
              <a:r>
                <a:rPr lang="ko-KR" altLang="en-US" sz="1700" kern="0" spc="-15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지역강소기업 경쟁력 강화</a:t>
              </a:r>
            </a:p>
          </p:txBody>
        </p:sp>
        <p:sp>
          <p:nvSpPr>
            <p:cNvPr id="122" name="직사각형 121"/>
            <p:cNvSpPr/>
            <p:nvPr/>
          </p:nvSpPr>
          <p:spPr>
            <a:xfrm>
              <a:off x="3195247" y="3721888"/>
              <a:ext cx="2661989" cy="3539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975" indent="-180975" latinLnBrk="0">
                <a:spcBef>
                  <a:spcPct val="50000"/>
                </a:spcBef>
                <a:buClr>
                  <a:srgbClr val="0070C0"/>
                </a:buClr>
                <a:buFont typeface="Wingdings" panose="05000000000000000000" pitchFamily="2" charset="2"/>
                <a:buChar char="§"/>
                <a:defRPr/>
              </a:pPr>
              <a:r>
                <a:rPr lang="ko-KR" altLang="en-US" sz="1700" kern="0" spc="-15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지역별 수출지원협의회</a:t>
              </a:r>
            </a:p>
          </p:txBody>
        </p:sp>
      </p:grpSp>
      <p:grpSp>
        <p:nvGrpSpPr>
          <p:cNvPr id="123" name="그룹 122"/>
          <p:cNvGrpSpPr/>
          <p:nvPr/>
        </p:nvGrpSpPr>
        <p:grpSpPr>
          <a:xfrm>
            <a:off x="6011506" y="1619492"/>
            <a:ext cx="2736059" cy="2235059"/>
            <a:chOff x="6011506" y="1706291"/>
            <a:chExt cx="2736059" cy="2514797"/>
          </a:xfrm>
        </p:grpSpPr>
        <p:sp>
          <p:nvSpPr>
            <p:cNvPr id="124" name="모서리가 둥근 직사각형 123"/>
            <p:cNvSpPr/>
            <p:nvPr/>
          </p:nvSpPr>
          <p:spPr>
            <a:xfrm>
              <a:off x="6011506" y="1706291"/>
              <a:ext cx="2702591" cy="515583"/>
            </a:xfrm>
            <a:prstGeom prst="roundRect">
              <a:avLst>
                <a:gd name="adj" fmla="val 7460"/>
              </a:avLst>
            </a:prstGeom>
            <a:solidFill>
              <a:srgbClr val="37938F"/>
            </a:solidFill>
            <a:ln w="9525" cap="rnd" cmpd="sng" algn="ctr">
              <a:noFill/>
              <a:prstDash val="solid"/>
              <a:tailEnd type="none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latinLnBrk="0">
                <a:defRPr/>
              </a:pPr>
              <a:endParaRPr lang="ko-KR" altLang="en-US" sz="1500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125" name="TextBox 39"/>
            <p:cNvSpPr txBox="1">
              <a:spLocks noChangeArrowheads="1"/>
            </p:cNvSpPr>
            <p:nvPr/>
          </p:nvSpPr>
          <p:spPr bwMode="auto">
            <a:xfrm>
              <a:off x="6377320" y="1759836"/>
              <a:ext cx="1984609" cy="377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latinLnBrk="0" hangingPunct="1">
                <a:lnSpc>
                  <a:spcPts val="2100"/>
                </a:lnSpc>
                <a:spcBef>
                  <a:spcPct val="50000"/>
                </a:spcBef>
                <a:defRPr/>
              </a:pPr>
              <a:r>
                <a:rPr kumimoji="0" lang="ko-KR" altLang="en-US" sz="2200" kern="0" dirty="0">
                  <a:gradFill>
                    <a:gsLst>
                      <a:gs pos="100000">
                        <a:sysClr val="window" lastClr="FFFFFF"/>
                      </a:gs>
                      <a:gs pos="100000">
                        <a:srgbClr val="BBE0E3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민관 협업</a:t>
              </a:r>
            </a:p>
          </p:txBody>
        </p:sp>
        <p:sp>
          <p:nvSpPr>
            <p:cNvPr id="126" name="Rectangle 2"/>
            <p:cNvSpPr>
              <a:spLocks noChangeArrowheads="1"/>
            </p:cNvSpPr>
            <p:nvPr/>
          </p:nvSpPr>
          <p:spPr bwMode="auto">
            <a:xfrm>
              <a:off x="6018328" y="2156478"/>
              <a:ext cx="2702591" cy="2064610"/>
            </a:xfrm>
            <a:prstGeom prst="rect">
              <a:avLst/>
            </a:prstGeom>
            <a:solidFill>
              <a:srgbClr val="F9F9F9"/>
            </a:solidFill>
            <a:ln w="19050" algn="ctr">
              <a:solidFill>
                <a:sysClr val="window" lastClr="FFFFFF">
                  <a:lumMod val="85000"/>
                </a:sys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latinLnBrk="0">
                <a:defRPr/>
              </a:pPr>
              <a:endParaRPr lang="ko-KR" altLang="en-US" ker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27" name="직사각형 126"/>
            <p:cNvSpPr/>
            <p:nvPr/>
          </p:nvSpPr>
          <p:spPr>
            <a:xfrm>
              <a:off x="6018262" y="2216686"/>
              <a:ext cx="2729303" cy="3539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975" indent="-180975" latinLnBrk="0">
                <a:spcBef>
                  <a:spcPct val="50000"/>
                </a:spcBef>
                <a:buClr>
                  <a:srgbClr val="0070C0"/>
                </a:buClr>
                <a:buFont typeface="Wingdings" panose="05000000000000000000" pitchFamily="2" charset="2"/>
                <a:buChar char="§"/>
                <a:defRPr/>
              </a:pPr>
              <a:r>
                <a:rPr lang="ko-KR" altLang="en-US" sz="1700" kern="0" spc="-20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창조경제혁신센터 참여 활성화</a:t>
              </a:r>
            </a:p>
          </p:txBody>
        </p:sp>
        <p:sp>
          <p:nvSpPr>
            <p:cNvPr id="136" name="직사각형 135"/>
            <p:cNvSpPr/>
            <p:nvPr/>
          </p:nvSpPr>
          <p:spPr>
            <a:xfrm>
              <a:off x="6018262" y="2631217"/>
              <a:ext cx="2661989" cy="6925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975" indent="-180975" latinLnBrk="0">
                <a:spcBef>
                  <a:spcPct val="50000"/>
                </a:spcBef>
                <a:buClr>
                  <a:srgbClr val="0070C0"/>
                </a:buClr>
                <a:buFont typeface="Wingdings" panose="05000000000000000000" pitchFamily="2" charset="2"/>
                <a:buChar char="§"/>
                <a:defRPr/>
              </a:pPr>
              <a:r>
                <a:rPr lang="ko-KR" altLang="en-US" sz="1700" kern="0" spc="-15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창조경제 혁신센터 펀드</a:t>
              </a:r>
              <a:r>
                <a:rPr lang="en-US" altLang="ko-KR" sz="1700" kern="0" spc="-15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,</a:t>
              </a:r>
              <a:r>
                <a:rPr lang="ko-KR" altLang="en-US" sz="1700" kern="0" spc="-15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 </a:t>
              </a:r>
              <a:r>
                <a:rPr lang="en-US" altLang="ko-KR" sz="1700" kern="0" spc="-15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/>
              </a:r>
              <a:br>
                <a:rPr lang="en-US" altLang="ko-KR" sz="1700" kern="0" spc="-15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</a:br>
              <a:r>
                <a:rPr lang="en-US" altLang="ko-KR" sz="1700" kern="0" spc="-15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UHD</a:t>
              </a:r>
              <a:r>
                <a:rPr lang="ko-KR" altLang="en-US" sz="1700" kern="0" spc="-15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콘텐츠 펀드 조성</a:t>
              </a:r>
            </a:p>
          </p:txBody>
        </p:sp>
        <p:sp>
          <p:nvSpPr>
            <p:cNvPr id="137" name="직사각형 136"/>
            <p:cNvSpPr/>
            <p:nvPr/>
          </p:nvSpPr>
          <p:spPr>
            <a:xfrm>
              <a:off x="6018262" y="3307358"/>
              <a:ext cx="2661989" cy="3539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975" indent="-180975" latinLnBrk="0">
                <a:spcBef>
                  <a:spcPct val="50000"/>
                </a:spcBef>
                <a:buClr>
                  <a:srgbClr val="0070C0"/>
                </a:buClr>
                <a:buFont typeface="Wingdings" panose="05000000000000000000" pitchFamily="2" charset="2"/>
                <a:buChar char="§"/>
                <a:defRPr/>
              </a:pPr>
              <a:r>
                <a:rPr lang="en-US" altLang="ko-KR" sz="1700" kern="0" spc="-15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FTA </a:t>
              </a:r>
              <a:r>
                <a:rPr lang="ko-KR" altLang="en-US" sz="1700" kern="0" spc="-15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업종별 대책반 운영</a:t>
              </a:r>
            </a:p>
          </p:txBody>
        </p:sp>
        <p:sp>
          <p:nvSpPr>
            <p:cNvPr id="138" name="직사각형 137"/>
            <p:cNvSpPr/>
            <p:nvPr/>
          </p:nvSpPr>
          <p:spPr>
            <a:xfrm>
              <a:off x="6018262" y="3721888"/>
              <a:ext cx="2661989" cy="3539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975" indent="-180975" latinLnBrk="0">
                <a:spcBef>
                  <a:spcPct val="50000"/>
                </a:spcBef>
                <a:buClr>
                  <a:srgbClr val="0070C0"/>
                </a:buClr>
                <a:buFont typeface="Wingdings" panose="05000000000000000000" pitchFamily="2" charset="2"/>
                <a:buChar char="§"/>
                <a:defRPr/>
              </a:pPr>
              <a:r>
                <a:rPr lang="ko-KR" altLang="en-US" sz="1700" kern="0" spc="-15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경제외교 성과확산 협의회</a:t>
              </a:r>
            </a:p>
          </p:txBody>
        </p:sp>
      </p:grpSp>
      <p:sp>
        <p:nvSpPr>
          <p:cNvPr id="140" name="Rectangle 2"/>
          <p:cNvSpPr>
            <a:spLocks noChangeArrowheads="1"/>
          </p:cNvSpPr>
          <p:nvPr/>
        </p:nvSpPr>
        <p:spPr bwMode="auto">
          <a:xfrm>
            <a:off x="395537" y="4753280"/>
            <a:ext cx="8318560" cy="1800199"/>
          </a:xfrm>
          <a:prstGeom prst="rect">
            <a:avLst/>
          </a:prstGeom>
          <a:solidFill>
            <a:srgbClr val="F9F9F9"/>
          </a:solidFill>
          <a:ln w="19050" algn="ctr">
            <a:solidFill>
              <a:sysClr val="window" lastClr="FFFFFF">
                <a:lumMod val="85000"/>
              </a:sys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latinLnBrk="0">
              <a:defRPr/>
            </a:pPr>
            <a:endParaRPr lang="ko-KR" altLang="en-US" kern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48" name="직사각형 147"/>
          <p:cNvSpPr/>
          <p:nvPr/>
        </p:nvSpPr>
        <p:spPr>
          <a:xfrm>
            <a:off x="525186" y="4818924"/>
            <a:ext cx="807926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latinLnBrk="0">
              <a:spcBef>
                <a:spcPct val="50000"/>
              </a:spcBef>
              <a:buClr>
                <a:srgbClr val="1F497D">
                  <a:lumMod val="75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ko-KR" altLang="en-US" sz="1700" kern="0" spc="-6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창조경제혁신센터 성과관리체계 </a:t>
            </a:r>
            <a:r>
              <a:rPr lang="ko-KR" altLang="en-US" sz="1700" kern="0" spc="-6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구축 </a:t>
            </a:r>
            <a:r>
              <a:rPr lang="en-US" altLang="ko-KR" sz="1700" kern="0" spc="-6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/ </a:t>
            </a:r>
            <a:r>
              <a:rPr lang="ko-KR" altLang="en-US" sz="1700" kern="0" spc="-6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창조경제 정책</a:t>
            </a:r>
            <a:r>
              <a:rPr lang="en-US" altLang="ko-KR" sz="1700" kern="0" spc="-6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-</a:t>
            </a:r>
            <a:r>
              <a:rPr lang="ko-KR" altLang="en-US" sz="1700" kern="0" spc="-6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예산의 연계 강화 </a:t>
            </a:r>
            <a:endParaRPr lang="ko-KR" altLang="en-US" sz="1700" kern="0" spc="-6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49" name="직사각형 148"/>
          <p:cNvSpPr/>
          <p:nvPr/>
        </p:nvSpPr>
        <p:spPr>
          <a:xfrm>
            <a:off x="525186" y="5849610"/>
            <a:ext cx="807926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latinLnBrk="0">
              <a:spcBef>
                <a:spcPct val="50000"/>
              </a:spcBef>
              <a:buClr>
                <a:srgbClr val="1F497D">
                  <a:lumMod val="75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en-US" altLang="ko-KR" sz="1700" kern="0" spc="-7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FTA </a:t>
            </a:r>
            <a:r>
              <a:rPr lang="ko-KR" altLang="en-US" sz="1700" kern="0" spc="-7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콜센터 서비스 확대</a:t>
            </a:r>
            <a:r>
              <a:rPr lang="en-US" altLang="ko-KR" sz="1700" kern="0" spc="-7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, </a:t>
            </a:r>
            <a:r>
              <a:rPr lang="ko-KR" altLang="en-US" sz="1700" kern="0" spc="-7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찾아가는 </a:t>
            </a:r>
            <a:r>
              <a:rPr lang="en-US" altLang="ko-KR" sz="1700" kern="0" spc="-7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FTA</a:t>
            </a:r>
            <a:r>
              <a:rPr lang="ko-KR" altLang="en-US" sz="1700" kern="0" spc="-7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서비스  제공</a:t>
            </a:r>
          </a:p>
        </p:txBody>
      </p:sp>
      <p:sp>
        <p:nvSpPr>
          <p:cNvPr id="150" name="직사각형 149"/>
          <p:cNvSpPr/>
          <p:nvPr/>
        </p:nvSpPr>
        <p:spPr>
          <a:xfrm>
            <a:off x="525186" y="6193173"/>
            <a:ext cx="807926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latinLnBrk="0">
              <a:spcBef>
                <a:spcPct val="50000"/>
              </a:spcBef>
              <a:buClr>
                <a:srgbClr val="1F497D">
                  <a:lumMod val="75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ko-KR" altLang="en-US" sz="1700" kern="0" spc="-7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정상외교 계기 </a:t>
            </a:r>
            <a:r>
              <a:rPr lang="en-US" altLang="ko-KR" sz="1700" kern="0" spc="-7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MOU</a:t>
            </a:r>
            <a:r>
              <a:rPr lang="ko-KR" altLang="en-US" sz="1700" kern="0" spc="-7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등 </a:t>
            </a:r>
            <a:r>
              <a:rPr lang="ko-KR" altLang="en-US" sz="1700" kern="0" spc="-7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이행상황 </a:t>
            </a:r>
            <a:r>
              <a:rPr lang="ko-KR" altLang="en-US" sz="1700" kern="0" spc="-7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점검</a:t>
            </a:r>
            <a:r>
              <a:rPr lang="en-US" altLang="ko-KR" sz="1700" kern="0" spc="-7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, </a:t>
            </a:r>
            <a:r>
              <a:rPr lang="ko-KR" altLang="en-US" sz="1700" kern="0" spc="-7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해외진출 성공사례 홍보 등</a:t>
            </a:r>
            <a:endParaRPr lang="ko-KR" altLang="en-US" sz="1700" kern="0" spc="-7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51" name="직사각형 150"/>
          <p:cNvSpPr/>
          <p:nvPr/>
        </p:nvSpPr>
        <p:spPr>
          <a:xfrm>
            <a:off x="525186" y="5506048"/>
            <a:ext cx="807926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latinLnBrk="0">
              <a:spcBef>
                <a:spcPct val="50000"/>
              </a:spcBef>
              <a:buClr>
                <a:srgbClr val="1F497D">
                  <a:lumMod val="75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ko-KR" altLang="en-US" sz="1700" kern="0" spc="-7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중소기업 통합관리 시스템을 통한 중기지원 사업 효율화</a:t>
            </a:r>
          </a:p>
        </p:txBody>
      </p:sp>
      <p:grpSp>
        <p:nvGrpSpPr>
          <p:cNvPr id="152" name="그룹 48"/>
          <p:cNvGrpSpPr/>
          <p:nvPr/>
        </p:nvGrpSpPr>
        <p:grpSpPr>
          <a:xfrm>
            <a:off x="-5948" y="1041061"/>
            <a:ext cx="7387823" cy="460857"/>
            <a:chOff x="9525" y="336688"/>
            <a:chExt cx="4102220" cy="558662"/>
          </a:xfrm>
        </p:grpSpPr>
        <p:sp>
          <p:nvSpPr>
            <p:cNvPr id="153" name="직사각형 152"/>
            <p:cNvSpPr/>
            <p:nvPr/>
          </p:nvSpPr>
          <p:spPr bwMode="auto">
            <a:xfrm>
              <a:off x="12828" y="336688"/>
              <a:ext cx="4098917" cy="558662"/>
            </a:xfrm>
            <a:prstGeom prst="rect">
              <a:avLst/>
            </a:prstGeom>
            <a:gradFill rotWithShape="1">
              <a:gsLst>
                <a:gs pos="833">
                  <a:srgbClr val="FFFFFF">
                    <a:alpha val="30000"/>
                  </a:srgbClr>
                </a:gs>
                <a:gs pos="52000">
                  <a:srgbClr val="FFFFFF">
                    <a:lumMod val="85000"/>
                    <a:alpha val="48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21594000" scaled="0"/>
            </a:gradFill>
            <a:ln>
              <a:noFill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>
              <a:bevelT w="0" h="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atinLnBrk="0">
                <a:defRPr/>
              </a:pPr>
              <a:endParaRPr lang="ko-KR" altLang="en-US" kern="0">
                <a:solidFill>
                  <a:srgbClr val="FFFF00"/>
                </a:solidFill>
                <a:latin typeface="HY헤드라인M"/>
                <a:ea typeface="HY헤드라인M"/>
              </a:endParaRPr>
            </a:p>
          </p:txBody>
        </p:sp>
        <p:grpSp>
          <p:nvGrpSpPr>
            <p:cNvPr id="154" name="그룹 53"/>
            <p:cNvGrpSpPr/>
            <p:nvPr/>
          </p:nvGrpSpPr>
          <p:grpSpPr>
            <a:xfrm>
              <a:off x="9525" y="336688"/>
              <a:ext cx="3935812" cy="558662"/>
              <a:chOff x="130761" y="336688"/>
              <a:chExt cx="3814576" cy="558662"/>
            </a:xfrm>
          </p:grpSpPr>
          <p:cxnSp>
            <p:nvCxnSpPr>
              <p:cNvPr id="155" name="직선 연결선 154"/>
              <p:cNvCxnSpPr/>
              <p:nvPr/>
            </p:nvCxnSpPr>
            <p:spPr bwMode="auto">
              <a:xfrm flipH="1">
                <a:off x="130761" y="336688"/>
                <a:ext cx="3814576" cy="0"/>
              </a:xfrm>
              <a:prstGeom prst="line">
                <a:avLst/>
              </a:prstGeom>
              <a:solidFill>
                <a:srgbClr val="0066FF"/>
              </a:solidFill>
              <a:ln w="12700" cap="flat" cmpd="sng" algn="ctr">
                <a:gradFill>
                  <a:gsLst>
                    <a:gs pos="0">
                      <a:srgbClr val="FFFFFF">
                        <a:lumMod val="85000"/>
                      </a:srgbClr>
                    </a:gs>
                    <a:gs pos="35000">
                      <a:sysClr val="window" lastClr="FFFFFF">
                        <a:lumMod val="85000"/>
                      </a:sys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6" name="직선 연결선 155"/>
              <p:cNvCxnSpPr/>
              <p:nvPr/>
            </p:nvCxnSpPr>
            <p:spPr bwMode="auto">
              <a:xfrm flipH="1">
                <a:off x="130761" y="895350"/>
                <a:ext cx="3814576" cy="0"/>
              </a:xfrm>
              <a:prstGeom prst="line">
                <a:avLst/>
              </a:prstGeom>
              <a:solidFill>
                <a:srgbClr val="0066FF"/>
              </a:solidFill>
              <a:ln w="12700" cap="flat" cmpd="sng" algn="ctr">
                <a:gradFill>
                  <a:gsLst>
                    <a:gs pos="0">
                      <a:srgbClr val="FFFFFF">
                        <a:lumMod val="85000"/>
                      </a:srgbClr>
                    </a:gs>
                    <a:gs pos="35000">
                      <a:sysClr val="window" lastClr="FFFFFF">
                        <a:lumMod val="85000"/>
                      </a:sys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158" name="Text Box 33"/>
          <p:cNvSpPr txBox="1">
            <a:spLocks noChangeArrowheads="1"/>
          </p:cNvSpPr>
          <p:nvPr/>
        </p:nvSpPr>
        <p:spPr bwMode="auto">
          <a:xfrm>
            <a:off x="599155" y="1031399"/>
            <a:ext cx="775878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600" spc="-9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1. </a:t>
            </a:r>
            <a:r>
              <a:rPr lang="ko-KR" altLang="en-US" sz="2600" spc="-9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총력 협업체계 구축 </a:t>
            </a:r>
            <a:r>
              <a:rPr lang="en-US" altLang="ko-KR" sz="2000" spc="-9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(</a:t>
            </a:r>
            <a:r>
              <a:rPr lang="ko-KR" altLang="en-US" sz="2000" spc="-9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부처간</a:t>
            </a:r>
            <a:r>
              <a:rPr lang="en-US" altLang="ko-KR" sz="2000" spc="-9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, </a:t>
            </a:r>
            <a:r>
              <a:rPr lang="ko-KR" altLang="en-US" sz="2000" spc="-9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중앙</a:t>
            </a:r>
            <a:r>
              <a:rPr lang="en-US" altLang="ko-KR" sz="2000" spc="-9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-</a:t>
            </a:r>
            <a:r>
              <a:rPr lang="ko-KR" altLang="en-US" sz="2000" spc="-9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지역간</a:t>
            </a:r>
            <a:r>
              <a:rPr lang="en-US" altLang="ko-KR" sz="2000" spc="-9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, </a:t>
            </a:r>
            <a:r>
              <a:rPr lang="ko-KR" altLang="en-US" sz="2000" spc="-9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민</a:t>
            </a:r>
            <a:r>
              <a:rPr lang="en-US" altLang="ko-KR" sz="2000" spc="-9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-</a:t>
            </a:r>
            <a:r>
              <a:rPr lang="ko-KR" altLang="en-US" sz="2000" spc="-9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관간</a:t>
            </a:r>
            <a:r>
              <a:rPr lang="en-US" altLang="ko-KR" sz="2000" spc="-9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)</a:t>
            </a:r>
            <a:endParaRPr lang="ko-KR" altLang="en-US" sz="2000" spc="-9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prstClr val="black">
                      <a:lumMod val="85000"/>
                      <a:lumOff val="15000"/>
                    </a:prstClr>
                  </a:gs>
                </a:gsLst>
                <a:lin ang="54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  <a:cs typeface="Arial" pitchFamily="34" charset="0"/>
            </a:endParaRPr>
          </a:p>
        </p:txBody>
      </p:sp>
      <p:grpSp>
        <p:nvGrpSpPr>
          <p:cNvPr id="159" name="그룹 48"/>
          <p:cNvGrpSpPr/>
          <p:nvPr/>
        </p:nvGrpSpPr>
        <p:grpSpPr>
          <a:xfrm>
            <a:off x="-19082" y="4180653"/>
            <a:ext cx="7387823" cy="460857"/>
            <a:chOff x="9525" y="336688"/>
            <a:chExt cx="4102220" cy="558662"/>
          </a:xfrm>
        </p:grpSpPr>
        <p:sp>
          <p:nvSpPr>
            <p:cNvPr id="160" name="직사각형 159"/>
            <p:cNvSpPr/>
            <p:nvPr/>
          </p:nvSpPr>
          <p:spPr bwMode="auto">
            <a:xfrm>
              <a:off x="12828" y="336688"/>
              <a:ext cx="4098917" cy="558662"/>
            </a:xfrm>
            <a:prstGeom prst="rect">
              <a:avLst/>
            </a:prstGeom>
            <a:gradFill rotWithShape="1">
              <a:gsLst>
                <a:gs pos="833">
                  <a:srgbClr val="FFFFFF">
                    <a:alpha val="30000"/>
                  </a:srgbClr>
                </a:gs>
                <a:gs pos="52000">
                  <a:srgbClr val="FFFFFF">
                    <a:lumMod val="85000"/>
                    <a:alpha val="48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21594000" scaled="0"/>
            </a:gradFill>
            <a:ln>
              <a:noFill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>
              <a:bevelT w="0" h="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atinLnBrk="0">
                <a:defRPr/>
              </a:pPr>
              <a:endParaRPr lang="ko-KR" altLang="en-US" kern="0">
                <a:solidFill>
                  <a:srgbClr val="FFFF00"/>
                </a:solidFill>
                <a:latin typeface="HY헤드라인M"/>
                <a:ea typeface="HY헤드라인M"/>
              </a:endParaRPr>
            </a:p>
          </p:txBody>
        </p:sp>
        <p:grpSp>
          <p:nvGrpSpPr>
            <p:cNvPr id="161" name="그룹 53"/>
            <p:cNvGrpSpPr/>
            <p:nvPr/>
          </p:nvGrpSpPr>
          <p:grpSpPr>
            <a:xfrm>
              <a:off x="9525" y="336688"/>
              <a:ext cx="3935812" cy="558662"/>
              <a:chOff x="130761" y="336688"/>
              <a:chExt cx="3814576" cy="558662"/>
            </a:xfrm>
          </p:grpSpPr>
          <p:cxnSp>
            <p:nvCxnSpPr>
              <p:cNvPr id="162" name="직선 연결선 161"/>
              <p:cNvCxnSpPr/>
              <p:nvPr/>
            </p:nvCxnSpPr>
            <p:spPr bwMode="auto">
              <a:xfrm flipH="1">
                <a:off x="130761" y="336688"/>
                <a:ext cx="3814576" cy="0"/>
              </a:xfrm>
              <a:prstGeom prst="line">
                <a:avLst/>
              </a:prstGeom>
              <a:solidFill>
                <a:srgbClr val="0066FF"/>
              </a:solidFill>
              <a:ln w="12700" cap="flat" cmpd="sng" algn="ctr">
                <a:gradFill>
                  <a:gsLst>
                    <a:gs pos="0">
                      <a:srgbClr val="FFFFFF">
                        <a:lumMod val="85000"/>
                      </a:srgbClr>
                    </a:gs>
                    <a:gs pos="35000">
                      <a:sysClr val="window" lastClr="FFFFFF">
                        <a:lumMod val="85000"/>
                      </a:sys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3" name="직선 연결선 162"/>
              <p:cNvCxnSpPr/>
              <p:nvPr/>
            </p:nvCxnSpPr>
            <p:spPr bwMode="auto">
              <a:xfrm flipH="1">
                <a:off x="130761" y="895350"/>
                <a:ext cx="3814576" cy="0"/>
              </a:xfrm>
              <a:prstGeom prst="line">
                <a:avLst/>
              </a:prstGeom>
              <a:solidFill>
                <a:srgbClr val="0066FF"/>
              </a:solidFill>
              <a:ln w="12700" cap="flat" cmpd="sng" algn="ctr">
                <a:gradFill>
                  <a:gsLst>
                    <a:gs pos="0">
                      <a:srgbClr val="FFFFFF">
                        <a:lumMod val="85000"/>
                      </a:srgbClr>
                    </a:gs>
                    <a:gs pos="35000">
                      <a:sysClr val="window" lastClr="FFFFFF">
                        <a:lumMod val="85000"/>
                      </a:sysClr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164" name="Text Box 33"/>
          <p:cNvSpPr txBox="1">
            <a:spLocks noChangeArrowheads="1"/>
          </p:cNvSpPr>
          <p:nvPr/>
        </p:nvSpPr>
        <p:spPr bwMode="auto">
          <a:xfrm>
            <a:off x="611560" y="4170991"/>
            <a:ext cx="775878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600" spc="-9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2. </a:t>
            </a:r>
            <a:r>
              <a:rPr lang="ko-KR" altLang="en-US" sz="2600" spc="-9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성과관리 강화 및 정책 체감도 제고</a:t>
            </a:r>
            <a:endParaRPr lang="ko-KR" altLang="en-US" sz="2600" spc="-9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prstClr val="black">
                      <a:lumMod val="85000"/>
                      <a:lumOff val="15000"/>
                    </a:prstClr>
                  </a:gs>
                </a:gsLst>
                <a:lin ang="54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  <a:cs typeface="Arial" pitchFamily="34" charset="0"/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525186" y="5162486"/>
            <a:ext cx="807926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latinLnBrk="0">
              <a:spcBef>
                <a:spcPct val="50000"/>
              </a:spcBef>
              <a:buClr>
                <a:srgbClr val="1F497D">
                  <a:lumMod val="75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ko-KR" altLang="en-US" sz="1700" kern="0" spc="-6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창조경제박람회를 성과 본격 확산의 계기로 활용</a:t>
            </a:r>
            <a:endParaRPr lang="ko-KR" altLang="en-US" sz="1700" kern="0" spc="-6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06917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 bwMode="auto">
          <a:xfrm>
            <a:off x="478159" y="242257"/>
            <a:ext cx="1524776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300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기대효과</a:t>
            </a:r>
          </a:p>
        </p:txBody>
      </p:sp>
      <p:sp>
        <p:nvSpPr>
          <p:cNvPr id="120" name="모서리가 둥근 직사각형 119"/>
          <p:cNvSpPr/>
          <p:nvPr/>
        </p:nvSpPr>
        <p:spPr>
          <a:xfrm>
            <a:off x="395537" y="1514279"/>
            <a:ext cx="2702591" cy="402553"/>
          </a:xfrm>
          <a:prstGeom prst="roundRect">
            <a:avLst>
              <a:gd name="adj" fmla="val 7460"/>
            </a:avLst>
          </a:prstGeom>
          <a:solidFill>
            <a:srgbClr val="4B7DB3"/>
          </a:solidFill>
          <a:ln w="952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500">
              <a:solidFill>
                <a:prstClr val="white"/>
              </a:solidFill>
            </a:endParaRPr>
          </a:p>
        </p:txBody>
      </p:sp>
      <p:sp>
        <p:nvSpPr>
          <p:cNvPr id="121" name="모서리가 둥근 직사각형 120"/>
          <p:cNvSpPr/>
          <p:nvPr/>
        </p:nvSpPr>
        <p:spPr>
          <a:xfrm>
            <a:off x="3203522" y="1514279"/>
            <a:ext cx="2702591" cy="402553"/>
          </a:xfrm>
          <a:prstGeom prst="roundRect">
            <a:avLst>
              <a:gd name="adj" fmla="val 6849"/>
            </a:avLst>
          </a:prstGeom>
          <a:solidFill>
            <a:srgbClr val="438561"/>
          </a:solidFill>
          <a:ln w="952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500">
              <a:solidFill>
                <a:prstClr val="white"/>
              </a:solidFill>
            </a:endParaRPr>
          </a:p>
        </p:txBody>
      </p:sp>
      <p:sp>
        <p:nvSpPr>
          <p:cNvPr id="124" name="모서리가 둥근 직사각형 123"/>
          <p:cNvSpPr/>
          <p:nvPr/>
        </p:nvSpPr>
        <p:spPr>
          <a:xfrm>
            <a:off x="6011506" y="1514279"/>
            <a:ext cx="2702591" cy="402553"/>
          </a:xfrm>
          <a:prstGeom prst="roundRect">
            <a:avLst>
              <a:gd name="adj" fmla="val 7460"/>
            </a:avLst>
          </a:prstGeom>
          <a:solidFill>
            <a:srgbClr val="BA7734"/>
          </a:solidFill>
          <a:ln w="952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500">
              <a:solidFill>
                <a:prstClr val="white"/>
              </a:solidFill>
            </a:endParaRPr>
          </a:p>
        </p:txBody>
      </p:sp>
      <p:sp>
        <p:nvSpPr>
          <p:cNvPr id="125" name="TextBox 39"/>
          <p:cNvSpPr txBox="1">
            <a:spLocks noChangeArrowheads="1"/>
          </p:cNvSpPr>
          <p:nvPr/>
        </p:nvSpPr>
        <p:spPr bwMode="auto">
          <a:xfrm>
            <a:off x="725531" y="1556792"/>
            <a:ext cx="1981085" cy="37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lnSpc>
                <a:spcPts val="2100"/>
              </a:lnSpc>
              <a:spcBef>
                <a:spcPct val="50000"/>
              </a:spcBef>
            </a:pPr>
            <a:r>
              <a:rPr kumimoji="0" lang="ko-KR" altLang="en-US" sz="2200" dirty="0" smtClean="0">
                <a:gradFill>
                  <a:gsLst>
                    <a:gs pos="100000">
                      <a:prstClr val="white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창조경제 구현</a:t>
            </a:r>
            <a:endParaRPr kumimoji="0" lang="ko-KR" altLang="en-US" sz="2200" dirty="0">
              <a:gradFill>
                <a:gsLst>
                  <a:gs pos="100000">
                    <a:prstClr val="white"/>
                  </a:gs>
                  <a:gs pos="100000">
                    <a:srgbClr val="BBE0E3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40" pitchFamily="18" charset="-127"/>
              <a:ea typeface="-윤고딕340" pitchFamily="18" charset="-127"/>
            </a:endParaRPr>
          </a:p>
        </p:txBody>
      </p:sp>
      <p:sp>
        <p:nvSpPr>
          <p:cNvPr id="126" name="TextBox 39"/>
          <p:cNvSpPr txBox="1">
            <a:spLocks noChangeArrowheads="1"/>
          </p:cNvSpPr>
          <p:nvPr/>
        </p:nvSpPr>
        <p:spPr bwMode="auto">
          <a:xfrm>
            <a:off x="3461095" y="1556792"/>
            <a:ext cx="2153137" cy="37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lnSpc>
                <a:spcPts val="2100"/>
              </a:lnSpc>
              <a:spcBef>
                <a:spcPct val="50000"/>
              </a:spcBef>
            </a:pPr>
            <a:r>
              <a:rPr kumimoji="0" lang="ko-KR" altLang="en-US" sz="2200" dirty="0" smtClean="0">
                <a:gradFill>
                  <a:gsLst>
                    <a:gs pos="100000">
                      <a:prstClr val="white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미래대비 투자</a:t>
            </a:r>
            <a:endParaRPr kumimoji="0" lang="ko-KR" altLang="en-US" sz="2200" dirty="0">
              <a:gradFill>
                <a:gsLst>
                  <a:gs pos="100000">
                    <a:prstClr val="white"/>
                  </a:gs>
                  <a:gs pos="100000">
                    <a:srgbClr val="BBE0E3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40" pitchFamily="18" charset="-127"/>
              <a:ea typeface="-윤고딕340" pitchFamily="18" charset="-127"/>
            </a:endParaRPr>
          </a:p>
        </p:txBody>
      </p:sp>
      <p:sp>
        <p:nvSpPr>
          <p:cNvPr id="127" name="TextBox 39"/>
          <p:cNvSpPr txBox="1">
            <a:spLocks noChangeArrowheads="1"/>
          </p:cNvSpPr>
          <p:nvPr/>
        </p:nvSpPr>
        <p:spPr bwMode="auto">
          <a:xfrm>
            <a:off x="6377320" y="1556792"/>
            <a:ext cx="1984609" cy="37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lnSpc>
                <a:spcPts val="2100"/>
              </a:lnSpc>
              <a:spcBef>
                <a:spcPct val="50000"/>
              </a:spcBef>
            </a:pPr>
            <a:r>
              <a:rPr kumimoji="0" lang="ko-KR" altLang="en-US" sz="2200" dirty="0" smtClean="0">
                <a:gradFill>
                  <a:gsLst>
                    <a:gs pos="100000">
                      <a:prstClr val="white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해외진출 촉진</a:t>
            </a:r>
            <a:endParaRPr kumimoji="0" lang="ko-KR" altLang="en-US" sz="2200" dirty="0">
              <a:gradFill>
                <a:gsLst>
                  <a:gs pos="100000">
                    <a:prstClr val="white"/>
                  </a:gs>
                  <a:gs pos="100000">
                    <a:srgbClr val="BBE0E3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40" pitchFamily="18" charset="-127"/>
              <a:ea typeface="-윤고딕340" pitchFamily="18" charset="-127"/>
            </a:endParaRPr>
          </a:p>
        </p:txBody>
      </p:sp>
      <p:sp>
        <p:nvSpPr>
          <p:cNvPr id="128" name="Rectangle 2"/>
          <p:cNvSpPr>
            <a:spLocks noChangeArrowheads="1"/>
          </p:cNvSpPr>
          <p:nvPr/>
        </p:nvSpPr>
        <p:spPr bwMode="auto">
          <a:xfrm>
            <a:off x="395537" y="1930557"/>
            <a:ext cx="2702591" cy="2422611"/>
          </a:xfrm>
          <a:prstGeom prst="rect">
            <a:avLst/>
          </a:prstGeom>
          <a:solidFill>
            <a:srgbClr val="F9F9F9"/>
          </a:solidFill>
          <a:ln w="19050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ko-KR" altLang="en-US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29" name="Rectangle 2"/>
          <p:cNvSpPr>
            <a:spLocks noChangeArrowheads="1"/>
          </p:cNvSpPr>
          <p:nvPr/>
        </p:nvSpPr>
        <p:spPr bwMode="auto">
          <a:xfrm>
            <a:off x="3203522" y="1930557"/>
            <a:ext cx="2702591" cy="2422611"/>
          </a:xfrm>
          <a:prstGeom prst="rect">
            <a:avLst/>
          </a:prstGeom>
          <a:solidFill>
            <a:srgbClr val="F9F9F9"/>
          </a:solidFill>
          <a:ln w="19050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ko-KR" altLang="en-US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83" name="직사각형 182"/>
          <p:cNvSpPr/>
          <p:nvPr/>
        </p:nvSpPr>
        <p:spPr>
          <a:xfrm>
            <a:off x="405061" y="1916832"/>
            <a:ext cx="26619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Bef>
                <a:spcPct val="50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ko-KR" altLang="en-US" sz="1600" b="1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창업환경 글로벌 </a:t>
            </a:r>
            <a:r>
              <a:rPr lang="en-US" altLang="ko-KR" sz="1600" b="1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TOP 10</a:t>
            </a:r>
            <a:endParaRPr lang="ko-KR" altLang="en-US" sz="1600" b="1" spc="-15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17" name="자유형 316"/>
          <p:cNvSpPr/>
          <p:nvPr/>
        </p:nvSpPr>
        <p:spPr>
          <a:xfrm flipV="1">
            <a:off x="466140" y="3079120"/>
            <a:ext cx="2574419" cy="45719"/>
          </a:xfrm>
          <a:custGeom>
            <a:avLst/>
            <a:gdLst>
              <a:gd name="connsiteX0" fmla="*/ 0 w 1122829"/>
              <a:gd name="connsiteY0" fmla="*/ 0 h 0"/>
              <a:gd name="connsiteX1" fmla="*/ 1122829 w 112282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22829">
                <a:moveTo>
                  <a:pt x="0" y="0"/>
                </a:moveTo>
                <a:lnTo>
                  <a:pt x="1122829" y="0"/>
                </a:lnTo>
              </a:path>
            </a:pathLst>
          </a:custGeom>
          <a:noFill/>
          <a:ln w="9525" cap="rnd">
            <a:solidFill>
              <a:schemeClr val="bg1">
                <a:lumMod val="75000"/>
              </a:schemeClr>
            </a:solidFill>
            <a:prstDash val="dash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prstClr val="white"/>
                </a:solidFill>
              </a:rPr>
              <a:t>00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19" name="자유형 318"/>
          <p:cNvSpPr/>
          <p:nvPr/>
        </p:nvSpPr>
        <p:spPr>
          <a:xfrm flipV="1">
            <a:off x="3245712" y="3068960"/>
            <a:ext cx="2574419" cy="45719"/>
          </a:xfrm>
          <a:custGeom>
            <a:avLst/>
            <a:gdLst>
              <a:gd name="connsiteX0" fmla="*/ 0 w 1122829"/>
              <a:gd name="connsiteY0" fmla="*/ 0 h 0"/>
              <a:gd name="connsiteX1" fmla="*/ 1122829 w 112282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22829">
                <a:moveTo>
                  <a:pt x="0" y="0"/>
                </a:moveTo>
                <a:lnTo>
                  <a:pt x="1122829" y="0"/>
                </a:lnTo>
              </a:path>
            </a:pathLst>
          </a:custGeom>
          <a:noFill/>
          <a:ln w="9525" cap="rnd">
            <a:solidFill>
              <a:schemeClr val="bg1">
                <a:lumMod val="75000"/>
              </a:schemeClr>
            </a:solidFill>
            <a:prstDash val="dash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2" name="그룹 336"/>
          <p:cNvGrpSpPr/>
          <p:nvPr/>
        </p:nvGrpSpPr>
        <p:grpSpPr>
          <a:xfrm>
            <a:off x="-179605" y="911208"/>
            <a:ext cx="9253886" cy="515351"/>
            <a:chOff x="-179605" y="1673524"/>
            <a:chExt cx="9253886" cy="515351"/>
          </a:xfrm>
        </p:grpSpPr>
        <p:grpSp>
          <p:nvGrpSpPr>
            <p:cNvPr id="3" name="그룹 42"/>
            <p:cNvGrpSpPr/>
            <p:nvPr/>
          </p:nvGrpSpPr>
          <p:grpSpPr>
            <a:xfrm>
              <a:off x="332493" y="1673524"/>
              <a:ext cx="8741788" cy="515351"/>
              <a:chOff x="9525" y="336688"/>
              <a:chExt cx="4102220" cy="558662"/>
            </a:xfrm>
          </p:grpSpPr>
          <p:sp>
            <p:nvSpPr>
              <p:cNvPr id="340" name="직사각형 339"/>
              <p:cNvSpPr/>
              <p:nvPr/>
            </p:nvSpPr>
            <p:spPr bwMode="auto">
              <a:xfrm>
                <a:off x="12828" y="336688"/>
                <a:ext cx="4098917" cy="558662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kern="0">
                  <a:solidFill>
                    <a:srgbClr val="FFFF00"/>
                  </a:solidFill>
                  <a:latin typeface="HY헤드라인M"/>
                  <a:ea typeface="HY헤드라인M"/>
                </a:endParaRPr>
              </a:p>
            </p:txBody>
          </p:sp>
          <p:grpSp>
            <p:nvGrpSpPr>
              <p:cNvPr id="4" name="그룹 46"/>
              <p:cNvGrpSpPr/>
              <p:nvPr/>
            </p:nvGrpSpPr>
            <p:grpSpPr>
              <a:xfrm>
                <a:off x="9525" y="336688"/>
                <a:ext cx="3935812" cy="558662"/>
                <a:chOff x="130761" y="336688"/>
                <a:chExt cx="3814576" cy="558662"/>
              </a:xfrm>
            </p:grpSpPr>
            <p:cxnSp>
              <p:nvCxnSpPr>
                <p:cNvPr id="342" name="직선 연결선 341"/>
                <p:cNvCxnSpPr/>
                <p:nvPr/>
              </p:nvCxnSpPr>
              <p:spPr bwMode="auto">
                <a:xfrm flipH="1">
                  <a:off x="130761" y="336688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43" name="직선 연결선 342"/>
                <p:cNvCxnSpPr/>
                <p:nvPr/>
              </p:nvCxnSpPr>
              <p:spPr bwMode="auto">
                <a:xfrm flipH="1">
                  <a:off x="130761" y="895350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339" name="직사각형 338"/>
            <p:cNvSpPr/>
            <p:nvPr/>
          </p:nvSpPr>
          <p:spPr>
            <a:xfrm>
              <a:off x="-179605" y="1692362"/>
              <a:ext cx="8187669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ko-KR" altLang="en-US" sz="2600" kern="0" spc="-180" dirty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경제혁신 </a:t>
              </a:r>
              <a:r>
                <a:rPr lang="en-US" altLang="ko-KR" sz="2600" kern="0" spc="-180" dirty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3</a:t>
              </a:r>
              <a:r>
                <a:rPr lang="ko-KR" altLang="en-US" sz="2600" kern="0" spc="-180" dirty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개년 계획 본격 </a:t>
              </a:r>
              <a:r>
                <a:rPr lang="ko-KR" altLang="en-US" sz="2600" kern="0" spc="-18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이행으</a:t>
              </a:r>
              <a:r>
                <a:rPr lang="ko-KR" altLang="en-US" sz="2600" kern="0" spc="-180" dirty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로</a:t>
              </a:r>
              <a:r>
                <a:rPr lang="ko-KR" altLang="en-US" sz="2600" kern="0" spc="-18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 </a:t>
              </a:r>
              <a:r>
                <a:rPr lang="ko-KR" altLang="en-US" sz="2600" kern="0" spc="-180" dirty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성과 </a:t>
              </a:r>
              <a:r>
                <a:rPr lang="ko-KR" altLang="en-US" sz="2600" kern="0" spc="-18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40" panose="02030504000101010101" pitchFamily="18" charset="-127"/>
                  <a:ea typeface="-윤고딕340" panose="02030504000101010101" pitchFamily="18" charset="-127"/>
                  <a:cs typeface="Arial" panose="020B0604020202020204" pitchFamily="34" charset="0"/>
                </a:rPr>
                <a:t>창출 가시화</a:t>
              </a:r>
              <a:endParaRPr lang="ko-KR" altLang="en-US" sz="2600" kern="0" spc="-18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-윤고딕340" panose="02030504000101010101" pitchFamily="18" charset="-127"/>
                <a:ea typeface="-윤고딕340" panose="02030504000101010101" pitchFamily="18" charset="-127"/>
                <a:cs typeface="Arial" panose="020B0604020202020204" pitchFamily="34" charset="0"/>
              </a:endParaRPr>
            </a:p>
          </p:txBody>
        </p:sp>
      </p:grpSp>
      <p:sp>
        <p:nvSpPr>
          <p:cNvPr id="143" name="직사각형 142"/>
          <p:cNvSpPr/>
          <p:nvPr/>
        </p:nvSpPr>
        <p:spPr>
          <a:xfrm>
            <a:off x="3187105" y="3140968"/>
            <a:ext cx="26619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Bef>
                <a:spcPct val="50000"/>
              </a:spcBef>
              <a:buClr>
                <a:srgbClr val="438561"/>
              </a:buClr>
              <a:buFont typeface="Wingdings" panose="05000000000000000000" pitchFamily="2" charset="2"/>
              <a:buChar char="§"/>
            </a:pPr>
            <a:r>
              <a:rPr lang="ko-KR" altLang="en-US" sz="1600" b="1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스마트공장 보급</a:t>
            </a:r>
          </a:p>
        </p:txBody>
      </p:sp>
      <p:sp>
        <p:nvSpPr>
          <p:cNvPr id="134" name="자유형 133"/>
          <p:cNvSpPr/>
          <p:nvPr/>
        </p:nvSpPr>
        <p:spPr>
          <a:xfrm flipV="1">
            <a:off x="6079390" y="3101980"/>
            <a:ext cx="2574419" cy="45719"/>
          </a:xfrm>
          <a:custGeom>
            <a:avLst/>
            <a:gdLst>
              <a:gd name="connsiteX0" fmla="*/ 0 w 1122829"/>
              <a:gd name="connsiteY0" fmla="*/ 0 h 0"/>
              <a:gd name="connsiteX1" fmla="*/ 1122829 w 112282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22829">
                <a:moveTo>
                  <a:pt x="0" y="0"/>
                </a:moveTo>
                <a:lnTo>
                  <a:pt x="1122829" y="0"/>
                </a:lnTo>
              </a:path>
            </a:pathLst>
          </a:custGeom>
          <a:noFill/>
          <a:ln w="9525" cap="rnd">
            <a:solidFill>
              <a:schemeClr val="bg1">
                <a:lumMod val="75000"/>
              </a:schemeClr>
            </a:solidFill>
            <a:prstDash val="dash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648591" y="2369200"/>
            <a:ext cx="2199662" cy="584775"/>
            <a:chOff x="117359" y="2436932"/>
            <a:chExt cx="2199662" cy="584775"/>
          </a:xfrm>
        </p:grpSpPr>
        <p:sp>
          <p:nvSpPr>
            <p:cNvPr id="181" name="직사각형 180"/>
            <p:cNvSpPr/>
            <p:nvPr/>
          </p:nvSpPr>
          <p:spPr>
            <a:xfrm>
              <a:off x="117359" y="2436932"/>
              <a:ext cx="64299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en-US" altLang="ko-KR" sz="1400" kern="0" spc="-10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(</a:t>
              </a:r>
              <a:r>
                <a:rPr lang="en-US" altLang="ko-KR" sz="1400" kern="0" spc="-10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'14</a:t>
              </a:r>
              <a:r>
                <a:rPr lang="ko-KR" altLang="en-US" sz="1400" kern="0" spc="-10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년</a:t>
              </a:r>
              <a:r>
                <a:rPr lang="en-US" altLang="ko-KR" sz="1400" kern="0" spc="-10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)</a:t>
              </a:r>
              <a:br>
                <a:rPr lang="en-US" altLang="ko-KR" sz="1400" kern="0" spc="-10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</a:br>
              <a:r>
                <a:rPr lang="en-US" altLang="ko-KR" b="1" kern="0" spc="-100" dirty="0" smtClean="0">
                  <a:gradFill>
                    <a:gsLst>
                      <a:gs pos="100000">
                        <a:srgbClr val="0070C0"/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17</a:t>
              </a:r>
              <a:r>
                <a:rPr lang="ko-KR" altLang="en-US" b="1" kern="0" spc="-100" dirty="0">
                  <a:gradFill>
                    <a:gsLst>
                      <a:gs pos="100000">
                        <a:srgbClr val="0070C0"/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위</a:t>
              </a:r>
              <a:endParaRPr lang="ko-KR" altLang="en-US" sz="1600" b="1" kern="0" spc="-100" dirty="0">
                <a:gradFill>
                  <a:gsLst>
                    <a:gs pos="100000">
                      <a:srgbClr val="0070C0"/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185" name="직사각형 184"/>
            <p:cNvSpPr/>
            <p:nvPr/>
          </p:nvSpPr>
          <p:spPr>
            <a:xfrm>
              <a:off x="1674024" y="2436932"/>
              <a:ext cx="64299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en-US" altLang="ko-KR" sz="1400" kern="0" spc="-10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('17</a:t>
              </a:r>
              <a:r>
                <a:rPr lang="ko-KR" altLang="en-US" sz="1400" kern="0" spc="-10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년</a:t>
              </a:r>
              <a:r>
                <a:rPr lang="en-US" altLang="ko-KR" sz="1400" kern="0" spc="-10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)</a:t>
              </a:r>
              <a:br>
                <a:rPr lang="en-US" altLang="ko-KR" sz="1400" kern="0" spc="-10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</a:br>
              <a:r>
                <a:rPr lang="en-US" altLang="ko-KR" b="1" kern="0" spc="-100" dirty="0" smtClean="0">
                  <a:gradFill>
                    <a:gsLst>
                      <a:gs pos="100000">
                        <a:srgbClr val="0070C0"/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10</a:t>
              </a:r>
              <a:r>
                <a:rPr lang="ko-KR" altLang="en-US" b="1" kern="0" spc="-100" dirty="0">
                  <a:gradFill>
                    <a:gsLst>
                      <a:gs pos="100000">
                        <a:srgbClr val="0070C0"/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위</a:t>
              </a:r>
            </a:p>
          </p:txBody>
        </p:sp>
        <p:sp>
          <p:nvSpPr>
            <p:cNvPr id="186" name="아래쪽 화살표 185"/>
            <p:cNvSpPr/>
            <p:nvPr/>
          </p:nvSpPr>
          <p:spPr>
            <a:xfrm rot="16200000">
              <a:off x="1537447" y="2731424"/>
              <a:ext cx="151005" cy="213737"/>
            </a:xfrm>
            <a:prstGeom prst="downArrow">
              <a:avLst>
                <a:gd name="adj1" fmla="val 50000"/>
                <a:gd name="adj2" fmla="val 56775"/>
              </a:avLst>
            </a:prstGeom>
            <a:gradFill>
              <a:gsLst>
                <a:gs pos="833">
                  <a:srgbClr val="FFFF00">
                    <a:alpha val="0"/>
                  </a:srgbClr>
                </a:gs>
                <a:gs pos="48000">
                  <a:schemeClr val="tx2">
                    <a:lumMod val="60000"/>
                    <a:lumOff val="40000"/>
                  </a:schemeClr>
                </a:gs>
                <a:gs pos="100000">
                  <a:srgbClr val="0070C0"/>
                </a:gs>
              </a:gsLst>
              <a:lin ang="5400000" scaled="0"/>
            </a:gradFill>
            <a:ln w="15875" cap="rnd">
              <a:noFill/>
              <a:tailEnd type="triangl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179" name="직사각형 178"/>
            <p:cNvSpPr/>
            <p:nvPr/>
          </p:nvSpPr>
          <p:spPr>
            <a:xfrm>
              <a:off x="900087" y="2436932"/>
              <a:ext cx="64299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en-US" altLang="ko-KR" sz="1400" kern="0" spc="-10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(</a:t>
              </a:r>
              <a:r>
                <a:rPr lang="en-US" altLang="ko-KR" sz="1400" kern="0" spc="-10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'15</a:t>
              </a:r>
              <a:r>
                <a:rPr lang="ko-KR" altLang="en-US" sz="1400" kern="0" spc="-10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년</a:t>
              </a:r>
              <a:r>
                <a:rPr lang="en-US" altLang="ko-KR" sz="1400" kern="0" spc="-10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)</a:t>
              </a:r>
              <a:br>
                <a:rPr lang="en-US" altLang="ko-KR" sz="1400" kern="0" spc="-10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</a:br>
              <a:r>
                <a:rPr lang="en-US" altLang="ko-KR" b="1" kern="0" spc="-100" dirty="0" smtClean="0">
                  <a:gradFill>
                    <a:gsLst>
                      <a:gs pos="100000">
                        <a:srgbClr val="0070C0"/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15</a:t>
              </a:r>
              <a:r>
                <a:rPr lang="ko-KR" altLang="en-US" b="1" kern="0" spc="-100" dirty="0" smtClean="0">
                  <a:gradFill>
                    <a:gsLst>
                      <a:gs pos="100000">
                        <a:srgbClr val="0070C0"/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위</a:t>
              </a:r>
              <a:endParaRPr lang="ko-KR" altLang="en-US" sz="1600" b="1" kern="0" spc="-100" dirty="0">
                <a:gradFill>
                  <a:gsLst>
                    <a:gs pos="100000">
                      <a:srgbClr val="0070C0"/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187" name="아래쪽 화살표 186"/>
            <p:cNvSpPr/>
            <p:nvPr/>
          </p:nvSpPr>
          <p:spPr>
            <a:xfrm rot="16200000">
              <a:off x="754719" y="2731424"/>
              <a:ext cx="151005" cy="213737"/>
            </a:xfrm>
            <a:prstGeom prst="downArrow">
              <a:avLst>
                <a:gd name="adj1" fmla="val 50000"/>
                <a:gd name="adj2" fmla="val 56775"/>
              </a:avLst>
            </a:prstGeom>
            <a:gradFill>
              <a:gsLst>
                <a:gs pos="833">
                  <a:srgbClr val="FFFF00">
                    <a:alpha val="0"/>
                  </a:srgbClr>
                </a:gs>
                <a:gs pos="48000">
                  <a:schemeClr val="tx2">
                    <a:lumMod val="60000"/>
                    <a:lumOff val="40000"/>
                  </a:schemeClr>
                </a:gs>
                <a:gs pos="100000">
                  <a:srgbClr val="0070C0"/>
                </a:gs>
              </a:gsLst>
              <a:lin ang="5400000" scaled="0"/>
            </a:gradFill>
            <a:ln w="15875" cap="rnd">
              <a:noFill/>
              <a:tailEnd type="triangl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prstClr val="white"/>
                </a:solidFill>
              </a:endParaRPr>
            </a:p>
          </p:txBody>
        </p:sp>
      </p:grpSp>
      <p:sp>
        <p:nvSpPr>
          <p:cNvPr id="197" name="Rectangle 2"/>
          <p:cNvSpPr>
            <a:spLocks noChangeArrowheads="1"/>
          </p:cNvSpPr>
          <p:nvPr/>
        </p:nvSpPr>
        <p:spPr bwMode="auto">
          <a:xfrm>
            <a:off x="6025553" y="1916832"/>
            <a:ext cx="2702591" cy="2436336"/>
          </a:xfrm>
          <a:prstGeom prst="rect">
            <a:avLst/>
          </a:prstGeom>
          <a:solidFill>
            <a:srgbClr val="F9F9F9"/>
          </a:solidFill>
          <a:ln w="19050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ko-KR" altLang="en-US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grpSp>
        <p:nvGrpSpPr>
          <p:cNvPr id="6" name="그룹 124"/>
          <p:cNvGrpSpPr/>
          <p:nvPr/>
        </p:nvGrpSpPr>
        <p:grpSpPr>
          <a:xfrm rot="10800000" flipV="1">
            <a:off x="1979711" y="4437112"/>
            <a:ext cx="5075621" cy="360039"/>
            <a:chOff x="3522933" y="2998606"/>
            <a:chExt cx="3416900" cy="770347"/>
          </a:xfrm>
        </p:grpSpPr>
        <p:pic>
          <p:nvPicPr>
            <p:cNvPr id="199" name="Picture 5" descr="E:\PNG\화살표\화살살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522933" y="2998606"/>
              <a:ext cx="3416900" cy="770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0" name="Picture 5" descr="E:\PNG\화살표\화살살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522933" y="2998606"/>
              <a:ext cx="3416900" cy="770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그룹 319"/>
          <p:cNvGrpSpPr/>
          <p:nvPr/>
        </p:nvGrpSpPr>
        <p:grpSpPr>
          <a:xfrm>
            <a:off x="3563888" y="3356992"/>
            <a:ext cx="2290473" cy="976132"/>
            <a:chOff x="635610" y="4672678"/>
            <a:chExt cx="2290473" cy="976132"/>
          </a:xfrm>
        </p:grpSpPr>
        <p:sp>
          <p:nvSpPr>
            <p:cNvPr id="321" name="Text Box 170"/>
            <p:cNvSpPr txBox="1">
              <a:spLocks noChangeArrowheads="1"/>
            </p:cNvSpPr>
            <p:nvPr/>
          </p:nvSpPr>
          <p:spPr bwMode="auto">
            <a:xfrm>
              <a:off x="1937099" y="4672678"/>
              <a:ext cx="98898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>
              <a:spAutoFit/>
            </a:bodyPr>
            <a:lstStyle/>
            <a:p>
              <a:pPr algn="ctr" eaLnBrk="0" latinLnBrk="0" hangingPunct="0">
                <a:buSzPct val="100000"/>
                <a:defRPr/>
              </a:pPr>
              <a:r>
                <a:rPr lang="en-US" altLang="ko-KR" sz="1400" kern="0" spc="-70" dirty="0" smtClean="0">
                  <a:gradFill>
                    <a:gsLst>
                      <a:gs pos="100000">
                        <a:prstClr val="black">
                          <a:lumMod val="50000"/>
                          <a:lumOff val="50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65000"/>
                        </a:prst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4,000</a:t>
              </a:r>
              <a:r>
                <a:rPr lang="ko-KR" altLang="en-US" sz="1400" kern="0" spc="-70" dirty="0" smtClean="0">
                  <a:gradFill>
                    <a:gsLst>
                      <a:gs pos="100000">
                        <a:prstClr val="black">
                          <a:lumMod val="50000"/>
                          <a:lumOff val="50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65000"/>
                        </a:prst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개</a:t>
              </a:r>
              <a:endParaRPr lang="ko-KR" altLang="en-US" sz="1400" kern="0" spc="-70" dirty="0">
                <a:gradFill>
                  <a:gsLst>
                    <a:gs pos="100000">
                      <a:prstClr val="black">
                        <a:lumMod val="50000"/>
                        <a:lumOff val="50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endParaRPr>
            </a:p>
          </p:txBody>
        </p:sp>
        <p:grpSp>
          <p:nvGrpSpPr>
            <p:cNvPr id="8" name="그룹 321"/>
            <p:cNvGrpSpPr/>
            <p:nvPr/>
          </p:nvGrpSpPr>
          <p:grpSpPr>
            <a:xfrm>
              <a:off x="635610" y="4929441"/>
              <a:ext cx="2222444" cy="719369"/>
              <a:chOff x="635610" y="4929441"/>
              <a:chExt cx="2222444" cy="719369"/>
            </a:xfrm>
          </p:grpSpPr>
          <p:sp>
            <p:nvSpPr>
              <p:cNvPr id="344" name="직사각형 343"/>
              <p:cNvSpPr/>
              <p:nvPr/>
            </p:nvSpPr>
            <p:spPr>
              <a:xfrm>
                <a:off x="860373" y="5310485"/>
                <a:ext cx="422951" cy="45719"/>
              </a:xfrm>
              <a:prstGeom prst="rect">
                <a:avLst/>
              </a:prstGeom>
              <a:solidFill>
                <a:srgbClr val="22789E"/>
              </a:solidFill>
              <a:ln w="9525" cap="rnd">
                <a:noFill/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5" name="직사각형 344"/>
              <p:cNvSpPr/>
              <p:nvPr/>
            </p:nvSpPr>
            <p:spPr>
              <a:xfrm>
                <a:off x="2243419" y="4969946"/>
                <a:ext cx="422951" cy="386261"/>
              </a:xfrm>
              <a:prstGeom prst="rect">
                <a:avLst/>
              </a:prstGeom>
              <a:solidFill>
                <a:srgbClr val="C98325"/>
              </a:solidFill>
              <a:ln w="9525" cap="rnd">
                <a:noFill/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6" name="직사각형 345"/>
              <p:cNvSpPr/>
              <p:nvPr/>
            </p:nvSpPr>
            <p:spPr>
              <a:xfrm>
                <a:off x="721423" y="5341033"/>
                <a:ext cx="656059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330325" eaLnBrk="0" latinLnBrk="0" hangingPunct="0">
                  <a:spcAft>
                    <a:spcPts val="600"/>
                  </a:spcAft>
                  <a:buSzPct val="100000"/>
                  <a:defRPr/>
                </a:pPr>
                <a:r>
                  <a:rPr lang="en-US" altLang="ko-KR" sz="1400" kern="0" spc="-50" dirty="0" smtClean="0">
                    <a:gradFill>
                      <a:gsLst>
                        <a:gs pos="100000">
                          <a:prstClr val="black">
                            <a:lumMod val="75000"/>
                            <a:lumOff val="25000"/>
                          </a:prstClr>
                        </a:gs>
                        <a:gs pos="100000">
                          <a:srgbClr val="F79646">
                            <a:lumMod val="75000"/>
                          </a:srgbClr>
                        </a:gs>
                      </a:gsLst>
                      <a:lin ang="5400000" scaled="0"/>
                    </a:gradFill>
                    <a:latin typeface="-윤고딕330" panose="02030504000101010101" pitchFamily="18" charset="-127"/>
                    <a:ea typeface="-윤고딕330" panose="02030504000101010101" pitchFamily="18" charset="-127"/>
                    <a:cs typeface="Arial" panose="020B0604020202020204" pitchFamily="34" charset="0"/>
                  </a:rPr>
                  <a:t>'14</a:t>
                </a:r>
                <a:endParaRPr lang="ko-KR" altLang="en-US" sz="1400" kern="0" spc="-5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347" name="Text Box 170"/>
              <p:cNvSpPr txBox="1">
                <a:spLocks noChangeArrowheads="1"/>
              </p:cNvSpPr>
              <p:nvPr/>
            </p:nvSpPr>
            <p:spPr bwMode="auto">
              <a:xfrm>
                <a:off x="639027" y="5008572"/>
                <a:ext cx="82495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0000">
                <a:spAutoFit/>
              </a:bodyPr>
              <a:lstStyle/>
              <a:p>
                <a:pPr algn="ctr" eaLnBrk="0" latinLnBrk="0" hangingPunct="0">
                  <a:buSzPct val="100000"/>
                  <a:defRPr/>
                </a:pPr>
                <a:r>
                  <a:rPr lang="en-US" altLang="ko-KR" sz="1400" kern="0" spc="-70" dirty="0" smtClean="0">
                    <a:gradFill>
                      <a:gsLst>
                        <a:gs pos="100000">
                          <a:prstClr val="black">
                            <a:lumMod val="50000"/>
                            <a:lumOff val="50000"/>
                          </a:prstClr>
                        </a:gs>
                        <a:gs pos="100000">
                          <a:prstClr val="white">
                            <a:lumMod val="75000"/>
                          </a:prstClr>
                        </a:gs>
                        <a:gs pos="100000">
                          <a:prstClr val="white">
                            <a:lumMod val="65000"/>
                          </a:prstClr>
                        </a:gs>
                      </a:gsLst>
                      <a:lin ang="5400000" scaled="0"/>
                    </a:gradFill>
                    <a:latin typeface="-윤고딕340" pitchFamily="18" charset="-127"/>
                    <a:ea typeface="-윤고딕340" pitchFamily="18" charset="-127"/>
                  </a:rPr>
                  <a:t>300</a:t>
                </a:r>
                <a:r>
                  <a:rPr lang="ko-KR" altLang="en-US" sz="1400" kern="0" spc="-70" dirty="0" smtClean="0">
                    <a:gradFill>
                      <a:gsLst>
                        <a:gs pos="100000">
                          <a:prstClr val="black">
                            <a:lumMod val="50000"/>
                            <a:lumOff val="50000"/>
                          </a:prstClr>
                        </a:gs>
                        <a:gs pos="100000">
                          <a:prstClr val="white">
                            <a:lumMod val="75000"/>
                          </a:prstClr>
                        </a:gs>
                        <a:gs pos="100000">
                          <a:prstClr val="white">
                            <a:lumMod val="65000"/>
                          </a:prstClr>
                        </a:gs>
                      </a:gsLst>
                      <a:lin ang="5400000" scaled="0"/>
                    </a:gradFill>
                    <a:latin typeface="-윤고딕340" pitchFamily="18" charset="-127"/>
                    <a:ea typeface="-윤고딕340" pitchFamily="18" charset="-127"/>
                  </a:rPr>
                  <a:t>개</a:t>
                </a:r>
                <a:endParaRPr lang="ko-KR" altLang="en-US" sz="1400" kern="0" spc="-70" dirty="0">
                  <a:gradFill>
                    <a:gsLst>
                      <a:gs pos="100000">
                        <a:prstClr val="black">
                          <a:lumMod val="50000"/>
                          <a:lumOff val="50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65000"/>
                        </a:prst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endParaRPr>
              </a:p>
            </p:txBody>
          </p:sp>
          <p:cxnSp>
            <p:nvCxnSpPr>
              <p:cNvPr id="348" name="직선 연결선 347"/>
              <p:cNvCxnSpPr/>
              <p:nvPr/>
            </p:nvCxnSpPr>
            <p:spPr>
              <a:xfrm>
                <a:off x="635610" y="5357625"/>
                <a:ext cx="2222444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9" name="직사각형 348"/>
              <p:cNvSpPr/>
              <p:nvPr/>
            </p:nvSpPr>
            <p:spPr>
              <a:xfrm>
                <a:off x="2113647" y="5341033"/>
                <a:ext cx="656059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330325" eaLnBrk="0" latinLnBrk="0" hangingPunct="0">
                  <a:spcAft>
                    <a:spcPts val="600"/>
                  </a:spcAft>
                  <a:buSzPct val="100000"/>
                  <a:defRPr/>
                </a:pPr>
                <a:r>
                  <a:rPr lang="en-US" altLang="ko-KR" sz="1400" kern="0" spc="-50" dirty="0">
                    <a:gradFill>
                      <a:gsLst>
                        <a:gs pos="100000">
                          <a:prstClr val="black">
                            <a:lumMod val="75000"/>
                            <a:lumOff val="25000"/>
                          </a:prstClr>
                        </a:gs>
                        <a:gs pos="100000">
                          <a:srgbClr val="F79646">
                            <a:lumMod val="75000"/>
                          </a:srgbClr>
                        </a:gs>
                      </a:gsLst>
                      <a:lin ang="5400000" scaled="0"/>
                    </a:gradFill>
                    <a:latin typeface="-윤고딕330" panose="02030504000101010101" pitchFamily="18" charset="-127"/>
                    <a:ea typeface="-윤고딕330" panose="02030504000101010101" pitchFamily="18" charset="-127"/>
                    <a:cs typeface="Arial" panose="020B0604020202020204" pitchFamily="34" charset="0"/>
                  </a:rPr>
                  <a:t>'17</a:t>
                </a:r>
                <a:endParaRPr lang="ko-KR" altLang="en-US" sz="1400" kern="0" spc="-5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350" name="직사각형 349"/>
              <p:cNvSpPr/>
              <p:nvPr/>
            </p:nvSpPr>
            <p:spPr>
              <a:xfrm>
                <a:off x="1535357" y="5224922"/>
                <a:ext cx="422951" cy="131283"/>
              </a:xfrm>
              <a:prstGeom prst="rect">
                <a:avLst/>
              </a:prstGeom>
              <a:solidFill>
                <a:srgbClr val="219C9F"/>
              </a:solidFill>
              <a:ln w="9525" cap="rnd">
                <a:noFill/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3" name="직사각형 362"/>
              <p:cNvSpPr/>
              <p:nvPr/>
            </p:nvSpPr>
            <p:spPr>
              <a:xfrm>
                <a:off x="1418803" y="5341033"/>
                <a:ext cx="656059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330325" eaLnBrk="0" latinLnBrk="0" hangingPunct="0">
                  <a:spcAft>
                    <a:spcPts val="600"/>
                  </a:spcAft>
                  <a:buSzPct val="100000"/>
                  <a:defRPr/>
                </a:pPr>
                <a:r>
                  <a:rPr lang="en-US" altLang="ko-KR" sz="1400" kern="0" spc="-50" dirty="0" smtClean="0">
                    <a:gradFill>
                      <a:gsLst>
                        <a:gs pos="100000">
                          <a:prstClr val="black">
                            <a:lumMod val="75000"/>
                            <a:lumOff val="25000"/>
                          </a:prstClr>
                        </a:gs>
                        <a:gs pos="100000">
                          <a:srgbClr val="F79646">
                            <a:lumMod val="75000"/>
                          </a:srgbClr>
                        </a:gs>
                      </a:gsLst>
                      <a:lin ang="5400000" scaled="0"/>
                    </a:gradFill>
                    <a:latin typeface="-윤고딕330" panose="02030504000101010101" pitchFamily="18" charset="-127"/>
                    <a:ea typeface="-윤고딕330" panose="02030504000101010101" pitchFamily="18" charset="-127"/>
                    <a:cs typeface="Arial" panose="020B0604020202020204" pitchFamily="34" charset="0"/>
                  </a:rPr>
                  <a:t>'15</a:t>
                </a:r>
                <a:endParaRPr lang="ko-KR" altLang="en-US" sz="1400" kern="0" spc="-5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364" name="Text Box 170"/>
              <p:cNvSpPr txBox="1">
                <a:spLocks noChangeArrowheads="1"/>
              </p:cNvSpPr>
              <p:nvPr/>
            </p:nvSpPr>
            <p:spPr bwMode="auto">
              <a:xfrm>
                <a:off x="1290643" y="4929441"/>
                <a:ext cx="91237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0000">
                <a:spAutoFit/>
              </a:bodyPr>
              <a:lstStyle/>
              <a:p>
                <a:pPr algn="ctr" eaLnBrk="0" latinLnBrk="0" hangingPunct="0">
                  <a:buSzPct val="100000"/>
                  <a:defRPr/>
                </a:pPr>
                <a:r>
                  <a:rPr lang="en-US" altLang="ko-KR" sz="1400" kern="0" spc="-70" dirty="0" smtClean="0">
                    <a:gradFill>
                      <a:gsLst>
                        <a:gs pos="100000">
                          <a:prstClr val="black">
                            <a:lumMod val="50000"/>
                            <a:lumOff val="50000"/>
                          </a:prstClr>
                        </a:gs>
                        <a:gs pos="100000">
                          <a:prstClr val="white">
                            <a:lumMod val="75000"/>
                          </a:prstClr>
                        </a:gs>
                        <a:gs pos="100000">
                          <a:prstClr val="white">
                            <a:lumMod val="65000"/>
                          </a:prstClr>
                        </a:gs>
                      </a:gsLst>
                      <a:lin ang="5400000" scaled="0"/>
                    </a:gradFill>
                    <a:latin typeface="-윤고딕340" pitchFamily="18" charset="-127"/>
                    <a:ea typeface="-윤고딕340" pitchFamily="18" charset="-127"/>
                  </a:rPr>
                  <a:t>1,000</a:t>
                </a:r>
                <a:r>
                  <a:rPr lang="ko-KR" altLang="en-US" sz="1400" kern="0" spc="-70" dirty="0" smtClean="0">
                    <a:gradFill>
                      <a:gsLst>
                        <a:gs pos="100000">
                          <a:prstClr val="black">
                            <a:lumMod val="50000"/>
                            <a:lumOff val="50000"/>
                          </a:prstClr>
                        </a:gs>
                        <a:gs pos="100000">
                          <a:prstClr val="white">
                            <a:lumMod val="75000"/>
                          </a:prstClr>
                        </a:gs>
                        <a:gs pos="100000">
                          <a:prstClr val="white">
                            <a:lumMod val="65000"/>
                          </a:prstClr>
                        </a:gs>
                      </a:gsLst>
                      <a:lin ang="5400000" scaled="0"/>
                    </a:gradFill>
                    <a:latin typeface="-윤고딕340" pitchFamily="18" charset="-127"/>
                    <a:ea typeface="-윤고딕340" pitchFamily="18" charset="-127"/>
                  </a:rPr>
                  <a:t>개</a:t>
                </a:r>
                <a:endParaRPr lang="ko-KR" altLang="en-US" sz="1400" kern="0" spc="-70" dirty="0">
                  <a:gradFill>
                    <a:gsLst>
                      <a:gs pos="100000">
                        <a:prstClr val="black">
                          <a:lumMod val="50000"/>
                          <a:lumOff val="50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65000"/>
                        </a:prst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endParaRPr>
              </a:p>
            </p:txBody>
          </p:sp>
        </p:grpSp>
      </p:grpSp>
      <p:sp>
        <p:nvSpPr>
          <p:cNvPr id="231" name="직사각형 230"/>
          <p:cNvSpPr/>
          <p:nvPr/>
        </p:nvSpPr>
        <p:spPr>
          <a:xfrm>
            <a:off x="405061" y="3140968"/>
            <a:ext cx="26619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Bef>
                <a:spcPct val="50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ko-KR" altLang="en-US" sz="1600" b="1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혁신센터</a:t>
            </a:r>
            <a:r>
              <a:rPr lang="en-US" altLang="ko-KR" sz="1600" b="1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·</a:t>
            </a:r>
            <a:r>
              <a:rPr lang="ko-KR" altLang="en-US" sz="1600" b="1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itchFamily="18" charset="-127"/>
                <a:ea typeface="-윤고딕330" pitchFamily="18" charset="-127"/>
              </a:rPr>
              <a:t>타운 사업화 지원</a:t>
            </a:r>
            <a:endParaRPr lang="ko-KR" altLang="en-US" sz="1600" b="1" spc="-150" dirty="0"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grpSp>
        <p:nvGrpSpPr>
          <p:cNvPr id="9" name="그룹 231"/>
          <p:cNvGrpSpPr/>
          <p:nvPr/>
        </p:nvGrpSpPr>
        <p:grpSpPr>
          <a:xfrm>
            <a:off x="3152006" y="2188611"/>
            <a:ext cx="2778141" cy="885036"/>
            <a:chOff x="283823" y="3399268"/>
            <a:chExt cx="2875511" cy="885036"/>
          </a:xfrm>
        </p:grpSpPr>
        <p:sp>
          <p:nvSpPr>
            <p:cNvPr id="233" name="직사각형 232"/>
            <p:cNvSpPr/>
            <p:nvPr/>
          </p:nvSpPr>
          <p:spPr>
            <a:xfrm>
              <a:off x="968830" y="3755567"/>
              <a:ext cx="422951" cy="236132"/>
            </a:xfrm>
            <a:prstGeom prst="rect">
              <a:avLst/>
            </a:prstGeom>
            <a:solidFill>
              <a:srgbClr val="22789E"/>
            </a:solidFill>
            <a:ln w="952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34" name="직사각형 233"/>
            <p:cNvSpPr/>
            <p:nvPr/>
          </p:nvSpPr>
          <p:spPr>
            <a:xfrm>
              <a:off x="2110805" y="3651290"/>
              <a:ext cx="422951" cy="340412"/>
            </a:xfrm>
            <a:prstGeom prst="rect">
              <a:avLst/>
            </a:prstGeom>
            <a:solidFill>
              <a:srgbClr val="C98325"/>
            </a:solidFill>
            <a:ln w="952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35" name="직사각형 234"/>
            <p:cNvSpPr/>
            <p:nvPr/>
          </p:nvSpPr>
          <p:spPr>
            <a:xfrm>
              <a:off x="283823" y="3976527"/>
              <a:ext cx="169335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en-US" altLang="ko-KR" sz="1400" kern="0" spc="-10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'</a:t>
              </a:r>
              <a:r>
                <a:rPr lang="en-US" altLang="ko-KR" sz="1400" kern="0" spc="-5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81~</a:t>
              </a:r>
              <a:r>
                <a:rPr lang="en-US" altLang="ko-KR" sz="1400" kern="0" spc="-10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'</a:t>
              </a:r>
              <a:r>
                <a:rPr lang="en-US" altLang="ko-KR" sz="1400" kern="0" spc="-5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10</a:t>
              </a:r>
              <a:endParaRPr lang="ko-KR" altLang="en-US" sz="1400" kern="0" spc="-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236" name="Text Box 170"/>
            <p:cNvSpPr txBox="1">
              <a:spLocks noChangeArrowheads="1"/>
            </p:cNvSpPr>
            <p:nvPr/>
          </p:nvSpPr>
          <p:spPr bwMode="auto">
            <a:xfrm>
              <a:off x="805564" y="3506339"/>
              <a:ext cx="82495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>
              <a:spAutoFit/>
            </a:bodyPr>
            <a:lstStyle/>
            <a:p>
              <a:pPr algn="ctr" eaLnBrk="0" latinLnBrk="0" hangingPunct="0">
                <a:buSzPct val="100000"/>
                <a:defRPr/>
              </a:pPr>
              <a:r>
                <a:rPr lang="en-US" altLang="ko-KR" sz="1400" kern="0" spc="-70" dirty="0" smtClean="0">
                  <a:gradFill>
                    <a:gsLst>
                      <a:gs pos="100000">
                        <a:prstClr val="black">
                          <a:lumMod val="50000"/>
                          <a:lumOff val="50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65000"/>
                        </a:prst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35.4% </a:t>
              </a:r>
              <a:endParaRPr lang="ko-KR" altLang="en-US" sz="1400" kern="0" spc="-70" dirty="0">
                <a:gradFill>
                  <a:gsLst>
                    <a:gs pos="100000">
                      <a:prstClr val="black">
                        <a:lumMod val="50000"/>
                        <a:lumOff val="50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endParaRPr>
            </a:p>
          </p:txBody>
        </p:sp>
        <p:sp>
          <p:nvSpPr>
            <p:cNvPr id="237" name="Text Box 170"/>
            <p:cNvSpPr txBox="1">
              <a:spLocks noChangeArrowheads="1"/>
            </p:cNvSpPr>
            <p:nvPr/>
          </p:nvSpPr>
          <p:spPr bwMode="auto">
            <a:xfrm>
              <a:off x="1860569" y="3399268"/>
              <a:ext cx="98898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>
              <a:spAutoFit/>
            </a:bodyPr>
            <a:lstStyle/>
            <a:p>
              <a:pPr algn="ctr" eaLnBrk="0" latinLnBrk="0" hangingPunct="0">
                <a:buSzPct val="100000"/>
                <a:defRPr/>
              </a:pPr>
              <a:r>
                <a:rPr lang="en-US" altLang="ko-KR" sz="1400" kern="0" spc="-70" dirty="0" smtClean="0">
                  <a:gradFill>
                    <a:gsLst>
                      <a:gs pos="100000">
                        <a:prstClr val="black">
                          <a:lumMod val="50000"/>
                          <a:lumOff val="50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65000"/>
                        </a:prst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40%</a:t>
              </a:r>
              <a:endParaRPr lang="ko-KR" altLang="en-US" sz="1400" kern="0" spc="-70" dirty="0">
                <a:gradFill>
                  <a:gsLst>
                    <a:gs pos="100000">
                      <a:prstClr val="black">
                        <a:lumMod val="50000"/>
                        <a:lumOff val="50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endParaRPr>
            </a:p>
          </p:txBody>
        </p:sp>
        <p:sp>
          <p:nvSpPr>
            <p:cNvPr id="238" name="직사각형 237"/>
            <p:cNvSpPr/>
            <p:nvPr/>
          </p:nvSpPr>
          <p:spPr>
            <a:xfrm>
              <a:off x="1529991" y="3976527"/>
              <a:ext cx="162934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330325" eaLnBrk="0" latinLnBrk="0" hangingPunct="0">
                <a:spcAft>
                  <a:spcPts val="600"/>
                </a:spcAft>
                <a:buSzPct val="100000"/>
                <a:defRPr/>
              </a:pPr>
              <a:r>
                <a:rPr lang="en-US" altLang="ko-KR" sz="1400" kern="0" spc="-5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'13~</a:t>
              </a:r>
              <a:r>
                <a:rPr lang="en-US" altLang="ko-KR" sz="1400" kern="0" spc="-5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'</a:t>
              </a:r>
              <a:r>
                <a:rPr lang="en-US" altLang="ko-KR" sz="1400" kern="0" spc="-10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1</a:t>
              </a:r>
              <a:r>
                <a:rPr lang="en-US" altLang="ko-KR" sz="1400" kern="0" spc="-50" dirty="0" smtClean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rPr>
                <a:t>7</a:t>
              </a:r>
              <a:endParaRPr lang="ko-KR" altLang="en-US" sz="1400" kern="0" spc="-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endParaRPr>
            </a:p>
          </p:txBody>
        </p:sp>
        <p:cxnSp>
          <p:nvCxnSpPr>
            <p:cNvPr id="239" name="직선 연결선 238"/>
            <p:cNvCxnSpPr/>
            <p:nvPr/>
          </p:nvCxnSpPr>
          <p:spPr>
            <a:xfrm>
              <a:off x="635610" y="3993119"/>
              <a:ext cx="2222444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0" name="직사각형 239"/>
          <p:cNvSpPr/>
          <p:nvPr/>
        </p:nvSpPr>
        <p:spPr>
          <a:xfrm>
            <a:off x="3218995" y="1916832"/>
            <a:ext cx="26619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Bef>
                <a:spcPct val="50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altLang="ko-KR" sz="1600" b="1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R&amp;D </a:t>
            </a:r>
            <a:r>
              <a:rPr lang="ko-KR" altLang="en-US" sz="1600" b="1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경제성장 기여율</a:t>
            </a:r>
            <a:endParaRPr lang="ko-KR" altLang="en-US" sz="1600" b="1" spc="-15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grpSp>
        <p:nvGrpSpPr>
          <p:cNvPr id="10" name="그룹 240"/>
          <p:cNvGrpSpPr/>
          <p:nvPr/>
        </p:nvGrpSpPr>
        <p:grpSpPr>
          <a:xfrm>
            <a:off x="1401216" y="4841025"/>
            <a:ext cx="6176201" cy="557809"/>
            <a:chOff x="4176992" y="5745849"/>
            <a:chExt cx="1409732" cy="419455"/>
          </a:xfrm>
        </p:grpSpPr>
        <p:grpSp>
          <p:nvGrpSpPr>
            <p:cNvPr id="11" name="그룹 241"/>
            <p:cNvGrpSpPr/>
            <p:nvPr/>
          </p:nvGrpSpPr>
          <p:grpSpPr>
            <a:xfrm>
              <a:off x="4176992" y="5745849"/>
              <a:ext cx="1409732" cy="419455"/>
              <a:chOff x="1348131" y="5848259"/>
              <a:chExt cx="4972833" cy="557387"/>
            </a:xfrm>
          </p:grpSpPr>
          <p:sp>
            <p:nvSpPr>
              <p:cNvPr id="244" name="모서리가 둥근 직사각형 243"/>
              <p:cNvSpPr/>
              <p:nvPr/>
            </p:nvSpPr>
            <p:spPr>
              <a:xfrm>
                <a:off x="1348131" y="5848259"/>
                <a:ext cx="4972833" cy="557387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45" name="모서리가 둥근 직사각형 244"/>
              <p:cNvSpPr/>
              <p:nvPr/>
            </p:nvSpPr>
            <p:spPr>
              <a:xfrm>
                <a:off x="1380125" y="5889032"/>
                <a:ext cx="4903940" cy="479774"/>
              </a:xfrm>
              <a:prstGeom prst="roundRect">
                <a:avLst>
                  <a:gd name="adj" fmla="val 50000"/>
                </a:avLst>
              </a:prstGeom>
              <a:solidFill>
                <a:srgbClr val="0070C0"/>
              </a:solidFill>
              <a:ln w="6350">
                <a:solidFill>
                  <a:schemeClr val="bg1"/>
                </a:solidFill>
              </a:ln>
              <a:effectLst>
                <a:innerShdw blurRad="63500" dist="127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43" name="제목 114"/>
            <p:cNvSpPr txBox="1">
              <a:spLocks/>
            </p:cNvSpPr>
            <p:nvPr/>
          </p:nvSpPr>
          <p:spPr>
            <a:xfrm>
              <a:off x="4211422" y="5833389"/>
              <a:ext cx="1327732" cy="216175"/>
            </a:xfrm>
            <a:prstGeom prst="rect">
              <a:avLst/>
            </a:prstGeom>
            <a:effectLst>
              <a:outerShdw blurRad="76200" dir="5400000" algn="ctr" rotWithShape="0">
                <a:srgbClr val="000000"/>
              </a:outerShdw>
            </a:effectLst>
          </p:spPr>
          <p:txBody>
            <a:bodyPr anchor="ctr" anchorCtr="0"/>
            <a:lstStyle/>
            <a:p>
              <a:pPr algn="ctr" eaLnBrk="0" hangingPunct="0">
                <a:defRPr/>
              </a:pPr>
              <a:r>
                <a:rPr lang="ko-KR" altLang="en-US" sz="2600" b="1" kern="0" spc="-150" dirty="0">
                  <a:gradFill>
                    <a:gsLst>
                      <a:gs pos="100000">
                        <a:prstClr val="white"/>
                      </a:gs>
                      <a:gs pos="100000">
                        <a:prstClr val="black">
                          <a:lumMod val="85000"/>
                          <a:lumOff val="15000"/>
                        </a:prstClr>
                      </a:gs>
                    </a:gsLst>
                    <a:lin ang="21594000" scaled="0"/>
                  </a:gradFill>
                </a:rPr>
                <a:t>역동적인 혁신경제로 경제 대도약 달성</a:t>
              </a:r>
            </a:p>
          </p:txBody>
        </p:sp>
      </p:grpSp>
      <p:sp>
        <p:nvSpPr>
          <p:cNvPr id="246" name="Rectangle 2"/>
          <p:cNvSpPr>
            <a:spLocks noChangeArrowheads="1"/>
          </p:cNvSpPr>
          <p:nvPr/>
        </p:nvSpPr>
        <p:spPr bwMode="auto">
          <a:xfrm>
            <a:off x="395537" y="5398834"/>
            <a:ext cx="8318560" cy="1126510"/>
          </a:xfrm>
          <a:prstGeom prst="rect">
            <a:avLst/>
          </a:prstGeom>
          <a:solidFill>
            <a:srgbClr val="F9F9F9"/>
          </a:solidFill>
          <a:ln w="19050" algn="ctr">
            <a:solidFill>
              <a:sysClr val="window" lastClr="FFFFFF">
                <a:lumMod val="85000"/>
              </a:sys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latinLnBrk="0">
              <a:defRPr/>
            </a:pPr>
            <a:endParaRPr lang="ko-KR" altLang="en-US" kern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47" name="직사각형 246"/>
          <p:cNvSpPr/>
          <p:nvPr/>
        </p:nvSpPr>
        <p:spPr>
          <a:xfrm>
            <a:off x="525186" y="5444394"/>
            <a:ext cx="807926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latinLnBrk="0">
              <a:spcBef>
                <a:spcPct val="50000"/>
              </a:spcBef>
              <a:buClr>
                <a:srgbClr val="1F497D">
                  <a:lumMod val="75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ko-KR" altLang="en-US" sz="1700" kern="0" spc="-6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창조경제 구현과 창업생태계 조성으로 고용률 </a:t>
            </a:r>
            <a:r>
              <a:rPr lang="en-US" altLang="ko-KR" sz="1700" kern="0" spc="-6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70% </a:t>
            </a:r>
            <a:r>
              <a:rPr lang="ko-KR" altLang="en-US" sz="1700" kern="0" spc="-6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달성에 기여</a:t>
            </a:r>
            <a:endParaRPr lang="ko-KR" altLang="en-US" sz="1700" kern="0" spc="-6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48" name="직사각형 247"/>
          <p:cNvSpPr/>
          <p:nvPr/>
        </p:nvSpPr>
        <p:spPr>
          <a:xfrm>
            <a:off x="525186" y="5778017"/>
            <a:ext cx="807926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latinLnBrk="0">
              <a:spcBef>
                <a:spcPct val="50000"/>
              </a:spcBef>
              <a:buClr>
                <a:srgbClr val="1F497D">
                  <a:lumMod val="75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en-US" altLang="ko-KR" sz="1700" kern="0" spc="-6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ICT </a:t>
            </a:r>
            <a:r>
              <a:rPr lang="ko-KR" altLang="en-US" sz="1700" kern="0" spc="-6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융합과</a:t>
            </a:r>
            <a:r>
              <a:rPr lang="en-US" altLang="ko-KR" sz="1700" kern="0" spc="-6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 </a:t>
            </a:r>
            <a:r>
              <a:rPr lang="ko-KR" altLang="en-US" sz="1700" kern="0" spc="-6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미래산업 선점을 통한 잠재성장률 </a:t>
            </a:r>
            <a:r>
              <a:rPr lang="en-US" altLang="ko-KR" sz="1700" kern="0" spc="-6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4% </a:t>
            </a:r>
            <a:r>
              <a:rPr lang="ko-KR" altLang="en-US" sz="1700" kern="0" spc="-6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회복과 국민소득 </a:t>
            </a:r>
            <a:r>
              <a:rPr lang="en-US" altLang="ko-KR" sz="1700" kern="0" spc="-6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4</a:t>
            </a:r>
            <a:r>
              <a:rPr lang="ko-KR" altLang="en-US" sz="1700" kern="0" spc="-60" dirty="0" err="1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만달러</a:t>
            </a:r>
            <a:r>
              <a:rPr lang="en-US" altLang="ko-KR" sz="1700" kern="0" spc="-6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 </a:t>
            </a:r>
            <a:r>
              <a:rPr lang="ko-KR" altLang="en-US" sz="1700" kern="0" spc="-6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지향</a:t>
            </a:r>
            <a:endParaRPr lang="ko-KR" altLang="en-US" sz="1700" kern="0" spc="-6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49" name="직사각형 248"/>
          <p:cNvSpPr/>
          <p:nvPr/>
        </p:nvSpPr>
        <p:spPr>
          <a:xfrm>
            <a:off x="525186" y="6136241"/>
            <a:ext cx="807926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latinLnBrk="0">
              <a:spcBef>
                <a:spcPct val="50000"/>
              </a:spcBef>
              <a:buClr>
                <a:srgbClr val="1F497D">
                  <a:lumMod val="75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en-US" altLang="ko-KR" sz="1700" kern="0" spc="-6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FTA</a:t>
            </a:r>
            <a:r>
              <a:rPr lang="ko-KR" altLang="en-US" sz="1700" kern="0" spc="-6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활용과 정상외교 성과 확산으로 무역 </a:t>
            </a:r>
            <a:r>
              <a:rPr lang="en-US" altLang="ko-KR" sz="1700" kern="0" spc="-6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2</a:t>
            </a:r>
            <a:r>
              <a:rPr lang="ko-KR" altLang="en-US" sz="1700" kern="0" spc="-60" dirty="0" err="1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조달러</a:t>
            </a:r>
            <a:r>
              <a:rPr lang="ko-KR" altLang="en-US" sz="1700" kern="0" spc="-6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 시대 토대 구축</a:t>
            </a:r>
            <a:endParaRPr lang="ko-KR" altLang="en-US" sz="1700" kern="0" spc="-6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50" name="직사각형 249"/>
          <p:cNvSpPr/>
          <p:nvPr/>
        </p:nvSpPr>
        <p:spPr>
          <a:xfrm>
            <a:off x="6002635" y="1916832"/>
            <a:ext cx="26619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Bef>
                <a:spcPct val="50000"/>
              </a:spcBef>
              <a:buClr>
                <a:srgbClr val="F79646">
                  <a:lumMod val="50000"/>
                </a:srgbClr>
              </a:buClr>
              <a:buFont typeface="Wingdings" panose="05000000000000000000" pitchFamily="2" charset="2"/>
              <a:buChar char="§"/>
            </a:pPr>
            <a:r>
              <a:rPr lang="ko-KR" altLang="en-US" sz="1600" b="1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수출 </a:t>
            </a:r>
            <a:endParaRPr lang="ko-KR" altLang="en-US" sz="1600" b="1" spc="-15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52" name="직사각형 251"/>
          <p:cNvSpPr/>
          <p:nvPr/>
        </p:nvSpPr>
        <p:spPr>
          <a:xfrm>
            <a:off x="6002635" y="3140968"/>
            <a:ext cx="12009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975" indent="-180975">
              <a:spcBef>
                <a:spcPct val="50000"/>
              </a:spcBef>
              <a:buClr>
                <a:srgbClr val="F79646">
                  <a:lumMod val="50000"/>
                </a:srgbClr>
              </a:buClr>
              <a:buFont typeface="Wingdings" panose="05000000000000000000" pitchFamily="2" charset="2"/>
              <a:buChar char="§"/>
            </a:pPr>
            <a:r>
              <a:rPr lang="ko-KR" altLang="en-US" sz="1600" b="1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외국인투자</a:t>
            </a:r>
            <a:endParaRPr lang="ko-KR" altLang="en-US" sz="1600" b="1" spc="-15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53" name="자유형 252"/>
          <p:cNvSpPr/>
          <p:nvPr/>
        </p:nvSpPr>
        <p:spPr>
          <a:xfrm flipV="1">
            <a:off x="6079390" y="3099440"/>
            <a:ext cx="2574419" cy="45719"/>
          </a:xfrm>
          <a:custGeom>
            <a:avLst/>
            <a:gdLst>
              <a:gd name="connsiteX0" fmla="*/ 0 w 1122829"/>
              <a:gd name="connsiteY0" fmla="*/ 0 h 0"/>
              <a:gd name="connsiteX1" fmla="*/ 1122829 w 112282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22829">
                <a:moveTo>
                  <a:pt x="0" y="0"/>
                </a:moveTo>
                <a:lnTo>
                  <a:pt x="1122829" y="0"/>
                </a:lnTo>
              </a:path>
            </a:pathLst>
          </a:custGeom>
          <a:noFill/>
          <a:ln w="9525" cap="rnd">
            <a:solidFill>
              <a:schemeClr val="bg1">
                <a:lumMod val="75000"/>
              </a:schemeClr>
            </a:solidFill>
            <a:prstDash val="dash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12" name="그룹 253"/>
          <p:cNvGrpSpPr/>
          <p:nvPr/>
        </p:nvGrpSpPr>
        <p:grpSpPr>
          <a:xfrm>
            <a:off x="6258401" y="2218046"/>
            <a:ext cx="2362981" cy="839866"/>
            <a:chOff x="635610" y="4808944"/>
            <a:chExt cx="2362981" cy="839866"/>
          </a:xfrm>
        </p:grpSpPr>
        <p:sp>
          <p:nvSpPr>
            <p:cNvPr id="255" name="Text Box 170"/>
            <p:cNvSpPr txBox="1">
              <a:spLocks noChangeArrowheads="1"/>
            </p:cNvSpPr>
            <p:nvPr/>
          </p:nvSpPr>
          <p:spPr bwMode="auto">
            <a:xfrm>
              <a:off x="1864591" y="4808944"/>
              <a:ext cx="11340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>
              <a:spAutoFit/>
            </a:bodyPr>
            <a:lstStyle/>
            <a:p>
              <a:pPr algn="ctr" eaLnBrk="0" latinLnBrk="0" hangingPunct="0">
                <a:buSzPct val="100000"/>
                <a:defRPr/>
              </a:pPr>
              <a:r>
                <a:rPr lang="en-US" altLang="ko-KR" sz="1200" kern="0" spc="-100" dirty="0" smtClean="0">
                  <a:gradFill>
                    <a:gsLst>
                      <a:gs pos="100000">
                        <a:prstClr val="black">
                          <a:lumMod val="50000"/>
                          <a:lumOff val="50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65000"/>
                        </a:prst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6,500</a:t>
              </a:r>
              <a:r>
                <a:rPr lang="ko-KR" altLang="en-US" sz="1200" kern="0" spc="-100" dirty="0" smtClean="0">
                  <a:gradFill>
                    <a:gsLst>
                      <a:gs pos="100000">
                        <a:prstClr val="black">
                          <a:lumMod val="50000"/>
                          <a:lumOff val="50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65000"/>
                        </a:prst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억</a:t>
              </a:r>
              <a:r>
                <a:rPr lang="en-US" altLang="ko-KR" sz="1200" kern="0" spc="-100" dirty="0" smtClean="0">
                  <a:gradFill>
                    <a:gsLst>
                      <a:gs pos="100000">
                        <a:prstClr val="black">
                          <a:lumMod val="50000"/>
                          <a:lumOff val="50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65000"/>
                        </a:prst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$</a:t>
              </a:r>
              <a:endParaRPr lang="ko-KR" altLang="en-US" sz="1200" kern="0" spc="-100" dirty="0">
                <a:gradFill>
                  <a:gsLst>
                    <a:gs pos="100000">
                      <a:prstClr val="black">
                        <a:lumMod val="50000"/>
                        <a:lumOff val="50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endParaRPr>
            </a:p>
          </p:txBody>
        </p:sp>
        <p:grpSp>
          <p:nvGrpSpPr>
            <p:cNvPr id="13" name="그룹 255"/>
            <p:cNvGrpSpPr/>
            <p:nvPr/>
          </p:nvGrpSpPr>
          <p:grpSpPr>
            <a:xfrm>
              <a:off x="635610" y="4896742"/>
              <a:ext cx="2222444" cy="752068"/>
              <a:chOff x="635610" y="4896742"/>
              <a:chExt cx="2222444" cy="752068"/>
            </a:xfrm>
          </p:grpSpPr>
          <p:sp>
            <p:nvSpPr>
              <p:cNvPr id="257" name="직사각형 256"/>
              <p:cNvSpPr/>
              <p:nvPr/>
            </p:nvSpPr>
            <p:spPr>
              <a:xfrm>
                <a:off x="860373" y="5175757"/>
                <a:ext cx="422951" cy="180448"/>
              </a:xfrm>
              <a:prstGeom prst="rect">
                <a:avLst/>
              </a:prstGeom>
              <a:solidFill>
                <a:srgbClr val="22789E"/>
              </a:solidFill>
              <a:ln w="9525" cap="rnd">
                <a:noFill/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58" name="직사각형 257"/>
              <p:cNvSpPr/>
              <p:nvPr/>
            </p:nvSpPr>
            <p:spPr>
              <a:xfrm>
                <a:off x="2243419" y="5054557"/>
                <a:ext cx="422951" cy="301650"/>
              </a:xfrm>
              <a:prstGeom prst="rect">
                <a:avLst/>
              </a:prstGeom>
              <a:solidFill>
                <a:srgbClr val="C98325"/>
              </a:solidFill>
              <a:ln w="9525" cap="rnd">
                <a:noFill/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59" name="직사각형 258"/>
              <p:cNvSpPr/>
              <p:nvPr/>
            </p:nvSpPr>
            <p:spPr>
              <a:xfrm>
                <a:off x="721423" y="5341033"/>
                <a:ext cx="656059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330325" eaLnBrk="0" latinLnBrk="0" hangingPunct="0">
                  <a:spcAft>
                    <a:spcPts val="600"/>
                  </a:spcAft>
                  <a:buSzPct val="100000"/>
                  <a:defRPr/>
                </a:pPr>
                <a:r>
                  <a:rPr lang="en-US" altLang="ko-KR" sz="1400" kern="0" spc="-50" dirty="0" smtClean="0">
                    <a:gradFill>
                      <a:gsLst>
                        <a:gs pos="100000">
                          <a:prstClr val="black">
                            <a:lumMod val="75000"/>
                            <a:lumOff val="25000"/>
                          </a:prstClr>
                        </a:gs>
                        <a:gs pos="100000">
                          <a:srgbClr val="F79646">
                            <a:lumMod val="75000"/>
                          </a:srgbClr>
                        </a:gs>
                      </a:gsLst>
                      <a:lin ang="5400000" scaled="0"/>
                    </a:gradFill>
                    <a:latin typeface="-윤고딕330" panose="02030504000101010101" pitchFamily="18" charset="-127"/>
                    <a:ea typeface="-윤고딕330" panose="02030504000101010101" pitchFamily="18" charset="-127"/>
                    <a:cs typeface="Arial" panose="020B0604020202020204" pitchFamily="34" charset="0"/>
                  </a:rPr>
                  <a:t>'14</a:t>
                </a:r>
                <a:endParaRPr lang="ko-KR" altLang="en-US" sz="1400" kern="0" spc="-5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260" name="Text Box 170"/>
              <p:cNvSpPr txBox="1">
                <a:spLocks noChangeArrowheads="1"/>
              </p:cNvSpPr>
              <p:nvPr/>
            </p:nvSpPr>
            <p:spPr bwMode="auto">
              <a:xfrm>
                <a:off x="639027" y="4932909"/>
                <a:ext cx="824958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0000">
                <a:spAutoFit/>
              </a:bodyPr>
              <a:lstStyle/>
              <a:p>
                <a:pPr algn="ctr" eaLnBrk="0" latinLnBrk="0" hangingPunct="0">
                  <a:buSzPct val="100000"/>
                  <a:defRPr/>
                </a:pPr>
                <a:r>
                  <a:rPr lang="en-US" altLang="ko-KR" sz="1200" kern="0" spc="-100" dirty="0" smtClean="0">
                    <a:gradFill>
                      <a:gsLst>
                        <a:gs pos="100000">
                          <a:prstClr val="black">
                            <a:lumMod val="50000"/>
                            <a:lumOff val="50000"/>
                          </a:prstClr>
                        </a:gs>
                        <a:gs pos="100000">
                          <a:prstClr val="white">
                            <a:lumMod val="75000"/>
                          </a:prstClr>
                        </a:gs>
                        <a:gs pos="100000">
                          <a:prstClr val="white">
                            <a:lumMod val="65000"/>
                          </a:prstClr>
                        </a:gs>
                      </a:gsLst>
                      <a:lin ang="5400000" scaled="0"/>
                    </a:gradFill>
                    <a:latin typeface="-윤고딕340" pitchFamily="18" charset="-127"/>
                    <a:ea typeface="-윤고딕340" pitchFamily="18" charset="-127"/>
                  </a:rPr>
                  <a:t>5,731</a:t>
                </a:r>
                <a:r>
                  <a:rPr lang="ko-KR" altLang="en-US" sz="1200" kern="0" spc="-100" dirty="0" smtClean="0">
                    <a:gradFill>
                      <a:gsLst>
                        <a:gs pos="100000">
                          <a:prstClr val="black">
                            <a:lumMod val="50000"/>
                            <a:lumOff val="50000"/>
                          </a:prstClr>
                        </a:gs>
                        <a:gs pos="100000">
                          <a:prstClr val="white">
                            <a:lumMod val="75000"/>
                          </a:prstClr>
                        </a:gs>
                        <a:gs pos="100000">
                          <a:prstClr val="white">
                            <a:lumMod val="65000"/>
                          </a:prstClr>
                        </a:gs>
                      </a:gsLst>
                      <a:lin ang="5400000" scaled="0"/>
                    </a:gradFill>
                    <a:latin typeface="-윤고딕340" pitchFamily="18" charset="-127"/>
                    <a:ea typeface="-윤고딕340" pitchFamily="18" charset="-127"/>
                  </a:rPr>
                  <a:t>억</a:t>
                </a:r>
                <a:r>
                  <a:rPr lang="en-US" altLang="ko-KR" sz="1200" kern="0" spc="-100" dirty="0" smtClean="0">
                    <a:gradFill>
                      <a:gsLst>
                        <a:gs pos="100000">
                          <a:prstClr val="black">
                            <a:lumMod val="50000"/>
                            <a:lumOff val="50000"/>
                          </a:prstClr>
                        </a:gs>
                        <a:gs pos="100000">
                          <a:prstClr val="white">
                            <a:lumMod val="75000"/>
                          </a:prstClr>
                        </a:gs>
                        <a:gs pos="100000">
                          <a:prstClr val="white">
                            <a:lumMod val="65000"/>
                          </a:prstClr>
                        </a:gs>
                      </a:gsLst>
                      <a:lin ang="5400000" scaled="0"/>
                    </a:gradFill>
                    <a:latin typeface="-윤고딕340" pitchFamily="18" charset="-127"/>
                    <a:ea typeface="-윤고딕340" pitchFamily="18" charset="-127"/>
                  </a:rPr>
                  <a:t>$</a:t>
                </a:r>
                <a:endParaRPr lang="ko-KR" altLang="en-US" sz="1200" kern="0" spc="-100" dirty="0">
                  <a:gradFill>
                    <a:gsLst>
                      <a:gs pos="100000">
                        <a:prstClr val="black">
                          <a:lumMod val="50000"/>
                          <a:lumOff val="50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65000"/>
                        </a:prst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endParaRPr>
              </a:p>
            </p:txBody>
          </p:sp>
          <p:cxnSp>
            <p:nvCxnSpPr>
              <p:cNvPr id="261" name="직선 연결선 260"/>
              <p:cNvCxnSpPr/>
              <p:nvPr/>
            </p:nvCxnSpPr>
            <p:spPr>
              <a:xfrm>
                <a:off x="635610" y="5357625"/>
                <a:ext cx="2222444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2" name="직사각형 261"/>
              <p:cNvSpPr/>
              <p:nvPr/>
            </p:nvSpPr>
            <p:spPr>
              <a:xfrm>
                <a:off x="2113647" y="5341033"/>
                <a:ext cx="656059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330325" eaLnBrk="0" latinLnBrk="0" hangingPunct="0">
                  <a:spcAft>
                    <a:spcPts val="600"/>
                  </a:spcAft>
                  <a:buSzPct val="100000"/>
                  <a:defRPr/>
                </a:pPr>
                <a:r>
                  <a:rPr lang="en-US" altLang="ko-KR" sz="1400" kern="0" spc="-50" dirty="0">
                    <a:gradFill>
                      <a:gsLst>
                        <a:gs pos="100000">
                          <a:prstClr val="black">
                            <a:lumMod val="75000"/>
                            <a:lumOff val="25000"/>
                          </a:prstClr>
                        </a:gs>
                        <a:gs pos="100000">
                          <a:srgbClr val="F79646">
                            <a:lumMod val="75000"/>
                          </a:srgbClr>
                        </a:gs>
                      </a:gsLst>
                      <a:lin ang="5400000" scaled="0"/>
                    </a:gradFill>
                    <a:latin typeface="-윤고딕330" panose="02030504000101010101" pitchFamily="18" charset="-127"/>
                    <a:ea typeface="-윤고딕330" panose="02030504000101010101" pitchFamily="18" charset="-127"/>
                    <a:cs typeface="Arial" panose="020B0604020202020204" pitchFamily="34" charset="0"/>
                  </a:rPr>
                  <a:t>'17</a:t>
                </a:r>
                <a:endParaRPr lang="ko-KR" altLang="en-US" sz="1400" kern="0" spc="-5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263" name="직사각형 262"/>
              <p:cNvSpPr/>
              <p:nvPr/>
            </p:nvSpPr>
            <p:spPr>
              <a:xfrm>
                <a:off x="1535357" y="5135808"/>
                <a:ext cx="422951" cy="220397"/>
              </a:xfrm>
              <a:prstGeom prst="rect">
                <a:avLst/>
              </a:prstGeom>
              <a:solidFill>
                <a:srgbClr val="219C9F"/>
              </a:solidFill>
              <a:ln w="9525" cap="rnd">
                <a:noFill/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64" name="직사각형 263"/>
              <p:cNvSpPr/>
              <p:nvPr/>
            </p:nvSpPr>
            <p:spPr>
              <a:xfrm>
                <a:off x="1418803" y="5341033"/>
                <a:ext cx="656059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330325" eaLnBrk="0" latinLnBrk="0" hangingPunct="0">
                  <a:spcAft>
                    <a:spcPts val="600"/>
                  </a:spcAft>
                  <a:buSzPct val="100000"/>
                  <a:defRPr/>
                </a:pPr>
                <a:r>
                  <a:rPr lang="en-US" altLang="ko-KR" sz="1400" kern="0" spc="-50" dirty="0" smtClean="0">
                    <a:gradFill>
                      <a:gsLst>
                        <a:gs pos="100000">
                          <a:prstClr val="black">
                            <a:lumMod val="75000"/>
                            <a:lumOff val="25000"/>
                          </a:prstClr>
                        </a:gs>
                        <a:gs pos="100000">
                          <a:srgbClr val="F79646">
                            <a:lumMod val="75000"/>
                          </a:srgbClr>
                        </a:gs>
                      </a:gsLst>
                      <a:lin ang="5400000" scaled="0"/>
                    </a:gradFill>
                    <a:latin typeface="-윤고딕330" panose="02030504000101010101" pitchFamily="18" charset="-127"/>
                    <a:ea typeface="-윤고딕330" panose="02030504000101010101" pitchFamily="18" charset="-127"/>
                    <a:cs typeface="Arial" panose="020B0604020202020204" pitchFamily="34" charset="0"/>
                  </a:rPr>
                  <a:t>'15</a:t>
                </a:r>
                <a:endParaRPr lang="ko-KR" altLang="en-US" sz="1400" kern="0" spc="-5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265" name="Text Box 170"/>
              <p:cNvSpPr txBox="1">
                <a:spLocks noChangeArrowheads="1"/>
              </p:cNvSpPr>
              <p:nvPr/>
            </p:nvSpPr>
            <p:spPr bwMode="auto">
              <a:xfrm>
                <a:off x="1250245" y="4896742"/>
                <a:ext cx="993174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0000">
                <a:spAutoFit/>
              </a:bodyPr>
              <a:lstStyle/>
              <a:p>
                <a:pPr algn="ctr" eaLnBrk="0" latinLnBrk="0" hangingPunct="0">
                  <a:buSzPct val="100000"/>
                  <a:defRPr/>
                </a:pPr>
                <a:r>
                  <a:rPr lang="en-US" altLang="ko-KR" sz="1200" kern="0" spc="-100" dirty="0" smtClean="0">
                    <a:gradFill>
                      <a:gsLst>
                        <a:gs pos="100000">
                          <a:prstClr val="black">
                            <a:lumMod val="50000"/>
                            <a:lumOff val="50000"/>
                          </a:prstClr>
                        </a:gs>
                        <a:gs pos="100000">
                          <a:prstClr val="white">
                            <a:lumMod val="75000"/>
                          </a:prstClr>
                        </a:gs>
                        <a:gs pos="100000">
                          <a:prstClr val="white">
                            <a:lumMod val="65000"/>
                          </a:prstClr>
                        </a:gs>
                      </a:gsLst>
                      <a:lin ang="5400000" scaled="0"/>
                    </a:gradFill>
                    <a:latin typeface="-윤고딕340" pitchFamily="18" charset="-127"/>
                    <a:ea typeface="-윤고딕340" pitchFamily="18" charset="-127"/>
                  </a:rPr>
                  <a:t>6,000</a:t>
                </a:r>
                <a:r>
                  <a:rPr lang="ko-KR" altLang="en-US" sz="1200" kern="0" spc="-100" dirty="0" smtClean="0">
                    <a:gradFill>
                      <a:gsLst>
                        <a:gs pos="100000">
                          <a:prstClr val="black">
                            <a:lumMod val="50000"/>
                            <a:lumOff val="50000"/>
                          </a:prstClr>
                        </a:gs>
                        <a:gs pos="100000">
                          <a:prstClr val="white">
                            <a:lumMod val="75000"/>
                          </a:prstClr>
                        </a:gs>
                        <a:gs pos="100000">
                          <a:prstClr val="white">
                            <a:lumMod val="65000"/>
                          </a:prstClr>
                        </a:gs>
                      </a:gsLst>
                      <a:lin ang="5400000" scaled="0"/>
                    </a:gradFill>
                    <a:latin typeface="-윤고딕340" pitchFamily="18" charset="-127"/>
                    <a:ea typeface="-윤고딕340" pitchFamily="18" charset="-127"/>
                  </a:rPr>
                  <a:t>억</a:t>
                </a:r>
                <a:r>
                  <a:rPr lang="en-US" altLang="ko-KR" sz="1200" kern="0" spc="-100" dirty="0" smtClean="0">
                    <a:gradFill>
                      <a:gsLst>
                        <a:gs pos="100000">
                          <a:prstClr val="black">
                            <a:lumMod val="50000"/>
                            <a:lumOff val="50000"/>
                          </a:prstClr>
                        </a:gs>
                        <a:gs pos="100000">
                          <a:prstClr val="white">
                            <a:lumMod val="75000"/>
                          </a:prstClr>
                        </a:gs>
                        <a:gs pos="100000">
                          <a:prstClr val="white">
                            <a:lumMod val="65000"/>
                          </a:prstClr>
                        </a:gs>
                      </a:gsLst>
                      <a:lin ang="5400000" scaled="0"/>
                    </a:gradFill>
                    <a:latin typeface="-윤고딕340" pitchFamily="18" charset="-127"/>
                    <a:ea typeface="-윤고딕340" pitchFamily="18" charset="-127"/>
                  </a:rPr>
                  <a:t>$</a:t>
                </a:r>
                <a:endParaRPr lang="ko-KR" altLang="en-US" sz="1200" kern="0" spc="-100" dirty="0">
                  <a:gradFill>
                    <a:gsLst>
                      <a:gs pos="100000">
                        <a:prstClr val="black">
                          <a:lumMod val="50000"/>
                          <a:lumOff val="50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65000"/>
                        </a:prst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endParaRPr>
              </a:p>
            </p:txBody>
          </p:sp>
        </p:grpSp>
      </p:grpSp>
      <p:grpSp>
        <p:nvGrpSpPr>
          <p:cNvPr id="14" name="그룹 265"/>
          <p:cNvGrpSpPr/>
          <p:nvPr/>
        </p:nvGrpSpPr>
        <p:grpSpPr>
          <a:xfrm>
            <a:off x="6258401" y="3521328"/>
            <a:ext cx="2362981" cy="799609"/>
            <a:chOff x="635610" y="4849201"/>
            <a:chExt cx="2362981" cy="799609"/>
          </a:xfrm>
        </p:grpSpPr>
        <p:sp>
          <p:nvSpPr>
            <p:cNvPr id="267" name="Text Box 170"/>
            <p:cNvSpPr txBox="1">
              <a:spLocks noChangeArrowheads="1"/>
            </p:cNvSpPr>
            <p:nvPr/>
          </p:nvSpPr>
          <p:spPr bwMode="auto">
            <a:xfrm>
              <a:off x="1864591" y="4849201"/>
              <a:ext cx="11340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>
              <a:spAutoFit/>
            </a:bodyPr>
            <a:lstStyle/>
            <a:p>
              <a:pPr algn="ctr" eaLnBrk="0" latinLnBrk="0" hangingPunct="0">
                <a:buSzPct val="100000"/>
                <a:defRPr/>
              </a:pPr>
              <a:r>
                <a:rPr lang="en-US" altLang="ko-KR" sz="1200" kern="0" spc="-150" dirty="0" smtClean="0">
                  <a:gradFill>
                    <a:gsLst>
                      <a:gs pos="100000">
                        <a:prstClr val="black">
                          <a:lumMod val="50000"/>
                          <a:lumOff val="50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65000"/>
                        </a:prst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250</a:t>
              </a:r>
              <a:r>
                <a:rPr lang="ko-KR" altLang="en-US" sz="1200" kern="0" spc="-150" dirty="0" smtClean="0">
                  <a:gradFill>
                    <a:gsLst>
                      <a:gs pos="100000">
                        <a:prstClr val="black">
                          <a:lumMod val="50000"/>
                          <a:lumOff val="50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65000"/>
                        </a:prst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억</a:t>
              </a:r>
              <a:r>
                <a:rPr lang="en-US" altLang="ko-KR" sz="1200" kern="0" spc="-150" dirty="0" smtClean="0">
                  <a:gradFill>
                    <a:gsLst>
                      <a:gs pos="100000">
                        <a:prstClr val="black">
                          <a:lumMod val="50000"/>
                          <a:lumOff val="50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65000"/>
                        </a:prst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$</a:t>
              </a:r>
              <a:endParaRPr lang="ko-KR" altLang="en-US" sz="1200" kern="0" spc="-150" dirty="0">
                <a:gradFill>
                  <a:gsLst>
                    <a:gs pos="100000">
                      <a:prstClr val="black">
                        <a:lumMod val="50000"/>
                        <a:lumOff val="50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endParaRPr>
            </a:p>
          </p:txBody>
        </p:sp>
        <p:grpSp>
          <p:nvGrpSpPr>
            <p:cNvPr id="15" name="그룹 267"/>
            <p:cNvGrpSpPr/>
            <p:nvPr/>
          </p:nvGrpSpPr>
          <p:grpSpPr>
            <a:xfrm>
              <a:off x="635610" y="4939561"/>
              <a:ext cx="2222444" cy="709249"/>
              <a:chOff x="635610" y="4939561"/>
              <a:chExt cx="2222444" cy="709249"/>
            </a:xfrm>
          </p:grpSpPr>
          <p:sp>
            <p:nvSpPr>
              <p:cNvPr id="269" name="직사각형 268"/>
              <p:cNvSpPr/>
              <p:nvPr/>
            </p:nvSpPr>
            <p:spPr>
              <a:xfrm>
                <a:off x="860373" y="5213480"/>
                <a:ext cx="422951" cy="142725"/>
              </a:xfrm>
              <a:prstGeom prst="rect">
                <a:avLst/>
              </a:prstGeom>
              <a:solidFill>
                <a:srgbClr val="22789E"/>
              </a:solidFill>
              <a:ln w="9525" cap="rnd">
                <a:noFill/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0" name="직사각형 269"/>
              <p:cNvSpPr/>
              <p:nvPr/>
            </p:nvSpPr>
            <p:spPr>
              <a:xfrm>
                <a:off x="2243419" y="5107972"/>
                <a:ext cx="422951" cy="248235"/>
              </a:xfrm>
              <a:prstGeom prst="rect">
                <a:avLst/>
              </a:prstGeom>
              <a:solidFill>
                <a:srgbClr val="C98325"/>
              </a:solidFill>
              <a:ln w="9525" cap="rnd">
                <a:noFill/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1" name="직사각형 270"/>
              <p:cNvSpPr/>
              <p:nvPr/>
            </p:nvSpPr>
            <p:spPr>
              <a:xfrm>
                <a:off x="721423" y="5341033"/>
                <a:ext cx="656059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330325" eaLnBrk="0" latinLnBrk="0" hangingPunct="0">
                  <a:spcAft>
                    <a:spcPts val="600"/>
                  </a:spcAft>
                  <a:buSzPct val="100000"/>
                  <a:defRPr/>
                </a:pPr>
                <a:r>
                  <a:rPr lang="en-US" altLang="ko-KR" sz="1400" kern="0" spc="-50" dirty="0" smtClean="0">
                    <a:gradFill>
                      <a:gsLst>
                        <a:gs pos="100000">
                          <a:prstClr val="black">
                            <a:lumMod val="75000"/>
                            <a:lumOff val="25000"/>
                          </a:prstClr>
                        </a:gs>
                        <a:gs pos="100000">
                          <a:srgbClr val="F79646">
                            <a:lumMod val="75000"/>
                          </a:srgbClr>
                        </a:gs>
                      </a:gsLst>
                      <a:lin ang="5400000" scaled="0"/>
                    </a:gradFill>
                    <a:latin typeface="-윤고딕330" panose="02030504000101010101" pitchFamily="18" charset="-127"/>
                    <a:ea typeface="-윤고딕330" panose="02030504000101010101" pitchFamily="18" charset="-127"/>
                    <a:cs typeface="Arial" panose="020B0604020202020204" pitchFamily="34" charset="0"/>
                  </a:rPr>
                  <a:t>'14</a:t>
                </a:r>
                <a:endParaRPr lang="ko-KR" altLang="en-US" sz="1400" kern="0" spc="-5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272" name="Text Box 170"/>
              <p:cNvSpPr txBox="1">
                <a:spLocks noChangeArrowheads="1"/>
              </p:cNvSpPr>
              <p:nvPr/>
            </p:nvSpPr>
            <p:spPr bwMode="auto">
              <a:xfrm>
                <a:off x="639027" y="4963002"/>
                <a:ext cx="824958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0000">
                <a:spAutoFit/>
              </a:bodyPr>
              <a:lstStyle/>
              <a:p>
                <a:pPr algn="ctr" eaLnBrk="0" latinLnBrk="0" hangingPunct="0">
                  <a:buSzPct val="100000"/>
                  <a:defRPr/>
                </a:pPr>
                <a:r>
                  <a:rPr lang="en-US" altLang="ko-KR" sz="1200" kern="0" spc="-150" dirty="0" smtClean="0">
                    <a:gradFill>
                      <a:gsLst>
                        <a:gs pos="100000">
                          <a:prstClr val="black">
                            <a:lumMod val="50000"/>
                            <a:lumOff val="50000"/>
                          </a:prstClr>
                        </a:gs>
                        <a:gs pos="100000">
                          <a:prstClr val="white">
                            <a:lumMod val="75000"/>
                          </a:prstClr>
                        </a:gs>
                        <a:gs pos="100000">
                          <a:prstClr val="white">
                            <a:lumMod val="65000"/>
                          </a:prstClr>
                        </a:gs>
                      </a:gsLst>
                      <a:lin ang="5400000" scaled="0"/>
                    </a:gradFill>
                    <a:latin typeface="-윤고딕340" pitchFamily="18" charset="-127"/>
                    <a:ea typeface="-윤고딕340" pitchFamily="18" charset="-127"/>
                  </a:rPr>
                  <a:t>190</a:t>
                </a:r>
                <a:r>
                  <a:rPr lang="ko-KR" altLang="en-US" sz="1200" kern="0" spc="-150" dirty="0" smtClean="0">
                    <a:gradFill>
                      <a:gsLst>
                        <a:gs pos="100000">
                          <a:prstClr val="black">
                            <a:lumMod val="50000"/>
                            <a:lumOff val="50000"/>
                          </a:prstClr>
                        </a:gs>
                        <a:gs pos="100000">
                          <a:prstClr val="white">
                            <a:lumMod val="75000"/>
                          </a:prstClr>
                        </a:gs>
                        <a:gs pos="100000">
                          <a:prstClr val="white">
                            <a:lumMod val="65000"/>
                          </a:prstClr>
                        </a:gs>
                      </a:gsLst>
                      <a:lin ang="5400000" scaled="0"/>
                    </a:gradFill>
                    <a:latin typeface="-윤고딕340" pitchFamily="18" charset="-127"/>
                    <a:ea typeface="-윤고딕340" pitchFamily="18" charset="-127"/>
                  </a:rPr>
                  <a:t>억</a:t>
                </a:r>
                <a:r>
                  <a:rPr lang="en-US" altLang="ko-KR" sz="1200" kern="0" spc="-150" dirty="0" smtClean="0">
                    <a:gradFill>
                      <a:gsLst>
                        <a:gs pos="100000">
                          <a:prstClr val="black">
                            <a:lumMod val="50000"/>
                            <a:lumOff val="50000"/>
                          </a:prstClr>
                        </a:gs>
                        <a:gs pos="100000">
                          <a:prstClr val="white">
                            <a:lumMod val="75000"/>
                          </a:prstClr>
                        </a:gs>
                        <a:gs pos="100000">
                          <a:prstClr val="white">
                            <a:lumMod val="65000"/>
                          </a:prstClr>
                        </a:gs>
                      </a:gsLst>
                      <a:lin ang="5400000" scaled="0"/>
                    </a:gradFill>
                    <a:latin typeface="-윤고딕340" pitchFamily="18" charset="-127"/>
                    <a:ea typeface="-윤고딕340" pitchFamily="18" charset="-127"/>
                  </a:rPr>
                  <a:t>$</a:t>
                </a:r>
                <a:endParaRPr lang="ko-KR" altLang="en-US" sz="1200" kern="0" spc="-150" dirty="0">
                  <a:gradFill>
                    <a:gsLst>
                      <a:gs pos="100000">
                        <a:prstClr val="black">
                          <a:lumMod val="50000"/>
                          <a:lumOff val="50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65000"/>
                        </a:prst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endParaRPr>
              </a:p>
            </p:txBody>
          </p:sp>
          <p:cxnSp>
            <p:nvCxnSpPr>
              <p:cNvPr id="273" name="직선 연결선 272"/>
              <p:cNvCxnSpPr/>
              <p:nvPr/>
            </p:nvCxnSpPr>
            <p:spPr>
              <a:xfrm>
                <a:off x="635610" y="5357625"/>
                <a:ext cx="2222444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4" name="직사각형 273"/>
              <p:cNvSpPr/>
              <p:nvPr/>
            </p:nvSpPr>
            <p:spPr>
              <a:xfrm>
                <a:off x="2113647" y="5341033"/>
                <a:ext cx="656059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330325" eaLnBrk="0" latinLnBrk="0" hangingPunct="0">
                  <a:spcAft>
                    <a:spcPts val="600"/>
                  </a:spcAft>
                  <a:buSzPct val="100000"/>
                  <a:defRPr/>
                </a:pPr>
                <a:r>
                  <a:rPr lang="en-US" altLang="ko-KR" sz="1400" kern="0" spc="-50" dirty="0">
                    <a:gradFill>
                      <a:gsLst>
                        <a:gs pos="100000">
                          <a:prstClr val="black">
                            <a:lumMod val="75000"/>
                            <a:lumOff val="25000"/>
                          </a:prstClr>
                        </a:gs>
                        <a:gs pos="100000">
                          <a:srgbClr val="F79646">
                            <a:lumMod val="75000"/>
                          </a:srgbClr>
                        </a:gs>
                      </a:gsLst>
                      <a:lin ang="5400000" scaled="0"/>
                    </a:gradFill>
                    <a:latin typeface="-윤고딕330" panose="02030504000101010101" pitchFamily="18" charset="-127"/>
                    <a:ea typeface="-윤고딕330" panose="02030504000101010101" pitchFamily="18" charset="-127"/>
                    <a:cs typeface="Arial" panose="020B0604020202020204" pitchFamily="34" charset="0"/>
                  </a:rPr>
                  <a:t>'17</a:t>
                </a:r>
                <a:endParaRPr lang="ko-KR" altLang="en-US" sz="1400" kern="0" spc="-5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275" name="직사각형 274"/>
              <p:cNvSpPr/>
              <p:nvPr/>
            </p:nvSpPr>
            <p:spPr>
              <a:xfrm>
                <a:off x="1535357" y="5195895"/>
                <a:ext cx="422951" cy="160310"/>
              </a:xfrm>
              <a:prstGeom prst="rect">
                <a:avLst/>
              </a:prstGeom>
              <a:solidFill>
                <a:srgbClr val="219C9F"/>
              </a:solidFill>
              <a:ln w="9525" cap="rnd">
                <a:noFill/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6" name="직사각형 275"/>
              <p:cNvSpPr/>
              <p:nvPr/>
            </p:nvSpPr>
            <p:spPr>
              <a:xfrm>
                <a:off x="1418803" y="5341033"/>
                <a:ext cx="656059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330325" eaLnBrk="0" latinLnBrk="0" hangingPunct="0">
                  <a:spcAft>
                    <a:spcPts val="600"/>
                  </a:spcAft>
                  <a:buSzPct val="100000"/>
                  <a:defRPr/>
                </a:pPr>
                <a:r>
                  <a:rPr lang="en-US" altLang="ko-KR" sz="1400" kern="0" spc="-50" dirty="0" smtClean="0">
                    <a:gradFill>
                      <a:gsLst>
                        <a:gs pos="100000">
                          <a:prstClr val="black">
                            <a:lumMod val="75000"/>
                            <a:lumOff val="25000"/>
                          </a:prstClr>
                        </a:gs>
                        <a:gs pos="100000">
                          <a:srgbClr val="F79646">
                            <a:lumMod val="75000"/>
                          </a:srgbClr>
                        </a:gs>
                      </a:gsLst>
                      <a:lin ang="5400000" scaled="0"/>
                    </a:gradFill>
                    <a:latin typeface="-윤고딕330" panose="02030504000101010101" pitchFamily="18" charset="-127"/>
                    <a:ea typeface="-윤고딕330" panose="02030504000101010101" pitchFamily="18" charset="-127"/>
                    <a:cs typeface="Arial" panose="020B0604020202020204" pitchFamily="34" charset="0"/>
                  </a:rPr>
                  <a:t>'15</a:t>
                </a:r>
                <a:endParaRPr lang="ko-KR" altLang="en-US" sz="1400" kern="0" spc="-5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277" name="Text Box 170"/>
              <p:cNvSpPr txBox="1">
                <a:spLocks noChangeArrowheads="1"/>
              </p:cNvSpPr>
              <p:nvPr/>
            </p:nvSpPr>
            <p:spPr bwMode="auto">
              <a:xfrm>
                <a:off x="1250245" y="4939561"/>
                <a:ext cx="993174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0000">
                <a:spAutoFit/>
              </a:bodyPr>
              <a:lstStyle/>
              <a:p>
                <a:pPr algn="ctr" eaLnBrk="0" latinLnBrk="0" hangingPunct="0">
                  <a:buSzPct val="100000"/>
                  <a:defRPr/>
                </a:pPr>
                <a:r>
                  <a:rPr lang="en-US" altLang="ko-KR" sz="1200" kern="0" spc="-150" dirty="0" smtClean="0">
                    <a:gradFill>
                      <a:gsLst>
                        <a:gs pos="100000">
                          <a:prstClr val="black">
                            <a:lumMod val="50000"/>
                            <a:lumOff val="50000"/>
                          </a:prstClr>
                        </a:gs>
                        <a:gs pos="100000">
                          <a:prstClr val="white">
                            <a:lumMod val="75000"/>
                          </a:prstClr>
                        </a:gs>
                        <a:gs pos="100000">
                          <a:prstClr val="white">
                            <a:lumMod val="65000"/>
                          </a:prstClr>
                        </a:gs>
                      </a:gsLst>
                      <a:lin ang="5400000" scaled="0"/>
                    </a:gradFill>
                    <a:latin typeface="-윤고딕340" pitchFamily="18" charset="-127"/>
                    <a:ea typeface="-윤고딕340" pitchFamily="18" charset="-127"/>
                  </a:rPr>
                  <a:t>200</a:t>
                </a:r>
                <a:r>
                  <a:rPr lang="ko-KR" altLang="en-US" sz="1200" kern="0" spc="-150" dirty="0" smtClean="0">
                    <a:gradFill>
                      <a:gsLst>
                        <a:gs pos="100000">
                          <a:prstClr val="black">
                            <a:lumMod val="50000"/>
                            <a:lumOff val="50000"/>
                          </a:prstClr>
                        </a:gs>
                        <a:gs pos="100000">
                          <a:prstClr val="white">
                            <a:lumMod val="75000"/>
                          </a:prstClr>
                        </a:gs>
                        <a:gs pos="100000">
                          <a:prstClr val="white">
                            <a:lumMod val="65000"/>
                          </a:prstClr>
                        </a:gs>
                      </a:gsLst>
                      <a:lin ang="5400000" scaled="0"/>
                    </a:gradFill>
                    <a:latin typeface="-윤고딕340" pitchFamily="18" charset="-127"/>
                    <a:ea typeface="-윤고딕340" pitchFamily="18" charset="-127"/>
                  </a:rPr>
                  <a:t>억</a:t>
                </a:r>
                <a:r>
                  <a:rPr lang="en-US" altLang="ko-KR" sz="1200" kern="0" spc="-150" dirty="0" smtClean="0">
                    <a:gradFill>
                      <a:gsLst>
                        <a:gs pos="100000">
                          <a:prstClr val="black">
                            <a:lumMod val="50000"/>
                            <a:lumOff val="50000"/>
                          </a:prstClr>
                        </a:gs>
                        <a:gs pos="100000">
                          <a:prstClr val="white">
                            <a:lumMod val="75000"/>
                          </a:prstClr>
                        </a:gs>
                        <a:gs pos="100000">
                          <a:prstClr val="white">
                            <a:lumMod val="65000"/>
                          </a:prstClr>
                        </a:gs>
                      </a:gsLst>
                      <a:lin ang="5400000" scaled="0"/>
                    </a:gradFill>
                    <a:latin typeface="-윤고딕340" pitchFamily="18" charset="-127"/>
                    <a:ea typeface="-윤고딕340" pitchFamily="18" charset="-127"/>
                  </a:rPr>
                  <a:t>$</a:t>
                </a:r>
                <a:endParaRPr lang="ko-KR" altLang="en-US" sz="1200" kern="0" spc="-150" dirty="0">
                  <a:gradFill>
                    <a:gsLst>
                      <a:gs pos="100000">
                        <a:prstClr val="black">
                          <a:lumMod val="50000"/>
                          <a:lumOff val="50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65000"/>
                        </a:prst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endParaRPr>
              </a:p>
            </p:txBody>
          </p:sp>
        </p:grpSp>
      </p:grpSp>
      <p:grpSp>
        <p:nvGrpSpPr>
          <p:cNvPr id="16" name="그룹 98"/>
          <p:cNvGrpSpPr/>
          <p:nvPr/>
        </p:nvGrpSpPr>
        <p:grpSpPr>
          <a:xfrm>
            <a:off x="683568" y="3426076"/>
            <a:ext cx="2290473" cy="939028"/>
            <a:chOff x="635610" y="4709782"/>
            <a:chExt cx="2290473" cy="939028"/>
          </a:xfrm>
        </p:grpSpPr>
        <p:sp>
          <p:nvSpPr>
            <p:cNvPr id="100" name="Text Box 170"/>
            <p:cNvSpPr txBox="1">
              <a:spLocks noChangeArrowheads="1"/>
            </p:cNvSpPr>
            <p:nvPr/>
          </p:nvSpPr>
          <p:spPr bwMode="auto">
            <a:xfrm>
              <a:off x="1937099" y="4709782"/>
              <a:ext cx="98898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>
              <a:spAutoFit/>
            </a:bodyPr>
            <a:lstStyle/>
            <a:p>
              <a:pPr algn="ctr" eaLnBrk="0" latinLnBrk="0" hangingPunct="0">
                <a:buSzPct val="100000"/>
                <a:defRPr/>
              </a:pPr>
              <a:r>
                <a:rPr lang="en-US" altLang="ko-KR" sz="1400" kern="0" spc="-70" dirty="0" smtClean="0">
                  <a:gradFill>
                    <a:gsLst>
                      <a:gs pos="100000">
                        <a:prstClr val="black">
                          <a:lumMod val="50000"/>
                          <a:lumOff val="50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65000"/>
                        </a:prst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7,500</a:t>
              </a:r>
              <a:r>
                <a:rPr lang="ko-KR" altLang="en-US" sz="1400" kern="0" spc="-70" dirty="0" smtClean="0">
                  <a:gradFill>
                    <a:gsLst>
                      <a:gs pos="100000">
                        <a:prstClr val="black">
                          <a:lumMod val="50000"/>
                          <a:lumOff val="50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65000"/>
                        </a:prst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건</a:t>
              </a:r>
              <a:endParaRPr lang="ko-KR" altLang="en-US" sz="1400" kern="0" spc="-70" dirty="0">
                <a:gradFill>
                  <a:gsLst>
                    <a:gs pos="100000">
                      <a:prstClr val="black">
                        <a:lumMod val="50000"/>
                        <a:lumOff val="50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endParaRPr>
            </a:p>
          </p:txBody>
        </p:sp>
        <p:grpSp>
          <p:nvGrpSpPr>
            <p:cNvPr id="17" name="그룹 287"/>
            <p:cNvGrpSpPr/>
            <p:nvPr/>
          </p:nvGrpSpPr>
          <p:grpSpPr>
            <a:xfrm>
              <a:off x="635610" y="4746242"/>
              <a:ext cx="2222444" cy="902568"/>
              <a:chOff x="635610" y="4746242"/>
              <a:chExt cx="2222444" cy="902568"/>
            </a:xfrm>
          </p:grpSpPr>
          <p:sp>
            <p:nvSpPr>
              <p:cNvPr id="102" name="직사각형 101"/>
              <p:cNvSpPr/>
              <p:nvPr/>
            </p:nvSpPr>
            <p:spPr>
              <a:xfrm>
                <a:off x="860373" y="5209023"/>
                <a:ext cx="422951" cy="147181"/>
              </a:xfrm>
              <a:prstGeom prst="rect">
                <a:avLst/>
              </a:prstGeom>
              <a:solidFill>
                <a:srgbClr val="22789E"/>
              </a:solidFill>
              <a:ln w="9525" cap="rnd">
                <a:noFill/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3" name="직사각형 102"/>
              <p:cNvSpPr/>
              <p:nvPr/>
            </p:nvSpPr>
            <p:spPr>
              <a:xfrm>
                <a:off x="2243419" y="5004917"/>
                <a:ext cx="422951" cy="351290"/>
              </a:xfrm>
              <a:prstGeom prst="rect">
                <a:avLst/>
              </a:prstGeom>
              <a:solidFill>
                <a:srgbClr val="C98325"/>
              </a:solidFill>
              <a:ln w="9525" cap="rnd">
                <a:noFill/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4" name="직사각형 103"/>
              <p:cNvSpPr/>
              <p:nvPr/>
            </p:nvSpPr>
            <p:spPr>
              <a:xfrm>
                <a:off x="721423" y="5341033"/>
                <a:ext cx="656059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330325" eaLnBrk="0" latinLnBrk="0" hangingPunct="0">
                  <a:spcAft>
                    <a:spcPts val="600"/>
                  </a:spcAft>
                  <a:buSzPct val="100000"/>
                  <a:defRPr/>
                </a:pPr>
                <a:r>
                  <a:rPr lang="en-US" altLang="ko-KR" sz="1400" kern="0" spc="-50" dirty="0">
                    <a:gradFill>
                      <a:gsLst>
                        <a:gs pos="100000">
                          <a:prstClr val="black">
                            <a:lumMod val="75000"/>
                            <a:lumOff val="25000"/>
                          </a:prstClr>
                        </a:gs>
                        <a:gs pos="100000">
                          <a:srgbClr val="F79646">
                            <a:lumMod val="75000"/>
                          </a:srgbClr>
                        </a:gs>
                      </a:gsLst>
                      <a:lin ang="5400000" scaled="0"/>
                    </a:gradFill>
                    <a:latin typeface="-윤고딕330" panose="02030504000101010101" pitchFamily="18" charset="-127"/>
                    <a:ea typeface="-윤고딕330" panose="02030504000101010101" pitchFamily="18" charset="-127"/>
                    <a:cs typeface="Arial" panose="020B0604020202020204" pitchFamily="34" charset="0"/>
                  </a:rPr>
                  <a:t>'14</a:t>
                </a:r>
                <a:endParaRPr lang="ko-KR" altLang="en-US" sz="1400" kern="0" spc="-5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05" name="Text Box 170"/>
              <p:cNvSpPr txBox="1">
                <a:spLocks noChangeArrowheads="1"/>
              </p:cNvSpPr>
              <p:nvPr/>
            </p:nvSpPr>
            <p:spPr bwMode="auto">
              <a:xfrm>
                <a:off x="639027" y="4912011"/>
                <a:ext cx="82495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0000">
                <a:spAutoFit/>
              </a:bodyPr>
              <a:lstStyle/>
              <a:p>
                <a:pPr algn="ctr" eaLnBrk="0" latinLnBrk="0" hangingPunct="0">
                  <a:buSzPct val="100000"/>
                  <a:defRPr/>
                </a:pPr>
                <a:r>
                  <a:rPr lang="en-US" altLang="ko-KR" sz="1400" kern="0" spc="-70" dirty="0" smtClean="0">
                    <a:gradFill>
                      <a:gsLst>
                        <a:gs pos="100000">
                          <a:prstClr val="black">
                            <a:lumMod val="50000"/>
                            <a:lumOff val="50000"/>
                          </a:prstClr>
                        </a:gs>
                        <a:gs pos="100000">
                          <a:prstClr val="white">
                            <a:lumMod val="75000"/>
                          </a:prstClr>
                        </a:gs>
                        <a:gs pos="100000">
                          <a:prstClr val="white">
                            <a:lumMod val="65000"/>
                          </a:prstClr>
                        </a:gs>
                      </a:gsLst>
                      <a:lin ang="5400000" scaled="0"/>
                    </a:gradFill>
                    <a:latin typeface="-윤고딕340" pitchFamily="18" charset="-127"/>
                    <a:ea typeface="-윤고딕340" pitchFamily="18" charset="-127"/>
                  </a:rPr>
                  <a:t>2,300</a:t>
                </a:r>
                <a:r>
                  <a:rPr lang="ko-KR" altLang="en-US" sz="1400" kern="0" spc="-70" dirty="0" smtClean="0">
                    <a:gradFill>
                      <a:gsLst>
                        <a:gs pos="100000">
                          <a:prstClr val="black">
                            <a:lumMod val="50000"/>
                            <a:lumOff val="50000"/>
                          </a:prstClr>
                        </a:gs>
                        <a:gs pos="100000">
                          <a:prstClr val="white">
                            <a:lumMod val="75000"/>
                          </a:prstClr>
                        </a:gs>
                        <a:gs pos="100000">
                          <a:prstClr val="white">
                            <a:lumMod val="65000"/>
                          </a:prstClr>
                        </a:gs>
                      </a:gsLst>
                      <a:lin ang="5400000" scaled="0"/>
                    </a:gradFill>
                    <a:latin typeface="-윤고딕340" pitchFamily="18" charset="-127"/>
                    <a:ea typeface="-윤고딕340" pitchFamily="18" charset="-127"/>
                  </a:rPr>
                  <a:t>건</a:t>
                </a:r>
                <a:endParaRPr lang="ko-KR" altLang="en-US" sz="1400" kern="0" spc="-70" dirty="0">
                  <a:gradFill>
                    <a:gsLst>
                      <a:gs pos="100000">
                        <a:prstClr val="black">
                          <a:lumMod val="50000"/>
                          <a:lumOff val="50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65000"/>
                        </a:prst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endParaRPr>
              </a:p>
            </p:txBody>
          </p:sp>
          <p:cxnSp>
            <p:nvCxnSpPr>
              <p:cNvPr id="106" name="직선 연결선 105"/>
              <p:cNvCxnSpPr/>
              <p:nvPr/>
            </p:nvCxnSpPr>
            <p:spPr>
              <a:xfrm>
                <a:off x="635610" y="5357625"/>
                <a:ext cx="2222444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직사각형 106"/>
              <p:cNvSpPr/>
              <p:nvPr/>
            </p:nvSpPr>
            <p:spPr>
              <a:xfrm>
                <a:off x="2113647" y="5341033"/>
                <a:ext cx="656059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330325" eaLnBrk="0" latinLnBrk="0" hangingPunct="0">
                  <a:spcAft>
                    <a:spcPts val="600"/>
                  </a:spcAft>
                  <a:buSzPct val="100000"/>
                  <a:defRPr/>
                </a:pPr>
                <a:r>
                  <a:rPr lang="en-US" altLang="ko-KR" sz="1400" kern="0" spc="-50" dirty="0">
                    <a:gradFill>
                      <a:gsLst>
                        <a:gs pos="100000">
                          <a:prstClr val="black">
                            <a:lumMod val="75000"/>
                            <a:lumOff val="25000"/>
                          </a:prstClr>
                        </a:gs>
                        <a:gs pos="100000">
                          <a:srgbClr val="F79646">
                            <a:lumMod val="75000"/>
                          </a:srgbClr>
                        </a:gs>
                      </a:gsLst>
                      <a:lin ang="5400000" scaled="0"/>
                    </a:gradFill>
                    <a:latin typeface="-윤고딕330" panose="02030504000101010101" pitchFamily="18" charset="-127"/>
                    <a:ea typeface="-윤고딕330" panose="02030504000101010101" pitchFamily="18" charset="-127"/>
                    <a:cs typeface="Arial" panose="020B0604020202020204" pitchFamily="34" charset="0"/>
                  </a:rPr>
                  <a:t>'17</a:t>
                </a:r>
                <a:endParaRPr lang="ko-KR" altLang="en-US" sz="1400" kern="0" spc="-5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08" name="직사각형 107"/>
              <p:cNvSpPr/>
              <p:nvPr/>
            </p:nvSpPr>
            <p:spPr>
              <a:xfrm>
                <a:off x="1535357" y="5068670"/>
                <a:ext cx="422951" cy="287536"/>
              </a:xfrm>
              <a:prstGeom prst="rect">
                <a:avLst/>
              </a:prstGeom>
              <a:solidFill>
                <a:srgbClr val="219C9F"/>
              </a:solidFill>
              <a:ln w="9525" cap="rnd">
                <a:noFill/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9" name="직사각형 108"/>
              <p:cNvSpPr/>
              <p:nvPr/>
            </p:nvSpPr>
            <p:spPr>
              <a:xfrm>
                <a:off x="1418803" y="5341033"/>
                <a:ext cx="656059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330325" eaLnBrk="0" latinLnBrk="0" hangingPunct="0">
                  <a:spcAft>
                    <a:spcPts val="600"/>
                  </a:spcAft>
                  <a:buSzPct val="100000"/>
                  <a:defRPr/>
                </a:pPr>
                <a:r>
                  <a:rPr lang="en-US" altLang="ko-KR" sz="1400" kern="0" spc="-50" dirty="0">
                    <a:gradFill>
                      <a:gsLst>
                        <a:gs pos="100000">
                          <a:prstClr val="black">
                            <a:lumMod val="75000"/>
                            <a:lumOff val="25000"/>
                          </a:prstClr>
                        </a:gs>
                        <a:gs pos="100000">
                          <a:srgbClr val="F79646">
                            <a:lumMod val="75000"/>
                          </a:srgbClr>
                        </a:gs>
                      </a:gsLst>
                      <a:lin ang="5400000" scaled="0"/>
                    </a:gradFill>
                    <a:latin typeface="-윤고딕330" panose="02030504000101010101" pitchFamily="18" charset="-127"/>
                    <a:ea typeface="-윤고딕330" panose="02030504000101010101" pitchFamily="18" charset="-127"/>
                    <a:cs typeface="Arial" panose="020B0604020202020204" pitchFamily="34" charset="0"/>
                  </a:rPr>
                  <a:t>'15</a:t>
                </a:r>
                <a:endParaRPr lang="ko-KR" altLang="en-US" sz="1400" kern="0" spc="-50" dirty="0">
                  <a:gradFill>
                    <a:gsLst>
                      <a:gs pos="10000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54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10" name="Text Box 170"/>
              <p:cNvSpPr txBox="1">
                <a:spLocks noChangeArrowheads="1"/>
              </p:cNvSpPr>
              <p:nvPr/>
            </p:nvSpPr>
            <p:spPr bwMode="auto">
              <a:xfrm>
                <a:off x="1290643" y="4746242"/>
                <a:ext cx="91237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0000">
                <a:spAutoFit/>
              </a:bodyPr>
              <a:lstStyle/>
              <a:p>
                <a:pPr algn="ctr" eaLnBrk="0" latinLnBrk="0" hangingPunct="0">
                  <a:buSzPct val="100000"/>
                  <a:defRPr/>
                </a:pPr>
                <a:r>
                  <a:rPr lang="en-US" altLang="ko-KR" sz="1400" kern="0" spc="-70" dirty="0" smtClean="0">
                    <a:gradFill>
                      <a:gsLst>
                        <a:gs pos="100000">
                          <a:prstClr val="black">
                            <a:lumMod val="50000"/>
                            <a:lumOff val="50000"/>
                          </a:prstClr>
                        </a:gs>
                        <a:gs pos="100000">
                          <a:prstClr val="white">
                            <a:lumMod val="75000"/>
                          </a:prstClr>
                        </a:gs>
                        <a:gs pos="100000">
                          <a:prstClr val="white">
                            <a:lumMod val="65000"/>
                          </a:prstClr>
                        </a:gs>
                      </a:gsLst>
                      <a:lin ang="5400000" scaled="0"/>
                    </a:gradFill>
                    <a:latin typeface="-윤고딕340" pitchFamily="18" charset="-127"/>
                    <a:ea typeface="-윤고딕340" pitchFamily="18" charset="-127"/>
                  </a:rPr>
                  <a:t>6,000</a:t>
                </a:r>
                <a:r>
                  <a:rPr lang="ko-KR" altLang="en-US" sz="1400" kern="0" spc="-70" dirty="0" smtClean="0">
                    <a:gradFill>
                      <a:gsLst>
                        <a:gs pos="100000">
                          <a:prstClr val="black">
                            <a:lumMod val="50000"/>
                            <a:lumOff val="50000"/>
                          </a:prstClr>
                        </a:gs>
                        <a:gs pos="100000">
                          <a:prstClr val="white">
                            <a:lumMod val="75000"/>
                          </a:prstClr>
                        </a:gs>
                        <a:gs pos="100000">
                          <a:prstClr val="white">
                            <a:lumMod val="65000"/>
                          </a:prstClr>
                        </a:gs>
                      </a:gsLst>
                      <a:lin ang="5400000" scaled="0"/>
                    </a:gradFill>
                    <a:latin typeface="-윤고딕340" pitchFamily="18" charset="-127"/>
                    <a:ea typeface="-윤고딕340" pitchFamily="18" charset="-127"/>
                  </a:rPr>
                  <a:t>건</a:t>
                </a:r>
                <a:endParaRPr lang="ko-KR" altLang="en-US" sz="1400" kern="0" spc="-70" dirty="0">
                  <a:gradFill>
                    <a:gsLst>
                      <a:gs pos="100000">
                        <a:prstClr val="black">
                          <a:lumMod val="50000"/>
                          <a:lumOff val="50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65000"/>
                        </a:prst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30058377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자유형 4"/>
          <p:cNvSpPr/>
          <p:nvPr/>
        </p:nvSpPr>
        <p:spPr>
          <a:xfrm>
            <a:off x="580036" y="4084052"/>
            <a:ext cx="7879404" cy="0"/>
          </a:xfrm>
          <a:custGeom>
            <a:avLst/>
            <a:gdLst>
              <a:gd name="connsiteX0" fmla="*/ 0 w 7879404"/>
              <a:gd name="connsiteY0" fmla="*/ 0 h 0"/>
              <a:gd name="connsiteX1" fmla="*/ 7879404 w 787940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879404">
                <a:moveTo>
                  <a:pt x="0" y="0"/>
                </a:moveTo>
                <a:lnTo>
                  <a:pt x="7879404" y="0"/>
                </a:lnTo>
              </a:path>
            </a:pathLst>
          </a:custGeom>
          <a:noFill/>
          <a:ln w="31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2" name="그룹 10"/>
          <p:cNvGrpSpPr/>
          <p:nvPr/>
        </p:nvGrpSpPr>
        <p:grpSpPr>
          <a:xfrm>
            <a:off x="589068" y="2139836"/>
            <a:ext cx="8015380" cy="1865228"/>
            <a:chOff x="589068" y="2139836"/>
            <a:chExt cx="8015380" cy="1865228"/>
          </a:xfrm>
        </p:grpSpPr>
        <p:grpSp>
          <p:nvGrpSpPr>
            <p:cNvPr id="3" name="그룹 7"/>
            <p:cNvGrpSpPr/>
            <p:nvPr/>
          </p:nvGrpSpPr>
          <p:grpSpPr>
            <a:xfrm>
              <a:off x="589068" y="2139836"/>
              <a:ext cx="8015380" cy="1865228"/>
              <a:chOff x="-28876" y="3286750"/>
              <a:chExt cx="8015380" cy="1865228"/>
            </a:xfrm>
          </p:grpSpPr>
          <p:grpSp>
            <p:nvGrpSpPr>
              <p:cNvPr id="4" name="그룹 2"/>
              <p:cNvGrpSpPr/>
              <p:nvPr/>
            </p:nvGrpSpPr>
            <p:grpSpPr>
              <a:xfrm>
                <a:off x="1346000" y="3286750"/>
                <a:ext cx="4742933" cy="1107996"/>
                <a:chOff x="372236" y="3286750"/>
                <a:chExt cx="4742933" cy="1107996"/>
              </a:xfrm>
            </p:grpSpPr>
            <p:sp>
              <p:nvSpPr>
                <p:cNvPr id="28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72236" y="3286750"/>
                  <a:ext cx="4199868" cy="1107996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  <a:spAutoFit/>
                  <a:scene3d>
                    <a:camera prst="orthographicFront"/>
                    <a:lightRig rig="soft" dir="tl">
                      <a:rot lat="0" lon="0" rev="0"/>
                    </a:lightRig>
                  </a:scene3d>
                  <a:sp3d contourW="25400" prstMaterial="matte">
                    <a:bevelT w="25400" h="55880" prst="artDeco"/>
                    <a:contourClr>
                      <a:schemeClr val="accent2">
                        <a:tint val="20000"/>
                      </a:schemeClr>
                    </a:contourClr>
                  </a:sp3d>
                </a:bodyPr>
                <a:lstStyle/>
                <a:p>
                  <a:pPr algn="r" latinLnBrk="0"/>
                  <a:r>
                    <a:rPr lang="ko-KR" altLang="en-US" sz="6600" kern="0" spc="-380" dirty="0">
                      <a:ln w="11430"/>
                      <a:gradFill>
                        <a:gsLst>
                          <a:gs pos="44000">
                            <a:srgbClr val="004785">
                              <a:lumMod val="60000"/>
                              <a:lumOff val="40000"/>
                            </a:srgbClr>
                          </a:gs>
                          <a:gs pos="59000">
                            <a:srgbClr val="004785">
                              <a:lumMod val="75000"/>
                            </a:srgbClr>
                          </a:gs>
                          <a:gs pos="100000">
                            <a:srgbClr val="0070C0"/>
                          </a:gs>
                          <a:gs pos="0">
                            <a:srgbClr val="0F243D"/>
                          </a:gs>
                          <a:gs pos="100000">
                            <a:srgbClr val="004785">
                              <a:lumMod val="50000"/>
                            </a:srgbClr>
                          </a:gs>
                        </a:gsLst>
                        <a:lin ang="5400000" scaled="0"/>
                      </a:gradFill>
                      <a:effectLst>
                        <a:outerShdw blurRad="38100" dist="12700" dir="5400000" algn="tl" rotWithShape="0">
                          <a:srgbClr val="000000">
                            <a:alpha val="30000"/>
                          </a:srgbClr>
                        </a:outerShdw>
                      </a:effectLst>
                      <a:latin typeface="-유려B" panose="02030504000101010101" pitchFamily="18" charset="-127"/>
                      <a:ea typeface="-유려B" panose="02030504000101010101" pitchFamily="18" charset="-127"/>
                    </a:rPr>
                    <a:t>역동적 혁신경제</a:t>
                  </a:r>
                </a:p>
              </p:txBody>
            </p:sp>
            <p:sp>
              <p:nvSpPr>
                <p:cNvPr id="32" name="직사각형 31"/>
                <p:cNvSpPr/>
                <p:nvPr/>
              </p:nvSpPr>
              <p:spPr>
                <a:xfrm>
                  <a:off x="4493116" y="3597395"/>
                  <a:ext cx="622053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defTabSz="1330325" eaLnBrk="0" latinLnBrk="0" hangingPunct="0">
                    <a:buSzPct val="100000"/>
                    <a:defRPr/>
                  </a:pPr>
                  <a:r>
                    <a:rPr lang="ko-KR" altLang="en-US" sz="3200" kern="0" spc="-150" dirty="0">
                      <a:gradFill>
                        <a:gsLst>
                          <a:gs pos="0">
                            <a:srgbClr val="1F497D">
                              <a:lumMod val="50000"/>
                            </a:srgbClr>
                          </a:gs>
                          <a:gs pos="100000">
                            <a:srgbClr val="004D86"/>
                          </a:gs>
                        </a:gsLst>
                        <a:lin ang="5400000" scaled="0"/>
                      </a:gradFill>
                      <a:latin typeface="-윤고딕330" panose="02030504000101010101" pitchFamily="18" charset="-127"/>
                      <a:ea typeface="-윤고딕330" panose="02030504000101010101" pitchFamily="18" charset="-127"/>
                    </a:rPr>
                    <a:t>로</a:t>
                  </a:r>
                </a:p>
              </p:txBody>
            </p:sp>
          </p:grpSp>
          <p:sp>
            <p:nvSpPr>
              <p:cNvPr id="19" name="직사각형 18"/>
              <p:cNvSpPr/>
              <p:nvPr/>
            </p:nvSpPr>
            <p:spPr>
              <a:xfrm>
                <a:off x="-28876" y="4444092"/>
                <a:ext cx="801538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330325" eaLnBrk="0" latinLnBrk="0" hangingPunct="0">
                  <a:buSzPct val="100000"/>
                  <a:defRPr/>
                </a:pPr>
                <a:r>
                  <a:rPr lang="ko-KR" altLang="en-US" sz="4000" b="1" kern="0" spc="-150" dirty="0">
                    <a:gradFill>
                      <a:gsLst>
                        <a:gs pos="0">
                          <a:srgbClr val="1F497D">
                            <a:lumMod val="50000"/>
                          </a:srgbClr>
                        </a:gs>
                        <a:gs pos="100000">
                          <a:srgbClr val="004D86"/>
                        </a:gs>
                      </a:gsLst>
                      <a:lin ang="5400000" scaled="0"/>
                    </a:gradFill>
                    <a:latin typeface="-윤고딕330" panose="02030504000101010101" pitchFamily="18" charset="-127"/>
                    <a:ea typeface="-윤고딕330" panose="02030504000101010101" pitchFamily="18" charset="-127"/>
                  </a:rPr>
                  <a:t>경제 대도약 </a:t>
                </a:r>
                <a:r>
                  <a:rPr lang="ko-KR" altLang="en-US" sz="3600" kern="0" spc="-150" dirty="0">
                    <a:gradFill>
                      <a:gsLst>
                        <a:gs pos="0">
                          <a:srgbClr val="1F497D">
                            <a:lumMod val="50000"/>
                          </a:srgbClr>
                        </a:gs>
                        <a:gs pos="100000">
                          <a:srgbClr val="004D86"/>
                        </a:gs>
                      </a:gsLst>
                      <a:lin ang="5400000" scaled="0"/>
                    </a:gradFill>
                    <a:latin typeface="-윤고딕330" panose="02030504000101010101" pitchFamily="18" charset="-127"/>
                    <a:ea typeface="-윤고딕330" panose="02030504000101010101" pitchFamily="18" charset="-127"/>
                  </a:rPr>
                  <a:t>반드시 이루겠습니다</a:t>
                </a:r>
              </a:p>
            </p:txBody>
          </p:sp>
        </p:grpSp>
        <p:sp>
          <p:nvSpPr>
            <p:cNvPr id="22" name="직사각형 21"/>
            <p:cNvSpPr/>
            <p:nvPr/>
          </p:nvSpPr>
          <p:spPr>
            <a:xfrm>
              <a:off x="899592" y="3278004"/>
              <a:ext cx="59855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330325" eaLnBrk="0" latinLnBrk="0" hangingPunct="0">
                <a:buSzPct val="100000"/>
                <a:defRPr/>
              </a:pPr>
              <a:endParaRPr lang="ko-KR" altLang="en-US" sz="3600" kern="0" spc="-150" dirty="0">
                <a:gradFill>
                  <a:gsLst>
                    <a:gs pos="0">
                      <a:srgbClr val="1F497D">
                        <a:lumMod val="50000"/>
                      </a:srgbClr>
                    </a:gs>
                    <a:gs pos="100000">
                      <a:srgbClr val="004D86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209947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모서리가 둥근 직사각형 193"/>
          <p:cNvSpPr/>
          <p:nvPr/>
        </p:nvSpPr>
        <p:spPr>
          <a:xfrm>
            <a:off x="1496335" y="1841699"/>
            <a:ext cx="1419481" cy="1586677"/>
          </a:xfrm>
          <a:prstGeom prst="roundRect">
            <a:avLst>
              <a:gd name="adj" fmla="val 4318"/>
            </a:avLst>
          </a:prstGeom>
          <a:solidFill>
            <a:srgbClr val="E6E6E6"/>
          </a:solidFill>
          <a:ln w="952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500">
              <a:solidFill>
                <a:prstClr val="white"/>
              </a:solidFill>
            </a:endParaRPr>
          </a:p>
        </p:txBody>
      </p:sp>
      <p:sp>
        <p:nvSpPr>
          <p:cNvPr id="217" name="모서리가 둥근 직사각형 216"/>
          <p:cNvSpPr/>
          <p:nvPr/>
        </p:nvSpPr>
        <p:spPr>
          <a:xfrm>
            <a:off x="1496335" y="3534717"/>
            <a:ext cx="1419481" cy="1316420"/>
          </a:xfrm>
          <a:prstGeom prst="roundRect">
            <a:avLst>
              <a:gd name="adj" fmla="val 4318"/>
            </a:avLst>
          </a:prstGeom>
          <a:solidFill>
            <a:srgbClr val="E6E6E6"/>
          </a:solidFill>
          <a:ln w="952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500">
              <a:solidFill>
                <a:prstClr val="white"/>
              </a:solidFill>
            </a:endParaRPr>
          </a:p>
        </p:txBody>
      </p:sp>
      <p:sp>
        <p:nvSpPr>
          <p:cNvPr id="81" name="모서리가 둥근 직사각형 80"/>
          <p:cNvSpPr/>
          <p:nvPr/>
        </p:nvSpPr>
        <p:spPr>
          <a:xfrm>
            <a:off x="1478406" y="4935272"/>
            <a:ext cx="1419481" cy="1316420"/>
          </a:xfrm>
          <a:prstGeom prst="roundRect">
            <a:avLst>
              <a:gd name="adj" fmla="val 4318"/>
            </a:avLst>
          </a:prstGeom>
          <a:solidFill>
            <a:srgbClr val="E6E6E6"/>
          </a:solidFill>
          <a:ln w="952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500">
              <a:solidFill>
                <a:prstClr val="white"/>
              </a:solidFill>
            </a:endParaRPr>
          </a:p>
        </p:txBody>
      </p:sp>
      <p:sp>
        <p:nvSpPr>
          <p:cNvPr id="83" name="TextBox 82"/>
          <p:cNvSpPr txBox="1"/>
          <p:nvPr/>
        </p:nvSpPr>
        <p:spPr bwMode="auto">
          <a:xfrm>
            <a:off x="478159" y="270223"/>
            <a:ext cx="5423280" cy="6155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00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2015</a:t>
            </a:r>
            <a:r>
              <a:rPr lang="ko-KR" altLang="en-US" sz="300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년</a:t>
            </a:r>
            <a:r>
              <a:rPr lang="en-US" altLang="ko-KR" sz="300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, </a:t>
            </a:r>
            <a:r>
              <a:rPr lang="ko-KR" altLang="en-US" sz="300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반드시 </a:t>
            </a:r>
            <a:r>
              <a:rPr lang="ko-KR" altLang="en-US" sz="3400" b="1" spc="-150" dirty="0" smtClean="0">
                <a:gradFill>
                  <a:gsLst>
                    <a:gs pos="100000">
                      <a:srgbClr val="4F81BD">
                        <a:lumMod val="75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혁신</a:t>
            </a:r>
            <a:r>
              <a:rPr lang="en-US" altLang="ko-KR" sz="340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 </a:t>
            </a:r>
            <a:r>
              <a:rPr lang="ko-KR" altLang="en-US" sz="300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하겠습니다</a:t>
            </a:r>
            <a:r>
              <a:rPr lang="en-US" altLang="ko-KR" sz="300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.</a:t>
            </a:r>
            <a:endParaRPr lang="ko-KR" altLang="en-US" sz="3000" spc="-15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40" pitchFamily="18" charset="-127"/>
              <a:ea typeface="-윤고딕340" pitchFamily="18" charset="-127"/>
            </a:endParaRPr>
          </a:p>
        </p:txBody>
      </p:sp>
      <p:sp>
        <p:nvSpPr>
          <p:cNvPr id="114" name="모서리가 둥근 직사각형 113"/>
          <p:cNvSpPr/>
          <p:nvPr/>
        </p:nvSpPr>
        <p:spPr>
          <a:xfrm flipH="1">
            <a:off x="6988636" y="4962437"/>
            <a:ext cx="184287" cy="1259561"/>
          </a:xfrm>
          <a:prstGeom prst="roundRect">
            <a:avLst>
              <a:gd name="adj" fmla="val 35846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17" name="모서리가 둥근 직사각형 116"/>
          <p:cNvSpPr/>
          <p:nvPr/>
        </p:nvSpPr>
        <p:spPr>
          <a:xfrm flipH="1">
            <a:off x="4888408" y="4962437"/>
            <a:ext cx="184287" cy="1259561"/>
          </a:xfrm>
          <a:prstGeom prst="roundRect">
            <a:avLst>
              <a:gd name="adj" fmla="val 35846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8" name="모서리가 둥근 직사각형 107"/>
          <p:cNvSpPr/>
          <p:nvPr/>
        </p:nvSpPr>
        <p:spPr>
          <a:xfrm flipH="1">
            <a:off x="6988636" y="3570828"/>
            <a:ext cx="184287" cy="1259561"/>
          </a:xfrm>
          <a:prstGeom prst="roundRect">
            <a:avLst>
              <a:gd name="adj" fmla="val 35846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9" name="모서리가 둥근 직사각형 108"/>
          <p:cNvSpPr/>
          <p:nvPr/>
        </p:nvSpPr>
        <p:spPr>
          <a:xfrm flipH="1">
            <a:off x="4888408" y="3570828"/>
            <a:ext cx="184287" cy="1259561"/>
          </a:xfrm>
          <a:prstGeom prst="roundRect">
            <a:avLst>
              <a:gd name="adj" fmla="val 35846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6" name="모서리가 둥근 직사각형 95"/>
          <p:cNvSpPr/>
          <p:nvPr/>
        </p:nvSpPr>
        <p:spPr>
          <a:xfrm flipH="1">
            <a:off x="6988636" y="1880774"/>
            <a:ext cx="184287" cy="1521600"/>
          </a:xfrm>
          <a:prstGeom prst="roundRect">
            <a:avLst>
              <a:gd name="adj" fmla="val 35846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 flipH="1">
            <a:off x="4888408" y="1880774"/>
            <a:ext cx="184287" cy="1521600"/>
          </a:xfrm>
          <a:prstGeom prst="roundRect">
            <a:avLst>
              <a:gd name="adj" fmla="val 35846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" name="타원 9"/>
          <p:cNvSpPr/>
          <p:nvPr/>
        </p:nvSpPr>
        <p:spPr>
          <a:xfrm>
            <a:off x="5724128" y="2310194"/>
            <a:ext cx="2128954" cy="3423062"/>
          </a:xfrm>
          <a:prstGeom prst="ellipse">
            <a:avLst/>
          </a:prstGeom>
          <a:noFill/>
          <a:ln w="28575" cap="rnd">
            <a:solidFill>
              <a:srgbClr val="407EB2"/>
            </a:solidFill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5516571" y="1998547"/>
            <a:ext cx="1549428" cy="4022741"/>
          </a:xfrm>
          <a:prstGeom prst="rect">
            <a:avLst/>
          </a:prstGeom>
          <a:solidFill>
            <a:schemeClr val="bg1"/>
          </a:solidFill>
          <a:ln w="952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07" name="모서리가 둥근 직사각형 206"/>
          <p:cNvSpPr/>
          <p:nvPr/>
        </p:nvSpPr>
        <p:spPr>
          <a:xfrm>
            <a:off x="3057606" y="1412776"/>
            <a:ext cx="1374418" cy="694522"/>
          </a:xfrm>
          <a:prstGeom prst="roundRect">
            <a:avLst>
              <a:gd name="adj" fmla="val 17708"/>
            </a:avLst>
          </a:prstGeom>
          <a:solidFill>
            <a:schemeClr val="tx1">
              <a:lumMod val="50000"/>
              <a:lumOff val="50000"/>
            </a:schemeClr>
          </a:solidFill>
          <a:ln w="952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500">
              <a:solidFill>
                <a:prstClr val="white"/>
              </a:solidFill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3358490" y="1502644"/>
            <a:ext cx="757388" cy="3654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 fontAlgn="base">
              <a:lnSpc>
                <a:spcPts val="1700"/>
              </a:lnSpc>
              <a:spcAft>
                <a:spcPct val="0"/>
              </a:spcAft>
              <a:buClr>
                <a:prstClr val="black">
                  <a:lumMod val="85000"/>
                  <a:lumOff val="15000"/>
                </a:prstClr>
              </a:buClr>
            </a:pPr>
            <a:r>
              <a:rPr kumimoji="1" lang="ko-KR" altLang="en-US" sz="2000" b="1" spc="-40" dirty="0" smtClean="0">
                <a:gradFill>
                  <a:gsLst>
                    <a:gs pos="100000">
                      <a:prstClr val="white"/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기 존</a:t>
            </a:r>
            <a:endParaRPr kumimoji="1" lang="en-US" altLang="ko-KR" sz="2000" b="1" spc="-40" dirty="0">
              <a:gradFill>
                <a:gsLst>
                  <a:gs pos="100000">
                    <a:prstClr val="white"/>
                  </a:gs>
                  <a:gs pos="100000">
                    <a:srgbClr val="FFFFFF">
                      <a:lumMod val="85000"/>
                      <a:alpha val="0"/>
                    </a:srgbClr>
                  </a:gs>
                </a:gsLst>
                <a:lin ang="108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09" name="모서리가 둥근 직사각형 208"/>
          <p:cNvSpPr/>
          <p:nvPr/>
        </p:nvSpPr>
        <p:spPr>
          <a:xfrm>
            <a:off x="5035402" y="1412776"/>
            <a:ext cx="1998757" cy="694522"/>
          </a:xfrm>
          <a:prstGeom prst="roundRect">
            <a:avLst>
              <a:gd name="adj" fmla="val 21875"/>
            </a:avLst>
          </a:prstGeom>
          <a:solidFill>
            <a:srgbClr val="4585A1"/>
          </a:solidFill>
          <a:ln w="952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500">
              <a:solidFill>
                <a:prstClr val="white"/>
              </a:solidFill>
            </a:endParaRPr>
          </a:p>
        </p:txBody>
      </p:sp>
      <p:sp>
        <p:nvSpPr>
          <p:cNvPr id="214" name="TextBox 213"/>
          <p:cNvSpPr txBox="1"/>
          <p:nvPr/>
        </p:nvSpPr>
        <p:spPr>
          <a:xfrm>
            <a:off x="5572784" y="1502644"/>
            <a:ext cx="888569" cy="3654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 fontAlgn="base">
              <a:lnSpc>
                <a:spcPts val="1700"/>
              </a:lnSpc>
              <a:spcAft>
                <a:spcPct val="0"/>
              </a:spcAft>
              <a:buClr>
                <a:prstClr val="black">
                  <a:lumMod val="85000"/>
                  <a:lumOff val="15000"/>
                </a:prstClr>
              </a:buClr>
            </a:pPr>
            <a:r>
              <a:rPr kumimoji="1" lang="ko-KR" altLang="en-US" sz="2000" b="1" spc="-40" dirty="0" smtClean="0">
                <a:gradFill>
                  <a:gsLst>
                    <a:gs pos="100000">
                      <a:prstClr val="white"/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혁 신</a:t>
            </a:r>
            <a:endParaRPr kumimoji="1" lang="en-US" altLang="ko-KR" sz="2000" b="1" spc="-40" dirty="0">
              <a:gradFill>
                <a:gsLst>
                  <a:gs pos="100000">
                    <a:prstClr val="white"/>
                  </a:gs>
                  <a:gs pos="100000">
                    <a:srgbClr val="FFFFFF">
                      <a:lumMod val="85000"/>
                      <a:alpha val="0"/>
                    </a:srgbClr>
                  </a:gs>
                </a:gsLst>
                <a:lin ang="108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grpSp>
        <p:nvGrpSpPr>
          <p:cNvPr id="21" name="그룹 20"/>
          <p:cNvGrpSpPr/>
          <p:nvPr/>
        </p:nvGrpSpPr>
        <p:grpSpPr>
          <a:xfrm>
            <a:off x="411704" y="1841699"/>
            <a:ext cx="1108076" cy="4410810"/>
            <a:chOff x="411704" y="1841699"/>
            <a:chExt cx="1108076" cy="4410810"/>
          </a:xfrm>
        </p:grpSpPr>
        <p:sp>
          <p:nvSpPr>
            <p:cNvPr id="181" name="모서리가 둥근 직사각형 180"/>
            <p:cNvSpPr/>
            <p:nvPr/>
          </p:nvSpPr>
          <p:spPr>
            <a:xfrm>
              <a:off x="411704" y="1841699"/>
              <a:ext cx="1108076" cy="1591570"/>
            </a:xfrm>
            <a:prstGeom prst="roundRect">
              <a:avLst>
                <a:gd name="adj" fmla="val 7460"/>
              </a:avLst>
            </a:prstGeom>
            <a:solidFill>
              <a:srgbClr val="4B7DB3"/>
            </a:solidFill>
            <a:ln w="952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500">
                <a:solidFill>
                  <a:prstClr val="white"/>
                </a:solidFill>
              </a:endParaRPr>
            </a:p>
          </p:txBody>
        </p:sp>
        <p:sp>
          <p:nvSpPr>
            <p:cNvPr id="182" name="모서리가 둥근 직사각형 181"/>
            <p:cNvSpPr/>
            <p:nvPr/>
          </p:nvSpPr>
          <p:spPr>
            <a:xfrm>
              <a:off x="411704" y="3533994"/>
              <a:ext cx="1108076" cy="1316420"/>
            </a:xfrm>
            <a:prstGeom prst="roundRect">
              <a:avLst>
                <a:gd name="adj" fmla="val 6849"/>
              </a:avLst>
            </a:prstGeom>
            <a:solidFill>
              <a:srgbClr val="40AE5D"/>
            </a:solidFill>
            <a:ln w="952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500">
                <a:solidFill>
                  <a:prstClr val="white"/>
                </a:solidFill>
              </a:endParaRPr>
            </a:p>
          </p:txBody>
        </p:sp>
        <p:sp>
          <p:nvSpPr>
            <p:cNvPr id="183" name="모서리가 둥근 직사각형 182"/>
            <p:cNvSpPr/>
            <p:nvPr/>
          </p:nvSpPr>
          <p:spPr>
            <a:xfrm>
              <a:off x="411704" y="4936089"/>
              <a:ext cx="1108076" cy="1316420"/>
            </a:xfrm>
            <a:prstGeom prst="roundRect">
              <a:avLst>
                <a:gd name="adj" fmla="val 7460"/>
              </a:avLst>
            </a:prstGeom>
            <a:solidFill>
              <a:srgbClr val="BA7734"/>
            </a:solidFill>
            <a:ln w="952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500">
                <a:solidFill>
                  <a:prstClr val="white"/>
                </a:solidFill>
              </a:endParaRPr>
            </a:p>
          </p:txBody>
        </p:sp>
        <p:sp>
          <p:nvSpPr>
            <p:cNvPr id="187" name="모서리가 둥근 직사각형 186"/>
            <p:cNvSpPr/>
            <p:nvPr/>
          </p:nvSpPr>
          <p:spPr>
            <a:xfrm>
              <a:off x="459912" y="1904650"/>
              <a:ext cx="1015147" cy="1471134"/>
            </a:xfrm>
            <a:prstGeom prst="roundRect">
              <a:avLst>
                <a:gd name="adj" fmla="val 4086"/>
              </a:avLst>
            </a:prstGeom>
            <a:solidFill>
              <a:schemeClr val="bg1"/>
            </a:soli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88" name="모서리가 둥근 직사각형 187"/>
            <p:cNvSpPr/>
            <p:nvPr/>
          </p:nvSpPr>
          <p:spPr>
            <a:xfrm>
              <a:off x="459912" y="3601284"/>
              <a:ext cx="1015147" cy="1189682"/>
            </a:xfrm>
            <a:prstGeom prst="roundRect">
              <a:avLst>
                <a:gd name="adj" fmla="val 4086"/>
              </a:avLst>
            </a:prstGeom>
            <a:solidFill>
              <a:schemeClr val="bg1"/>
            </a:soli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89" name="모서리가 둥근 직사각형 188"/>
            <p:cNvSpPr/>
            <p:nvPr/>
          </p:nvSpPr>
          <p:spPr>
            <a:xfrm>
              <a:off x="459912" y="4999457"/>
              <a:ext cx="1015147" cy="1189682"/>
            </a:xfrm>
            <a:prstGeom prst="roundRect">
              <a:avLst>
                <a:gd name="adj" fmla="val 4086"/>
              </a:avLst>
            </a:prstGeom>
            <a:solidFill>
              <a:schemeClr val="bg1"/>
            </a:soli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90" name="TextBox 39"/>
            <p:cNvSpPr txBox="1">
              <a:spLocks noChangeArrowheads="1"/>
            </p:cNvSpPr>
            <p:nvPr/>
          </p:nvSpPr>
          <p:spPr bwMode="auto">
            <a:xfrm>
              <a:off x="425400" y="2354624"/>
              <a:ext cx="1090568" cy="64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>
                <a:lnSpc>
                  <a:spcPts val="2100"/>
                </a:lnSpc>
                <a:spcBef>
                  <a:spcPct val="50000"/>
                </a:spcBef>
              </a:pPr>
              <a:r>
                <a:rPr kumimoji="0" lang="ko-KR" altLang="en-US" sz="2200" dirty="0" smtClean="0">
                  <a:gradFill>
                    <a:gsLst>
                      <a:gs pos="100000">
                        <a:srgbClr val="0070C0"/>
                      </a:gs>
                      <a:gs pos="100000">
                        <a:srgbClr val="BBE0E3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창조</a:t>
              </a:r>
              <a:r>
                <a:rPr kumimoji="0" lang="en-US" altLang="ko-KR" sz="2200" dirty="0" smtClean="0">
                  <a:gradFill>
                    <a:gsLst>
                      <a:gs pos="100000">
                        <a:srgbClr val="0070C0"/>
                      </a:gs>
                      <a:gs pos="100000">
                        <a:srgbClr val="BBE0E3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/>
              </a:r>
              <a:br>
                <a:rPr kumimoji="0" lang="en-US" altLang="ko-KR" sz="2200" dirty="0" smtClean="0">
                  <a:gradFill>
                    <a:gsLst>
                      <a:gs pos="100000">
                        <a:srgbClr val="0070C0"/>
                      </a:gs>
                      <a:gs pos="100000">
                        <a:srgbClr val="BBE0E3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</a:br>
              <a:r>
                <a:rPr kumimoji="0" lang="ko-KR" altLang="en-US" sz="2200" dirty="0" smtClean="0">
                  <a:gradFill>
                    <a:gsLst>
                      <a:gs pos="100000">
                        <a:srgbClr val="0070C0"/>
                      </a:gs>
                      <a:gs pos="100000">
                        <a:srgbClr val="BBE0E3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경제</a:t>
              </a:r>
              <a:endParaRPr kumimoji="0" lang="ko-KR" altLang="en-US" sz="2200" dirty="0">
                <a:gradFill>
                  <a:gsLst>
                    <a:gs pos="100000">
                      <a:srgbClr val="0070C0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endParaRPr>
            </a:p>
          </p:txBody>
        </p:sp>
        <p:sp>
          <p:nvSpPr>
            <p:cNvPr id="191" name="TextBox 39"/>
            <p:cNvSpPr txBox="1">
              <a:spLocks noChangeArrowheads="1"/>
            </p:cNvSpPr>
            <p:nvPr/>
          </p:nvSpPr>
          <p:spPr bwMode="auto">
            <a:xfrm>
              <a:off x="443211" y="3905489"/>
              <a:ext cx="1034899" cy="622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>
                <a:lnSpc>
                  <a:spcPts val="2100"/>
                </a:lnSpc>
                <a:spcBef>
                  <a:spcPct val="50000"/>
                </a:spcBef>
              </a:pPr>
              <a:r>
                <a:rPr kumimoji="0" lang="ko-KR" altLang="en-US" sz="2200" dirty="0" smtClean="0">
                  <a:gradFill>
                    <a:gsLst>
                      <a:gs pos="100000">
                        <a:srgbClr val="29875A"/>
                      </a:gs>
                      <a:gs pos="100000">
                        <a:srgbClr val="BBE0E3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미래</a:t>
              </a:r>
              <a:r>
                <a:rPr kumimoji="0" lang="en-US" altLang="ko-KR" sz="2200" dirty="0" smtClean="0">
                  <a:gradFill>
                    <a:gsLst>
                      <a:gs pos="100000">
                        <a:srgbClr val="29875A"/>
                      </a:gs>
                      <a:gs pos="100000">
                        <a:srgbClr val="BBE0E3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/>
              </a:r>
              <a:br>
                <a:rPr kumimoji="0" lang="en-US" altLang="ko-KR" sz="2200" dirty="0" smtClean="0">
                  <a:gradFill>
                    <a:gsLst>
                      <a:gs pos="100000">
                        <a:srgbClr val="29875A"/>
                      </a:gs>
                      <a:gs pos="100000">
                        <a:srgbClr val="BBE0E3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</a:br>
              <a:r>
                <a:rPr kumimoji="0" lang="ko-KR" altLang="en-US" sz="2200" dirty="0" smtClean="0">
                  <a:gradFill>
                    <a:gsLst>
                      <a:gs pos="100000">
                        <a:srgbClr val="29875A"/>
                      </a:gs>
                      <a:gs pos="100000">
                        <a:srgbClr val="BBE0E3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대비</a:t>
              </a:r>
              <a:endParaRPr kumimoji="0" lang="ko-KR" altLang="en-US" sz="2200" dirty="0">
                <a:gradFill>
                  <a:gsLst>
                    <a:gs pos="100000">
                      <a:srgbClr val="29875A"/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endParaRPr>
            </a:p>
          </p:txBody>
        </p:sp>
        <p:sp>
          <p:nvSpPr>
            <p:cNvPr id="192" name="TextBox 39"/>
            <p:cNvSpPr txBox="1">
              <a:spLocks noChangeArrowheads="1"/>
            </p:cNvSpPr>
            <p:nvPr/>
          </p:nvSpPr>
          <p:spPr bwMode="auto">
            <a:xfrm>
              <a:off x="463964" y="5295214"/>
              <a:ext cx="1012095" cy="622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>
                <a:lnSpc>
                  <a:spcPts val="2100"/>
                </a:lnSpc>
                <a:spcBef>
                  <a:spcPct val="50000"/>
                </a:spcBef>
              </a:pPr>
              <a:r>
                <a:rPr kumimoji="0" lang="ko-KR" altLang="en-US" sz="2200" dirty="0" smtClean="0">
                  <a:gradFill>
                    <a:gsLst>
                      <a:gs pos="100000">
                        <a:srgbClr val="F79646">
                          <a:lumMod val="50000"/>
                        </a:srgbClr>
                      </a:gs>
                      <a:gs pos="100000">
                        <a:srgbClr val="BBE0E3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해외</a:t>
              </a:r>
              <a:r>
                <a:rPr kumimoji="0" lang="en-US" altLang="ko-KR" sz="2200" dirty="0" smtClean="0">
                  <a:gradFill>
                    <a:gsLst>
                      <a:gs pos="100000">
                        <a:srgbClr val="F79646">
                          <a:lumMod val="50000"/>
                        </a:srgbClr>
                      </a:gs>
                      <a:gs pos="100000">
                        <a:srgbClr val="BBE0E3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/>
              </a:r>
              <a:br>
                <a:rPr kumimoji="0" lang="en-US" altLang="ko-KR" sz="2200" dirty="0" smtClean="0">
                  <a:gradFill>
                    <a:gsLst>
                      <a:gs pos="100000">
                        <a:srgbClr val="F79646">
                          <a:lumMod val="50000"/>
                        </a:srgbClr>
                      </a:gs>
                      <a:gs pos="100000">
                        <a:srgbClr val="BBE0E3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</a:br>
              <a:r>
                <a:rPr kumimoji="0" lang="ko-KR" altLang="en-US" sz="2200" dirty="0" smtClean="0">
                  <a:gradFill>
                    <a:gsLst>
                      <a:gs pos="100000">
                        <a:srgbClr val="F79646">
                          <a:lumMod val="50000"/>
                        </a:srgbClr>
                      </a:gs>
                      <a:gs pos="100000">
                        <a:srgbClr val="BBE0E3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latin typeface="-윤고딕340" pitchFamily="18" charset="-127"/>
                  <a:ea typeface="-윤고딕340" pitchFamily="18" charset="-127"/>
                </a:rPr>
                <a:t>진출</a:t>
              </a:r>
              <a:endParaRPr kumimoji="0" lang="ko-KR" altLang="en-US" sz="2200" dirty="0">
                <a:gradFill>
                  <a:gsLst>
                    <a:gs pos="100000">
                      <a:srgbClr val="F79646">
                        <a:lumMod val="50000"/>
                      </a:srgbClr>
                    </a:gs>
                    <a:gs pos="100000">
                      <a:srgbClr val="BBE0E3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endParaRPr>
            </a:p>
          </p:txBody>
        </p:sp>
      </p:grpSp>
      <p:sp>
        <p:nvSpPr>
          <p:cNvPr id="196" name="직사각형 195"/>
          <p:cNvSpPr/>
          <p:nvPr/>
        </p:nvSpPr>
        <p:spPr>
          <a:xfrm>
            <a:off x="1459520" y="1928227"/>
            <a:ext cx="14885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1600" spc="-90" dirty="0" smtClean="0">
                <a:gradFill>
                  <a:gsLst>
                    <a:gs pos="100000">
                      <a:srgbClr val="0070C0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창조경제 생태계</a:t>
            </a:r>
            <a:endParaRPr lang="ko-KR" altLang="en-US" sz="1600" spc="-90" dirty="0">
              <a:gradFill>
                <a:gsLst>
                  <a:gs pos="100000">
                    <a:srgbClr val="0070C0"/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97" name="직사각형 196"/>
          <p:cNvSpPr/>
          <p:nvPr/>
        </p:nvSpPr>
        <p:spPr>
          <a:xfrm>
            <a:off x="1675137" y="2452347"/>
            <a:ext cx="1040939" cy="393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1600" spc="-90" dirty="0">
                <a:gradFill>
                  <a:gsLst>
                    <a:gs pos="100000">
                      <a:srgbClr val="0070C0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기업생태계</a:t>
            </a:r>
          </a:p>
        </p:txBody>
      </p:sp>
      <p:sp>
        <p:nvSpPr>
          <p:cNvPr id="198" name="직사각형 197"/>
          <p:cNvSpPr/>
          <p:nvPr/>
        </p:nvSpPr>
        <p:spPr>
          <a:xfrm>
            <a:off x="1675137" y="2968686"/>
            <a:ext cx="1040939" cy="393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1600" spc="-90" dirty="0">
                <a:gradFill>
                  <a:gsLst>
                    <a:gs pos="100000">
                      <a:srgbClr val="0070C0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금융생태계</a:t>
            </a:r>
          </a:p>
        </p:txBody>
      </p:sp>
      <p:sp>
        <p:nvSpPr>
          <p:cNvPr id="199" name="모서리가 둥근 직사각형 198"/>
          <p:cNvSpPr/>
          <p:nvPr/>
        </p:nvSpPr>
        <p:spPr>
          <a:xfrm>
            <a:off x="2973585" y="1841699"/>
            <a:ext cx="1546491" cy="1586677"/>
          </a:xfrm>
          <a:prstGeom prst="roundRect">
            <a:avLst>
              <a:gd name="adj" fmla="val 4318"/>
            </a:avLst>
          </a:prstGeom>
          <a:solidFill>
            <a:srgbClr val="E6E6E6"/>
          </a:solidFill>
          <a:ln w="19050" cap="rnd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500">
              <a:solidFill>
                <a:prstClr val="white"/>
              </a:solidFill>
            </a:endParaRPr>
          </a:p>
        </p:txBody>
      </p:sp>
      <p:sp>
        <p:nvSpPr>
          <p:cNvPr id="203" name="직사각형 202"/>
          <p:cNvSpPr/>
          <p:nvPr/>
        </p:nvSpPr>
        <p:spPr>
          <a:xfrm>
            <a:off x="3009952" y="1937433"/>
            <a:ext cx="851167" cy="393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975" indent="-180975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ko-KR" altLang="en-US" sz="160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분절적</a:t>
            </a:r>
            <a:endParaRPr lang="ko-KR" altLang="en-US" sz="1600" spc="-15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04" name="직사각형 203"/>
          <p:cNvSpPr/>
          <p:nvPr/>
        </p:nvSpPr>
        <p:spPr>
          <a:xfrm>
            <a:off x="3009952" y="2450093"/>
            <a:ext cx="1118713" cy="393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975" indent="-180975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ko-KR" altLang="en-US" sz="160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양적 </a:t>
            </a:r>
            <a:r>
              <a:rPr lang="ko-KR" altLang="en-US" sz="160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 지원</a:t>
            </a:r>
            <a:endParaRPr lang="ko-KR" altLang="en-US" sz="1600" spc="-15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05" name="직사각형 204"/>
          <p:cNvSpPr/>
          <p:nvPr/>
        </p:nvSpPr>
        <p:spPr>
          <a:xfrm>
            <a:off x="3009952" y="2968877"/>
            <a:ext cx="902499" cy="393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975" indent="-180975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ko-KR" altLang="en-US" sz="160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보수적 </a:t>
            </a:r>
          </a:p>
        </p:txBody>
      </p:sp>
      <p:sp>
        <p:nvSpPr>
          <p:cNvPr id="210" name="모서리가 둥근 직사각형 209"/>
          <p:cNvSpPr/>
          <p:nvPr/>
        </p:nvSpPr>
        <p:spPr>
          <a:xfrm>
            <a:off x="4936830" y="1841699"/>
            <a:ext cx="2185382" cy="1586677"/>
          </a:xfrm>
          <a:prstGeom prst="roundRect">
            <a:avLst>
              <a:gd name="adj" fmla="val 4318"/>
            </a:avLst>
          </a:prstGeom>
          <a:solidFill>
            <a:schemeClr val="bg1"/>
          </a:solidFill>
          <a:ln w="19050" cap="rnd">
            <a:solidFill>
              <a:srgbClr val="4585A1"/>
            </a:solidFill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500">
              <a:solidFill>
                <a:prstClr val="white"/>
              </a:solidFill>
            </a:endParaRPr>
          </a:p>
        </p:txBody>
      </p:sp>
      <p:sp>
        <p:nvSpPr>
          <p:cNvPr id="211" name="직사각형 210"/>
          <p:cNvSpPr/>
          <p:nvPr/>
        </p:nvSpPr>
        <p:spPr>
          <a:xfrm>
            <a:off x="4968697" y="1937433"/>
            <a:ext cx="18301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ko-KR" altLang="en-US" sz="1600" b="1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유기적 연계 </a:t>
            </a:r>
            <a:r>
              <a:rPr lang="en-US" altLang="ko-KR" sz="1400" b="1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(</a:t>
            </a:r>
            <a:r>
              <a:rPr lang="ko-KR" altLang="en-US" sz="1400" b="1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집적화</a:t>
            </a:r>
            <a:r>
              <a:rPr lang="en-US" altLang="ko-KR" sz="1400" b="1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)</a:t>
            </a:r>
          </a:p>
        </p:txBody>
      </p:sp>
      <p:sp>
        <p:nvSpPr>
          <p:cNvPr id="212" name="직사각형 211"/>
          <p:cNvSpPr/>
          <p:nvPr/>
        </p:nvSpPr>
        <p:spPr>
          <a:xfrm>
            <a:off x="4968697" y="2442270"/>
            <a:ext cx="2216132" cy="393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ko-KR" altLang="en-US" sz="1600" b="1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질적 </a:t>
            </a:r>
            <a:r>
              <a:rPr lang="ko-KR" altLang="en-US" sz="1600" b="1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지원</a:t>
            </a:r>
            <a:r>
              <a:rPr lang="en-US" altLang="ko-KR" sz="1600" b="1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 </a:t>
            </a:r>
            <a:r>
              <a:rPr lang="en-US" altLang="ko-KR" sz="1400" b="1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(</a:t>
            </a:r>
            <a:r>
              <a:rPr lang="ko-KR" altLang="en-US" sz="1400" b="1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기술창업</a:t>
            </a:r>
            <a:r>
              <a:rPr lang="en-US" altLang="ko-KR" sz="1400" b="1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, </a:t>
            </a:r>
            <a:r>
              <a:rPr lang="ko-KR" altLang="en-US" sz="1400" b="1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성장</a:t>
            </a:r>
            <a:r>
              <a:rPr lang="en-US" altLang="ko-KR" sz="1400" b="1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)</a:t>
            </a:r>
            <a:endParaRPr lang="ko-KR" altLang="en-US" sz="1400" b="1" spc="-15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13" name="직사각형 212"/>
          <p:cNvSpPr/>
          <p:nvPr/>
        </p:nvSpPr>
        <p:spPr>
          <a:xfrm>
            <a:off x="4968698" y="2968877"/>
            <a:ext cx="2132126" cy="338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ko-KR" altLang="en-US" sz="1600" b="1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모험적 </a:t>
            </a:r>
            <a:r>
              <a:rPr lang="en-US" altLang="ko-KR" sz="1400" b="1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(</a:t>
            </a:r>
            <a:r>
              <a:rPr lang="ko-KR" altLang="en-US" sz="1400" b="1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실물금융 </a:t>
            </a:r>
            <a:r>
              <a:rPr lang="ko-KR" altLang="en-US" sz="1400" b="1" spc="-150" dirty="0" err="1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선순환</a:t>
            </a:r>
            <a:r>
              <a:rPr lang="en-US" altLang="ko-KR" sz="1400" b="1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)</a:t>
            </a:r>
            <a:endParaRPr lang="ko-KR" altLang="en-US" sz="1400" b="1" spc="-15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21" name="모서리가 둥근 직사각형 220"/>
          <p:cNvSpPr/>
          <p:nvPr/>
        </p:nvSpPr>
        <p:spPr>
          <a:xfrm>
            <a:off x="2973585" y="3534717"/>
            <a:ext cx="1546491" cy="1316420"/>
          </a:xfrm>
          <a:prstGeom prst="roundRect">
            <a:avLst>
              <a:gd name="adj" fmla="val 4318"/>
            </a:avLst>
          </a:prstGeom>
          <a:solidFill>
            <a:srgbClr val="E6E6E6"/>
          </a:solidFill>
          <a:ln w="19050" cap="rnd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500">
              <a:solidFill>
                <a:prstClr val="white"/>
              </a:solidFill>
            </a:endParaRPr>
          </a:p>
        </p:txBody>
      </p:sp>
      <p:sp>
        <p:nvSpPr>
          <p:cNvPr id="222" name="직사각형 221"/>
          <p:cNvSpPr/>
          <p:nvPr/>
        </p:nvSpPr>
        <p:spPr>
          <a:xfrm>
            <a:off x="3009952" y="3732017"/>
            <a:ext cx="1397147" cy="393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975" indent="-180975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ko-KR" altLang="en-US" sz="160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주력산업 중심</a:t>
            </a:r>
          </a:p>
        </p:txBody>
      </p:sp>
      <p:sp>
        <p:nvSpPr>
          <p:cNvPr id="223" name="직사각형 222"/>
          <p:cNvSpPr/>
          <p:nvPr/>
        </p:nvSpPr>
        <p:spPr>
          <a:xfrm>
            <a:off x="3009952" y="4299414"/>
            <a:ext cx="1232264" cy="393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975" indent="-180975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ko-KR" altLang="en-US" sz="160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칸막이 규제</a:t>
            </a:r>
            <a:endParaRPr lang="ko-KR" altLang="en-US" sz="1600" spc="-15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25" name="모서리가 둥근 직사각형 224"/>
          <p:cNvSpPr/>
          <p:nvPr/>
        </p:nvSpPr>
        <p:spPr>
          <a:xfrm>
            <a:off x="4936830" y="3534717"/>
            <a:ext cx="2185382" cy="1316420"/>
          </a:xfrm>
          <a:prstGeom prst="roundRect">
            <a:avLst>
              <a:gd name="adj" fmla="val 4318"/>
            </a:avLst>
          </a:prstGeom>
          <a:solidFill>
            <a:schemeClr val="bg1"/>
          </a:solidFill>
          <a:ln w="19050" cap="rnd">
            <a:solidFill>
              <a:srgbClr val="4585A1"/>
            </a:solidFill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500">
              <a:solidFill>
                <a:prstClr val="white"/>
              </a:solidFill>
            </a:endParaRPr>
          </a:p>
        </p:txBody>
      </p:sp>
      <p:sp>
        <p:nvSpPr>
          <p:cNvPr id="226" name="직사각형 225"/>
          <p:cNvSpPr/>
          <p:nvPr/>
        </p:nvSpPr>
        <p:spPr>
          <a:xfrm>
            <a:off x="4968697" y="3732151"/>
            <a:ext cx="2221796" cy="418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ko-KR" altLang="en-US" sz="1600" b="1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스마트화 </a:t>
            </a:r>
            <a:r>
              <a:rPr lang="en-US" altLang="ko-KR" sz="1600" b="1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+ </a:t>
            </a:r>
            <a:r>
              <a:rPr lang="ko-KR" altLang="en-US" sz="1600" b="1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신성장동력 </a:t>
            </a:r>
          </a:p>
        </p:txBody>
      </p:sp>
      <p:sp>
        <p:nvSpPr>
          <p:cNvPr id="227" name="직사각형 226"/>
          <p:cNvSpPr/>
          <p:nvPr/>
        </p:nvSpPr>
        <p:spPr>
          <a:xfrm>
            <a:off x="4968697" y="4304284"/>
            <a:ext cx="2077490" cy="393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ko-KR" altLang="en-US" sz="1600" b="1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제도 개선 </a:t>
            </a:r>
            <a:r>
              <a:rPr lang="en-US" altLang="ko-KR" sz="1600" b="1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+ </a:t>
            </a:r>
            <a:r>
              <a:rPr lang="ko-KR" altLang="en-US" sz="1600" b="1" spc="-150" dirty="0" err="1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신서비스</a:t>
            </a:r>
            <a:endParaRPr lang="ko-KR" altLang="en-US" sz="1600" b="1" spc="-15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29" name="직사각형 228"/>
          <p:cNvSpPr/>
          <p:nvPr/>
        </p:nvSpPr>
        <p:spPr>
          <a:xfrm>
            <a:off x="1633936" y="3715777"/>
            <a:ext cx="1168489" cy="4280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1600" spc="-150" dirty="0">
                <a:gradFill>
                  <a:gsLst>
                    <a:gs pos="100000">
                      <a:srgbClr val="008EC0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미래성장동력</a:t>
            </a:r>
          </a:p>
        </p:txBody>
      </p:sp>
      <p:sp>
        <p:nvSpPr>
          <p:cNvPr id="230" name="직사각형 229"/>
          <p:cNvSpPr/>
          <p:nvPr/>
        </p:nvSpPr>
        <p:spPr>
          <a:xfrm>
            <a:off x="1707113" y="4286288"/>
            <a:ext cx="9172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1600" spc="-150" dirty="0" smtClean="0">
                <a:gradFill>
                  <a:gsLst>
                    <a:gs pos="100000">
                      <a:srgbClr val="008EC0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방송</a:t>
            </a:r>
            <a:r>
              <a:rPr lang="en-US" altLang="ko-KR" sz="1600" spc="-150" dirty="0" smtClean="0">
                <a:gradFill>
                  <a:gsLst>
                    <a:gs pos="100000">
                      <a:srgbClr val="008EC0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 </a:t>
            </a:r>
            <a:r>
              <a:rPr lang="ko-KR" altLang="en-US" sz="1600" spc="-150" dirty="0" smtClean="0">
                <a:gradFill>
                  <a:gsLst>
                    <a:gs pos="100000">
                      <a:srgbClr val="008EC0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산업</a:t>
            </a:r>
            <a:endParaRPr lang="ko-KR" altLang="en-US" sz="1600" spc="-150" dirty="0">
              <a:gradFill>
                <a:gsLst>
                  <a:gs pos="100000">
                    <a:srgbClr val="008EC0"/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31" name="모서리가 둥근 직사각형 230"/>
          <p:cNvSpPr/>
          <p:nvPr/>
        </p:nvSpPr>
        <p:spPr>
          <a:xfrm>
            <a:off x="2992965" y="4936088"/>
            <a:ext cx="1527111" cy="1316420"/>
          </a:xfrm>
          <a:prstGeom prst="roundRect">
            <a:avLst>
              <a:gd name="adj" fmla="val 4318"/>
            </a:avLst>
          </a:prstGeom>
          <a:solidFill>
            <a:srgbClr val="E6E6E6"/>
          </a:solidFill>
          <a:ln w="19050" cap="rnd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500">
              <a:solidFill>
                <a:prstClr val="white"/>
              </a:solidFill>
            </a:endParaRPr>
          </a:p>
        </p:txBody>
      </p:sp>
      <p:sp>
        <p:nvSpPr>
          <p:cNvPr id="232" name="직사각형 231"/>
          <p:cNvSpPr/>
          <p:nvPr/>
        </p:nvSpPr>
        <p:spPr>
          <a:xfrm>
            <a:off x="3009952" y="5115737"/>
            <a:ext cx="1232264" cy="393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975" indent="-180975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ko-KR" altLang="en-US" sz="160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체결에 초점</a:t>
            </a:r>
            <a:endParaRPr lang="ko-KR" altLang="en-US" sz="1600" spc="-15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33" name="직사각형 232"/>
          <p:cNvSpPr/>
          <p:nvPr/>
        </p:nvSpPr>
        <p:spPr>
          <a:xfrm>
            <a:off x="3009952" y="5734111"/>
            <a:ext cx="1232264" cy="393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975" indent="-180975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ko-KR" altLang="en-US" sz="160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대기업 중심</a:t>
            </a:r>
            <a:endParaRPr lang="ko-KR" altLang="en-US" sz="1600" spc="-15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34" name="모서리가 둥근 직사각형 233"/>
          <p:cNvSpPr/>
          <p:nvPr/>
        </p:nvSpPr>
        <p:spPr>
          <a:xfrm>
            <a:off x="4936830" y="4936088"/>
            <a:ext cx="2185382" cy="1316420"/>
          </a:xfrm>
          <a:prstGeom prst="roundRect">
            <a:avLst>
              <a:gd name="adj" fmla="val 4318"/>
            </a:avLst>
          </a:prstGeom>
          <a:solidFill>
            <a:schemeClr val="bg1"/>
          </a:solidFill>
          <a:ln w="19050" cap="rnd">
            <a:solidFill>
              <a:srgbClr val="4585A1"/>
            </a:solidFill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500">
              <a:solidFill>
                <a:prstClr val="white"/>
              </a:solidFill>
            </a:endParaRPr>
          </a:p>
        </p:txBody>
      </p:sp>
      <p:sp>
        <p:nvSpPr>
          <p:cNvPr id="235" name="직사각형 234"/>
          <p:cNvSpPr/>
          <p:nvPr/>
        </p:nvSpPr>
        <p:spPr>
          <a:xfrm>
            <a:off x="4968697" y="5115871"/>
            <a:ext cx="2026613" cy="393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ko-KR" altLang="en-US" sz="1600" b="1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전략적 활용에 초점</a:t>
            </a:r>
            <a:endParaRPr lang="ko-KR" altLang="en-US" sz="1600" b="1" spc="-15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36" name="직사각형 235"/>
          <p:cNvSpPr/>
          <p:nvPr/>
        </p:nvSpPr>
        <p:spPr>
          <a:xfrm>
            <a:off x="4968697" y="5738983"/>
            <a:ext cx="2146811" cy="393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ko-KR" altLang="en-US" sz="1600" b="1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대기업 </a:t>
            </a:r>
            <a:r>
              <a:rPr lang="en-US" altLang="ko-KR" sz="1600" b="1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+ </a:t>
            </a:r>
            <a:r>
              <a:rPr lang="ko-KR" altLang="en-US" sz="1600" b="1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중소 중견기업</a:t>
            </a:r>
            <a:endParaRPr lang="ko-KR" altLang="en-US" sz="1600" b="1" spc="-15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38" name="이등변 삼각형 237"/>
          <p:cNvSpPr/>
          <p:nvPr/>
        </p:nvSpPr>
        <p:spPr>
          <a:xfrm rot="5400000">
            <a:off x="4341737" y="5472857"/>
            <a:ext cx="804490" cy="231768"/>
          </a:xfrm>
          <a:prstGeom prst="triangle">
            <a:avLst/>
          </a:prstGeom>
          <a:gradFill>
            <a:gsLst>
              <a:gs pos="12000">
                <a:schemeClr val="bg1">
                  <a:lumMod val="6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 w="952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41" name="이등변 삼각형 240"/>
          <p:cNvSpPr/>
          <p:nvPr/>
        </p:nvSpPr>
        <p:spPr>
          <a:xfrm rot="5400000">
            <a:off x="4341737" y="4076175"/>
            <a:ext cx="804490" cy="231768"/>
          </a:xfrm>
          <a:prstGeom prst="triangle">
            <a:avLst/>
          </a:prstGeom>
          <a:gradFill>
            <a:gsLst>
              <a:gs pos="12000">
                <a:schemeClr val="bg1">
                  <a:lumMod val="6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 w="952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44" name="이등변 삼각형 243"/>
          <p:cNvSpPr/>
          <p:nvPr/>
        </p:nvSpPr>
        <p:spPr>
          <a:xfrm rot="5400000">
            <a:off x="4341737" y="2543516"/>
            <a:ext cx="804490" cy="231768"/>
          </a:xfrm>
          <a:prstGeom prst="triangle">
            <a:avLst/>
          </a:prstGeom>
          <a:gradFill>
            <a:gsLst>
              <a:gs pos="12000">
                <a:schemeClr val="bg1">
                  <a:lumMod val="6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 w="952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2" name="직사각형 81"/>
          <p:cNvSpPr/>
          <p:nvPr/>
        </p:nvSpPr>
        <p:spPr>
          <a:xfrm>
            <a:off x="1891048" y="5085406"/>
            <a:ext cx="522584" cy="393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600" dirty="0" smtClean="0">
                <a:gradFill>
                  <a:gsLst>
                    <a:gs pos="100000">
                      <a:srgbClr val="AF692F"/>
                    </a:gs>
                    <a:gs pos="100000">
                      <a:srgbClr val="FFFFFF">
                        <a:alpha val="21001"/>
                      </a:srgbClr>
                    </a:gs>
                  </a:gsLst>
                  <a:lin ang="0" scaled="1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FTA</a:t>
            </a:r>
            <a:endParaRPr lang="ko-KR" altLang="en-US" sz="1600" dirty="0">
              <a:gradFill>
                <a:gsLst>
                  <a:gs pos="100000">
                    <a:srgbClr val="AF692F"/>
                  </a:gs>
                  <a:gs pos="100000">
                    <a:srgbClr val="FFFFFF">
                      <a:alpha val="21001"/>
                    </a:srgbClr>
                  </a:gs>
                </a:gsLst>
                <a:lin ang="0" scaled="1"/>
              </a:gra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84" name="직사각형 83"/>
          <p:cNvSpPr/>
          <p:nvPr/>
        </p:nvSpPr>
        <p:spPr>
          <a:xfrm>
            <a:off x="1565769" y="5710884"/>
            <a:ext cx="1219820" cy="393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1600" spc="-150" dirty="0" smtClean="0">
                <a:gradFill>
                  <a:gsLst>
                    <a:gs pos="100000">
                      <a:srgbClr val="AF692F"/>
                    </a:gs>
                    <a:gs pos="100000">
                      <a:srgbClr val="FFFFFF">
                        <a:alpha val="21001"/>
                      </a:srgbClr>
                    </a:gs>
                  </a:gsLst>
                  <a:lin ang="0" scaled="1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해외시장 개척</a:t>
            </a:r>
            <a:endParaRPr lang="ko-KR" altLang="en-US" sz="1600" spc="-150" dirty="0">
              <a:gradFill>
                <a:gsLst>
                  <a:gs pos="100000">
                    <a:srgbClr val="AF692F"/>
                  </a:gs>
                  <a:gs pos="100000">
                    <a:srgbClr val="FFFFFF">
                      <a:alpha val="21001"/>
                    </a:srgbClr>
                  </a:gs>
                </a:gsLst>
                <a:lin ang="0" scaled="1"/>
              </a:gra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" name="자유형 1"/>
          <p:cNvSpPr/>
          <p:nvPr/>
        </p:nvSpPr>
        <p:spPr>
          <a:xfrm>
            <a:off x="1607878" y="2344064"/>
            <a:ext cx="1089552" cy="0"/>
          </a:xfrm>
          <a:custGeom>
            <a:avLst/>
            <a:gdLst>
              <a:gd name="connsiteX0" fmla="*/ 0 w 1122829"/>
              <a:gd name="connsiteY0" fmla="*/ 0 h 0"/>
              <a:gd name="connsiteX1" fmla="*/ 1122829 w 112282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22829">
                <a:moveTo>
                  <a:pt x="0" y="0"/>
                </a:moveTo>
                <a:lnTo>
                  <a:pt x="1122829" y="0"/>
                </a:lnTo>
              </a:path>
            </a:pathLst>
          </a:custGeom>
          <a:noFill/>
          <a:ln w="9525" cap="rnd">
            <a:solidFill>
              <a:schemeClr val="bg1">
                <a:lumMod val="75000"/>
              </a:schemeClr>
            </a:solidFill>
            <a:prstDash val="dash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9" name="자유형 88"/>
          <p:cNvSpPr/>
          <p:nvPr/>
        </p:nvSpPr>
        <p:spPr>
          <a:xfrm>
            <a:off x="1607878" y="2888879"/>
            <a:ext cx="1089552" cy="0"/>
          </a:xfrm>
          <a:custGeom>
            <a:avLst/>
            <a:gdLst>
              <a:gd name="connsiteX0" fmla="*/ 0 w 1122829"/>
              <a:gd name="connsiteY0" fmla="*/ 0 h 0"/>
              <a:gd name="connsiteX1" fmla="*/ 1122829 w 112282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22829">
                <a:moveTo>
                  <a:pt x="0" y="0"/>
                </a:moveTo>
                <a:lnTo>
                  <a:pt x="1122829" y="0"/>
                </a:lnTo>
              </a:path>
            </a:pathLst>
          </a:custGeom>
          <a:noFill/>
          <a:ln w="9525" cap="rnd">
            <a:solidFill>
              <a:schemeClr val="bg1">
                <a:lumMod val="75000"/>
              </a:schemeClr>
            </a:solidFill>
            <a:prstDash val="dash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1" name="자유형 90"/>
          <p:cNvSpPr/>
          <p:nvPr/>
        </p:nvSpPr>
        <p:spPr>
          <a:xfrm>
            <a:off x="3051081" y="2344064"/>
            <a:ext cx="1462470" cy="0"/>
          </a:xfrm>
          <a:custGeom>
            <a:avLst/>
            <a:gdLst>
              <a:gd name="connsiteX0" fmla="*/ 0 w 1122829"/>
              <a:gd name="connsiteY0" fmla="*/ 0 h 0"/>
              <a:gd name="connsiteX1" fmla="*/ 1122829 w 112282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22829">
                <a:moveTo>
                  <a:pt x="0" y="0"/>
                </a:moveTo>
                <a:lnTo>
                  <a:pt x="1122829" y="0"/>
                </a:lnTo>
              </a:path>
            </a:pathLst>
          </a:custGeom>
          <a:noFill/>
          <a:ln w="9525" cap="rnd">
            <a:solidFill>
              <a:schemeClr val="bg1">
                <a:lumMod val="75000"/>
              </a:schemeClr>
            </a:solidFill>
            <a:prstDash val="dash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2" name="자유형 91"/>
          <p:cNvSpPr/>
          <p:nvPr/>
        </p:nvSpPr>
        <p:spPr>
          <a:xfrm>
            <a:off x="3051081" y="2888879"/>
            <a:ext cx="1462470" cy="0"/>
          </a:xfrm>
          <a:custGeom>
            <a:avLst/>
            <a:gdLst>
              <a:gd name="connsiteX0" fmla="*/ 0 w 1122829"/>
              <a:gd name="connsiteY0" fmla="*/ 0 h 0"/>
              <a:gd name="connsiteX1" fmla="*/ 1122829 w 112282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22829">
                <a:moveTo>
                  <a:pt x="0" y="0"/>
                </a:moveTo>
                <a:lnTo>
                  <a:pt x="1122829" y="0"/>
                </a:lnTo>
              </a:path>
            </a:pathLst>
          </a:custGeom>
          <a:noFill/>
          <a:ln w="9525" cap="rnd">
            <a:solidFill>
              <a:schemeClr val="bg1">
                <a:lumMod val="75000"/>
              </a:schemeClr>
            </a:solidFill>
            <a:prstDash val="dash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4" name="자유형 93"/>
          <p:cNvSpPr/>
          <p:nvPr/>
        </p:nvSpPr>
        <p:spPr>
          <a:xfrm>
            <a:off x="4981597" y="2344064"/>
            <a:ext cx="2101299" cy="0"/>
          </a:xfrm>
          <a:custGeom>
            <a:avLst/>
            <a:gdLst>
              <a:gd name="connsiteX0" fmla="*/ 0 w 1122829"/>
              <a:gd name="connsiteY0" fmla="*/ 0 h 0"/>
              <a:gd name="connsiteX1" fmla="*/ 1122829 w 112282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22829">
                <a:moveTo>
                  <a:pt x="0" y="0"/>
                </a:moveTo>
                <a:lnTo>
                  <a:pt x="1122829" y="0"/>
                </a:lnTo>
              </a:path>
            </a:pathLst>
          </a:custGeom>
          <a:noFill/>
          <a:ln w="9525" cap="rnd">
            <a:solidFill>
              <a:schemeClr val="bg1">
                <a:lumMod val="75000"/>
              </a:schemeClr>
            </a:solidFill>
            <a:prstDash val="dash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5" name="자유형 94"/>
          <p:cNvSpPr/>
          <p:nvPr/>
        </p:nvSpPr>
        <p:spPr>
          <a:xfrm>
            <a:off x="4981597" y="2888879"/>
            <a:ext cx="2101299" cy="0"/>
          </a:xfrm>
          <a:custGeom>
            <a:avLst/>
            <a:gdLst>
              <a:gd name="connsiteX0" fmla="*/ 0 w 1122829"/>
              <a:gd name="connsiteY0" fmla="*/ 0 h 0"/>
              <a:gd name="connsiteX1" fmla="*/ 1122829 w 112282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22829">
                <a:moveTo>
                  <a:pt x="0" y="0"/>
                </a:moveTo>
                <a:lnTo>
                  <a:pt x="1122829" y="0"/>
                </a:lnTo>
              </a:path>
            </a:pathLst>
          </a:custGeom>
          <a:noFill/>
          <a:ln w="9525" cap="rnd">
            <a:solidFill>
              <a:schemeClr val="bg1">
                <a:lumMod val="75000"/>
              </a:schemeClr>
            </a:solidFill>
            <a:prstDash val="dash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7" name="자유형 96"/>
          <p:cNvSpPr/>
          <p:nvPr/>
        </p:nvSpPr>
        <p:spPr>
          <a:xfrm>
            <a:off x="1607878" y="4167169"/>
            <a:ext cx="1089552" cy="0"/>
          </a:xfrm>
          <a:custGeom>
            <a:avLst/>
            <a:gdLst>
              <a:gd name="connsiteX0" fmla="*/ 0 w 1122829"/>
              <a:gd name="connsiteY0" fmla="*/ 0 h 0"/>
              <a:gd name="connsiteX1" fmla="*/ 1122829 w 112282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22829">
                <a:moveTo>
                  <a:pt x="0" y="0"/>
                </a:moveTo>
                <a:lnTo>
                  <a:pt x="1122829" y="0"/>
                </a:lnTo>
              </a:path>
            </a:pathLst>
          </a:custGeom>
          <a:noFill/>
          <a:ln w="9525" cap="rnd">
            <a:solidFill>
              <a:schemeClr val="bg1">
                <a:lumMod val="75000"/>
              </a:schemeClr>
            </a:solidFill>
            <a:prstDash val="dash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0" name="자유형 99"/>
          <p:cNvSpPr/>
          <p:nvPr/>
        </p:nvSpPr>
        <p:spPr>
          <a:xfrm>
            <a:off x="3051081" y="4180651"/>
            <a:ext cx="1462470" cy="0"/>
          </a:xfrm>
          <a:custGeom>
            <a:avLst/>
            <a:gdLst>
              <a:gd name="connsiteX0" fmla="*/ 0 w 1122829"/>
              <a:gd name="connsiteY0" fmla="*/ 0 h 0"/>
              <a:gd name="connsiteX1" fmla="*/ 1122829 w 112282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22829">
                <a:moveTo>
                  <a:pt x="0" y="0"/>
                </a:moveTo>
                <a:lnTo>
                  <a:pt x="1122829" y="0"/>
                </a:lnTo>
              </a:path>
            </a:pathLst>
          </a:custGeom>
          <a:noFill/>
          <a:ln w="9525" cap="rnd">
            <a:solidFill>
              <a:schemeClr val="bg1">
                <a:lumMod val="75000"/>
              </a:schemeClr>
            </a:solidFill>
            <a:prstDash val="dash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3" name="자유형 102"/>
          <p:cNvSpPr/>
          <p:nvPr/>
        </p:nvSpPr>
        <p:spPr>
          <a:xfrm flipV="1">
            <a:off x="4989728" y="4127465"/>
            <a:ext cx="2093167" cy="53187"/>
          </a:xfrm>
          <a:custGeom>
            <a:avLst/>
            <a:gdLst>
              <a:gd name="connsiteX0" fmla="*/ 0 w 1122829"/>
              <a:gd name="connsiteY0" fmla="*/ 0 h 0"/>
              <a:gd name="connsiteX1" fmla="*/ 1122829 w 112282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22829">
                <a:moveTo>
                  <a:pt x="0" y="0"/>
                </a:moveTo>
                <a:lnTo>
                  <a:pt x="1122829" y="0"/>
                </a:lnTo>
              </a:path>
            </a:pathLst>
          </a:custGeom>
          <a:noFill/>
          <a:ln w="9525" cap="rnd">
            <a:solidFill>
              <a:schemeClr val="bg1">
                <a:lumMod val="75000"/>
              </a:schemeClr>
            </a:solidFill>
            <a:prstDash val="dash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4" name="자유형 103"/>
          <p:cNvSpPr/>
          <p:nvPr/>
        </p:nvSpPr>
        <p:spPr>
          <a:xfrm>
            <a:off x="1607878" y="5552171"/>
            <a:ext cx="1089552" cy="0"/>
          </a:xfrm>
          <a:custGeom>
            <a:avLst/>
            <a:gdLst>
              <a:gd name="connsiteX0" fmla="*/ 0 w 1122829"/>
              <a:gd name="connsiteY0" fmla="*/ 0 h 0"/>
              <a:gd name="connsiteX1" fmla="*/ 1122829 w 112282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22829">
                <a:moveTo>
                  <a:pt x="0" y="0"/>
                </a:moveTo>
                <a:lnTo>
                  <a:pt x="1122829" y="0"/>
                </a:lnTo>
              </a:path>
            </a:pathLst>
          </a:custGeom>
          <a:noFill/>
          <a:ln w="9525" cap="rnd">
            <a:solidFill>
              <a:schemeClr val="bg1">
                <a:lumMod val="75000"/>
              </a:schemeClr>
            </a:solidFill>
            <a:prstDash val="dash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5" name="자유형 104"/>
          <p:cNvSpPr/>
          <p:nvPr/>
        </p:nvSpPr>
        <p:spPr>
          <a:xfrm>
            <a:off x="3051081" y="5565652"/>
            <a:ext cx="1462470" cy="0"/>
          </a:xfrm>
          <a:custGeom>
            <a:avLst/>
            <a:gdLst>
              <a:gd name="connsiteX0" fmla="*/ 0 w 1122829"/>
              <a:gd name="connsiteY0" fmla="*/ 0 h 0"/>
              <a:gd name="connsiteX1" fmla="*/ 1122829 w 112282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22829">
                <a:moveTo>
                  <a:pt x="0" y="0"/>
                </a:moveTo>
                <a:lnTo>
                  <a:pt x="1122829" y="0"/>
                </a:lnTo>
              </a:path>
            </a:pathLst>
          </a:custGeom>
          <a:noFill/>
          <a:ln w="9525" cap="rnd">
            <a:solidFill>
              <a:schemeClr val="bg1">
                <a:lumMod val="75000"/>
              </a:schemeClr>
            </a:solidFill>
            <a:prstDash val="dash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6" name="자유형 105"/>
          <p:cNvSpPr/>
          <p:nvPr/>
        </p:nvSpPr>
        <p:spPr>
          <a:xfrm flipV="1">
            <a:off x="4989728" y="5512466"/>
            <a:ext cx="2093167" cy="53187"/>
          </a:xfrm>
          <a:custGeom>
            <a:avLst/>
            <a:gdLst>
              <a:gd name="connsiteX0" fmla="*/ 0 w 1122829"/>
              <a:gd name="connsiteY0" fmla="*/ 0 h 0"/>
              <a:gd name="connsiteX1" fmla="*/ 1122829 w 112282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22829">
                <a:moveTo>
                  <a:pt x="0" y="0"/>
                </a:moveTo>
                <a:lnTo>
                  <a:pt x="1122829" y="0"/>
                </a:lnTo>
              </a:path>
            </a:pathLst>
          </a:custGeom>
          <a:noFill/>
          <a:ln w="9525" cap="rnd">
            <a:solidFill>
              <a:schemeClr val="bg1">
                <a:lumMod val="75000"/>
              </a:schemeClr>
            </a:solidFill>
            <a:prstDash val="dash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254" name="그림 2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410" y="3808460"/>
            <a:ext cx="831229" cy="376325"/>
          </a:xfrm>
          <a:prstGeom prst="rect">
            <a:avLst/>
          </a:prstGeom>
        </p:spPr>
      </p:pic>
      <p:pic>
        <p:nvPicPr>
          <p:cNvPr id="260" name="그림 2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658" y="3215899"/>
            <a:ext cx="789831" cy="334226"/>
          </a:xfrm>
          <a:prstGeom prst="rect">
            <a:avLst/>
          </a:prstGeom>
        </p:spPr>
      </p:pic>
      <p:pic>
        <p:nvPicPr>
          <p:cNvPr id="263" name="그림 26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860" y="2527683"/>
            <a:ext cx="831228" cy="376324"/>
          </a:xfrm>
          <a:prstGeom prst="rect">
            <a:avLst/>
          </a:prstGeom>
        </p:spPr>
      </p:pic>
      <p:pic>
        <p:nvPicPr>
          <p:cNvPr id="266" name="그림 26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973" y="5076252"/>
            <a:ext cx="885962" cy="401103"/>
          </a:xfrm>
          <a:prstGeom prst="rect">
            <a:avLst/>
          </a:prstGeom>
        </p:spPr>
      </p:pic>
      <p:pic>
        <p:nvPicPr>
          <p:cNvPr id="269" name="그림 26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518" y="4463409"/>
            <a:ext cx="880118" cy="361430"/>
          </a:xfrm>
          <a:prstGeom prst="rect">
            <a:avLst/>
          </a:prstGeom>
        </p:spPr>
      </p:pic>
      <p:sp>
        <p:nvSpPr>
          <p:cNvPr id="11" name="타원 10"/>
          <p:cNvSpPr/>
          <p:nvPr/>
        </p:nvSpPr>
        <p:spPr>
          <a:xfrm>
            <a:off x="7469254" y="2718445"/>
            <a:ext cx="142634" cy="142634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10" name="타원 109"/>
          <p:cNvSpPr/>
          <p:nvPr/>
        </p:nvSpPr>
        <p:spPr>
          <a:xfrm>
            <a:off x="7491520" y="2739523"/>
            <a:ext cx="100078" cy="100078"/>
          </a:xfrm>
          <a:prstGeom prst="ellipse">
            <a:avLst/>
          </a:prstGeom>
          <a:solidFill>
            <a:schemeClr val="bg1"/>
          </a:solidFill>
          <a:ln w="952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12" name="타원 111"/>
          <p:cNvSpPr/>
          <p:nvPr/>
        </p:nvSpPr>
        <p:spPr>
          <a:xfrm>
            <a:off x="7469254" y="5183248"/>
            <a:ext cx="142634" cy="142634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13" name="타원 112"/>
          <p:cNvSpPr/>
          <p:nvPr/>
        </p:nvSpPr>
        <p:spPr>
          <a:xfrm>
            <a:off x="7491520" y="5204326"/>
            <a:ext cx="100078" cy="100078"/>
          </a:xfrm>
          <a:prstGeom prst="ellipse">
            <a:avLst/>
          </a:prstGeom>
          <a:solidFill>
            <a:schemeClr val="bg1"/>
          </a:solidFill>
          <a:ln w="952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15" name="타원 114"/>
          <p:cNvSpPr/>
          <p:nvPr/>
        </p:nvSpPr>
        <p:spPr>
          <a:xfrm>
            <a:off x="7723474" y="3334646"/>
            <a:ext cx="142634" cy="142634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16" name="타원 115"/>
          <p:cNvSpPr/>
          <p:nvPr/>
        </p:nvSpPr>
        <p:spPr>
          <a:xfrm>
            <a:off x="7745740" y="3355724"/>
            <a:ext cx="100078" cy="100078"/>
          </a:xfrm>
          <a:prstGeom prst="ellipse">
            <a:avLst/>
          </a:prstGeom>
          <a:solidFill>
            <a:schemeClr val="bg1"/>
          </a:solidFill>
          <a:ln w="952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18" name="타원 117"/>
          <p:cNvSpPr/>
          <p:nvPr/>
        </p:nvSpPr>
        <p:spPr>
          <a:xfrm>
            <a:off x="7723474" y="4567048"/>
            <a:ext cx="142634" cy="142634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19" name="타원 118"/>
          <p:cNvSpPr/>
          <p:nvPr/>
        </p:nvSpPr>
        <p:spPr>
          <a:xfrm>
            <a:off x="7745740" y="4588126"/>
            <a:ext cx="100078" cy="100078"/>
          </a:xfrm>
          <a:prstGeom prst="ellipse">
            <a:avLst/>
          </a:prstGeom>
          <a:solidFill>
            <a:schemeClr val="bg1"/>
          </a:solidFill>
          <a:ln w="952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1" name="타원 120"/>
          <p:cNvSpPr/>
          <p:nvPr/>
        </p:nvSpPr>
        <p:spPr>
          <a:xfrm>
            <a:off x="7795779" y="3950847"/>
            <a:ext cx="142634" cy="142634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2" name="타원 121"/>
          <p:cNvSpPr/>
          <p:nvPr/>
        </p:nvSpPr>
        <p:spPr>
          <a:xfrm>
            <a:off x="7818045" y="3971925"/>
            <a:ext cx="100078" cy="100078"/>
          </a:xfrm>
          <a:prstGeom prst="ellipse">
            <a:avLst/>
          </a:prstGeom>
          <a:solidFill>
            <a:schemeClr val="bg1"/>
          </a:solidFill>
          <a:ln w="952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6" name="모서리가 둥근 직사각형 85"/>
          <p:cNvSpPr/>
          <p:nvPr/>
        </p:nvSpPr>
        <p:spPr>
          <a:xfrm>
            <a:off x="7224011" y="3850561"/>
            <a:ext cx="500066" cy="357645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952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500">
              <a:solidFill>
                <a:prstClr val="white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973295" y="3874977"/>
            <a:ext cx="3008811" cy="3091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 fontAlgn="base">
              <a:lnSpc>
                <a:spcPts val="1700"/>
              </a:lnSpc>
              <a:spcAft>
                <a:spcPct val="0"/>
              </a:spcAft>
              <a:buClr>
                <a:prstClr val="black">
                  <a:lumMod val="85000"/>
                  <a:lumOff val="15000"/>
                </a:prstClr>
              </a:buClr>
            </a:pPr>
            <a:r>
              <a:rPr kumimoji="1" lang="ko-KR" altLang="en-US" sz="1400" b="1" spc="-40" dirty="0" smtClean="0">
                <a:gradFill>
                  <a:gsLst>
                    <a:gs pos="100000">
                      <a:prstClr val="white"/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협업</a:t>
            </a:r>
            <a:endParaRPr kumimoji="1" lang="ko-KR" altLang="en-US" sz="1400" b="1" spc="-40" dirty="0">
              <a:gradFill>
                <a:gsLst>
                  <a:gs pos="100000">
                    <a:prstClr val="white"/>
                  </a:gs>
                  <a:gs pos="100000">
                    <a:srgbClr val="FFFFFF">
                      <a:lumMod val="85000"/>
                      <a:alpha val="0"/>
                    </a:srgbClr>
                  </a:gs>
                </a:gsLst>
                <a:lin ang="108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9128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48038" y="1463911"/>
            <a:ext cx="57801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30325" eaLnBrk="0" latinLnBrk="0" hangingPunct="0">
              <a:buSzPct val="100000"/>
              <a:defRPr/>
            </a:pPr>
            <a:r>
              <a:rPr lang="ko-KR" altLang="en-US" sz="4800" b="1" kern="0" spc="-150" dirty="0" smtClean="0">
                <a:gradFill>
                  <a:gsLst>
                    <a:gs pos="0">
                      <a:srgbClr val="1F497D">
                        <a:lumMod val="50000"/>
                      </a:srgbClr>
                    </a:gs>
                    <a:gs pos="100000">
                      <a:srgbClr val="004D86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창조경제 </a:t>
            </a:r>
            <a:r>
              <a:rPr lang="ko-KR" altLang="en-US" sz="4800" b="1" kern="0" spc="-150" dirty="0">
                <a:gradFill>
                  <a:gsLst>
                    <a:gs pos="0">
                      <a:srgbClr val="1F497D">
                        <a:lumMod val="50000"/>
                      </a:srgbClr>
                    </a:gs>
                    <a:gs pos="100000">
                      <a:srgbClr val="004D86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구현</a:t>
            </a:r>
          </a:p>
        </p:txBody>
      </p:sp>
      <p:sp>
        <p:nvSpPr>
          <p:cNvPr id="2" name="자유형 1"/>
          <p:cNvSpPr/>
          <p:nvPr/>
        </p:nvSpPr>
        <p:spPr>
          <a:xfrm flipV="1">
            <a:off x="1662050" y="2263608"/>
            <a:ext cx="7481950" cy="45719"/>
          </a:xfrm>
          <a:custGeom>
            <a:avLst/>
            <a:gdLst>
              <a:gd name="connsiteX0" fmla="*/ 0 w 8334302"/>
              <a:gd name="connsiteY0" fmla="*/ 0 h 0"/>
              <a:gd name="connsiteX1" fmla="*/ 8334302 w 833430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34302">
                <a:moveTo>
                  <a:pt x="0" y="0"/>
                </a:moveTo>
                <a:lnTo>
                  <a:pt x="8334302" y="0"/>
                </a:lnTo>
              </a:path>
            </a:pathLst>
          </a:custGeom>
          <a:noFill/>
          <a:ln w="19050" cap="rnd">
            <a:solidFill>
              <a:schemeClr val="accent1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1662050" y="2748349"/>
            <a:ext cx="1329148" cy="449980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 w="952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10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6254" y="2702635"/>
            <a:ext cx="148262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 fontAlgn="base">
              <a:spcAft>
                <a:spcPct val="0"/>
              </a:spcAft>
              <a:buClr>
                <a:prstClr val="black">
                  <a:lumMod val="85000"/>
                  <a:lumOff val="15000"/>
                </a:prstClr>
              </a:buClr>
            </a:pPr>
            <a:r>
              <a:rPr kumimoji="1" lang="ko-KR" altLang="en-US" sz="2800" b="1" spc="-40" dirty="0" smtClean="0">
                <a:gradFill>
                  <a:gsLst>
                    <a:gs pos="100000">
                      <a:prstClr val="white"/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전략 </a:t>
            </a:r>
            <a:r>
              <a:rPr kumimoji="1" lang="en-US" altLang="ko-KR" sz="2800" b="1" spc="-40" dirty="0" smtClean="0">
                <a:gradFill>
                  <a:gsLst>
                    <a:gs pos="100000">
                      <a:prstClr val="white"/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I</a:t>
            </a:r>
            <a:endParaRPr kumimoji="1" lang="ko-KR" altLang="en-US" sz="2800" b="1" spc="-40" dirty="0">
              <a:gradFill>
                <a:gsLst>
                  <a:gs pos="100000">
                    <a:prstClr val="white"/>
                  </a:gs>
                  <a:gs pos="100000">
                    <a:srgbClr val="FFFFFF">
                      <a:lumMod val="85000"/>
                      <a:alpha val="0"/>
                    </a:srgbClr>
                  </a:gs>
                </a:gsLst>
                <a:lin ang="108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080772" y="2669312"/>
            <a:ext cx="46805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defRPr/>
            </a:pPr>
            <a:r>
              <a:rPr lang="ko-KR" altLang="en-US" sz="2800" kern="0" spc="-9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589A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혁신적 </a:t>
            </a:r>
            <a:r>
              <a:rPr lang="ko-KR" altLang="en-US" sz="3200" b="1" kern="0" spc="-90" dirty="0" smtClean="0">
                <a:gradFill>
                  <a:gsLst>
                    <a:gs pos="100000">
                      <a:srgbClr val="145CAC"/>
                    </a:gs>
                    <a:gs pos="100000">
                      <a:srgbClr val="00589A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창조경제 생태계</a:t>
            </a:r>
            <a:r>
              <a:rPr lang="ko-KR" altLang="en-US" sz="2800" kern="0" spc="-9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589A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 </a:t>
            </a:r>
            <a:r>
              <a:rPr lang="ko-KR" altLang="en-US" sz="2800" kern="0" spc="-9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589A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확충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080772" y="4129916"/>
            <a:ext cx="46805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defRPr/>
            </a:pPr>
            <a:r>
              <a:rPr lang="ko-KR" altLang="en-US" sz="2800" kern="0" spc="-90" dirty="0">
                <a:gradFill>
                  <a:gsLst>
                    <a:gs pos="100000">
                      <a:prstClr val="white">
                        <a:lumMod val="75000"/>
                      </a:prstClr>
                    </a:gs>
                    <a:gs pos="100000">
                      <a:srgbClr val="00589A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창조적 금융생태계 활성화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080772" y="3431982"/>
            <a:ext cx="46805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defRPr/>
            </a:pPr>
            <a:r>
              <a:rPr lang="ko-KR" altLang="en-US" sz="2800" kern="0" spc="-90" dirty="0">
                <a:gradFill>
                  <a:gsLst>
                    <a:gs pos="100000">
                      <a:prstClr val="white">
                        <a:lumMod val="75000"/>
                      </a:prstClr>
                    </a:gs>
                    <a:gs pos="100000">
                      <a:srgbClr val="00589A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anose="020B0604020202020204" pitchFamily="34" charset="0"/>
              </a:rPr>
              <a:t>역동적 기업생태계 구현</a:t>
            </a:r>
          </a:p>
        </p:txBody>
      </p:sp>
      <p:sp>
        <p:nvSpPr>
          <p:cNvPr id="16" name="모서리가 둥근 직사각형 15"/>
          <p:cNvSpPr/>
          <p:nvPr/>
        </p:nvSpPr>
        <p:spPr>
          <a:xfrm>
            <a:off x="1662050" y="3435815"/>
            <a:ext cx="1329148" cy="449980"/>
          </a:xfrm>
          <a:prstGeom prst="roundRect">
            <a:avLst>
              <a:gd name="adj" fmla="val 0"/>
            </a:avLst>
          </a:prstGeom>
          <a:solidFill>
            <a:srgbClr val="B3D1DF"/>
          </a:solidFill>
          <a:ln w="952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10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06254" y="3390102"/>
            <a:ext cx="148262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 fontAlgn="base">
              <a:spcAft>
                <a:spcPct val="0"/>
              </a:spcAft>
              <a:buClr>
                <a:prstClr val="black">
                  <a:lumMod val="85000"/>
                  <a:lumOff val="15000"/>
                </a:prstClr>
              </a:buClr>
            </a:pPr>
            <a:r>
              <a:rPr kumimoji="1" lang="ko-KR" altLang="en-US" sz="2800" b="1" spc="-40" dirty="0" smtClean="0">
                <a:gradFill>
                  <a:gsLst>
                    <a:gs pos="100000">
                      <a:prstClr val="white"/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전략 </a:t>
            </a:r>
            <a:r>
              <a:rPr kumimoji="1" lang="en-US" altLang="ko-KR" sz="2800" b="1" spc="-40" dirty="0" smtClean="0">
                <a:gradFill>
                  <a:gsLst>
                    <a:gs pos="100000">
                      <a:prstClr val="white"/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II</a:t>
            </a:r>
            <a:endParaRPr kumimoji="1" lang="ko-KR" altLang="en-US" sz="2800" b="1" spc="-40" dirty="0">
              <a:gradFill>
                <a:gsLst>
                  <a:gs pos="100000">
                    <a:prstClr val="white"/>
                  </a:gs>
                  <a:gs pos="100000">
                    <a:srgbClr val="FFFFFF">
                      <a:lumMod val="85000"/>
                      <a:alpha val="0"/>
                    </a:srgbClr>
                  </a:gs>
                </a:gsLst>
                <a:lin ang="108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1662050" y="4167105"/>
            <a:ext cx="1329148" cy="449980"/>
          </a:xfrm>
          <a:prstGeom prst="roundRect">
            <a:avLst>
              <a:gd name="adj" fmla="val 0"/>
            </a:avLst>
          </a:prstGeom>
          <a:solidFill>
            <a:srgbClr val="B3D1DF"/>
          </a:solidFill>
          <a:ln w="952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100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06254" y="4121392"/>
            <a:ext cx="148262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 fontAlgn="base">
              <a:spcAft>
                <a:spcPct val="0"/>
              </a:spcAft>
              <a:buClr>
                <a:prstClr val="black">
                  <a:lumMod val="85000"/>
                  <a:lumOff val="15000"/>
                </a:prstClr>
              </a:buClr>
            </a:pPr>
            <a:r>
              <a:rPr kumimoji="1" lang="ko-KR" altLang="en-US" sz="2800" b="1" spc="-40" dirty="0" smtClean="0">
                <a:gradFill>
                  <a:gsLst>
                    <a:gs pos="100000">
                      <a:prstClr val="white"/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전략 </a:t>
            </a:r>
            <a:r>
              <a:rPr kumimoji="1" lang="en-US" altLang="ko-KR" sz="2800" b="1" spc="-40" dirty="0" smtClean="0">
                <a:gradFill>
                  <a:gsLst>
                    <a:gs pos="100000">
                      <a:prstClr val="white"/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rPr>
              <a:t>III</a:t>
            </a:r>
            <a:endParaRPr kumimoji="1" lang="ko-KR" altLang="en-US" sz="2800" b="1" spc="-40" dirty="0">
              <a:gradFill>
                <a:gsLst>
                  <a:gs pos="100000">
                    <a:prstClr val="white"/>
                  </a:gs>
                  <a:gs pos="100000">
                    <a:srgbClr val="FFFFFF">
                      <a:lumMod val="85000"/>
                      <a:alpha val="0"/>
                    </a:srgbClr>
                  </a:gs>
                </a:gsLst>
                <a:lin ang="108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76319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5875" cap="rnd">
          <a:solidFill>
            <a:srgbClr val="C00000"/>
          </a:solidFill>
          <a:tailEnd type="none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2225">
          <a:solidFill>
            <a:srgbClr val="C0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 cap="rnd">
          <a:solidFill>
            <a:schemeClr val="bg1">
              <a:lumMod val="50000"/>
            </a:schemeClr>
          </a:solidFill>
          <a:tailEnd type="none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gradFill>
            <a:gsLst>
              <a:gs pos="0">
                <a:srgbClr val="C00000">
                  <a:alpha val="0"/>
                </a:srgbClr>
              </a:gs>
              <a:gs pos="79618">
                <a:schemeClr val="bg1">
                  <a:lumMod val="65000"/>
                </a:schemeClr>
              </a:gs>
              <a:gs pos="14000">
                <a:schemeClr val="tx1">
                  <a:lumMod val="50000"/>
                  <a:lumOff val="50000"/>
                </a:schemeClr>
              </a:gs>
              <a:gs pos="100000">
                <a:srgbClr val="C00000">
                  <a:alpha val="0"/>
                </a:srgbClr>
              </a:gs>
            </a:gsLst>
            <a:lin ang="5400000" scaled="0"/>
          </a:gra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 cap="rnd">
          <a:solidFill>
            <a:schemeClr val="bg1">
              <a:lumMod val="50000"/>
            </a:schemeClr>
          </a:solidFill>
          <a:tailEnd type="none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gradFill>
            <a:gsLst>
              <a:gs pos="0">
                <a:srgbClr val="C00000">
                  <a:alpha val="0"/>
                </a:srgbClr>
              </a:gs>
              <a:gs pos="79618">
                <a:schemeClr val="bg1">
                  <a:lumMod val="65000"/>
                </a:schemeClr>
              </a:gs>
              <a:gs pos="14000">
                <a:schemeClr val="tx1">
                  <a:lumMod val="50000"/>
                  <a:lumOff val="50000"/>
                </a:schemeClr>
              </a:gs>
              <a:gs pos="100000">
                <a:srgbClr val="C00000">
                  <a:alpha val="0"/>
                </a:srgbClr>
              </a:gs>
            </a:gsLst>
            <a:lin ang="5400000" scaled="0"/>
          </a:gra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2177</TotalTime>
  <Words>8206</Words>
  <Application>Microsoft Office PowerPoint</Application>
  <PresentationFormat>화면 슬라이드 쇼(4:3)</PresentationFormat>
  <Paragraphs>2255</Paragraphs>
  <Slides>73</Slides>
  <Notes>68</Notes>
  <HiddenSlides>0</HiddenSlides>
  <MMClips>0</MMClips>
  <ScaleCrop>false</ScaleCrop>
  <HeadingPairs>
    <vt:vector size="6" baseType="variant">
      <vt:variant>
        <vt:lpstr>사용한 글꼴</vt:lpstr>
      </vt:variant>
      <vt:variant>
        <vt:i4>18</vt:i4>
      </vt:variant>
      <vt:variant>
        <vt:lpstr>테마</vt:lpstr>
      </vt:variant>
      <vt:variant>
        <vt:i4>6</vt:i4>
      </vt:variant>
      <vt:variant>
        <vt:lpstr>슬라이드 제목</vt:lpstr>
      </vt:variant>
      <vt:variant>
        <vt:i4>73</vt:i4>
      </vt:variant>
    </vt:vector>
  </HeadingPairs>
  <TitlesOfParts>
    <vt:vector size="97" baseType="lpstr">
      <vt:lpstr>굴림</vt:lpstr>
      <vt:lpstr>Arial</vt:lpstr>
      <vt:lpstr>-윤고딕330</vt:lpstr>
      <vt:lpstr>-유려B</vt:lpstr>
      <vt:lpstr>-윤고딕320</vt:lpstr>
      <vt:lpstr>맑은 고딕</vt:lpstr>
      <vt:lpstr>-윤고딕340</vt:lpstr>
      <vt:lpstr>HY헤드라인M</vt:lpstr>
      <vt:lpstr>-윤고딕350</vt:lpstr>
      <vt:lpstr>바탕체</vt:lpstr>
      <vt:lpstr>Wingdings</vt:lpstr>
      <vt:lpstr>바탕</vt:lpstr>
      <vt:lpstr>HY신명조</vt:lpstr>
      <vt:lpstr>Times New Roman</vt:lpstr>
      <vt:lpstr>Agency FB</vt:lpstr>
      <vt:lpstr>[Yoon] 윤고딕 140_OTF</vt:lpstr>
      <vt:lpstr>RixHead B</vt:lpstr>
      <vt:lpstr>08서울남산체 B</vt:lpstr>
      <vt:lpstr>Office 테마</vt:lpstr>
      <vt:lpstr>1_Office 테마</vt:lpstr>
      <vt:lpstr>4_Office 테마</vt:lpstr>
      <vt:lpstr>2_Office 테마</vt:lpstr>
      <vt:lpstr>3_Office 테마</vt:lpstr>
      <vt:lpstr>5_Office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  <vt:lpstr>슬라이드 39</vt:lpstr>
      <vt:lpstr>슬라이드 40</vt:lpstr>
      <vt:lpstr>슬라이드 41</vt:lpstr>
      <vt:lpstr>슬라이드 42</vt:lpstr>
      <vt:lpstr>슬라이드 43</vt:lpstr>
      <vt:lpstr>슬라이드 44</vt:lpstr>
      <vt:lpstr>슬라이드 45</vt:lpstr>
      <vt:lpstr>슬라이드 46</vt:lpstr>
      <vt:lpstr>슬라이드 47</vt:lpstr>
      <vt:lpstr>슬라이드 48</vt:lpstr>
      <vt:lpstr>슬라이드 49</vt:lpstr>
      <vt:lpstr>슬라이드 50</vt:lpstr>
      <vt:lpstr>슬라이드 51</vt:lpstr>
      <vt:lpstr>슬라이드 52</vt:lpstr>
      <vt:lpstr>슬라이드 53</vt:lpstr>
      <vt:lpstr>슬라이드 54</vt:lpstr>
      <vt:lpstr>슬라이드 55</vt:lpstr>
      <vt:lpstr>슬라이드 56</vt:lpstr>
      <vt:lpstr>슬라이드 57</vt:lpstr>
      <vt:lpstr>슬라이드 58</vt:lpstr>
      <vt:lpstr>슬라이드 59</vt:lpstr>
      <vt:lpstr>슬라이드 60</vt:lpstr>
      <vt:lpstr>슬라이드 61</vt:lpstr>
      <vt:lpstr>슬라이드 62</vt:lpstr>
      <vt:lpstr>슬라이드 63</vt:lpstr>
      <vt:lpstr>슬라이드 64</vt:lpstr>
      <vt:lpstr>슬라이드 65</vt:lpstr>
      <vt:lpstr>슬라이드 66</vt:lpstr>
      <vt:lpstr>슬라이드 67</vt:lpstr>
      <vt:lpstr>슬라이드 68</vt:lpstr>
      <vt:lpstr>슬라이드 69</vt:lpstr>
      <vt:lpstr>슬라이드 70</vt:lpstr>
      <vt:lpstr>슬라이드 71</vt:lpstr>
      <vt:lpstr>슬라이드 72</vt:lpstr>
      <vt:lpstr>슬라이드 73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USER</cp:lastModifiedBy>
  <cp:revision>182</cp:revision>
  <cp:lastPrinted>2015-01-10T04:32:02Z</cp:lastPrinted>
  <dcterms:created xsi:type="dcterms:W3CDTF">2015-01-08T13:06:47Z</dcterms:created>
  <dcterms:modified xsi:type="dcterms:W3CDTF">2015-01-14T07:36:56Z</dcterms:modified>
</cp:coreProperties>
</file>